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7"/>
  </p:notesMasterIdLst>
  <p:handoutMasterIdLst>
    <p:handoutMasterId r:id="rId38"/>
  </p:handoutMasterIdLst>
  <p:sldIdLst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92" r:id="rId14"/>
    <p:sldId id="293" r:id="rId15"/>
    <p:sldId id="257" r:id="rId16"/>
    <p:sldId id="283" r:id="rId17"/>
    <p:sldId id="284" r:id="rId18"/>
    <p:sldId id="282" r:id="rId19"/>
    <p:sldId id="258" r:id="rId20"/>
    <p:sldId id="267" r:id="rId21"/>
    <p:sldId id="265" r:id="rId22"/>
    <p:sldId id="266" r:id="rId23"/>
    <p:sldId id="268" r:id="rId24"/>
    <p:sldId id="270" r:id="rId25"/>
    <p:sldId id="271" r:id="rId26"/>
    <p:sldId id="269" r:id="rId27"/>
    <p:sldId id="263" r:id="rId28"/>
    <p:sldId id="264" r:id="rId29"/>
    <p:sldId id="287" r:id="rId30"/>
    <p:sldId id="285" r:id="rId31"/>
    <p:sldId id="286" r:id="rId32"/>
    <p:sldId id="288" r:id="rId33"/>
    <p:sldId id="289" r:id="rId34"/>
    <p:sldId id="291" r:id="rId35"/>
    <p:sldId id="290" r:id="rId36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3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ACF9409-5AC8-4CAD-BEF2-17C5768E81FD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554F6A7-7487-4A8A-B2EA-722295181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17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3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97F162C-E5BC-4139-A36F-980A1E251630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9" y="3373757"/>
            <a:ext cx="7388860" cy="2760347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74B8BD4-CE2E-4B36-9CB6-57931207D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86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65707" indent="-294502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78012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49216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20420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91625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62829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534034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05238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0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65707" indent="-294502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78012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49216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20420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91625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62829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534034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05238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0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65707" indent="-294502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78012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49216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20420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91625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62829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534034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05238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3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65707" indent="-294502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78012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49216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120420" indent="-23560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91625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62829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534034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4005238" indent="-235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71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0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28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69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30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4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54243" indent="-290093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60374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24523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88672" indent="-232075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F4028A-29A8-4414-A9A8-7CC73C68A74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31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41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6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9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260BD36-48BF-47DC-8AAE-3A5B5987E0E0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B3BE456-AB20-4B52-A6D2-E86E957D9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00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744DF9F-960A-40C1-A277-59225F825D19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173BAB-30CF-42D3-86E0-20D3A02F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1F74C2-9FAC-461C-A440-EEF86D884FCA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E731B36-58CD-4073-91F6-1E9BD778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77E9611-1FDF-4F22-8828-2B34857C1591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7D655D4-05C3-4A9C-82C9-3CA388988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74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3119F98-38CC-4FD4-A246-17659DF2B724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20F3372-DBD5-44BC-84FF-A885278A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3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49A03D9-9728-4BFA-A2C9-7A10BC506A16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8FAB4AE-B381-4E2E-B943-FBE7EB164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30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E8FD460-358F-4417-80B4-2ACB682AA174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BE80C53-D2A5-403B-8B1A-68D3416A2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1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6820ED0-2F6B-427A-804B-E4AA08549709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396AC7-D078-437C-B2C4-350173319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4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51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4EE703F-093E-4FA2-A192-AF1068000C29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B8345D7-65A2-48E5-92D2-27BAD1C7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6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047E5E1-3D8E-4FD1-8E8E-8106022F1007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22A7283-365C-45E1-9D2C-E51EED107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0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C230B5D-0C4C-458D-8867-06B641E2EE6B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D4EF507-F7F0-41CB-AF48-35CD5D1B6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57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C7BE418-7331-4FF7-B5D0-7C3B38E0A3BD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CC873FE-E83D-4C5F-A47D-9428112EF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45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22AF48D-2396-428E-84A9-D6F72C75C532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985E623-5893-4BCD-8ECF-183C3CD6C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BA46BAE-D9E1-43B8-A2FC-3D242ECB7864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74BD323-CDF5-45D5-87FE-93F8164B2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6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BB19492-2D98-4C28-9745-3558CE94C90D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07B8023-DAB8-427D-B342-DCC17CB12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48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846C0FA-C811-4B9E-9D2A-9C5408AE0733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85E1ABB-D8E5-48F2-BB22-7B30E5F8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09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0B37B52-CDB1-4272-A5F1-CD1C8B34751A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FF8BD30-1B97-4750-9F32-CE788BE6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41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621689B-6F30-4CEB-B493-65D9F2DBE345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68B91E5-8C55-44F2-A2C3-E76FAC9B0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2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6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72A627C-BEAE-4288-BE96-5DBF3FA3D0DD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8EE3D39-8871-4C6D-B70C-61E662E2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86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395D338-99BE-4866-8510-878283117DDC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70FF1EA-4E2A-472F-A26B-905EE6CF2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81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F6065C7-DF4D-448C-9B98-53083E3C4347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43E0DDB-82AC-4850-AAA5-595DBB643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84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E0FA3E2-7462-4E46-9EAA-32CB7AFA3845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0360943-CC7D-4DC9-9307-39FDCF76D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676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97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96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5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15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1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6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16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26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69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3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09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04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260BD36-48BF-47DC-8AAE-3A5B5987E0E0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B3BE456-AB20-4B52-A6D2-E86E957D9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0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744DF9F-960A-40C1-A277-59225F825D19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0173BAB-30CF-42D3-86E0-20D3A02F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58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61F74C2-9FAC-461C-A440-EEF86D884FCA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E731B36-58CD-4073-91F6-1E9BD778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8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77E9611-1FDF-4F22-8828-2B34857C1591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7D655D4-05C3-4A9C-82C9-3CA388988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23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3119F98-38CC-4FD4-A246-17659DF2B724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20F3372-DBD5-44BC-84FF-A885278A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4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68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49A03D9-9728-4BFA-A2C9-7A10BC506A16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8FAB4AE-B381-4E2E-B943-FBE7EB164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8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E8FD460-358F-4417-80B4-2ACB682AA174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BE80C53-D2A5-403B-8B1A-68D3416A2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897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6820ED0-2F6B-427A-804B-E4AA08549709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396AC7-D078-437C-B2C4-350173319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59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4EE703F-093E-4FA2-A192-AF1068000C29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B8345D7-65A2-48E5-92D2-27BAD1C7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0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047E5E1-3D8E-4FD1-8E8E-8106022F1007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22A7283-365C-45E1-9D2C-E51EED107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36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C230B5D-0C4C-458D-8867-06B641E2EE6B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1D4EF507-F7F0-41CB-AF48-35CD5D1B6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20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2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5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AC42-7DF5-4B39-99FF-EF7A140A8D5C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921F-189D-4543-B140-5A70431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7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510A3910-F8D4-417D-A462-7CD6864F03FB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44176FDB-5046-4DB3-96DA-655FDDEBA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7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98C3F5E0-183F-4AE0-A164-AF806C80C6EA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E287CF88-B637-4B7E-936F-447AEB7AA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C200-F1E2-4B29-8DFF-530D6D50F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8EA3-4EEB-4EE2-B832-7420ABE843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8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510A3910-F8D4-417D-A462-7CD6864F03FB}" type="datetimeFigureOut">
              <a:rPr lang="en-US"/>
              <a:pPr>
                <a:defRPr/>
              </a:pPr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fld id="{44176FDB-5046-4DB3-96DA-655FDDEBA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06987" cy="6275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 #1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27528"/>
            <a:ext cx="6450677" cy="6230471"/>
          </a:xfrm>
        </p:spPr>
        <p:txBody>
          <a:bodyPr>
            <a:noAutofit/>
          </a:bodyPr>
          <a:lstStyle/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 smtClean="0"/>
              <a:t>MELTING POT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 smtClean="0"/>
              <a:t>SALAD BOWL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 smtClean="0"/>
              <a:t>(A) SALAD BOWL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500" b="1" dirty="0" smtClean="0"/>
              <a:t>(B) MELTING POT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500" b="1" dirty="0" smtClean="0"/>
              <a:t>(C) MELTING POT</a:t>
            </a:r>
          </a:p>
          <a:p>
            <a:pPr marL="457200" lvl="1" indent="0">
              <a:spcBef>
                <a:spcPts val="200"/>
              </a:spcBef>
              <a:buNone/>
            </a:pPr>
            <a:r>
              <a:rPr lang="en-US" sz="2500" b="1" dirty="0" smtClean="0"/>
              <a:t>(D) SALAD BOWL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 smtClean="0"/>
              <a:t>BORN IN U.S. OR ITS TERRITORIES </a:t>
            </a:r>
            <a:r>
              <a:rPr lang="en-US" sz="2500" b="1" u="sng" dirty="0" smtClean="0"/>
              <a:t>OR</a:t>
            </a:r>
            <a:r>
              <a:rPr lang="en-US" sz="2500" b="1" dirty="0" smtClean="0"/>
              <a:t> HAVE A PARENT WHO IS A U.S. CITIZEN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 smtClean="0"/>
              <a:t>NATURALIZED CITIZEN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 smtClean="0"/>
              <a:t>DECLARE INTENT, COMPLETE APPLICATION, INTERVIEW, EXAM, OATH OF ALLEGIENCE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 smtClean="0"/>
              <a:t>NATURALIZATION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 smtClean="0"/>
              <a:t>RESIDENT ALIEN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 smtClean="0"/>
              <a:t>NON-RESIDENT ALIEN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/>
              <a:t> </a:t>
            </a:r>
            <a:r>
              <a:rPr lang="en-US" sz="2500" b="1" dirty="0" smtClean="0"/>
              <a:t>PAY TAXES, OWN HOMES, ATTEND SCHOOLS</a:t>
            </a:r>
          </a:p>
          <a:p>
            <a:pPr marL="514350" indent="-514350">
              <a:spcBef>
                <a:spcPts val="200"/>
              </a:spcBef>
              <a:buAutoNum type="arabicParenBoth"/>
            </a:pPr>
            <a:r>
              <a:rPr lang="en-US" sz="2500" b="1" dirty="0"/>
              <a:t> </a:t>
            </a:r>
            <a:r>
              <a:rPr lang="en-US" sz="2500" b="1" dirty="0" smtClean="0"/>
              <a:t>CAN’T VOTE OR RUN FOR OFFICE</a:t>
            </a:r>
            <a:endParaRPr lang="en-US" sz="25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01047" y="0"/>
            <a:ext cx="589095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(12) UNDOCUMENTED</a:t>
            </a:r>
          </a:p>
          <a:p>
            <a:pPr marL="514350" indent="-514350">
              <a:spcBef>
                <a:spcPts val="200"/>
              </a:spcBef>
              <a:buFont typeface="Wingdings" panose="05000000000000000000" pitchFamily="2" charset="2"/>
              <a:buAutoNum type="arabicParenBoth" startAt="13"/>
            </a:pPr>
            <a:r>
              <a:rPr lang="en-US" sz="2500" b="1" dirty="0"/>
              <a:t> </a:t>
            </a:r>
            <a:r>
              <a:rPr lang="en-US" sz="2500" b="1" dirty="0" smtClean="0"/>
              <a:t>DEPORT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 smtClean="0"/>
              <a:t> EXPATRIATION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 smtClean="0"/>
              <a:t> DENATURALIZATION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 smtClean="0"/>
              <a:t> FRAUD DURING THE NATURALIZATION PROCESS, DISLOYALTY TO THE U.S., EXPATRIATION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/>
              <a:t> </a:t>
            </a:r>
            <a:r>
              <a:rPr lang="en-US" sz="2500" b="1" dirty="0" smtClean="0"/>
              <a:t>CIVIC DUTIES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 smtClean="0"/>
              <a:t> CIVIC RESPONSIBILITIES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 smtClean="0"/>
              <a:t> RIGHTS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 smtClean="0"/>
              <a:t> PAY TAXES, OBEY LAW, JURY DUTY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 smtClean="0"/>
              <a:t> VOTE, STAY INFORMED, VOLUNTEER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/>
              <a:t> </a:t>
            </a:r>
            <a:r>
              <a:rPr lang="en-US" sz="2500" b="1" dirty="0" smtClean="0"/>
              <a:t>CIVIL LIBERTIES, SECURITY, CIVIL RIGHTS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/>
              <a:t> </a:t>
            </a:r>
            <a:r>
              <a:rPr lang="en-US" sz="2500" b="1" dirty="0" smtClean="0"/>
              <a:t>CIVIC: FOR GOOD OF SOCIETY; PERSONAL: FOR OUR OWN GOOD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/>
              <a:t> </a:t>
            </a:r>
            <a:r>
              <a:rPr lang="en-US" sz="2500" b="1" dirty="0" smtClean="0"/>
              <a:t>SOVEREIGNTY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/>
              <a:t> </a:t>
            </a:r>
            <a:r>
              <a:rPr lang="en-US" sz="2500" b="1" dirty="0" smtClean="0"/>
              <a:t>POPULAR SOVEREIGNTY</a:t>
            </a:r>
          </a:p>
          <a:p>
            <a:pPr marL="514350" indent="-514350">
              <a:spcBef>
                <a:spcPts val="200"/>
              </a:spcBef>
              <a:buFont typeface="Arial" panose="020B0604020202020204" pitchFamily="34" charset="0"/>
              <a:buAutoNum type="arabicParenBoth" startAt="13"/>
            </a:pPr>
            <a:r>
              <a:rPr lang="en-US" sz="2500" b="1" dirty="0"/>
              <a:t> </a:t>
            </a:r>
            <a:r>
              <a:rPr lang="en-US" sz="2500" b="1" dirty="0" smtClean="0"/>
              <a:t>DEMOCRATIC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6239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FINAL EXAM REVIEW – UNIT #4 (PART TWO)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7083552" cy="6445045"/>
          </a:xfrm>
        </p:spPr>
        <p:txBody>
          <a:bodyPr numCol="1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500" b="1" dirty="0" smtClean="0"/>
              <a:t>(24) Roles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/>
              <a:t>Chief executive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/>
              <a:t>Chief diplomat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/>
              <a:t>Commander-in-chief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/>
              <a:t>Legislative leader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/>
              <a:t>Head of state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/>
              <a:t>Economic leader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500" b="1" dirty="0" smtClean="0"/>
              <a:t>Party leader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b="1" dirty="0" smtClean="0"/>
              <a:t>(25) Article 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b="1" dirty="0" smtClean="0"/>
              <a:t>(26) Article III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b="1" dirty="0" smtClean="0"/>
              <a:t>(27) Supreme Court of the US (SCOTUS)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b="1" dirty="0" smtClean="0"/>
              <a:t>(28) 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b="1" dirty="0" smtClean="0"/>
              <a:t>(29) Chief Justice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b="1" dirty="0" smtClean="0"/>
              <a:t>(30) Associate justices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500" b="1" dirty="0" smtClean="0"/>
              <a:t>(31) For life (until death, retire, </a:t>
            </a:r>
            <a:r>
              <a:rPr lang="en-US" sz="2500" b="1" dirty="0" err="1" smtClean="0"/>
              <a:t>etc</a:t>
            </a:r>
            <a:r>
              <a:rPr lang="en-US" sz="2500" b="1" dirty="0" smtClean="0"/>
              <a:t>)</a:t>
            </a:r>
          </a:p>
          <a:p>
            <a:pPr marL="231775" indent="-231775">
              <a:spcBef>
                <a:spcPts val="0"/>
              </a:spcBef>
              <a:buNone/>
            </a:pPr>
            <a:r>
              <a:rPr lang="en-US" sz="2500" b="1" dirty="0" smtClean="0"/>
              <a:t>(32) Nominated by POTUS, confirmed by U.S. Senate</a:t>
            </a:r>
          </a:p>
          <a:p>
            <a:pPr marL="231775" indent="-231775">
              <a:spcBef>
                <a:spcPts val="0"/>
              </a:spcBef>
              <a:buNone/>
            </a:pPr>
            <a:r>
              <a:rPr lang="en-US" sz="2500" b="1" dirty="0" smtClean="0"/>
              <a:t>(33) Judicial review (whether laws/actions are constitutional)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83551" y="412955"/>
            <a:ext cx="5108449" cy="65237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(34) Disputes b/w states, cases involving the Constitution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(35) Jurisdiction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(36) Original jurisdiction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(37) Appellate jurisdiction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(38) Exclusive jurisdiction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(39) Concurrent jurisdiction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(40) Appellate jurisdiction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(41) Both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(42) U.S. District Courts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(43) U.S. Courts of Appeal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(44) U.S. District Courts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(45) U.S. Courts of Appeal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(46) Majority opinion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(47) Concurring opinion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(48) Dissenting opinion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50" b="1" dirty="0" smtClean="0"/>
              <a:t>(49) Unanimous decision</a:t>
            </a:r>
          </a:p>
        </p:txBody>
      </p:sp>
    </p:spTree>
    <p:extLst>
      <p:ext uri="{BB962C8B-B14F-4D97-AF65-F5344CB8AC3E}">
        <p14:creationId xmlns:p14="http://schemas.microsoft.com/office/powerpoint/2010/main" val="6177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out the yellow review sheet for unit #5</a:t>
            </a:r>
          </a:p>
        </p:txBody>
      </p:sp>
    </p:spTree>
    <p:extLst>
      <p:ext uri="{BB962C8B-B14F-4D97-AF65-F5344CB8AC3E}">
        <p14:creationId xmlns:p14="http://schemas.microsoft.com/office/powerpoint/2010/main" val="18523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3867150"/>
          </a:xfrm>
        </p:spPr>
        <p:txBody>
          <a:bodyPr>
            <a:noAutofit/>
          </a:bodyPr>
          <a:lstStyle/>
          <a:p>
            <a:pPr marL="385763" indent="-385763" algn="l" fontAlgn="auto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3000" b="1" dirty="0"/>
              <a:t> You will need: pencil, </a:t>
            </a:r>
            <a:r>
              <a:rPr lang="en-US" sz="3000" b="1" dirty="0" smtClean="0"/>
              <a:t>yellow review sheets</a:t>
            </a:r>
            <a:endParaRPr lang="en-US" sz="3000" b="1" dirty="0"/>
          </a:p>
          <a:p>
            <a:pPr marL="385763" indent="-385763" algn="l" fontAlgn="auto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3000" b="1" dirty="0"/>
              <a:t> CHECK MAKE-UP WORK STATION FOR OLD UNIT #9 ITEMS. </a:t>
            </a:r>
            <a:r>
              <a:rPr lang="en-US" sz="3000" b="1" u="sng" dirty="0"/>
              <a:t>I will be removing them to make room for newer items!!!</a:t>
            </a:r>
          </a:p>
          <a:p>
            <a:pPr marL="385763" indent="-385763" algn="l" fontAlgn="auto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3000" b="1" u="sng" dirty="0">
                <a:solidFill>
                  <a:srgbClr val="FF0000"/>
                </a:solidFill>
              </a:rPr>
              <a:t> YOU MAY STAY TODAY, TUESDAY, &amp; WEDNESDAY TO MAKE UP WORK &amp; TESTS</a:t>
            </a:r>
          </a:p>
          <a:p>
            <a:pPr marL="385763" indent="-385763" algn="l" fontAlgn="auto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 Phones on YELLOW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4079876"/>
          <a:ext cx="9143998" cy="1974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3326"/>
                <a:gridCol w="1761260"/>
                <a:gridCol w="1636568"/>
                <a:gridCol w="1625363"/>
                <a:gridCol w="1143000"/>
                <a:gridCol w="1294481"/>
              </a:tblGrid>
              <a:tr h="282121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FRONT BOARD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312" marB="34312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</a:tr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ACKER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DAVIS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GIBSON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HERNANDEZ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GRIFFITHS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SHARPE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ANDERSON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FLORES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DORSEY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JONES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KEITH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STANTON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FULLARD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LARIS GONZALES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SADLER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LAGARES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NOLASCO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THOMPSON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BAKER-WATSON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LLANO-SIERRA</a:t>
                      </a:r>
                    </a:p>
                  </a:txBody>
                  <a:tcPr marL="68580" marR="68580" marT="34312" marB="343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BENNETT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HANEY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RAMSEUR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TONEY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EMPTY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EMPTY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MONTGOMERY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BROWER</a:t>
                      </a:r>
                    </a:p>
                  </a:txBody>
                  <a:tcPr marL="68580" marR="68580" marT="34312" marB="34312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PENDER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VINSON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312" marB="34312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EMPTY</a:t>
                      </a:r>
                    </a:p>
                  </a:txBody>
                  <a:tcPr marL="68580" marR="68580" marT="34312" marB="343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EMPTY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GREGGS-EVANS</a:t>
                      </a:r>
                    </a:p>
                  </a:txBody>
                  <a:tcPr marL="68580" marR="68580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ABRAM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312" marB="34312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9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3886200"/>
          </a:xfrm>
        </p:spPr>
        <p:txBody>
          <a:bodyPr>
            <a:noAutofit/>
          </a:bodyPr>
          <a:lstStyle/>
          <a:p>
            <a:pPr marL="385763" indent="-385763" algn="l" fontAlgn="auto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3000" b="1" dirty="0"/>
              <a:t> You will need: pencil, yellow review sheets</a:t>
            </a:r>
          </a:p>
          <a:p>
            <a:pPr marL="385763" indent="-385763" algn="l" fontAlgn="auto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3000" b="1" dirty="0"/>
              <a:t> CHECK MAKE-UP WORK STATION FOR OLD UNIT #9 ITEMS. </a:t>
            </a:r>
            <a:r>
              <a:rPr lang="en-US" sz="3000" b="1" u="sng" dirty="0"/>
              <a:t>I will be removing them to make room for newer items!!!</a:t>
            </a:r>
          </a:p>
          <a:p>
            <a:pPr marL="385763" indent="-385763" algn="l" fontAlgn="auto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3000" b="1" u="sng" dirty="0">
                <a:solidFill>
                  <a:srgbClr val="FF0000"/>
                </a:solidFill>
              </a:rPr>
              <a:t> YOU MAY STAY TODAY, TUESDAY, &amp; WEDNESDAY TO MAKE UP WORK &amp; TESTS</a:t>
            </a:r>
          </a:p>
          <a:p>
            <a:pPr marL="385763" indent="-385763" algn="l" fontAlgn="auto">
              <a:spcBef>
                <a:spcPts val="75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3000" b="1" dirty="0">
                <a:solidFill>
                  <a:schemeClr val="accent4">
                    <a:lumMod val="75000"/>
                  </a:schemeClr>
                </a:solidFill>
              </a:rPr>
              <a:t> Phones on YELLOW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9576" y="4079876"/>
          <a:ext cx="8861427" cy="1974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7736"/>
                <a:gridCol w="1245746"/>
                <a:gridCol w="1391743"/>
                <a:gridCol w="1579995"/>
                <a:gridCol w="1391743"/>
                <a:gridCol w="1714464"/>
              </a:tblGrid>
              <a:tr h="282121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FRONT BOARD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79" marR="68579" marT="34312" marB="34312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CHRISTENSEN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ALI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GUERRERO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PATTON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JARON R.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SNELL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FERGUSON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ROSE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HENDRIX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PHARR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JEREMIAH R.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HEATH</a:t>
                      </a:r>
                    </a:p>
                  </a:txBody>
                  <a:tcPr marL="68579" marR="68579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DAVIS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GEDDIS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HOLMES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PATTERSON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MENNA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TURRUBIARTEZ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ELLIS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GRAHAM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KELLY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RICHARDSON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SEBURN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WASHINGTON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FOSTER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GREEN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HOUSTON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HOWARD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SULLIVAN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WILLIAMS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/>
                </a:tc>
              </a:tr>
              <a:tr h="282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KABOLO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79" marR="68579" marT="34312" marB="3431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PRINCE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SAUNDERS</a:t>
                      </a:r>
                    </a:p>
                  </a:txBody>
                  <a:tcPr marL="68579" marR="68579" marT="34312" marB="343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JOHNSON</a:t>
                      </a:r>
                    </a:p>
                  </a:txBody>
                  <a:tcPr marL="68579" marR="68579" marT="34312" marB="343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79" marR="68579" marT="34312" marB="34312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6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710962" cy="6858000"/>
          </a:xfrm>
        </p:spPr>
        <p:txBody>
          <a:bodyPr>
            <a:normAutofit/>
          </a:bodyPr>
          <a:lstStyle/>
          <a:p>
            <a:r>
              <a:rPr lang="en-US" sz="3300" b="1" u="sng" dirty="0" smtClean="0">
                <a:latin typeface="+mn-lt"/>
              </a:rPr>
              <a:t>TODAY’S CHECKLIST</a:t>
            </a:r>
            <a:r>
              <a:rPr lang="en-US" sz="3300" b="1" dirty="0" smtClean="0">
                <a:latin typeface="+mn-lt"/>
              </a:rPr>
              <a:t/>
            </a:r>
            <a:br>
              <a:rPr lang="en-US" sz="3300" b="1" dirty="0" smtClean="0">
                <a:latin typeface="+mn-lt"/>
              </a:rPr>
            </a:br>
            <a:r>
              <a:rPr lang="en-US" sz="3300" b="1" dirty="0" smtClean="0">
                <a:latin typeface="+mn-lt"/>
              </a:rPr>
              <a:t>(1) MAKE UP </a:t>
            </a:r>
            <a:r>
              <a:rPr lang="en-US" sz="3300" b="1" u="sng" dirty="0" smtClean="0">
                <a:latin typeface="+mn-lt"/>
              </a:rPr>
              <a:t>ALL </a:t>
            </a:r>
            <a:r>
              <a:rPr lang="en-US" sz="3300" b="1" dirty="0" smtClean="0">
                <a:latin typeface="+mn-lt"/>
              </a:rPr>
              <a:t>UNIT #9 WORK:</a:t>
            </a:r>
            <a:br>
              <a:rPr lang="en-US" sz="3300" b="1" dirty="0" smtClean="0">
                <a:latin typeface="+mn-lt"/>
              </a:rPr>
            </a:br>
            <a:r>
              <a:rPr lang="en-US" sz="3300" b="1" dirty="0" smtClean="0">
                <a:latin typeface="+mn-lt"/>
              </a:rPr>
              <a:t>	NOTES (7 SHEETS)</a:t>
            </a:r>
            <a:br>
              <a:rPr lang="en-US" sz="3300" b="1" dirty="0" smtClean="0">
                <a:latin typeface="+mn-lt"/>
              </a:rPr>
            </a:br>
            <a:r>
              <a:rPr lang="en-US" sz="3300" b="1" dirty="0" smtClean="0">
                <a:latin typeface="+mn-lt"/>
              </a:rPr>
              <a:t>	VOCAB (7 DAYS)</a:t>
            </a:r>
            <a:br>
              <a:rPr lang="en-US" sz="3300" b="1" dirty="0" smtClean="0">
                <a:latin typeface="+mn-lt"/>
              </a:rPr>
            </a:br>
            <a:r>
              <a:rPr lang="en-US" sz="3300" b="1" dirty="0" smtClean="0">
                <a:latin typeface="+mn-lt"/>
              </a:rPr>
              <a:t>	ORANGE WS</a:t>
            </a:r>
            <a:br>
              <a:rPr lang="en-US" sz="3300" b="1" dirty="0" smtClean="0">
                <a:latin typeface="+mn-lt"/>
              </a:rPr>
            </a:br>
            <a:r>
              <a:rPr lang="en-US" sz="3300" b="1" dirty="0" smtClean="0">
                <a:latin typeface="+mn-lt"/>
              </a:rPr>
              <a:t>	BLUE STUDY GUIDE</a:t>
            </a:r>
            <a:br>
              <a:rPr lang="en-US" sz="3300" b="1" dirty="0" smtClean="0">
                <a:latin typeface="+mn-lt"/>
              </a:rPr>
            </a:br>
            <a:r>
              <a:rPr lang="en-US" sz="3300" b="1" dirty="0" smtClean="0">
                <a:latin typeface="+mn-lt"/>
              </a:rPr>
              <a:t>	*TURN THEM IN ON SIDE TABLE</a:t>
            </a:r>
            <a:br>
              <a:rPr lang="en-US" sz="3300" b="1" dirty="0" smtClean="0">
                <a:latin typeface="+mn-lt"/>
              </a:rPr>
            </a:br>
            <a:r>
              <a:rPr lang="en-US" sz="3300" b="1" dirty="0" smtClean="0">
                <a:latin typeface="+mn-lt"/>
              </a:rPr>
              <a:t>(2) FINISH YELLOW REVIEW SHEETS OR TAKE PICTURES UP TO UNIT #8 REVIEW SHEET (YOU SHOULD NOW HAVE </a:t>
            </a:r>
            <a:r>
              <a:rPr lang="en-US" sz="3300" b="1" u="sng" dirty="0" smtClean="0">
                <a:latin typeface="+mn-lt"/>
              </a:rPr>
              <a:t>NINE</a:t>
            </a:r>
            <a:r>
              <a:rPr lang="en-US" sz="3300" b="1" dirty="0" smtClean="0">
                <a:latin typeface="+mn-lt"/>
              </a:rPr>
              <a:t> TOTAL)</a:t>
            </a:r>
            <a:br>
              <a:rPr lang="en-US" sz="3300" b="1" dirty="0" smtClean="0">
                <a:latin typeface="+mn-lt"/>
              </a:rPr>
            </a:br>
            <a:r>
              <a:rPr lang="en-US" sz="3300" b="1" dirty="0">
                <a:latin typeface="+mn-lt"/>
              </a:rPr>
              <a:t>	</a:t>
            </a:r>
            <a:r>
              <a:rPr lang="en-US" sz="3300" b="1" dirty="0" smtClean="0">
                <a:latin typeface="+mn-lt"/>
              </a:rPr>
              <a:t>USE THE SLIDES PROVIDED</a:t>
            </a:r>
            <a:endParaRPr lang="en-US" sz="3300" b="1" u="sng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962" y="0"/>
            <a:ext cx="5481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3813"/>
            <a:ext cx="9144000" cy="3683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UNIT #5 REVIEW </a:t>
            </a:r>
            <a:r>
              <a:rPr lang="en-US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anose="05000000000000000000" pitchFamily="2" charset="2"/>
              </a:rPr>
              <a:t> YELLOW WS</a:t>
            </a:r>
            <a:endParaRPr lang="en-US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488"/>
            <a:ext cx="5181600" cy="6513512"/>
          </a:xfrm>
        </p:spPr>
        <p:txBody>
          <a:bodyPr rtlCol="0">
            <a:noAutofit/>
          </a:bodyPr>
          <a:lstStyle/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MARBURY</a:t>
            </a:r>
            <a:r>
              <a:rPr lang="en-US" sz="2250" b="1" i="1" dirty="0"/>
              <a:t> v. MADISON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KOREMATSU</a:t>
            </a:r>
            <a:r>
              <a:rPr lang="en-US" sz="2250" b="1" i="1" dirty="0"/>
              <a:t> v. USA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 err="1"/>
              <a:t>McCULLOCH</a:t>
            </a:r>
            <a:r>
              <a:rPr lang="en-US" sz="2250" b="1" i="1" dirty="0"/>
              <a:t> v. MARYLAND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DRED SCOTT</a:t>
            </a:r>
            <a:r>
              <a:rPr lang="en-US" sz="2250" b="1" i="1" dirty="0"/>
              <a:t> v. SANFORD</a:t>
            </a:r>
            <a:endParaRPr lang="en-US" sz="2250" b="1" i="1" u="sng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PLESSY</a:t>
            </a:r>
            <a:r>
              <a:rPr lang="en-US" sz="2250" b="1" i="1" dirty="0"/>
              <a:t> v. FERGUSON</a:t>
            </a:r>
            <a:endParaRPr lang="en-US" sz="2250" b="1" i="1" u="sng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BROWN</a:t>
            </a:r>
            <a:r>
              <a:rPr lang="en-US" sz="2250" b="1" i="1" dirty="0"/>
              <a:t> v. BOARD OF EDUCATION OF TOPEKA, KANSAS</a:t>
            </a:r>
            <a:endParaRPr lang="en-US" sz="2250" b="1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SWANN</a:t>
            </a:r>
            <a:r>
              <a:rPr lang="en-US" sz="2250" b="1" i="1" dirty="0"/>
              <a:t> v. CMS</a:t>
            </a:r>
            <a:endParaRPr lang="en-US" sz="2250" b="1" i="1" u="sng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GIDEON</a:t>
            </a:r>
            <a:r>
              <a:rPr lang="en-US" sz="2250" b="1" i="1" dirty="0"/>
              <a:t> v. WAINWRIGHT</a:t>
            </a:r>
            <a:endParaRPr lang="en-US" sz="2250" b="1" i="1" u="sng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MIRANDA</a:t>
            </a:r>
            <a:r>
              <a:rPr lang="en-US" sz="2250" b="1" i="1" dirty="0"/>
              <a:t> v. ARIZONA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MAPP</a:t>
            </a:r>
            <a:r>
              <a:rPr lang="en-US" sz="2250" b="1" i="1" dirty="0"/>
              <a:t> v. OHIO</a:t>
            </a:r>
            <a:endParaRPr lang="en-US" sz="2250" b="1" i="1" u="sng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NEW JERSEY</a:t>
            </a:r>
            <a:r>
              <a:rPr lang="en-US" sz="2250" b="1" i="1" dirty="0"/>
              <a:t> v. T.L.O.</a:t>
            </a:r>
            <a:endParaRPr lang="en-US" sz="2250" b="1" i="1" u="sng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TEXAS</a:t>
            </a:r>
            <a:r>
              <a:rPr lang="en-US" sz="2250" b="1" i="1" dirty="0"/>
              <a:t> v. JOHNSON</a:t>
            </a:r>
            <a:endParaRPr lang="en-US" sz="2250" b="1" i="1" u="sng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TINKER</a:t>
            </a:r>
            <a:r>
              <a:rPr lang="en-US" sz="2250" b="1" i="1" dirty="0"/>
              <a:t> v. </a:t>
            </a:r>
            <a:r>
              <a:rPr lang="en-US" sz="2250" b="1" i="1" dirty="0" err="1"/>
              <a:t>DesMOINES</a:t>
            </a:r>
            <a:endParaRPr lang="en-US" sz="2250" b="1" i="1" u="sng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HAZELWOOD</a:t>
            </a:r>
            <a:r>
              <a:rPr lang="en-US" sz="2250" b="1" i="1" dirty="0"/>
              <a:t> v. KUHLMEIER</a:t>
            </a:r>
            <a:endParaRPr lang="en-US" sz="2250" b="1" i="1" u="sng" dirty="0"/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</a:t>
            </a:r>
            <a:r>
              <a:rPr lang="en-US" sz="2250" b="1" i="1" u="sng" dirty="0"/>
              <a:t>ROE</a:t>
            </a:r>
            <a:r>
              <a:rPr lang="en-US" sz="2250" b="1" i="1" dirty="0"/>
              <a:t> v. WADE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MUNICIPALITY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INCORPORATION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CHARTER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250" b="1" dirty="0"/>
              <a:t> NC GENERAL ASSEMBLY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44353" y="344488"/>
            <a:ext cx="6947647" cy="6513512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(20) “HOME RULE”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(21) SPECIAL DISTRICTS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(22) EXPENDITURES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(23) REVENUES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(24) INTERGOVERNMENTAL REVENUES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(25) SCHOOLS, UTILITIES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(26) PROPERTY TAXES, INTERGOVERNMENTAL REVENUES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(27) SHERIFF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(28) POLICE CHIEF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(29) ELECTED BY COUNTY RESIDENTS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(30) APPOINTED BY CITY COUNCIL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(31) MAYOR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(32) CITY MANAGER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(33) CITY COUNCIL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(34) COUNTY COMMISSION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(35) COUNCIL-MANAGER PLAN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(36) MAYOR-COUNCIL PLAN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250" b="1" dirty="0">
                <a:solidFill>
                  <a:prstClr val="black"/>
                </a:solidFill>
              </a:rPr>
              <a:t>(37) ORDINANCES</a:t>
            </a:r>
          </a:p>
        </p:txBody>
      </p:sp>
    </p:spTree>
    <p:extLst>
      <p:ext uri="{BB962C8B-B14F-4D97-AF65-F5344CB8AC3E}">
        <p14:creationId xmlns:p14="http://schemas.microsoft.com/office/powerpoint/2010/main" val="748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out the yellow review sheet for unit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#6</a:t>
            </a:r>
            <a:endParaRPr lang="en-US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5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108448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B050"/>
                </a:solidFill>
                <a:latin typeface="+mn-lt"/>
              </a:rPr>
              <a:t>UNIT #6 </a:t>
            </a:r>
            <a:r>
              <a:rPr lang="en-US" b="1" dirty="0" smtClean="0">
                <a:solidFill>
                  <a:srgbClr val="00B050"/>
                </a:solidFill>
                <a:latin typeface="+mn-lt"/>
              </a:rPr>
              <a:t>– YELLOW REVIEW WS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4500"/>
            <a:ext cx="5681471" cy="64135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 smtClean="0"/>
              <a:t>POLITICAL IDEOLOGY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 smtClean="0"/>
              <a:t>POLITICAL SPECTRUM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 smtClean="0"/>
              <a:t>LIBERALISM, SOCIAL DEMOCRACY, &amp; COMMUNISM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 smtClean="0"/>
              <a:t>COMMUNISM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 smtClean="0"/>
              <a:t>SOCIAL DEMOCRACY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 smtClean="0"/>
              <a:t>LIBERALISM (MAINSTREAM)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 smtClean="0"/>
              <a:t>CONSERVATISM, LIBERTARIANISM, FASCISM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 smtClean="0"/>
              <a:t>CONSERVATISM (MAINSTREAM)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 smtClean="0"/>
              <a:t>LIBERTARIANISM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FASCISM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POLITICAL PARTIES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TWO-PARTY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REPUBLICANS &amp; DEMOCRATS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LACK OF FUNDRAISING, BALLOT ACCESS LAWS, WINNER-TAKE-ALL SYSTEM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86400" y="76200"/>
            <a:ext cx="6705601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(15) LIBERTARIAN PARTY &amp; GREEN PARTY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(16) PUBLIC OPINION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(17) PERSONAL BACKGROUND (RACE, AGE, INCOME, GENDER), MASS MEDIA, POLITICAL PARTIES, INTEREST GROUPS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(18) POLLS OR SURVEYS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(19) NEWSPAPERS, CABLE NEWS, RADIO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(20) INTEREST GROUPS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(21) LABOR UNIONS, BUSINESS/INDUSTRY, PROFESSIONAL, IDENTITY GROUP ADVOCACY, SINGLE-ISSUE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(22) CHAMBER OF COMMERCE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(23) UNITED AUTOWORKERS (UAW)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(24) AMERICAN MEDICAL ASSOCIATION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(25) NATIONAL ASSOCIATION FOR THE ADVANCEMENT OF COLORED PEOPLE (NAACP)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(26) NATIONAL RIFLE ASSOCIATION (NRA)</a:t>
            </a:r>
          </a:p>
        </p:txBody>
      </p:sp>
    </p:spTree>
    <p:extLst>
      <p:ext uri="{BB962C8B-B14F-4D97-AF65-F5344CB8AC3E}">
        <p14:creationId xmlns:p14="http://schemas.microsoft.com/office/powerpoint/2010/main" val="9131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5108448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#6 – YELLOW REVIEW WS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44500"/>
            <a:ext cx="7073153" cy="6413500"/>
          </a:xfrm>
        </p:spPr>
        <p:txBody>
          <a:bodyPr rtlCol="0">
            <a:noAutofit/>
          </a:bodyPr>
          <a:lstStyle/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(27) POLITICAL ACTION COMMITTEES (PACs)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(28) Suffrage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(29) ADULT WHITE MALE LANDOWNERS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(30) POLL TAX, LITERACY TEST, GRANDFATHER CLAUSE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(31) 14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(32) 19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(33) 26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(34) VOTING RIGHTS ACT OF 1965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(35) 18 YR OLD, U.S. CITIZEN, REGISTERED TO VOTE IN STATE OF RESIDENCE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(36) PRECINCT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(37) POLLING PLACE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(38) BALLOT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(39) STRAIGHT-TICKET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(40) SPLIT-TICKET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(41) INDEPENDENT OR UNAFFLILIATED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400" b="1" dirty="0"/>
              <a:t>(42) RED STATES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400" b="1" dirty="0"/>
              <a:t>(43) BLUE </a:t>
            </a:r>
            <a:r>
              <a:rPr lang="en-US" sz="2400" b="1" dirty="0" smtClean="0"/>
              <a:t>STATES</a:t>
            </a:r>
            <a:endParaRPr lang="en-US" sz="24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073153" y="0"/>
            <a:ext cx="51188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(44) SWING STATES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(45) SWING STATES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(46) PRIMARY ELECTIONS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(47) GENERAL ELECTIONS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(48) CLOSED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(49) OPEN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(50) RUN-OFF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(51) RECALL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(52) PROPAGANDA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(53) GLITTERING GENERALIZATIONS, BANDWAGON, JUST-PLAIN FOLKS, CELEBRITY ENDORSEMENT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(54) ELECTORAL COLLEGE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(55) 270 (A MAJORITY)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(56) NO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(57) # Representatives for that state in the House plus the 2 U.S. Senators for that state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(58) 15 electoral votes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(59) winner-take-all system</a:t>
            </a:r>
          </a:p>
        </p:txBody>
      </p:sp>
    </p:spTree>
    <p:extLst>
      <p:ext uri="{BB962C8B-B14F-4D97-AF65-F5344CB8AC3E}">
        <p14:creationId xmlns:p14="http://schemas.microsoft.com/office/powerpoint/2010/main" val="37333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out the yellow review sheet for unit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#7</a:t>
            </a:r>
            <a:endParaRPr lang="en-US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80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06987" cy="6275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 #1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27528"/>
            <a:ext cx="6450677" cy="6230471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(27) AUTHORITARIAN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(28) DEMOCRATIC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(29) AUTHORITARIAN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(30) DIRECT DEMOCRACY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(31) REPRESENTATIVE DEMOCRACY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(32) CONSTITUTIONAL MONARCHY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(33) THEOCRACY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(34) OLIGARCHY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(35) ARISTOCRACY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(36) ABSOLUTE MONARCHY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(37) DICTATOR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(38) TOTALITARIAN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(39) ANARCHY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(40) ANCIENT ATHENS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(41) ANCIENT ROME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(42) UNITED KINGDOM</a:t>
            </a:r>
          </a:p>
          <a:p>
            <a:pPr marL="0" indent="0">
              <a:spcBef>
                <a:spcPts val="200"/>
              </a:spcBef>
              <a:buNone/>
            </a:pPr>
            <a:endParaRPr lang="en-US" sz="25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01047" y="0"/>
            <a:ext cx="589095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(43) TALIBAN (AFGHANISTAN)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(44) NATIVE AMERICAN TRIBES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(45) PRE-REVOLUTION FRANCE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(46) LOUIS XIV, PHILIP II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(47) FIDEL CASTRO, SADAAM HUSSEIN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(48) HITLER, MUSSOLINI, POL POT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(49) SOMALIA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500" b="1" dirty="0" smtClean="0"/>
              <a:t>(50) REPRESENTATIVE DEMOCRACY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0214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813"/>
            <a:ext cx="5715000" cy="36830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#7 REVIEW </a:t>
            </a:r>
            <a:r>
              <a:rPr lang="en-US" b="1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 YELLOW WS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4488"/>
            <a:ext cx="5353396" cy="6513512"/>
          </a:xfrm>
        </p:spPr>
        <p:txBody>
          <a:bodyPr rtlCol="0">
            <a:noAutofit/>
          </a:bodyPr>
          <a:lstStyle/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SCARCITY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ECONOMIC DECISION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WHAT TO PRODUCE?, HOW TO PRODUCE?, &amp; FOR WHOM TO PRODUCE?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INCENTIVES, TRADE-OFFS, &amp; OPPORTUNITY COSTS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INCENTIVES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TRADE-OFFS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OPPORTUNITY COSTS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PRODUCTIVITY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PRODUCTIVITY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INNOVATION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DIVISION OF LABOR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AUTOMATION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SPECIALIZATION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GOODS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SERVICES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/>
              <a:defRPr/>
            </a:pPr>
            <a:r>
              <a:rPr lang="en-US" sz="2400" b="1" dirty="0"/>
              <a:t> FACTORS OF </a:t>
            </a:r>
            <a:r>
              <a:rPr lang="en-US" sz="2400" b="1" dirty="0" smtClean="0"/>
              <a:t>PRODUCTION</a:t>
            </a:r>
            <a:endParaRPr lang="en-US" sz="2400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53396" y="0"/>
            <a:ext cx="68386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arabicParenBoth" startAt="17"/>
              <a:defRPr/>
            </a:pPr>
            <a:r>
              <a:rPr lang="en-US" sz="2400" b="1" dirty="0"/>
              <a:t> ENTREPRENEURSHIP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arenBoth" startAt="17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LAND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(19) LABOR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(20) PHYSICAL CAPITAL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(21) HUMAN CAPITAL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(22) FINANCIAL CAPITAL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(23) CIRCULAR FLOW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(24) BUSINESS, CONSUMER, GOVT, &amp; FOREIGN SECTORS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(25) PRODUCT MARKETS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(26) FACTOR MARKETS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(27) COSTS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(28) REVENUES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(29) FIXED COSTS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(30) VARIABLE COSTS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(31) MARGINAL COSTS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(32) VARIABLE COSTS = (MARGINAL COST PER UNIT) × (UNITS </a:t>
            </a:r>
            <a:r>
              <a:rPr lang="en-US" sz="2400" b="1" u="sng" dirty="0" smtClean="0"/>
              <a:t>PRODUCED</a:t>
            </a:r>
            <a:r>
              <a:rPr lang="en-US" sz="2400" b="1" dirty="0" smtClean="0"/>
              <a:t>)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(33) TOTAL COSTS = FIXED COSTS + VARIABLE COSTS</a:t>
            </a:r>
          </a:p>
          <a:p>
            <a:pPr marL="233363" indent="-23336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 smtClean="0"/>
              <a:t>(34) MARGINAL REVENUE</a:t>
            </a:r>
          </a:p>
        </p:txBody>
      </p:sp>
    </p:spTree>
    <p:extLst>
      <p:ext uri="{BB962C8B-B14F-4D97-AF65-F5344CB8AC3E}">
        <p14:creationId xmlns:p14="http://schemas.microsoft.com/office/powerpoint/2010/main" val="32956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UNIT #7 REVIEW </a:t>
            </a:r>
            <a:r>
              <a:rPr lang="en-US" b="1" dirty="0" smtClean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 YELLOW WS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453149" cy="6400800"/>
          </a:xfrm>
        </p:spPr>
        <p:txBody>
          <a:bodyPr rtlCol="0">
            <a:noAutofit/>
          </a:bodyPr>
          <a:lstStyle/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(35) TOTAL REVENUE = (MARGINAL </a:t>
            </a:r>
            <a:r>
              <a:rPr lang="en-US" sz="2500" b="1" dirty="0" smtClean="0"/>
              <a:t>REVENUE </a:t>
            </a:r>
            <a:r>
              <a:rPr lang="en-US" sz="2500" b="1" dirty="0"/>
              <a:t>PER UNIT) × (UNITS </a:t>
            </a:r>
            <a:r>
              <a:rPr lang="en-US" sz="2500" b="1" u="sng" dirty="0"/>
              <a:t>SOLD</a:t>
            </a:r>
            <a:r>
              <a:rPr lang="en-US" sz="2500" b="1" dirty="0" smtClean="0"/>
              <a:t>)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 smtClean="0"/>
              <a:t>(</a:t>
            </a:r>
            <a:r>
              <a:rPr lang="en-US" sz="2500" b="1" dirty="0"/>
              <a:t>36) BREAK-EVEN POINT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(37) PROFIT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(38) LOSS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(39) MARGINAL BENEFIT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(40) LAW OF DINIMISHING RETURNS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(41) UNTIL MARGINAL BENEFITS NO LONGER EXCESS MARGINAL COSTS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(42) SOLE PROPRIETORSHIP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(43) PARTNERSHIP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(44) UNLIMITED LIABILITY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(45) FRANCHISES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(46) BRAND-NAME RECOGNITION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(47) LACK OF FREEDOM TO BE CREATIVE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(48) CORPORATION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(49) </a:t>
            </a:r>
            <a:r>
              <a:rPr lang="en-US" sz="2500" b="1" dirty="0" smtClean="0"/>
              <a:t>DIVIDENDS</a:t>
            </a:r>
          </a:p>
          <a:p>
            <a:pPr marL="227013" indent="-227013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500" b="1" dirty="0"/>
              <a:t>(50) </a:t>
            </a:r>
            <a:r>
              <a:rPr lang="en-US" sz="2500" b="1" dirty="0" smtClean="0"/>
              <a:t>MERGER</a:t>
            </a:r>
            <a:endParaRPr lang="en-US" sz="25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5164" y="0"/>
            <a:ext cx="6206836" cy="6858000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spcBef>
                <a:spcPts val="0"/>
              </a:spcBef>
              <a:buNone/>
              <a:defRPr/>
            </a:pPr>
            <a:r>
              <a:rPr lang="en-US" sz="2500" b="1" dirty="0" smtClean="0"/>
              <a:t>(</a:t>
            </a:r>
            <a:r>
              <a:rPr lang="en-US" sz="2500" b="1" dirty="0"/>
              <a:t>51) HORIZONTAL </a:t>
            </a:r>
            <a:r>
              <a:rPr lang="en-US" sz="2500" b="1" dirty="0" smtClean="0"/>
              <a:t>MERGER</a:t>
            </a:r>
          </a:p>
          <a:p>
            <a:pPr marL="227013" indent="-227013">
              <a:spcBef>
                <a:spcPts val="0"/>
              </a:spcBef>
              <a:buNone/>
              <a:defRPr/>
            </a:pPr>
            <a:r>
              <a:rPr lang="en-US" sz="2500" b="1" dirty="0" smtClean="0"/>
              <a:t>(</a:t>
            </a:r>
            <a:r>
              <a:rPr lang="en-US" sz="2500" b="1" dirty="0"/>
              <a:t>52) VERTICAL MERGER</a:t>
            </a:r>
          </a:p>
          <a:p>
            <a:pPr marL="227013" indent="-227013">
              <a:spcBef>
                <a:spcPts val="0"/>
              </a:spcBef>
              <a:buNone/>
              <a:defRPr/>
            </a:pPr>
            <a:r>
              <a:rPr lang="en-US" sz="2500" b="1" dirty="0"/>
              <a:t>(53) CONGLOMERATE</a:t>
            </a:r>
          </a:p>
          <a:p>
            <a:pPr marL="227013" indent="-227013">
              <a:spcBef>
                <a:spcPts val="0"/>
              </a:spcBef>
              <a:buNone/>
              <a:defRPr/>
            </a:pPr>
            <a:r>
              <a:rPr lang="en-US" sz="2500" b="1" dirty="0"/>
              <a:t>(54) </a:t>
            </a:r>
            <a:r>
              <a:rPr lang="en-US" sz="2500" b="1" dirty="0" smtClean="0"/>
              <a:t>MULTINATIONAL</a:t>
            </a:r>
            <a:endParaRPr lang="en-US" sz="2500" b="1" dirty="0" smtClean="0">
              <a:solidFill>
                <a:prstClr val="black"/>
              </a:solidFill>
            </a:endParaRP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</a:t>
            </a:r>
            <a:r>
              <a:rPr lang="en-US" sz="2500" b="1" dirty="0">
                <a:solidFill>
                  <a:prstClr val="black"/>
                </a:solidFill>
              </a:rPr>
              <a:t>55) MONOPOLY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>
                <a:solidFill>
                  <a:prstClr val="black"/>
                </a:solidFill>
              </a:rPr>
              <a:t>(56) OLIGOPOLY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>
                <a:solidFill>
                  <a:prstClr val="black"/>
                </a:solidFill>
              </a:rPr>
              <a:t>(57) PRICES </a:t>
            </a:r>
            <a:r>
              <a:rPr lang="en-US" sz="2500" b="1" dirty="0" smtClean="0">
                <a:solidFill>
                  <a:prstClr val="black"/>
                </a:solidFill>
              </a:rPr>
              <a:t>INCREASE B/C </a:t>
            </a:r>
            <a:r>
              <a:rPr lang="en-US" sz="2500" b="1" dirty="0">
                <a:solidFill>
                  <a:prstClr val="black"/>
                </a:solidFill>
              </a:rPr>
              <a:t>OF PRICE-FIXING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>
                <a:solidFill>
                  <a:prstClr val="black"/>
                </a:solidFill>
              </a:rPr>
              <a:t>(58) </a:t>
            </a:r>
            <a:r>
              <a:rPr lang="en-US" sz="2500" b="1" dirty="0" smtClean="0">
                <a:solidFill>
                  <a:prstClr val="black"/>
                </a:solidFill>
              </a:rPr>
              <a:t>COMPETITION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(59) COMMAND ECONOMY/COMMUNIST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(60) MIXED ECONOMY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(61) CENTRAL PLANNING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(62) KARL MARX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(63) KEYNESIANISM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(64) CAPITALISM/FREE-MARKET ECONOMY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(65) LAISSEZ-FAIRE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(66) TRADITIONAL ECONOMY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(67) ADAM SMITH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(68) “INVISIBLE HAND”</a:t>
            </a:r>
          </a:p>
          <a:p>
            <a:pPr marL="233363" indent="-233363">
              <a:spcBef>
                <a:spcPts val="0"/>
              </a:spcBef>
              <a:buNone/>
              <a:defRPr/>
            </a:pPr>
            <a:r>
              <a:rPr lang="en-US" sz="2500" b="1" dirty="0" smtClean="0">
                <a:solidFill>
                  <a:prstClr val="black"/>
                </a:solidFill>
              </a:rPr>
              <a:t>(69) CONSUMER SOVEREIGNTY</a:t>
            </a:r>
            <a:endParaRPr lang="en-US" sz="2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5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out the yellow review sheet for unit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#8</a:t>
            </a:r>
            <a:endParaRPr lang="en-US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9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FINAL EXAM REVIEW – UNIT #8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4559807" cy="63246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GROSS INCOME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DISPOSABLE INCOME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DISCRETIONARY INCOME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BALANCE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PERSONAL BUDGET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SURPLUS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DEFICIT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CREDIT CARD DEBT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CONSUMER RESPONSIBILITIES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CONSUMER RIGHTS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COMPARISON SHOP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RECALL UNSAFE PRODUCTS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/>
              <a:t> </a:t>
            </a:r>
            <a:r>
              <a:rPr lang="en-US" sz="2550" b="1" dirty="0" smtClean="0"/>
              <a:t>PREVENT &amp; INVESTIGATE FRAUD IN STOCKS, BONDS, &amp; OTHER INVESTMENTS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endParaRPr lang="en-US" sz="255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59808" y="444500"/>
            <a:ext cx="4803648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(14) GENERICS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(15) BETTER BUSINESS BUREAU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(16) INCOME INCREASES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(17) CREDIT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(18) BORROWER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(19) LENDER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(20) INTEREST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(21) PRINCIPAL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(22) SIMPLE INTEREST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(23) COMPOUND INTEREST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(24) COMPOUND INTEREST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(25) SIMPLE INTEREST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(26) COMPOUND INTEREST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(27) COLLATERAL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(28) DOWN PAYMENT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(29) MINIMUM PAYMENT</a:t>
            </a:r>
            <a:endParaRPr lang="en-US" sz="2550" b="1" dirty="0"/>
          </a:p>
        </p:txBody>
      </p:sp>
    </p:spTree>
    <p:extLst>
      <p:ext uri="{BB962C8B-B14F-4D97-AF65-F5344CB8AC3E}">
        <p14:creationId xmlns:p14="http://schemas.microsoft.com/office/powerpoint/2010/main" val="7547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FINAL EXAM REVIEW – </a:t>
            </a:r>
            <a:r>
              <a:rPr lang="en-US" b="1" smtClean="0">
                <a:solidFill>
                  <a:srgbClr val="00B050"/>
                </a:solidFill>
                <a:latin typeface="+mn-lt"/>
              </a:rPr>
              <a:t>UNIT #8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303520" cy="6324600"/>
          </a:xfrm>
        </p:spPr>
        <p:txBody>
          <a:bodyPr rtlCol="0">
            <a:noAutofit/>
          </a:bodyPr>
          <a:lstStyle/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(30) AVOID INTEREST PAYMENTS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(31) CREDIT RATING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(32) ABLE TO BORROW MORE MONEY @ LOWER INTEREST RATE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(33) POOR CREDIT RATING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(34) WAGES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(35) TIPS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(36) SALARY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(37) DIVIDENDS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(38) CAPITAL GAINS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(39) MARGINAL TAX RATE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(40) EFFECTIVE TAX RATE</a:t>
            </a:r>
            <a:endParaRPr lang="en-US" sz="2550" b="1" dirty="0"/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(41) MORTGAGE/RENT PAYMENTS, INSURANCE PREMIUMS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(42) FUEL, UTILITIES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(43) OVERDRAFT, “BOUNCED CHECK”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03520" y="538988"/>
            <a:ext cx="688848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(44) DIRECT DEPOSIT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(45) FEDERAL DEPOSIT INSURANCE CORPORATION (FDIC)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(46) CHECKING ACCOUNT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(47) SAVINGS ACCOUNT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(48) CERTIFICATE OF DEPOSIT (CD)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(49) MONEY MARKET ACCOUNT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(50) STOCKS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(51) TREASURY BILL, GOVERNMENT BOND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(52) MUTUAL FUND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(47) RISK-RETURN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(48) DELAYED GRATIFICATION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(49) IMMEDIATE GRATIFICATION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(50) IMPULSE BUYING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endParaRPr lang="en-US" sz="2550" b="1" dirty="0"/>
          </a:p>
        </p:txBody>
      </p:sp>
    </p:spTree>
    <p:extLst>
      <p:ext uri="{BB962C8B-B14F-4D97-AF65-F5344CB8AC3E}">
        <p14:creationId xmlns:p14="http://schemas.microsoft.com/office/powerpoint/2010/main" val="38840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out the yellow review sheet for unit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#9 (PART ONE)</a:t>
            </a:r>
            <a:endParaRPr lang="en-US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6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FINAL EXAM REVIEW – UNIT #9 (PART ONE)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4608576" cy="63246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COMPARATIVE ADVANTAGE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SPECIALIZATION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SURPLUS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EXPORT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DOMESTIC INDUSTRIES/JOBS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PROTECTIONISM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TARIFFS &amp; QUOTAS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TARIFFS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INCREASE PRICE OF IMPORTS SO DOMESTIC GOODS ARE COMPETITIVE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 QUOTAS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 FREE TRADE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 NORTH AMERICAN FREE TRADE AGREEMENT (NAFTA)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r>
              <a:rPr lang="en-US" sz="2550" b="1" dirty="0" smtClean="0"/>
              <a:t> EUROPEAN UNION (EU)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/>
              <a:defRPr/>
            </a:pPr>
            <a:endParaRPr lang="en-US" sz="255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54880" y="538988"/>
            <a:ext cx="7437120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(14) MONEY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(15) MONEY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(16) POSITIVE BALANCE OF TRADE (TRADE SURPLUS)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(17) NEGATIVE BALANCE OF TRADE (TRADE DEFECIT)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(18) LAW OF DEMAND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(19) PRICE INCENTIVE/MOTIVE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(20) DOWNWARD/NEGATIVE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(21) MARKET DEMAND SCHEDULE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(22) RIGHT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(23) LEFT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(24) INCREASES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(25) DECREASES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(26) DECREASES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(27) INCREASES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(28) INCREASES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(29) DECREASES</a:t>
            </a:r>
            <a:endParaRPr lang="en-US" sz="2550" b="1" dirty="0"/>
          </a:p>
        </p:txBody>
      </p:sp>
    </p:spTree>
    <p:extLst>
      <p:ext uri="{BB962C8B-B14F-4D97-AF65-F5344CB8AC3E}">
        <p14:creationId xmlns:p14="http://schemas.microsoft.com/office/powerpoint/2010/main" val="41210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FINAL EXAM REVIEW – UNIT #9 (PART ONE)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462016" cy="6324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(30) SUBSTITUTE &amp; COMPLEMENTARY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(31) NETFLIX &amp; CABLE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(32) PEANUT BUTTER &amp; JELLY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(33) COMPLEMENTARY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(34) SUBSTITUTE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(35) INCREASE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(36) INCREASE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(37) LAW OF SUPPLY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(38) PROFIT INCENTIVE/MOTIVE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(39) UPWARD/POSITIVE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(40) MARKET SUPPLY SCHEDULE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(41) RIGHT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(42) LEFT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(43) DECREASES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(44) INCREASES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(45) INCREASES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endParaRPr lang="en-US" sz="255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57088" y="538988"/>
            <a:ext cx="6534912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(46) DECREASES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(47) INCREASES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(48) INCREASES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(49) DECREASES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(50) DECREASES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(51) </a:t>
            </a:r>
            <a:r>
              <a:rPr lang="en-US" sz="2550" b="1" dirty="0" smtClean="0">
                <a:solidFill>
                  <a:srgbClr val="FF0000"/>
                </a:solidFill>
              </a:rPr>
              <a:t>CHANGE “FALL” TO “RISE”</a:t>
            </a:r>
            <a:r>
              <a:rPr lang="en-US" sz="2550" b="1" dirty="0" smtClean="0"/>
              <a:t> </a:t>
            </a:r>
            <a:r>
              <a:rPr lang="en-US" sz="2550" b="1" dirty="0" smtClean="0">
                <a:sym typeface="Wingdings" panose="05000000000000000000" pitchFamily="2" charset="2"/>
              </a:rPr>
              <a:t> INCREASES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(52) EQUILIBRIUM PRICE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(53) NO SURPLUSES NOR SHORTAGES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(54) SURPLUS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(55) SHORTAGE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(56) PRICES ARE TOO HIGH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(57) FALL TO EQULIBRIUM PRICE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(58) PRICES TOO LOW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(59) RISE TO EQUILIBRIUM PRICE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(60) PRICE FLOOR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(61) PRICE CEILING</a:t>
            </a:r>
          </a:p>
        </p:txBody>
      </p:sp>
    </p:spTree>
    <p:extLst>
      <p:ext uri="{BB962C8B-B14F-4D97-AF65-F5344CB8AC3E}">
        <p14:creationId xmlns:p14="http://schemas.microsoft.com/office/powerpoint/2010/main" val="563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FINAL EXAM REVIEW – UNIT #9 (PART ONE)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8988"/>
            <a:ext cx="6973824" cy="6324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(62) RENT CONTROL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(63) MINIMUM WAGE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(64) ABOVE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(65) BELOW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(66) SURPLUSES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(67) SHORTAGES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(68) NEW EQUILIBRIUM PRICE INCREASES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(69) NEW EQUILIBRIUM PRICE DECREASES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(70) INDETERMININATE (DEPENDS ON SITUATION)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(71) SEE CHART 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25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5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550" b="1" dirty="0">
                <a:solidFill>
                  <a:srgbClr val="FF0000"/>
                </a:solidFill>
                <a:sym typeface="Wingdings" panose="05000000000000000000" pitchFamily="2" charset="2"/>
              </a:rPr>
              <a:t> </a:t>
            </a:r>
            <a:endParaRPr lang="en-US" sz="2550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(72) EXPANSIONS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(73) CONTRACTIONS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(74) RECESSIONS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(75</a:t>
            </a:r>
            <a:r>
              <a:rPr lang="en-US" sz="2550" b="1" dirty="0"/>
              <a:t>) DEPRESSIONS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(76) PEAK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(77) TROUGH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endParaRPr lang="en-US" sz="255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83808" y="538988"/>
            <a:ext cx="6108192" cy="104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(78) BUSINESS CYCLE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(79) GROSS DOMESTIC PRODUCT (G.D.P.)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731" y="2441448"/>
            <a:ext cx="3660361" cy="3192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0772" y="2441448"/>
            <a:ext cx="30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1070336" y="5634055"/>
            <a:ext cx="41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Q</a:t>
            </a:r>
            <a:endParaRPr lang="en-US" sz="2400" b="1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241792" y="2672280"/>
            <a:ext cx="2706624" cy="242397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17164" y="2210615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D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022216" y="221284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S</a:t>
            </a:r>
            <a:endParaRPr lang="en-US" sz="2400" b="1" i="1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253252" y="2555230"/>
            <a:ext cx="2695164" cy="25410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lowchart: Connector 14"/>
          <p:cNvSpPr/>
          <p:nvPr/>
        </p:nvSpPr>
        <p:spPr>
          <a:xfrm>
            <a:off x="9473184" y="3739126"/>
            <a:ext cx="170687" cy="186698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2"/>
          </p:cNvCxnSpPr>
          <p:nvPr/>
        </p:nvCxnSpPr>
        <p:spPr>
          <a:xfrm flipH="1">
            <a:off x="7936993" y="3832475"/>
            <a:ext cx="1536191" cy="800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29538" y="3594910"/>
            <a:ext cx="30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</a:t>
            </a:r>
            <a:endParaRPr lang="en-US" sz="24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9338339" y="3046628"/>
            <a:ext cx="30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405761" y="4164663"/>
            <a:ext cx="305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–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63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5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out the yellow review sheet for unit </a:t>
            </a:r>
            <a:r>
              <a:rPr 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#9 (PART TWO)</a:t>
            </a:r>
            <a:endParaRPr lang="en-US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4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06987" cy="6275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 #2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82138"/>
            <a:ext cx="6301047" cy="6375861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LOCKE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VOLTAIRE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ROUSSEAU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MONTESEQUIEU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PROTECT CITIZENS’ NATURAL RIGHTS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REPLACE THEIR GOVT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DECLARATION OF INDEPENDENCE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FREEDOM OF RELIGION IN THE 1</a:t>
            </a:r>
            <a:r>
              <a:rPr lang="en-US" sz="2450" b="1" baseline="30000" dirty="0" smtClean="0"/>
              <a:t>ST</a:t>
            </a:r>
            <a:r>
              <a:rPr lang="en-US" sz="2450" b="1" dirty="0" smtClean="0"/>
              <a:t> AMENDMENT OF OUR CONST.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TOTAL FREEDOM, NO SECURITY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PEOPLE GIVE UP SOME FREEDOMS IN EXCHANGE FOR SECURITY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PEOPLE FORM GOVTS FOR SECURITY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“GENERAL WILL” IS LIKE THE “GENERAL WELFARE” GOAL OF THE PREAMBLE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DIFFERENT POWERS ARE GIVEN TO DIFFERENT BRANCHES OF GOVT</a:t>
            </a: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sz="2450" b="1" dirty="0"/>
              <a:t> </a:t>
            </a:r>
            <a:r>
              <a:rPr lang="en-US" sz="2400" b="1" dirty="0" smtClean="0"/>
              <a:t>(14) ARTICLES I, II, &amp; III SET UP LEGISLATIVE, EXECUTIVE, &amp; JUDICIAL BRANCHES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endParaRPr lang="en-US" sz="245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01047" y="0"/>
            <a:ext cx="589095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(15) MAGNA CARTA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(16) ENGLISH BILL OF RIGHTS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(17) MAYFLOWER COMPACT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(18) ALBANY PLAN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(19) LIMIT KING’S POWER, GAVE NOBLES UNALIENABLE RIGHTS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(20) NO CRUEL &amp; UNUSUAL PUNISHMENT; HABEAS CORPUS (DAY IN COURT)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(21) SELF-GOVT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(22) UNITE THE COLONIES FOR MUTUAL PROTECTION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(23) SET THE IDEA THAT COLONIES COULD UNITE LATER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(24) SALUTARY NEGLECT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(25) BRITAIN WAS 3,000 MILES AWAY FROM THE COLONIES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(26) SELF-GOVT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(27) COLONIAL ASSEMBLIES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(28) POPULAR SOVEREIGNTY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(29) REPLACE/OVERTHROW IT</a:t>
            </a:r>
          </a:p>
        </p:txBody>
      </p:sp>
    </p:spTree>
    <p:extLst>
      <p:ext uri="{BB962C8B-B14F-4D97-AF65-F5344CB8AC3E}">
        <p14:creationId xmlns:p14="http://schemas.microsoft.com/office/powerpoint/2010/main" val="2889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FINAL EXAM REVIEW – UNIT #9 (PART ONE)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5462016" cy="63246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(80) increases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(81) decreases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(82) decreases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(83) increases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(84) increases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(85) decreases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(86) increases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(87) decreases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(88) increases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(89) decreases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(90) expansions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(91) contractions/recessions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(92) Decrease taxes, increase spending to put more money in </a:t>
            </a:r>
            <a:r>
              <a:rPr lang="en-US" sz="2550" b="1" dirty="0" err="1" smtClean="0"/>
              <a:t>ppl’s</a:t>
            </a:r>
            <a:r>
              <a:rPr lang="en-US" sz="2550" b="1" dirty="0" smtClean="0"/>
              <a:t> pockets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(93) Increase taxes, decrease spending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(94) Stimulate economic growth</a:t>
            </a:r>
          </a:p>
          <a:p>
            <a:pPr marL="0" indent="0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endParaRPr lang="en-US" sz="255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657088" y="538988"/>
            <a:ext cx="6534912" cy="631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/>
              <a:t>(95) </a:t>
            </a:r>
            <a:r>
              <a:rPr lang="en-US" sz="2550" b="1" dirty="0" smtClean="0"/>
              <a:t>High inflation</a:t>
            </a:r>
            <a:endParaRPr lang="en-US" sz="2550" b="1" dirty="0"/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(96) General increase in prices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(97) fiscal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(98) monetary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(99) Federal Reserve (“The Fed”)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(100) Congress &amp; President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/>
              <a:t>(101) </a:t>
            </a:r>
            <a:r>
              <a:rPr lang="en-US" sz="2550" b="1" dirty="0" smtClean="0">
                <a:solidFill>
                  <a:srgbClr val="FF0000"/>
                </a:solidFill>
              </a:rPr>
              <a:t>Republicans &amp; Democrats don’t often agree on taxes &amp; </a:t>
            </a:r>
            <a:r>
              <a:rPr lang="en-US" sz="2550" b="1" dirty="0" err="1" smtClean="0">
                <a:solidFill>
                  <a:srgbClr val="FF0000"/>
                </a:solidFill>
              </a:rPr>
              <a:t>govt</a:t>
            </a:r>
            <a:r>
              <a:rPr lang="en-US" sz="2550" b="1" dirty="0" smtClean="0">
                <a:solidFill>
                  <a:srgbClr val="FF0000"/>
                </a:solidFill>
              </a:rPr>
              <a:t> spending</a:t>
            </a:r>
            <a:endParaRPr lang="en-US" sz="2550" b="1" dirty="0" smtClean="0">
              <a:sym typeface="Wingdings" panose="05000000000000000000" pitchFamily="2" charset="2"/>
            </a:endParaRP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(102) Measure of value, store of value, medium of exchange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(103) Commercial banks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(104) Federal Reserve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(105) Oversee banking industry, act as the </a:t>
            </a:r>
            <a:r>
              <a:rPr lang="en-US" sz="2550" b="1" dirty="0" err="1" smtClean="0">
                <a:sym typeface="Wingdings" panose="05000000000000000000" pitchFamily="2" charset="2"/>
              </a:rPr>
              <a:t>govt’s</a:t>
            </a:r>
            <a:r>
              <a:rPr lang="en-US" sz="2550" b="1" dirty="0" smtClean="0">
                <a:sym typeface="Wingdings" panose="05000000000000000000" pitchFamily="2" charset="2"/>
              </a:rPr>
              <a:t> bank, &amp; control monetary policy</a:t>
            </a:r>
          </a:p>
          <a:p>
            <a:pPr marL="231775" indent="-231775" eaLnBrk="1" fontAlgn="auto" hangingPunct="1">
              <a:spcBef>
                <a:spcPts val="75"/>
              </a:spcBef>
              <a:spcAft>
                <a:spcPts val="150"/>
              </a:spcAft>
              <a:buNone/>
              <a:defRPr/>
            </a:pPr>
            <a:r>
              <a:rPr lang="en-US" sz="2550" b="1" dirty="0" smtClean="0">
                <a:sym typeface="Wingdings" panose="05000000000000000000" pitchFamily="2" charset="2"/>
              </a:rPr>
              <a:t>(106)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289482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368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  <a:latin typeface="+mn-lt"/>
              </a:rPr>
              <a:t>FINAL EXAM REVIEW – UNIT #9 (PART TWO)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4500"/>
            <a:ext cx="12192000" cy="6413500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Font typeface="Wingdings" panose="05000000000000000000" pitchFamily="2" charset="2"/>
              <a:buAutoNum type="arabicParenBoth" startAt="107"/>
              <a:defRPr/>
            </a:pPr>
            <a:r>
              <a:rPr lang="en-US" sz="2400" b="1" dirty="0" smtClean="0"/>
              <a:t> DISCOUNT RATE, RESERVE REQUIREMENTS, OPEN-MARKET OPERATIONS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 smtClean="0"/>
              <a:t> INTEREST RATES CHARGED TO COMMERCIAL BANKS FOR BORROWING MONEY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 smtClean="0"/>
              <a:t> % OF DEPOSITS COMMERCIAL BANKS REQUIRED TO KEEP ON HAND W/ THE FED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 smtClean="0"/>
              <a:t> WHEN THE FEDERAL RESERVE BUYS/SELLS GOVT BONDS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 smtClean="0"/>
              <a:t> DECREASE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 smtClean="0"/>
              <a:t> COMMERICAL BANKS BORROW MORE MONEY &amp; LEND IT TO PPL &amp; BUSINESSES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 smtClean="0"/>
              <a:t> INCREASE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 smtClean="0"/>
              <a:t> COMMERICAL BANKS BORROW LESS MONEY &amp; HAVE LESS TO LEND TO PPL &amp; BUSINESSES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DECREASE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COMMERCIAL BANKS LOAN MORE MONEY TO PPL &amp; BUSINESSES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INCREASE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COMMERICIAL BANKS LOAN LESS MONEY TO PPL &amp; BUSINESSES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BUY GOVT BONDS FROM INVESTORS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INCREASE MONEY SUPPLY BY PAYING INVESTORS FOR BONDS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SELL GOVT BONDS TO INVESTORS</a:t>
            </a:r>
          </a:p>
          <a:p>
            <a:pPr marL="514350" indent="-514350" eaLnBrk="1" fontAlgn="auto" hangingPunct="1">
              <a:spcBef>
                <a:spcPts val="75"/>
              </a:spcBef>
              <a:spcAft>
                <a:spcPts val="150"/>
              </a:spcAft>
              <a:buAutoNum type="arabicParenBoth" startAt="107"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DECREASE MONEY SUPPLY B/C INVESTORS PAY FOR BONDS</a:t>
            </a:r>
          </a:p>
        </p:txBody>
      </p:sp>
    </p:spTree>
    <p:extLst>
      <p:ext uri="{BB962C8B-B14F-4D97-AF65-F5344CB8AC3E}">
        <p14:creationId xmlns:p14="http://schemas.microsoft.com/office/powerpoint/2010/main" val="6441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06987" cy="6275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 #2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32262"/>
            <a:ext cx="6749936" cy="6425737"/>
          </a:xfrm>
        </p:spPr>
        <p:txBody>
          <a:bodyPr>
            <a:noAutofit/>
          </a:bodyPr>
          <a:lstStyle/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(30) NO TAXATION W/O REPRESENTATION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(31) RESTRICTED COLONIAL TRADE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(32) DISSOLVED THEIR COLONIAL ASSEMBLIES; GOT RIDE OF SOME OF THEIR CIVIL LIBERTIES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(33) PETITION KING TO REDRESS THEIR GRIEVANCES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(34) SIGN DECLARATION OF INDEPENDENCE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(35) THOMAS JEFFERSON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(36) LOCKE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(37) ARTICLES OF CONFEDERATION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(38) LACK POWER &amp; MONEY, NO CENTRAL POWER, RIGID/INFLEXIBLE RULES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(39) COULDN’T PRINT MONEY, RAISE TAXES, HAVE A STANDING ARMY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(40) NO PRESIDENT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(41) 9 OUT OF 13 STATES HAD TO AGREE FOR A LAW TO PASS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(42) SHAY’S REBELLION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(43) REVISE THE ARTICLES OF CONFEDERATION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99565" y="0"/>
            <a:ext cx="5292436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(44) AGREED TO WRITE NEW CONSTITUTION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(45) FEDERALISTS &amp; ANTI-FEDERALISTS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(46) FEDERALIST; DIDN’T WANT MORE EVENTS LIKE SHAY’S REBELLION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(47) ANTI-FEDERALIST; AFRAID THAT A STRONG CENTRAL GOVT WOULD ACT LIKE A TYRANT KING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(48) BILL OF RIGHTS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(49) PROTECT OUR CIVIL LIBERTIES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(50) VIRGINIA &amp; NEW JERSEY PLANS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(51) VIRGINIA; PROPORTIONAL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(52) NEW JERSEY; EQUAL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(53) GREAT COMPROMISE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(54) THREE-FIFTHS COMPROMISE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(55) SLAVE TRADE COMPROMISE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(56) ELECTORAL COLLEGE</a:t>
            </a:r>
            <a:endParaRPr lang="en-US" sz="2450" b="1" dirty="0"/>
          </a:p>
        </p:txBody>
      </p:sp>
    </p:spTree>
    <p:extLst>
      <p:ext uri="{BB962C8B-B14F-4D97-AF65-F5344CB8AC3E}">
        <p14:creationId xmlns:p14="http://schemas.microsoft.com/office/powerpoint/2010/main" val="87616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06987" cy="6275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 #3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82138"/>
            <a:ext cx="6301047" cy="6375861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LEGISLATIVE BRANCH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EXECUTIVE BRANCH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JUDICIAL BRANCH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AMENDING THE CONSTITUTION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SUPREMACY CLAUSE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PREAMBLE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FORM A MORE PERFECT UNION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ENSURE DOMESTIC TRANQUILITY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 smtClean="0"/>
              <a:t>PROVIDE FOR THE NATIONAL DEFENSE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ESTABLISH JUSTICE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PROMOTE THE GENERAL WELFARE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SECURE THE BLESSINGS OF LIBERTY TO OURSELVES &amp; OUR POSTERITY</a:t>
            </a:r>
          </a:p>
          <a:p>
            <a:pPr marL="514350" indent="-514350">
              <a:spcBef>
                <a:spcPts val="0"/>
              </a:spcBef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RULE OF LAW</a:t>
            </a: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sz="2450" b="1" dirty="0" smtClean="0"/>
              <a:t> SUPREMACY CLAUSE</a:t>
            </a: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SEPARATION OF POWER</a:t>
            </a: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CHECKS &amp; BALANCES</a:t>
            </a:r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en-US" sz="2450" b="1" dirty="0"/>
              <a:t> </a:t>
            </a:r>
            <a:r>
              <a:rPr lang="en-US" sz="2450" b="1" dirty="0" smtClean="0"/>
              <a:t>POPULAR SOVEREIGNTY</a:t>
            </a:r>
            <a:endParaRPr lang="en-US" sz="2400" b="1" dirty="0" smtClean="0"/>
          </a:p>
          <a:p>
            <a:pPr marL="514350" indent="-514350">
              <a:spcBef>
                <a:spcPts val="0"/>
              </a:spcBef>
              <a:buAutoNum type="arabicParenBoth"/>
            </a:pPr>
            <a:endParaRPr lang="en-US" sz="245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01047" y="0"/>
            <a:ext cx="589095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(18) LIMITED GOVT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(19) FEDERALISM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(20) JUDICIAL REVIEW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(21) EXPRESSED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(22) RESERVED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(23) CONCURRENT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(24) LEVY TAXES, MAKE LAWS, ESTABLISH COURTS, BORROW MONEY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(25) ESTABLISH SCHOOLS, CONDUCT ELECTIONS, MARRIAGE/DIVORCE LAWS, REGULATE </a:t>
            </a:r>
            <a:r>
              <a:rPr lang="en-US" sz="2450" b="1" u="sng" dirty="0" smtClean="0"/>
              <a:t>INTRA</a:t>
            </a:r>
            <a:r>
              <a:rPr lang="en-US" sz="2450" b="1" dirty="0" smtClean="0"/>
              <a:t>STATE TRADE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(26) COIN MONEY, RAISE ARMY, DECLARE WAR, REGULATE </a:t>
            </a:r>
            <a:r>
              <a:rPr lang="en-US" sz="2450" b="1" u="sng" dirty="0" smtClean="0"/>
              <a:t>INTER</a:t>
            </a:r>
            <a:r>
              <a:rPr lang="en-US" sz="2450" b="1" dirty="0" smtClean="0"/>
              <a:t>STATE TRADE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(27) AMENDMENTS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(28) PROPOSAL &amp; RATIFICATION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(29) TWO-THIRDS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(30) THREE-FOURTHS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(31) NATIONAL CONVENTION &amp; CONGRESSIONAL ACTION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(32) BILL OF RIGHTS</a:t>
            </a:r>
          </a:p>
        </p:txBody>
      </p:sp>
    </p:spTree>
    <p:extLst>
      <p:ext uri="{BB962C8B-B14F-4D97-AF65-F5344CB8AC3E}">
        <p14:creationId xmlns:p14="http://schemas.microsoft.com/office/powerpoint/2010/main" val="26239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06987" cy="62752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UNIT #3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32262"/>
            <a:ext cx="6749936" cy="6425737"/>
          </a:xfrm>
        </p:spPr>
        <p:txBody>
          <a:bodyPr>
            <a:noAutofit/>
          </a:bodyPr>
          <a:lstStyle/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(33) FIRST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(34) RELIGION, ASSEMBLY, PETITION, PRESS, SPEECH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(35) FOURTH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(36) FIFTH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(37) SIXTH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(38) SEVENTH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(39) EIGHTH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(40) NINTH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(41) TENTH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(42) QUARTERING (HOUSING) SOLDIERS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(43) RIGHT TO BEAR ARMS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(44) EXPRESSED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(45) IMPLIED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(46) COIN MONEY, RAISE AN ARMY, DECLARE WAR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(47) ESTABLISHING AN AIR FORCE (GOES WITH RAISE AN ARMY) &amp; ESTABLISHING A NATIONAL BANK (COIN MONEY)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99565" y="0"/>
            <a:ext cx="5292436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(48) EX POST FACTO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(49) ESTABLISHMENT CLAUSE</a:t>
            </a:r>
          </a:p>
          <a:p>
            <a:pPr marL="233363" indent="-233363">
              <a:spcBef>
                <a:spcPts val="0"/>
              </a:spcBef>
              <a:buNone/>
            </a:pPr>
            <a:r>
              <a:rPr lang="en-US" sz="2450" b="1" dirty="0" smtClean="0"/>
              <a:t>(50) </a:t>
            </a:r>
            <a:r>
              <a:rPr lang="en-US" sz="2450" b="1" smtClean="0"/>
              <a:t>ELASTIC CLAUSE (Article </a:t>
            </a:r>
            <a:r>
              <a:rPr lang="en-US" sz="2450" b="1" dirty="0" smtClean="0"/>
              <a:t>I, Section 8, </a:t>
            </a:r>
            <a:r>
              <a:rPr lang="en-US" sz="2450" b="1" smtClean="0"/>
              <a:t>Clause 18)</a:t>
            </a:r>
            <a:endParaRPr lang="en-US" sz="2450" b="1" dirty="0"/>
          </a:p>
        </p:txBody>
      </p:sp>
    </p:spTree>
    <p:extLst>
      <p:ext uri="{BB962C8B-B14F-4D97-AF65-F5344CB8AC3E}">
        <p14:creationId xmlns:p14="http://schemas.microsoft.com/office/powerpoint/2010/main" val="41106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FINAL EXAM REVIEW – UNIT #4 (PART ONE)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6301047" cy="6445045"/>
          </a:xfrm>
        </p:spPr>
        <p:txBody>
          <a:bodyPr numCol="1">
            <a:noAutofit/>
          </a:bodyPr>
          <a:lstStyle/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LEGISLATIVE BRANCH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U.S. CONGRESS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NC GENERAL ASSEMBLY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BICAMERAL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SENATE &amp; HOUSE OF REPRESENTATIVES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100 (2 FOR EACH STATE)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435 (1 OR MORE FOR EVERY STATE)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HOUSE (OF REPRESENTATIVES)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SENATE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 HOUSE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 HOUSE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 SENATE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 SENATE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 SENATE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 VP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/>
            </a:pPr>
            <a:r>
              <a:rPr lang="en-US" sz="2700" b="1" dirty="0" smtClean="0"/>
              <a:t> PRESIDENT PRO TEMPORE</a:t>
            </a:r>
            <a:endParaRPr lang="en-US" sz="27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01047" y="412955"/>
            <a:ext cx="5890953" cy="65237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MAJORITY PARTY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MINORITY PARTY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SPEAKER OF THE HOUSE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COMMITTEES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STANDING COMMITTEES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SPECIAL COMMITTEES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CONFERENCE COMMITTEES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EXPRESSED/ENUMERATED POWERS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IMPLIED/ELASTIC POWERS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COIN MONEY, DECLARE WAR, ESTABLISH POST OFFICES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SENATE, B/C ONLY 100 MEMBERS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HOUSE, B/C 435 MEMBERS &amp; NOT ENOUGH TIME FOR ALL TO SPEAK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FILIBUSTER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CLOTURE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17"/>
            </a:pPr>
            <a:r>
              <a:rPr lang="en-US" sz="2650" b="1" dirty="0" smtClean="0"/>
              <a:t>THREE-FIFTHS</a:t>
            </a:r>
            <a:endParaRPr lang="en-US" sz="2650" b="1" dirty="0"/>
          </a:p>
        </p:txBody>
      </p:sp>
    </p:spTree>
    <p:extLst>
      <p:ext uri="{BB962C8B-B14F-4D97-AF65-F5344CB8AC3E}">
        <p14:creationId xmlns:p14="http://schemas.microsoft.com/office/powerpoint/2010/main" val="12905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FINAL EXAM REVIEW – UNIT #4 (PART ONE)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12955"/>
            <a:ext cx="5237018" cy="6445045"/>
          </a:xfrm>
        </p:spPr>
        <p:txBody>
          <a:bodyPr numCol="1">
            <a:noAutofit/>
          </a:bodyPr>
          <a:lstStyle/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PIGEONHOLE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SIX YEARS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TWO YEARS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NO, CAN RUN FOR RE-ELECTION AS MUCH AS THEY WISH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TWO YEARS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PROPORTIONAL (POPULATION)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LIEUTENANT GOVERNOR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ARTICLE II (TWO)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IT IS A </a:t>
            </a:r>
            <a:r>
              <a:rPr lang="en-US" sz="2600" b="1" u="sng" dirty="0" smtClean="0"/>
              <a:t>SIMILAR</a:t>
            </a:r>
            <a:r>
              <a:rPr lang="en-US" sz="2600" b="1" dirty="0" smtClean="0"/>
              <a:t> PROCESS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VETO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OVERRIDE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TWO-THIRDS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IT DOESN’T BECOME LAW (POCKET VETO)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r>
              <a:rPr lang="en-US" sz="2600" b="1" dirty="0" smtClean="0"/>
              <a:t>IT BECOMES LAW</a:t>
            </a:r>
          </a:p>
          <a:p>
            <a:pPr marL="514350" lvl="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32"/>
            </a:pPr>
            <a:endParaRPr lang="en-US" sz="26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37019" y="412955"/>
            <a:ext cx="6954981" cy="65237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46"/>
            </a:pPr>
            <a:r>
              <a:rPr lang="en-US" sz="2600" b="1" dirty="0" smtClean="0"/>
              <a:t>STEPS IN BILL </a:t>
            </a:r>
            <a:r>
              <a:rPr lang="en-US" sz="2600" b="1" dirty="0" smtClean="0">
                <a:sym typeface="Wingdings" panose="05000000000000000000" pitchFamily="2" charset="2"/>
              </a:rPr>
              <a:t> LAW: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INTRODUCED IN HOUSE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REFERRED TO HOUSE COMMITTEES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DEBATED ON HOUSE FLOOR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INTRODUCED IN SENATE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REFERRED TO SENATE COMMITTEES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DEBATED ON SENATE FLOOR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CONFERENCE CMTE IRONS OUT DIFFERENCES B/W HOUSE &amp; SENATE BILLS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IDENTICAL BILL REFERRED BACK TO HOUSE &amp; SENATE FOR UP-OR-DOWN VOTE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BILL SENT TO PRESIDENT TO SIGN OR VETO</a:t>
            </a:r>
          </a:p>
          <a:p>
            <a:pPr marL="514350" indent="-514350">
              <a:spcBef>
                <a:spcPts val="0"/>
              </a:spcBef>
              <a:spcAft>
                <a:spcPts val="100"/>
              </a:spcAft>
              <a:buFont typeface="+mj-lt"/>
              <a:buAutoNum type="arabicParenR" startAt="46"/>
            </a:pPr>
            <a:r>
              <a:rPr lang="en-US" sz="2600" b="1" dirty="0" smtClean="0">
                <a:sym typeface="Wingdings" panose="05000000000000000000" pitchFamily="2" charset="2"/>
              </a:rPr>
              <a:t>WHY LEGISLATIVE PROCESS IS COMPLEX: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TO INVOLVE ALL ELECTED LEADERS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TO PROVIDE CHECKS &amp; BALANCES</a:t>
            </a:r>
          </a:p>
          <a:p>
            <a:pPr lvl="1"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ym typeface="Wingdings" panose="05000000000000000000" pitchFamily="2" charset="2"/>
              </a:rPr>
              <a:t>TO ENSURE LAWMAKERS TAKE ENOUGH TIME TO CONSIDER LAWS</a:t>
            </a:r>
          </a:p>
        </p:txBody>
      </p:sp>
    </p:spTree>
    <p:extLst>
      <p:ext uri="{BB962C8B-B14F-4D97-AF65-F5344CB8AC3E}">
        <p14:creationId xmlns:p14="http://schemas.microsoft.com/office/powerpoint/2010/main" val="102465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1612"/>
          </a:xfrm>
        </p:spPr>
        <p:txBody>
          <a:bodyPr numCol="1">
            <a:no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+mn-lt"/>
              </a:rPr>
              <a:t>FINAL EXAM REVIEW – UNIT #4 (PART TWO)</a:t>
            </a:r>
            <a:endParaRPr lang="en-US" sz="36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2955"/>
            <a:ext cx="6301047" cy="6445045"/>
          </a:xfrm>
        </p:spPr>
        <p:txBody>
          <a:bodyPr numCol="1">
            <a:noAutofit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Article II (second)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Article III (third)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President (POTUS)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Governor (gov.)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Vice President (VP)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Lieutenant Governor (Lt. Gov.)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Serve as POTUS if POTUS is unable to, serve as pres. of U.S. Senate, cast tie-breaking votes in Senate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Serve as gov. if gov. is unable to, serve as pres. of NC state Senate, cast tie-breaking votes in NC state senate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Cabinet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 Cabinet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 Nominated by POTUS, confirmed by U.S. Senate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arenR"/>
            </a:pPr>
            <a:r>
              <a:rPr lang="en-US" sz="2700" b="1" dirty="0" smtClean="0"/>
              <a:t> Councils of State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05729" y="412955"/>
            <a:ext cx="5986272" cy="652370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Elected by NC voters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Four years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Four years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Two 4-yr terms or 10 </a:t>
            </a:r>
            <a:r>
              <a:rPr lang="en-US" sz="2650" b="1" dirty="0" err="1" smtClean="0"/>
              <a:t>yrs</a:t>
            </a:r>
            <a:r>
              <a:rPr lang="en-US" sz="2650" b="1" dirty="0" smtClean="0"/>
              <a:t> max.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Two back-to-back 4-yr terms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35+ </a:t>
            </a:r>
            <a:r>
              <a:rPr lang="en-US" sz="2650" b="1" dirty="0" err="1" smtClean="0"/>
              <a:t>yrs</a:t>
            </a:r>
            <a:r>
              <a:rPr lang="en-US" sz="2650" b="1" dirty="0" smtClean="0"/>
              <a:t> old, natural-born citizen, live in U.S. 14 </a:t>
            </a:r>
            <a:r>
              <a:rPr lang="en-US" sz="2650" b="1" dirty="0" err="1" smtClean="0"/>
              <a:t>yrs</a:t>
            </a:r>
            <a:endParaRPr lang="en-US" sz="2650" b="1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30+ </a:t>
            </a:r>
            <a:r>
              <a:rPr lang="en-US" sz="2650" b="1" dirty="0" err="1" smtClean="0"/>
              <a:t>yrs</a:t>
            </a:r>
            <a:r>
              <a:rPr lang="en-US" sz="2650" b="1" dirty="0" smtClean="0"/>
              <a:t> old, U.S. citizen, live in NC for 2 </a:t>
            </a:r>
            <a:r>
              <a:rPr lang="en-US" sz="2650" b="1" dirty="0" err="1" smtClean="0"/>
              <a:t>yrs</a:t>
            </a:r>
            <a:endParaRPr lang="en-US" sz="2650" b="1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Make &amp; enforce regulations to protect the public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u="sng" dirty="0" smtClean="0">
                <a:solidFill>
                  <a:srgbClr val="FF0000"/>
                </a:solidFill>
              </a:rPr>
              <a:t>NOT ON YOUR SHEET! SKIP!!!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Secretary of State, Secretary of the Treasury, Secretary of Defense, Attorney General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arenR" startAt="13"/>
            </a:pPr>
            <a:r>
              <a:rPr lang="en-US" sz="2650" b="1" dirty="0" smtClean="0"/>
              <a:t>Win a majority (at least 270) electoral votes in the Electoral College</a:t>
            </a:r>
            <a:endParaRPr lang="en-US" sz="2650" b="1" dirty="0"/>
          </a:p>
        </p:txBody>
      </p:sp>
    </p:spTree>
    <p:extLst>
      <p:ext uri="{BB962C8B-B14F-4D97-AF65-F5344CB8AC3E}">
        <p14:creationId xmlns:p14="http://schemas.microsoft.com/office/powerpoint/2010/main" val="30229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3913</Words>
  <Application>Microsoft Office PowerPoint</Application>
  <PresentationFormat>Widescreen</PresentationFormat>
  <Paragraphs>740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Tahoma</vt:lpstr>
      <vt:lpstr>Wingdings</vt:lpstr>
      <vt:lpstr>Office Theme</vt:lpstr>
      <vt:lpstr>2_Office Theme</vt:lpstr>
      <vt:lpstr>1_Office Theme</vt:lpstr>
      <vt:lpstr>3_Office Theme</vt:lpstr>
      <vt:lpstr>4_Office Theme</vt:lpstr>
      <vt:lpstr>UNIT #1</vt:lpstr>
      <vt:lpstr>UNIT #1</vt:lpstr>
      <vt:lpstr>UNIT #2</vt:lpstr>
      <vt:lpstr>UNIT #2</vt:lpstr>
      <vt:lpstr>UNIT #3</vt:lpstr>
      <vt:lpstr>UNIT #3</vt:lpstr>
      <vt:lpstr>FINAL EXAM REVIEW – UNIT #4 (PART ONE)</vt:lpstr>
      <vt:lpstr>FINAL EXAM REVIEW – UNIT #4 (PART ONE)</vt:lpstr>
      <vt:lpstr>FINAL EXAM REVIEW – UNIT #4 (PART TWO)</vt:lpstr>
      <vt:lpstr>FINAL EXAM REVIEW – UNIT #4 (PART TWO)</vt:lpstr>
      <vt:lpstr>PowerPoint Presentation</vt:lpstr>
      <vt:lpstr>PowerPoint Presentation</vt:lpstr>
      <vt:lpstr>PowerPoint Presentation</vt:lpstr>
      <vt:lpstr>TODAY’S CHECKLIST (1) MAKE UP ALL UNIT #9 WORK:  NOTES (7 SHEETS)  VOCAB (7 DAYS)  ORANGE WS  BLUE STUDY GUIDE  *TURN THEM IN ON SIDE TABLE (2) FINISH YELLOW REVIEW SHEETS OR TAKE PICTURES UP TO UNIT #8 REVIEW SHEET (YOU SHOULD NOW HAVE NINE TOTAL)  USE THE SLIDES PROVIDED</vt:lpstr>
      <vt:lpstr>UNIT #5 REVIEW  YELLOW WS</vt:lpstr>
      <vt:lpstr>PowerPoint Presentation</vt:lpstr>
      <vt:lpstr>UNIT #6 – YELLOW REVIEW WS</vt:lpstr>
      <vt:lpstr>UNIT #6 – YELLOW REVIEW WS</vt:lpstr>
      <vt:lpstr>PowerPoint Presentation</vt:lpstr>
      <vt:lpstr>UNIT #7 REVIEW  YELLOW WS</vt:lpstr>
      <vt:lpstr>UNIT #7 REVIEW  YELLOW WS</vt:lpstr>
      <vt:lpstr>PowerPoint Presentation</vt:lpstr>
      <vt:lpstr>FINAL EXAM REVIEW – UNIT #8</vt:lpstr>
      <vt:lpstr>FINAL EXAM REVIEW – UNIT #8</vt:lpstr>
      <vt:lpstr>PowerPoint Presentation</vt:lpstr>
      <vt:lpstr>FINAL EXAM REVIEW – UNIT #9 (PART ONE)</vt:lpstr>
      <vt:lpstr>FINAL EXAM REVIEW – UNIT #9 (PART ONE)</vt:lpstr>
      <vt:lpstr>FINAL EXAM REVIEW – UNIT #9 (PART ONE)</vt:lpstr>
      <vt:lpstr>PowerPoint Presentation</vt:lpstr>
      <vt:lpstr>FINAL EXAM REVIEW – UNIT #9 (PART ONE)</vt:lpstr>
      <vt:lpstr>FINAL EXAM REVIEW – UNIT #9 (PART TWO)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Kakavitsas, Sam</dc:creator>
  <cp:lastModifiedBy>Kakavitsas, Samuel G.</cp:lastModifiedBy>
  <cp:revision>25</cp:revision>
  <cp:lastPrinted>2017-01-05T15:03:28Z</cp:lastPrinted>
  <dcterms:created xsi:type="dcterms:W3CDTF">2016-12-21T04:17:34Z</dcterms:created>
  <dcterms:modified xsi:type="dcterms:W3CDTF">2017-01-10T16:37:30Z</dcterms:modified>
</cp:coreProperties>
</file>