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7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5" r:id="rId48"/>
    <p:sldId id="310" r:id="rId49"/>
    <p:sldId id="306" r:id="rId50"/>
    <p:sldId id="307" r:id="rId51"/>
    <p:sldId id="311" r:id="rId52"/>
    <p:sldId id="308" r:id="rId53"/>
    <p:sldId id="309" r:id="rId54"/>
    <p:sldId id="312" r:id="rId55"/>
    <p:sldId id="302" r:id="rId56"/>
    <p:sldId id="303" r:id="rId57"/>
    <p:sldId id="304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un rising over grassy hills" title="Slide Design Pictu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ern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6106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ern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>
                <a:solidFill>
                  <a:srgbClr val="263050"/>
                </a:solidFill>
              </a:rPr>
              <a:pPr/>
              <a:t>1/29/2017</a:t>
            </a:fld>
            <a:endParaRPr>
              <a:solidFill>
                <a:srgbClr val="26305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>
                <a:solidFill>
                  <a:srgbClr val="263050"/>
                </a:solidFill>
              </a:rPr>
              <a:pPr/>
              <a:t>‹#›</a:t>
            </a:fld>
            <a:endParaRPr>
              <a:solidFill>
                <a:srgbClr val="263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73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ern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1/29/2017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213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1/29/2017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92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1/29/2017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38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1/29/2017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85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kern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1/29/2017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03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1/29/2017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298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>
                <a:solidFill>
                  <a:srgbClr val="E5E8E8"/>
                </a:solidFill>
              </a:rPr>
              <a:pPr/>
              <a:t>1/29/2017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30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1/29/2017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30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1/29/2017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3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>
                <a:solidFill>
                  <a:srgbClr val="263050"/>
                </a:solidFill>
              </a:rPr>
              <a:pPr/>
              <a:t>1/29/2017</a:t>
            </a:fld>
            <a:endParaRPr>
              <a:solidFill>
                <a:srgbClr val="26305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>
              <a:solidFill>
                <a:srgbClr val="263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>
                <a:solidFill>
                  <a:srgbClr val="263050"/>
                </a:solidFill>
              </a:rPr>
              <a:pPr/>
              <a:t>‹#›</a:t>
            </a:fld>
            <a:endParaRPr>
              <a:solidFill>
                <a:srgbClr val="263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53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1/29/2017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52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kern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1/29/2017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2"/>
                </a:solidFill>
              </a:defRPr>
            </a:lvl1pPr>
          </a:lstStyle>
          <a:p>
            <a:endParaRPr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0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100000"/>
        <a:buFont typeface="Arial" pitchFamily="34" charset="0"/>
        <a:buChar char="▪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100000"/>
        <a:buFont typeface="Arial" pitchFamily="34" charset="0"/>
        <a:buChar char="▪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2160">
          <p15:clr>
            <a:srgbClr val="F26B43"/>
          </p15:clr>
        </p15:guide>
        <p15:guide id="4294967295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52" y="4800600"/>
            <a:ext cx="1210184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#1: Citizenship &amp; Comparative Political Systems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CIVICS +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55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VOCAB – LESSON §1.2 – DATE: 01/26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643943"/>
            <a:ext cx="12192000" cy="584700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Natural-born citizen</a:t>
            </a:r>
            <a:r>
              <a:rPr lang="en-US" sz="2850" b="1" dirty="0" smtClean="0"/>
              <a:t>: in the USA, person who is born a citizen by being born in the USA or its territories and/or has at least one parent that is a U.S. citizen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Naturalized citizen</a:t>
            </a:r>
            <a:r>
              <a:rPr lang="en-US" sz="2850" b="1" dirty="0" smtClean="0"/>
              <a:t>: in the USA, a person who is not a natural born citizens but goes through steps to become one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Naturalization</a:t>
            </a:r>
            <a:r>
              <a:rPr lang="en-US" sz="2850" b="1" dirty="0" smtClean="0"/>
              <a:t>: the legal process to obtain citizenship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Denaturalization</a:t>
            </a:r>
            <a:r>
              <a:rPr lang="en-US" sz="2850" b="1" dirty="0" smtClean="0"/>
              <a:t>: being stripped of one’s citizenship for fraud/deception during the naturalization process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Expatriation</a:t>
            </a:r>
            <a:r>
              <a:rPr lang="en-US" sz="2850" b="1" dirty="0" smtClean="0"/>
              <a:t>: giving up one’s citizenship to become a citizen of another country; can be voluntary or involuntary</a:t>
            </a:r>
          </a:p>
          <a:p>
            <a:pPr marL="45720" indent="0">
              <a:spcBef>
                <a:spcPts val="600"/>
              </a:spcBef>
              <a:buNone/>
            </a:pPr>
            <a:endParaRPr lang="en-US" sz="2850" b="1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0000"/>
                </a:solidFill>
              </a:rPr>
              <a:t>REMEMBER </a:t>
            </a:r>
            <a:r>
              <a:rPr lang="en-US" sz="3200" b="1" dirty="0">
                <a:solidFill>
                  <a:srgbClr val="FF0000"/>
                </a:solidFill>
              </a:rPr>
              <a:t>TO UNDERLINE </a:t>
            </a:r>
            <a:r>
              <a:rPr lang="en-US" sz="3200" b="1" dirty="0" smtClean="0">
                <a:solidFill>
                  <a:srgbClr val="FF0000"/>
                </a:solidFill>
              </a:rPr>
              <a:t>THE </a:t>
            </a:r>
            <a:r>
              <a:rPr lang="en-US" sz="3200" b="1" dirty="0">
                <a:solidFill>
                  <a:srgbClr val="FF0000"/>
                </a:solidFill>
              </a:rPr>
              <a:t>TERMS</a:t>
            </a:r>
            <a:r>
              <a:rPr lang="en-US" sz="3200" b="1" dirty="0" smtClean="0">
                <a:solidFill>
                  <a:srgbClr val="FF0000"/>
                </a:solidFill>
              </a:rPr>
              <a:t>!!!!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0000"/>
                </a:solidFill>
              </a:rPr>
              <a:t>HAVE OUT YOUR 1.2 NOTES (BACK OF YESTERDAY’S NOTES)!!!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sz="2850" b="1" dirty="0" smtClean="0"/>
          </a:p>
        </p:txBody>
      </p:sp>
    </p:spTree>
    <p:extLst>
      <p:ext uri="{BB962C8B-B14F-4D97-AF65-F5344CB8AC3E}">
        <p14:creationId xmlns:p14="http://schemas.microsoft.com/office/powerpoint/2010/main" val="353666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52" y="4800600"/>
            <a:ext cx="1210184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#1: Citizenship &amp; Comparative Political Systems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CIVICS +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79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§1.2 – TWO WAYS TO BECOME AN AMERICAN CITIZEN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643944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By birth:</a:t>
            </a:r>
            <a:endParaRPr lang="en-US" sz="3000" b="1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Type: </a:t>
            </a:r>
            <a:r>
              <a:rPr lang="en-US" sz="3000" b="1" dirty="0" smtClean="0">
                <a:solidFill>
                  <a:srgbClr val="FF0000"/>
                </a:solidFill>
              </a:rPr>
              <a:t>Natural-born citizen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Three cases</a:t>
            </a:r>
            <a:r>
              <a:rPr lang="en-US" sz="3000" b="1" dirty="0" smtClean="0"/>
              <a:t>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Born in USA or its territories </a:t>
            </a:r>
            <a:r>
              <a:rPr lang="en-US" sz="3000" b="1" dirty="0" smtClean="0"/>
              <a:t>(incl. Guam &amp; Puerto Rico) &amp; to </a:t>
            </a:r>
            <a:r>
              <a:rPr lang="en-US" sz="3000" b="1" dirty="0" smtClean="0">
                <a:solidFill>
                  <a:srgbClr val="FF0000"/>
                </a:solidFill>
              </a:rPr>
              <a:t>parent who is a US citizen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3000" b="1" dirty="0"/>
              <a:t>	</a:t>
            </a:r>
            <a:r>
              <a:rPr lang="en-US" sz="3000" b="1" dirty="0" smtClean="0"/>
              <a:t>Ex.: Born in Puerto Rico to parents who are from Puerto Rico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Born </a:t>
            </a:r>
            <a:r>
              <a:rPr lang="en-US" sz="3000" b="1" dirty="0" smtClean="0">
                <a:solidFill>
                  <a:srgbClr val="FF0000"/>
                </a:solidFill>
              </a:rPr>
              <a:t>outside of USA</a:t>
            </a:r>
            <a:r>
              <a:rPr lang="en-US" sz="3000" b="1" dirty="0" smtClean="0"/>
              <a:t> to </a:t>
            </a:r>
            <a:r>
              <a:rPr lang="en-US" sz="3000" b="1" dirty="0" smtClean="0">
                <a:solidFill>
                  <a:srgbClr val="FF0000"/>
                </a:solidFill>
              </a:rPr>
              <a:t>at least one parent who is a US citizen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3000" b="1" dirty="0"/>
              <a:t>	</a:t>
            </a:r>
            <a:r>
              <a:rPr lang="en-US" sz="3000" b="1" dirty="0" smtClean="0"/>
              <a:t>Ex.: Born in France to a parent from Texas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Born in USA or its territories </a:t>
            </a:r>
            <a:r>
              <a:rPr lang="en-US" sz="3000" b="1" dirty="0" smtClean="0"/>
              <a:t>to a </a:t>
            </a:r>
            <a:r>
              <a:rPr lang="en-US" sz="3000" b="1" dirty="0" smtClean="0">
                <a:solidFill>
                  <a:srgbClr val="FF0000"/>
                </a:solidFill>
              </a:rPr>
              <a:t>parent who isn’t a citizen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3000" b="1" dirty="0"/>
              <a:t>	</a:t>
            </a:r>
            <a:r>
              <a:rPr lang="en-US" sz="3000" b="1" dirty="0" smtClean="0"/>
              <a:t>Ex.: Born in Florida to parents who are German citizens</a:t>
            </a:r>
          </a:p>
          <a:p>
            <a:pPr marL="365760" lvl="1" indent="0" algn="ctr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*****IN YOUR OWN WORDS, WHAT IS REQUIRED TO BE A NATURAL-BORN CITIZEN?***** </a:t>
            </a:r>
          </a:p>
        </p:txBody>
      </p:sp>
    </p:spTree>
    <p:extLst>
      <p:ext uri="{BB962C8B-B14F-4D97-AF65-F5344CB8AC3E}">
        <p14:creationId xmlns:p14="http://schemas.microsoft.com/office/powerpoint/2010/main" val="148336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§1.2 – TWO WAYS TO BECOME AN AMERICAN CITIZEN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643944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Through the naturalization process:</a:t>
            </a:r>
            <a:endParaRPr lang="en-US" sz="3000" b="1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Type: </a:t>
            </a:r>
            <a:r>
              <a:rPr lang="en-US" sz="3000" b="1" u="sng" dirty="0" smtClean="0">
                <a:solidFill>
                  <a:srgbClr val="FF0000"/>
                </a:solidFill>
              </a:rPr>
              <a:t>Naturalized citizen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Requirements: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Over 18 </a:t>
            </a:r>
            <a:r>
              <a:rPr lang="en-US" sz="3000" b="1" dirty="0" err="1" smtClean="0"/>
              <a:t>yrs</a:t>
            </a:r>
            <a:r>
              <a:rPr lang="en-US" sz="3000" b="1" dirty="0" smtClean="0"/>
              <a:t> old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Reside in USA for last 5 </a:t>
            </a:r>
            <a:r>
              <a:rPr lang="en-US" sz="3000" b="1" dirty="0" err="1" smtClean="0"/>
              <a:t>yrs</a:t>
            </a:r>
            <a:r>
              <a:rPr lang="en-US" sz="3000" b="1" dirty="0" smtClean="0"/>
              <a:t> (if single)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Steps</a:t>
            </a:r>
            <a:r>
              <a:rPr lang="en-US" sz="3000" b="1" dirty="0" smtClean="0"/>
              <a:t>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Sign </a:t>
            </a:r>
            <a:r>
              <a:rPr lang="en-US" sz="3000" b="1" u="sng" dirty="0" smtClean="0">
                <a:solidFill>
                  <a:srgbClr val="FF0000"/>
                </a:solidFill>
              </a:rPr>
              <a:t>DECLARATION OF INTENT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smtClean="0"/>
              <a:t>to become US citizen with the US Citizenship &amp; Immigration Service (USCIS)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Fill out </a:t>
            </a:r>
            <a:r>
              <a:rPr lang="en-US" sz="3000" b="1" u="sng" dirty="0" smtClean="0">
                <a:solidFill>
                  <a:srgbClr val="FF0000"/>
                </a:solidFill>
              </a:rPr>
              <a:t>APPLICATION</a:t>
            </a:r>
            <a:r>
              <a:rPr lang="en-US" sz="3000" b="1" dirty="0" smtClean="0"/>
              <a:t> for a background check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Undergo </a:t>
            </a:r>
            <a:r>
              <a:rPr lang="en-US" sz="3000" b="1" u="sng" dirty="0" smtClean="0">
                <a:solidFill>
                  <a:srgbClr val="FF0000"/>
                </a:solidFill>
              </a:rPr>
              <a:t>INTERVIEW</a:t>
            </a:r>
            <a:r>
              <a:rPr lang="en-US" sz="3000" b="1" dirty="0" smtClean="0"/>
              <a:t> to determine moral character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Take </a:t>
            </a:r>
            <a:r>
              <a:rPr lang="en-US" sz="3000" b="1" u="sng" dirty="0" smtClean="0">
                <a:solidFill>
                  <a:srgbClr val="FF0000"/>
                </a:solidFill>
              </a:rPr>
              <a:t>EXAM</a:t>
            </a:r>
            <a:r>
              <a:rPr lang="en-US" sz="3000" b="1" dirty="0" smtClean="0"/>
              <a:t> to test basic reading, writing, &amp; speaking of English &amp; facts about US history/</a:t>
            </a:r>
            <a:r>
              <a:rPr lang="en-US" sz="3000" b="1" dirty="0" err="1" smtClean="0"/>
              <a:t>govt</a:t>
            </a:r>
            <a:endParaRPr lang="en-US" sz="3000" b="1" dirty="0" smtClean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Pledge </a:t>
            </a:r>
            <a:r>
              <a:rPr lang="en-US" sz="3000" b="1" u="sng" dirty="0" smtClean="0">
                <a:solidFill>
                  <a:srgbClr val="FF0000"/>
                </a:solidFill>
              </a:rPr>
              <a:t>OATH OF ALLEGIANCE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smtClean="0"/>
              <a:t>to the USA</a:t>
            </a:r>
          </a:p>
        </p:txBody>
      </p:sp>
    </p:spTree>
    <p:extLst>
      <p:ext uri="{BB962C8B-B14F-4D97-AF65-F5344CB8AC3E}">
        <p14:creationId xmlns:p14="http://schemas.microsoft.com/office/powerpoint/2010/main" val="167494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§1.2 – WAYS TO LOSE CITIZENSHIP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643944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Denaturalization</a:t>
            </a:r>
            <a:r>
              <a:rPr lang="en-US" sz="3000" b="1" dirty="0" smtClean="0"/>
              <a:t>: fraud or deception during the naturalization process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Example: Lying on your citizenship application to the USCIS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Expatriation</a:t>
            </a:r>
            <a:r>
              <a:rPr lang="en-US" sz="3000" b="1" dirty="0" smtClean="0"/>
              <a:t>: giving up citizenship in one country to become citizen of another; can be voluntary or involuntary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Example: Want to become a citizen of Sweden, so you give up your US citizenship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Punishment for a crime</a:t>
            </a:r>
            <a:r>
              <a:rPr lang="en-US" sz="3000" b="1" dirty="0" smtClean="0"/>
              <a:t>: loss of citizenship for disloyalty to country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Example: Spying on behalf of enemies of the US (treason)</a:t>
            </a:r>
            <a:endParaRPr lang="en-US" sz="3000" b="1" dirty="0"/>
          </a:p>
          <a:p>
            <a:pPr marL="365760" lvl="1" indent="0" algn="ctr">
              <a:spcBef>
                <a:spcPts val="600"/>
              </a:spcBef>
              <a:buNone/>
            </a:pPr>
            <a:r>
              <a:rPr lang="en-US" sz="2500" b="1" dirty="0" smtClean="0"/>
              <a:t>******************************************************************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>
                <a:solidFill>
                  <a:srgbClr val="C00000"/>
                </a:solidFill>
              </a:rPr>
              <a:t>PREVIEW THE QUESTIONS BELOW ON YOUR NOTE SHEET (1 MINUTE)</a:t>
            </a:r>
            <a:endParaRPr lang="en-US" sz="25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5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VOCAB – LESSON §1.3 – DATE: 01/27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643943"/>
            <a:ext cx="12192000" cy="584700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Assimilation</a:t>
            </a:r>
            <a:r>
              <a:rPr lang="en-US" sz="2850" b="1" dirty="0" smtClean="0"/>
              <a:t>: blending of different cultures into ONE distinct culture; can be voluntary of involuntary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Cultural pluralism</a:t>
            </a:r>
            <a:r>
              <a:rPr lang="en-US" sz="2850" b="1" dirty="0" smtClean="0"/>
              <a:t>: different cultures COEXIST w/ one another, each keeping their own distinct traits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Culture</a:t>
            </a:r>
            <a:r>
              <a:rPr lang="en-US" sz="2850" b="1" dirty="0" smtClean="0"/>
              <a:t>: set of beliefs, customs, &amp; symbols that SHARED by a group of </a:t>
            </a:r>
            <a:r>
              <a:rPr lang="en-US" sz="2850" b="1" dirty="0" err="1" smtClean="0"/>
              <a:t>ppl</a:t>
            </a:r>
            <a:endParaRPr lang="en-US" sz="2850" b="1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Melting pot</a:t>
            </a:r>
            <a:r>
              <a:rPr lang="en-US" sz="2850" b="1" dirty="0" smtClean="0"/>
              <a:t>: the idea that the USA is a place where different cultures BLEND together to form one American culture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Salad bowl</a:t>
            </a:r>
            <a:r>
              <a:rPr lang="en-US" sz="2850" b="1" dirty="0" smtClean="0"/>
              <a:t>: the idea that the USA is a mix of different groups that KEEP their unique cultural traits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sz="2850" b="1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</a:rPr>
              <a:t>REMEMBER TO UNDERLINE </a:t>
            </a:r>
            <a:r>
              <a:rPr lang="en-US" sz="2800" b="1" dirty="0" smtClean="0">
                <a:solidFill>
                  <a:srgbClr val="FF0000"/>
                </a:solidFill>
              </a:rPr>
              <a:t>THE </a:t>
            </a:r>
            <a:r>
              <a:rPr lang="en-US" sz="2800" b="1" dirty="0">
                <a:solidFill>
                  <a:srgbClr val="FF0000"/>
                </a:solidFill>
              </a:rPr>
              <a:t>TERMS!!!!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</a:rPr>
              <a:t>HAVE OUT YOUR </a:t>
            </a:r>
            <a:r>
              <a:rPr lang="en-US" sz="2800" b="1" dirty="0" smtClean="0">
                <a:solidFill>
                  <a:srgbClr val="FF0000"/>
                </a:solidFill>
              </a:rPr>
              <a:t>1.3 NOTES!!!</a:t>
            </a:r>
            <a:endParaRPr lang="en-US" sz="2800" b="1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sz="2850" b="1" dirty="0" smtClean="0"/>
          </a:p>
        </p:txBody>
      </p:sp>
    </p:spTree>
    <p:extLst>
      <p:ext uri="{BB962C8B-B14F-4D97-AF65-F5344CB8AC3E}">
        <p14:creationId xmlns:p14="http://schemas.microsoft.com/office/powerpoint/2010/main" val="126470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52" y="4800600"/>
            <a:ext cx="1210184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#1: Citizenship &amp; Comparative Political Systems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CIVICS +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5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§1.3 – U.S. CITIZENSHIP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546100"/>
            <a:ext cx="12192000" cy="6060762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3300" b="1" u="sng" dirty="0" smtClean="0">
                <a:solidFill>
                  <a:srgbClr val="FF0000"/>
                </a:solidFill>
              </a:rPr>
              <a:t>ARTICLE I, SECTION 8, CLAUSE 4: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3300" b="1" dirty="0" smtClean="0"/>
              <a:t>1789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3300" b="1" dirty="0" smtClean="0"/>
              <a:t>U.S. Congress has the power to make rules for the naturalization process</a:t>
            </a:r>
          </a:p>
        </p:txBody>
      </p:sp>
    </p:spTree>
    <p:extLst>
      <p:ext uri="{BB962C8B-B14F-4D97-AF65-F5344CB8AC3E}">
        <p14:creationId xmlns:p14="http://schemas.microsoft.com/office/powerpoint/2010/main" val="357095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§1.3 – U.S. CITIZENSHIP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546100"/>
            <a:ext cx="12192000" cy="6060762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b="1" u="sng" dirty="0" smtClean="0">
                <a:solidFill>
                  <a:srgbClr val="FF0000"/>
                </a:solidFill>
              </a:rPr>
              <a:t>AMENDMENT </a:t>
            </a:r>
            <a:r>
              <a:rPr lang="en-US" sz="2800" b="1" u="sng" dirty="0">
                <a:solidFill>
                  <a:srgbClr val="FF0000"/>
                </a:solidFill>
              </a:rPr>
              <a:t>XIII</a:t>
            </a:r>
            <a:r>
              <a:rPr lang="en-US" sz="2800" b="1" u="sng" dirty="0" smtClean="0">
                <a:solidFill>
                  <a:srgbClr val="FF0000"/>
                </a:solidFill>
              </a:rPr>
              <a:t>:</a:t>
            </a:r>
            <a:r>
              <a:rPr lang="en-US" sz="2800" b="1" dirty="0" smtClean="0">
                <a:solidFill>
                  <a:srgbClr val="FF0000"/>
                </a:solidFill>
              </a:rPr>
              <a:t> 13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endParaRPr lang="en-US" sz="2800" b="1" u="sng" dirty="0">
              <a:solidFill>
                <a:srgbClr val="FF0000"/>
              </a:solidFill>
            </a:endParaRP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b="1" dirty="0"/>
              <a:t>1865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b="1" dirty="0"/>
              <a:t>Result of the Civil War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b="1" dirty="0"/>
              <a:t>Outlawed slavery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b="1" u="sng" dirty="0">
                <a:solidFill>
                  <a:srgbClr val="FF0000"/>
                </a:solidFill>
              </a:rPr>
              <a:t>AMENDMENT XIV</a:t>
            </a:r>
            <a:r>
              <a:rPr lang="en-US" sz="2800" b="1" u="sng" dirty="0" smtClean="0">
                <a:solidFill>
                  <a:srgbClr val="FF0000"/>
                </a:solidFill>
              </a:rPr>
              <a:t>:</a:t>
            </a:r>
            <a:r>
              <a:rPr lang="en-US" sz="2800" b="1" dirty="0" smtClean="0">
                <a:solidFill>
                  <a:srgbClr val="FF0000"/>
                </a:solidFill>
              </a:rPr>
              <a:t> 14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u="sng" dirty="0">
              <a:solidFill>
                <a:srgbClr val="FF0000"/>
              </a:solidFill>
            </a:endParaRP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b="1" dirty="0"/>
              <a:t>1865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b="1" dirty="0"/>
              <a:t>Result of the Civil War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b="1" dirty="0"/>
              <a:t>Guaranteed citizenship &amp; equal protection to all natural-born and naturalized citizens, incl. former slaves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b="1" u="sng" dirty="0">
                <a:solidFill>
                  <a:srgbClr val="FF0000"/>
                </a:solidFill>
              </a:rPr>
              <a:t>AMENDMENT XV</a:t>
            </a:r>
            <a:r>
              <a:rPr lang="en-US" sz="2800" b="1" u="sng" dirty="0" smtClean="0">
                <a:solidFill>
                  <a:srgbClr val="FF0000"/>
                </a:solidFill>
              </a:rPr>
              <a:t>:</a:t>
            </a:r>
            <a:r>
              <a:rPr lang="en-US" sz="2800" b="1" dirty="0" smtClean="0">
                <a:solidFill>
                  <a:srgbClr val="FF0000"/>
                </a:solidFill>
              </a:rPr>
              <a:t> 15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endParaRPr lang="en-US" sz="2800" b="1" u="sng" dirty="0">
              <a:solidFill>
                <a:srgbClr val="FF0000"/>
              </a:solidFill>
            </a:endParaRP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b="1" dirty="0"/>
              <a:t>1865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b="1" dirty="0"/>
              <a:t>Result of the Civil War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b="1" dirty="0"/>
              <a:t>Guaranteed right to vote to all citizens regardless of a citizen’s </a:t>
            </a:r>
            <a:r>
              <a:rPr lang="en-US" sz="2800" b="1" dirty="0" smtClean="0"/>
              <a:t>race</a:t>
            </a:r>
          </a:p>
          <a:p>
            <a:pPr marL="45720" indent="0" algn="ctr">
              <a:spcBef>
                <a:spcPts val="200"/>
              </a:spcBef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13</a:t>
            </a:r>
            <a:r>
              <a:rPr lang="en-US" sz="2800" b="1" baseline="30000" dirty="0" smtClean="0">
                <a:solidFill>
                  <a:srgbClr val="C00000"/>
                </a:solidFill>
              </a:rPr>
              <a:t>TH</a:t>
            </a:r>
            <a:r>
              <a:rPr lang="en-US" sz="2800" b="1" dirty="0" smtClean="0">
                <a:solidFill>
                  <a:srgbClr val="C00000"/>
                </a:solidFill>
              </a:rPr>
              <a:t>, 14</a:t>
            </a:r>
            <a:r>
              <a:rPr lang="en-US" sz="2800" b="1" baseline="30000" dirty="0" smtClean="0">
                <a:solidFill>
                  <a:srgbClr val="C00000"/>
                </a:solidFill>
              </a:rPr>
              <a:t>TH</a:t>
            </a:r>
            <a:r>
              <a:rPr lang="en-US" sz="2800" b="1" dirty="0" smtClean="0">
                <a:solidFill>
                  <a:srgbClr val="C00000"/>
                </a:solidFill>
              </a:rPr>
              <a:t>, &amp; 15</a:t>
            </a:r>
            <a:r>
              <a:rPr lang="en-US" sz="2800" b="1" baseline="30000" dirty="0" smtClean="0">
                <a:solidFill>
                  <a:srgbClr val="C00000"/>
                </a:solidFill>
              </a:rPr>
              <a:t>TH</a:t>
            </a:r>
            <a:r>
              <a:rPr lang="en-US" sz="2800" b="1" dirty="0" smtClean="0">
                <a:solidFill>
                  <a:srgbClr val="C00000"/>
                </a:solidFill>
              </a:rPr>
              <a:t> AMENDMENTS ARE KNOWN AS THE CIVIL WAR AMENDMENTS 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13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§1.3 – U.S. CITIZENSHIP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643944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rgbClr val="FF0000"/>
                </a:solidFill>
              </a:rPr>
              <a:t>AMENDMENT XIX: (19</a:t>
            </a:r>
            <a:r>
              <a:rPr lang="en-US" sz="3000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000" b="1" u="sng" dirty="0" smtClean="0">
                <a:solidFill>
                  <a:srgbClr val="FF0000"/>
                </a:solidFill>
              </a:rPr>
              <a:t> )</a:t>
            </a:r>
            <a:endParaRPr lang="en-US" sz="3000" b="1" u="sng" dirty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1920</a:t>
            </a:r>
            <a:endParaRPr lang="en-US" sz="2800" b="1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Result of the women’s suffrage movement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Guaranteed right to vote to all female citizens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u="sng" dirty="0">
                <a:solidFill>
                  <a:srgbClr val="FF0000"/>
                </a:solidFill>
              </a:rPr>
              <a:t>AMENDMENT </a:t>
            </a:r>
            <a:r>
              <a:rPr lang="en-US" sz="3000" b="1" u="sng" dirty="0" smtClean="0">
                <a:solidFill>
                  <a:srgbClr val="FF0000"/>
                </a:solidFill>
              </a:rPr>
              <a:t>XXVI: (26</a:t>
            </a:r>
            <a:r>
              <a:rPr lang="en-US" sz="3000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3000" b="1" u="sng" dirty="0">
                <a:solidFill>
                  <a:srgbClr val="FF0000"/>
                </a:solidFill>
              </a:rPr>
              <a:t>)</a:t>
            </a:r>
            <a:endParaRPr lang="en-US" sz="3000" b="1" u="sng" dirty="0" smtClean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1970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Result </a:t>
            </a:r>
            <a:r>
              <a:rPr lang="en-US" sz="2800" b="1" dirty="0"/>
              <a:t>of </a:t>
            </a:r>
            <a:r>
              <a:rPr lang="en-US" sz="2800" b="1" dirty="0" smtClean="0"/>
              <a:t>the Vietnam War</a:t>
            </a:r>
            <a:endParaRPr lang="en-US" sz="2800" b="1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18-20 year olds were fighting &amp; dying in combat, but in some states, they couldn’t vote until they were 21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Guaranteed right to vote to all citizens that were at least 18 years old</a:t>
            </a:r>
          </a:p>
          <a:p>
            <a:pPr marL="365760" lvl="1" indent="0">
              <a:spcBef>
                <a:spcPts val="600"/>
              </a:spcBef>
              <a:buNone/>
            </a:pPr>
            <a:endParaRPr lang="en-US" sz="2800" b="1" dirty="0"/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HOW WOULD YOU FEEL IF YOU WERE FIGHTING IN A WAR FOR YOUR COUNTRY, BUT COULD NOT VOTE?</a:t>
            </a:r>
          </a:p>
        </p:txBody>
      </p:sp>
    </p:spTree>
    <p:extLst>
      <p:ext uri="{BB962C8B-B14F-4D97-AF65-F5344CB8AC3E}">
        <p14:creationId xmlns:p14="http://schemas.microsoft.com/office/powerpoint/2010/main" val="125345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VOCAB – </a:t>
            </a:r>
            <a:r>
              <a:rPr lang="en-US" b="1" dirty="0" smtClean="0">
                <a:solidFill>
                  <a:srgbClr val="FF0000"/>
                </a:solidFill>
              </a:rPr>
              <a:t>LESSON §1.1 – DATE: 01/25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528035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300" b="1" u="sng" dirty="0"/>
              <a:t>Citizen</a:t>
            </a:r>
            <a:r>
              <a:rPr lang="en-US" sz="3300" b="1" dirty="0"/>
              <a:t>: community member who owes loyalty to their </a:t>
            </a:r>
            <a:r>
              <a:rPr lang="en-US" sz="3300" b="1" dirty="0" err="1"/>
              <a:t>govt</a:t>
            </a:r>
            <a:r>
              <a:rPr lang="en-US" sz="3300" b="1" dirty="0"/>
              <a:t> &amp; is entitled to protection from </a:t>
            </a:r>
            <a:r>
              <a:rPr lang="en-US" sz="3300" b="1" dirty="0" smtClean="0"/>
              <a:t>it</a:t>
            </a:r>
            <a:endParaRPr lang="en-US" sz="3300" b="1" u="sng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300" b="1" u="sng" dirty="0"/>
              <a:t>Rights</a:t>
            </a:r>
            <a:r>
              <a:rPr lang="en-US" sz="3300" b="1" dirty="0"/>
              <a:t>: things GUARANTEED to us BY GOVT; equality, security, &amp; freedoms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300" b="1" u="sng" dirty="0" smtClean="0"/>
              <a:t>Civic duties</a:t>
            </a:r>
            <a:r>
              <a:rPr lang="en-US" sz="3300" b="1" dirty="0" smtClean="0"/>
              <a:t>: things we are REQUIRED to do BY LAW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300" b="1" u="sng" dirty="0" smtClean="0"/>
              <a:t>Civic responsibilities</a:t>
            </a:r>
            <a:r>
              <a:rPr lang="en-US" sz="3300" b="1" dirty="0" smtClean="0"/>
              <a:t>: things we are SUPPOSED to do FOR SOCIETY’S WELL-BEING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300" b="1" u="sng" dirty="0" smtClean="0"/>
              <a:t>Personal responsibilities</a:t>
            </a:r>
            <a:r>
              <a:rPr lang="en-US" sz="3300" b="1" dirty="0" smtClean="0"/>
              <a:t>: things we are SUPPOSED to do FOR OUR OWN WELL-BEING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FF0000"/>
                </a:solidFill>
              </a:rPr>
              <a:t>REMEMBER </a:t>
            </a:r>
            <a:r>
              <a:rPr lang="en-US" sz="3600" b="1" dirty="0">
                <a:solidFill>
                  <a:srgbClr val="FF0000"/>
                </a:solidFill>
              </a:rPr>
              <a:t>TO UNDERLINE </a:t>
            </a:r>
            <a:r>
              <a:rPr lang="en-US" sz="3600" b="1" dirty="0" smtClean="0">
                <a:solidFill>
                  <a:srgbClr val="FF0000"/>
                </a:solidFill>
              </a:rPr>
              <a:t>THE TERMS!!!!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98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§1.3 – U.S. CITIZENSHIP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643944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rgbClr val="FF0000"/>
                </a:solidFill>
              </a:rPr>
              <a:t>INDIAN NATURALIZATION ACT:</a:t>
            </a:r>
            <a:endParaRPr lang="en-US" sz="2700" b="1" u="sng" dirty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1924</a:t>
            </a:r>
            <a:endParaRPr lang="en-US" sz="2700" b="1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Expanded U.S. citizenship to Native Americans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rgbClr val="FF0000"/>
                </a:solidFill>
              </a:rPr>
              <a:t>USA PATRIOT ACT: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2001</a:t>
            </a:r>
            <a:endParaRPr lang="en-US" sz="2700" b="1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Result of </a:t>
            </a:r>
            <a:r>
              <a:rPr lang="en-US" sz="2700" b="1" dirty="0" smtClean="0"/>
              <a:t>Sept. 11</a:t>
            </a:r>
            <a:r>
              <a:rPr lang="en-US" sz="2700" b="1" baseline="30000" dirty="0" smtClean="0"/>
              <a:t>th</a:t>
            </a:r>
            <a:r>
              <a:rPr lang="en-US" sz="2700" b="1" dirty="0" smtClean="0"/>
              <a:t> terrorist attacks</a:t>
            </a:r>
            <a:endParaRPr lang="en-US" sz="2700" b="1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Goal: Prevent another major terrorist attack by increasing govt power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Federal </a:t>
            </a:r>
            <a:r>
              <a:rPr lang="en-US" sz="2700" b="1" dirty="0" err="1" smtClean="0"/>
              <a:t>govt</a:t>
            </a:r>
            <a:r>
              <a:rPr lang="en-US" sz="2700" b="1" dirty="0" smtClean="0"/>
              <a:t> can monitor citizens’ private communication such as email &amp; calls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Some people think this violates the 4</a:t>
            </a:r>
            <a:r>
              <a:rPr lang="en-US" sz="2700" b="1" baseline="30000" dirty="0" smtClean="0"/>
              <a:t>th</a:t>
            </a:r>
            <a:r>
              <a:rPr lang="en-US" sz="2700" b="1" dirty="0" smtClean="0"/>
              <a:t> Amendment of the U.S. Constitution which protects citizens against unreasonable searches &amp; seizures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2700" b="1" dirty="0" smtClean="0">
                <a:solidFill>
                  <a:srgbClr val="C00000"/>
                </a:solidFill>
              </a:rPr>
              <a:t>DISCUSS: HOW DO WE BALANCE SECURITY WITH FREEDOM &amp; PRIVACY?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2700" b="1" dirty="0" smtClean="0">
                <a:solidFill>
                  <a:srgbClr val="C00000"/>
                </a:solidFill>
              </a:rPr>
              <a:t>DO YOU THINK ONE IS MORE IMPORTANT THAN THE OTHER? IF SO, WHY?</a:t>
            </a:r>
          </a:p>
        </p:txBody>
      </p:sp>
    </p:spTree>
    <p:extLst>
      <p:ext uri="{BB962C8B-B14F-4D97-AF65-F5344CB8AC3E}">
        <p14:creationId xmlns:p14="http://schemas.microsoft.com/office/powerpoint/2010/main" val="262995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§1.3 – U.S. CITIZENSHIP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643944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rgbClr val="FF0000"/>
                </a:solidFill>
              </a:rPr>
              <a:t>DRED SCOTT vs SANDFORD:</a:t>
            </a:r>
            <a:endParaRPr lang="en-US" sz="2700" b="1" u="sng" dirty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1857</a:t>
            </a:r>
            <a:endParaRPr lang="en-US" sz="2700" b="1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Former slave moved back to Missouri (slave state) &amp; sued for his freedom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U.S. Supreme Court ruled that slaves were not considered citizens</a:t>
            </a:r>
          </a:p>
          <a:p>
            <a:pPr marL="365760" lvl="1" indent="0">
              <a:spcBef>
                <a:spcPts val="600"/>
              </a:spcBef>
              <a:buNone/>
            </a:pPr>
            <a:endParaRPr lang="en-US" sz="2800" b="1" dirty="0"/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BIG TAKEAWAY: DISCUSS: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C00000"/>
                </a:solidFill>
              </a:rPr>
              <a:t>OVER TIME, HAS FULL CITIZENSHIP BEEN </a:t>
            </a:r>
            <a:r>
              <a:rPr lang="en-US" sz="2800" b="1" u="sng" dirty="0" smtClean="0">
                <a:solidFill>
                  <a:srgbClr val="00B0F0"/>
                </a:solidFill>
              </a:rPr>
              <a:t>EXPANDED TO </a:t>
            </a:r>
            <a:r>
              <a:rPr lang="en-US" sz="2800" b="1" dirty="0" smtClean="0">
                <a:solidFill>
                  <a:srgbClr val="00B0F0"/>
                </a:solidFill>
              </a:rPr>
              <a:t>OR </a:t>
            </a:r>
            <a:r>
              <a:rPr lang="en-US" sz="2800" b="1" u="sng" dirty="0" smtClean="0">
                <a:solidFill>
                  <a:srgbClr val="00B0F0"/>
                </a:solidFill>
              </a:rPr>
              <a:t>RESTRICTED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u="sng" dirty="0" smtClean="0">
                <a:solidFill>
                  <a:srgbClr val="00B0F0"/>
                </a:solidFill>
              </a:rPr>
              <a:t>FROM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DIFFERENT GROUPS OF AMERICANS?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C00000"/>
                </a:solidFill>
              </a:rPr>
              <a:t>OVER TIME, HAS FULL CITIZENSHIP BEEN </a:t>
            </a:r>
            <a:r>
              <a:rPr lang="en-US" sz="2800" b="1" u="sng" dirty="0">
                <a:solidFill>
                  <a:srgbClr val="C00000"/>
                </a:solidFill>
              </a:rPr>
              <a:t>EXPANDED TO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DIFFERENT </a:t>
            </a:r>
            <a:r>
              <a:rPr lang="en-US" sz="2800" b="1" dirty="0">
                <a:solidFill>
                  <a:srgbClr val="C00000"/>
                </a:solidFill>
              </a:rPr>
              <a:t>GROUPS OF AMERICANS?</a:t>
            </a:r>
          </a:p>
          <a:p>
            <a:pPr marL="365760" lvl="1" indent="0">
              <a:spcBef>
                <a:spcPts val="600"/>
              </a:spcBef>
              <a:buNone/>
            </a:pPr>
            <a:endParaRPr lang="en-US" sz="28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7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§1.3 – AMERICAN DIVERSITY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643944"/>
            <a:ext cx="5950039" cy="508715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MELTING POT</a:t>
            </a:r>
            <a:endParaRPr lang="en-US" sz="3000" b="1" u="sng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USA is a </a:t>
            </a:r>
            <a:r>
              <a:rPr lang="en-US" sz="2800" b="1" dirty="0" smtClean="0">
                <a:solidFill>
                  <a:srgbClr val="FF0000"/>
                </a:solidFill>
              </a:rPr>
              <a:t>BLEND of different cultures into one unique identity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Like ingredients in a melting pot blend into one flavor</a:t>
            </a:r>
          </a:p>
          <a:p>
            <a:pPr marL="365760" lvl="1" indent="0">
              <a:spcBef>
                <a:spcPts val="600"/>
              </a:spcBef>
              <a:buNone/>
            </a:pPr>
            <a:endParaRPr lang="en-US" sz="1200" b="1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Examples: Most Americans celebrate </a:t>
            </a:r>
            <a:r>
              <a:rPr lang="en-US" sz="2800" b="1" dirty="0" smtClean="0">
                <a:solidFill>
                  <a:srgbClr val="FF0000"/>
                </a:solidFill>
              </a:rPr>
              <a:t>St. Patrick’s Day</a:t>
            </a:r>
            <a:r>
              <a:rPr lang="en-US" sz="2800" b="1" dirty="0" smtClean="0"/>
              <a:t> &amp; eat </a:t>
            </a:r>
            <a:r>
              <a:rPr lang="en-US" sz="2800" b="1" dirty="0" smtClean="0">
                <a:solidFill>
                  <a:srgbClr val="FF0000"/>
                </a:solidFill>
              </a:rPr>
              <a:t>Tex-Mex</a:t>
            </a:r>
            <a:r>
              <a:rPr lang="en-US" sz="2800" b="1" dirty="0" smtClean="0"/>
              <a:t> foods; </a:t>
            </a:r>
            <a:r>
              <a:rPr lang="en-US" sz="2800" b="1" dirty="0" smtClean="0">
                <a:solidFill>
                  <a:srgbClr val="FF0000"/>
                </a:solidFill>
              </a:rPr>
              <a:t>Native Am. forced to learn English 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</a:rPr>
              <a:t>More limits on immigration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Supports </a:t>
            </a:r>
            <a:r>
              <a:rPr lang="en-US" sz="2800" b="1" dirty="0" smtClean="0">
                <a:solidFill>
                  <a:srgbClr val="FF0000"/>
                </a:solidFill>
              </a:rPr>
              <a:t>assimilation</a:t>
            </a:r>
          </a:p>
        </p:txBody>
      </p:sp>
      <p:sp>
        <p:nvSpPr>
          <p:cNvPr id="4" name="Content Placeholder 13"/>
          <p:cNvSpPr txBox="1">
            <a:spLocks/>
          </p:cNvSpPr>
          <p:nvPr/>
        </p:nvSpPr>
        <p:spPr>
          <a:xfrm>
            <a:off x="5950039" y="643944"/>
            <a:ext cx="6241961" cy="5087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rgbClr val="263050"/>
                </a:solidFill>
              </a:rPr>
              <a:t>SALAD BOWL</a:t>
            </a:r>
          </a:p>
          <a:p>
            <a:pPr lvl="1"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404040"/>
                </a:solidFill>
              </a:rPr>
              <a:t>USA is a </a:t>
            </a:r>
            <a:r>
              <a:rPr lang="en-US" sz="2800" b="1" dirty="0" smtClean="0">
                <a:solidFill>
                  <a:srgbClr val="FF0000"/>
                </a:solidFill>
              </a:rPr>
              <a:t>MIX or mosaic of different cultures</a:t>
            </a:r>
            <a:r>
              <a:rPr lang="en-US" sz="2800" b="1" dirty="0" smtClean="0">
                <a:solidFill>
                  <a:srgbClr val="263050"/>
                </a:solidFill>
              </a:rPr>
              <a:t> that </a:t>
            </a:r>
            <a:r>
              <a:rPr lang="en-US" sz="2800" b="1" dirty="0" smtClean="0">
                <a:solidFill>
                  <a:srgbClr val="FF0000"/>
                </a:solidFill>
              </a:rPr>
              <a:t>KEEP their unique identities</a:t>
            </a:r>
          </a:p>
          <a:p>
            <a:pPr lvl="1"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263050"/>
                </a:solidFill>
              </a:rPr>
              <a:t>Like salad ingredients mix together but keep their individual flavors</a:t>
            </a:r>
          </a:p>
          <a:p>
            <a:pPr marL="365760" lvl="1" indent="0">
              <a:spcBef>
                <a:spcPts val="600"/>
              </a:spcBef>
              <a:buClr>
                <a:srgbClr val="263050"/>
              </a:buClr>
              <a:buFont typeface="Arial" pitchFamily="34" charset="0"/>
              <a:buNone/>
            </a:pPr>
            <a:endParaRPr lang="en-US" sz="1200" b="1" dirty="0" smtClean="0">
              <a:solidFill>
                <a:srgbClr val="263050"/>
              </a:solidFill>
            </a:endParaRPr>
          </a:p>
          <a:p>
            <a:pPr lvl="1"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263050"/>
                </a:solidFill>
              </a:rPr>
              <a:t>Examples: </a:t>
            </a:r>
            <a:r>
              <a:rPr lang="en-US" sz="2800" b="1" dirty="0" smtClean="0">
                <a:solidFill>
                  <a:srgbClr val="FF0000"/>
                </a:solidFill>
              </a:rPr>
              <a:t>Chinatown, Little Italy</a:t>
            </a:r>
            <a:r>
              <a:rPr lang="en-US" sz="2800" b="1" dirty="0" smtClean="0">
                <a:solidFill>
                  <a:srgbClr val="263050"/>
                </a:solidFill>
              </a:rPr>
              <a:t>, </a:t>
            </a:r>
            <a:r>
              <a:rPr lang="en-US" sz="2800" b="1" dirty="0" smtClean="0">
                <a:solidFill>
                  <a:srgbClr val="FF0000"/>
                </a:solidFill>
              </a:rPr>
              <a:t>speaking Spanish w/ relatives at home</a:t>
            </a:r>
          </a:p>
          <a:p>
            <a:pPr lvl="1"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</a:rPr>
              <a:t>Fewer limits on immigration</a:t>
            </a:r>
          </a:p>
          <a:p>
            <a:pPr lvl="1"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263050"/>
                </a:solidFill>
              </a:rPr>
              <a:t>Supports </a:t>
            </a:r>
            <a:r>
              <a:rPr lang="en-US" sz="2800" b="1" dirty="0" smtClean="0">
                <a:solidFill>
                  <a:srgbClr val="FF0000"/>
                </a:solidFill>
              </a:rPr>
              <a:t>cultural pluralism</a:t>
            </a:r>
          </a:p>
        </p:txBody>
      </p:sp>
      <p:sp>
        <p:nvSpPr>
          <p:cNvPr id="5" name="Content Placeholder 13"/>
          <p:cNvSpPr txBox="1">
            <a:spLocks/>
          </p:cNvSpPr>
          <p:nvPr/>
        </p:nvSpPr>
        <p:spPr>
          <a:xfrm>
            <a:off x="0" y="5731099"/>
            <a:ext cx="12325082" cy="8371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spcBef>
                <a:spcPts val="600"/>
              </a:spcBef>
              <a:buClr>
                <a:srgbClr val="263050"/>
              </a:buClr>
              <a:buFont typeface="Arial" pitchFamily="34" charset="0"/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DISCUSS: WHICH METAPHOR DO YOU THINK IS MORE ACCURATE ABOUT THE USA? DEFEND YOUR ANSWER!</a:t>
            </a:r>
          </a:p>
        </p:txBody>
      </p:sp>
    </p:spTree>
    <p:extLst>
      <p:ext uri="{BB962C8B-B14F-4D97-AF65-F5344CB8AC3E}">
        <p14:creationId xmlns:p14="http://schemas.microsoft.com/office/powerpoint/2010/main" val="112125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VOCAB – LESSON §1.4 – DATE: 01/30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528035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Democratic</a:t>
            </a:r>
            <a:r>
              <a:rPr lang="en-US" sz="2850" b="1" dirty="0" smtClean="0"/>
              <a:t>: systems of govt where sovereignty lies w/ all citizens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Authoritarian</a:t>
            </a:r>
            <a:r>
              <a:rPr lang="en-US" sz="2850" b="1" dirty="0" smtClean="0"/>
              <a:t>: systems of govt where sovereignty lies w/ one or more leaders who don’t have to answer to the citizens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Sovereignty</a:t>
            </a:r>
            <a:r>
              <a:rPr lang="en-US" sz="2850" b="1" dirty="0" smtClean="0"/>
              <a:t>: those who have the ultimate power or authority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Dictatorship</a:t>
            </a:r>
            <a:r>
              <a:rPr lang="en-US" sz="2850" b="1" dirty="0" smtClean="0"/>
              <a:t>: govt where all power lies w/ one leader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Totalitarianism</a:t>
            </a:r>
            <a:r>
              <a:rPr lang="en-US" sz="2850" b="1" dirty="0" smtClean="0"/>
              <a:t>: </a:t>
            </a:r>
            <a:r>
              <a:rPr lang="en-US" sz="2850" b="1" dirty="0" smtClean="0"/>
              <a:t>govt where all power lies w/ one leader who demands loyalty by using FEAR &amp; INTIMIDATION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Absolute monarchy</a:t>
            </a:r>
            <a:r>
              <a:rPr lang="en-US" sz="2850" b="1" dirty="0" smtClean="0"/>
              <a:t>: king/queen w/ TOTAL power</a:t>
            </a:r>
            <a:endParaRPr lang="en-US" sz="2850" b="1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Theocracy</a:t>
            </a:r>
            <a:r>
              <a:rPr lang="en-US" sz="2850" b="1" dirty="0" smtClean="0"/>
              <a:t>: govt ruled by RELIGIOUS leaders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Oligarchy</a:t>
            </a:r>
            <a:r>
              <a:rPr lang="en-US" sz="2850" b="1" dirty="0" smtClean="0"/>
              <a:t>: govt ruled by a FEW, usually by elders or those considered WISEST members of society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Aristocracy</a:t>
            </a:r>
            <a:r>
              <a:rPr lang="en-US" sz="2850" b="1" dirty="0" smtClean="0"/>
              <a:t>: govt ruled a the WEALTHY FEW</a:t>
            </a:r>
          </a:p>
        </p:txBody>
      </p:sp>
    </p:spTree>
    <p:extLst>
      <p:ext uri="{BB962C8B-B14F-4D97-AF65-F5344CB8AC3E}">
        <p14:creationId xmlns:p14="http://schemas.microsoft.com/office/powerpoint/2010/main" val="258366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52" y="4800600"/>
            <a:ext cx="1210184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#1: Citizenship &amp; Comparative Political Systems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CIVICS +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53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08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§1.4 – Authoritarian v. Democratic govt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-2" y="406400"/>
            <a:ext cx="7112002" cy="6200462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500" b="1" u="sng" dirty="0" smtClean="0"/>
              <a:t>Authoritarian:</a:t>
            </a:r>
            <a:endParaRPr lang="en-US" sz="2500" b="1" dirty="0"/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500" b="1" dirty="0" smtClean="0"/>
              <a:t>DEFINITION: Systems </a:t>
            </a:r>
            <a:r>
              <a:rPr lang="en-US" sz="2500" b="1" dirty="0"/>
              <a:t>of govt where </a:t>
            </a:r>
            <a:r>
              <a:rPr lang="en-US" sz="2500" b="1" dirty="0">
                <a:solidFill>
                  <a:srgbClr val="FF0000"/>
                </a:solidFill>
              </a:rPr>
              <a:t>sovereignty lies w/ one or more leaders</a:t>
            </a:r>
            <a:r>
              <a:rPr lang="en-US" sz="2500" b="1" dirty="0"/>
              <a:t> who don’t have to answer to the </a:t>
            </a:r>
            <a:r>
              <a:rPr lang="en-US" sz="2500" b="1" dirty="0" smtClean="0"/>
              <a:t>citizens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500" b="1" dirty="0" smtClean="0"/>
              <a:t>Sovereign: </a:t>
            </a:r>
            <a:r>
              <a:rPr lang="en-US" sz="2500" b="1" dirty="0" smtClean="0">
                <a:solidFill>
                  <a:srgbClr val="FF0000"/>
                </a:solidFill>
              </a:rPr>
              <a:t>one or more LEADERS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500" b="1" dirty="0" smtClean="0"/>
              <a:t>Rights of citizens: </a:t>
            </a:r>
            <a:r>
              <a:rPr lang="en-US" sz="2500" b="1" dirty="0" smtClean="0">
                <a:solidFill>
                  <a:srgbClr val="FF0000"/>
                </a:solidFill>
              </a:rPr>
              <a:t>FEW or NO RIGHTS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500" b="1" dirty="0" smtClean="0"/>
              <a:t>How does govt keep order: </a:t>
            </a:r>
            <a:r>
              <a:rPr lang="en-US" sz="2500" b="1" dirty="0" smtClean="0">
                <a:solidFill>
                  <a:srgbClr val="00B050"/>
                </a:solidFill>
              </a:rPr>
              <a:t>(p. 25)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500" b="1" dirty="0" err="1" smtClean="0">
                <a:solidFill>
                  <a:srgbClr val="FF0000"/>
                </a:solidFill>
              </a:rPr>
              <a:t>Govt</a:t>
            </a:r>
            <a:r>
              <a:rPr lang="en-US" sz="2500" b="1" dirty="0" smtClean="0">
                <a:solidFill>
                  <a:srgbClr val="FF0000"/>
                </a:solidFill>
              </a:rPr>
              <a:t> CONTROLS the MEDIA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500" b="1" dirty="0" smtClean="0">
                <a:solidFill>
                  <a:srgbClr val="FF0000"/>
                </a:solidFill>
              </a:rPr>
              <a:t>Use of PROPAGANDA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500" b="1" dirty="0" smtClean="0">
                <a:solidFill>
                  <a:srgbClr val="FF0000"/>
                </a:solidFill>
              </a:rPr>
              <a:t>Heavy use of MILITARY or POLICE power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500" b="1" dirty="0" smtClean="0"/>
              <a:t> TYPES: </a:t>
            </a:r>
            <a:r>
              <a:rPr lang="en-US" sz="2500" b="1" dirty="0" smtClean="0">
                <a:solidFill>
                  <a:srgbClr val="FF0000"/>
                </a:solidFill>
              </a:rPr>
              <a:t>Theocracy, Aristocracy, Oligarchy, Absolute Monarchy, Dictatorship, Totalitarian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500" b="1" dirty="0" smtClean="0"/>
              <a:t>EXAMPLES:</a:t>
            </a:r>
          </a:p>
          <a:p>
            <a:pPr marL="685800" lvl="2" indent="0">
              <a:spcBef>
                <a:spcPts val="400"/>
              </a:spcBef>
              <a:buNone/>
            </a:pPr>
            <a:r>
              <a:rPr lang="en-US" sz="2500" b="1" dirty="0" smtClean="0">
                <a:solidFill>
                  <a:srgbClr val="FF0000"/>
                </a:solidFill>
              </a:rPr>
              <a:t>King Louis XIV in France , Hitler in Germany, </a:t>
            </a:r>
            <a:r>
              <a:rPr lang="en-US" sz="2500" b="1" dirty="0" err="1" smtClean="0">
                <a:solidFill>
                  <a:srgbClr val="FF0000"/>
                </a:solidFill>
              </a:rPr>
              <a:t>Sadaam</a:t>
            </a:r>
            <a:r>
              <a:rPr lang="en-US" sz="2500" b="1" dirty="0" smtClean="0">
                <a:solidFill>
                  <a:srgbClr val="FF0000"/>
                </a:solidFill>
              </a:rPr>
              <a:t> Hussein in Iraq, the Taliban in Afghanistan</a:t>
            </a:r>
          </a:p>
        </p:txBody>
      </p:sp>
      <p:sp>
        <p:nvSpPr>
          <p:cNvPr id="4" name="Content Placeholder 13"/>
          <p:cNvSpPr txBox="1">
            <a:spLocks/>
          </p:cNvSpPr>
          <p:nvPr/>
        </p:nvSpPr>
        <p:spPr>
          <a:xfrm>
            <a:off x="6591300" y="508000"/>
            <a:ext cx="5566355" cy="60988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400" b="1" u="sng" dirty="0" smtClean="0">
                <a:solidFill>
                  <a:srgbClr val="263050"/>
                </a:solidFill>
              </a:rPr>
              <a:t>Democratic:</a:t>
            </a:r>
            <a:endParaRPr lang="en-US" sz="2400" b="1" dirty="0" smtClean="0">
              <a:solidFill>
                <a:srgbClr val="263050"/>
              </a:solidFill>
            </a:endParaRPr>
          </a:p>
          <a:p>
            <a:pPr lvl="1">
              <a:spcBef>
                <a:spcPts val="3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263050"/>
                </a:solidFill>
              </a:rPr>
              <a:t>DEFINITION: </a:t>
            </a:r>
            <a:r>
              <a:rPr lang="en-US" sz="2400" b="1" dirty="0" smtClean="0">
                <a:solidFill>
                  <a:srgbClr val="FF0000"/>
                </a:solidFill>
              </a:rPr>
              <a:t>Systems </a:t>
            </a:r>
            <a:r>
              <a:rPr lang="en-US" sz="2400" b="1" dirty="0">
                <a:solidFill>
                  <a:srgbClr val="FF0000"/>
                </a:solidFill>
              </a:rPr>
              <a:t>of govt where sovereignty lies w/ all </a:t>
            </a:r>
            <a:r>
              <a:rPr lang="en-US" sz="2400" b="1" dirty="0" smtClean="0">
                <a:solidFill>
                  <a:srgbClr val="FF0000"/>
                </a:solidFill>
              </a:rPr>
              <a:t>citizens</a:t>
            </a:r>
          </a:p>
          <a:p>
            <a:pPr lvl="1">
              <a:spcBef>
                <a:spcPts val="3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263050"/>
                </a:solidFill>
              </a:rPr>
              <a:t>Sovereign: </a:t>
            </a:r>
            <a:r>
              <a:rPr lang="en-US" sz="2400" b="1" dirty="0" smtClean="0">
                <a:solidFill>
                  <a:srgbClr val="FF0000"/>
                </a:solidFill>
              </a:rPr>
              <a:t>the PEOPLE or CITIZENS</a:t>
            </a:r>
          </a:p>
          <a:p>
            <a:pPr lvl="1">
              <a:spcBef>
                <a:spcPts val="3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263050"/>
                </a:solidFill>
              </a:rPr>
              <a:t>Rights of citizens: </a:t>
            </a:r>
            <a:r>
              <a:rPr lang="en-US" sz="2400" b="1" dirty="0" smtClean="0">
                <a:solidFill>
                  <a:srgbClr val="FF0000"/>
                </a:solidFill>
              </a:rPr>
              <a:t>MANY RIGHTS</a:t>
            </a:r>
          </a:p>
          <a:p>
            <a:pPr lvl="1">
              <a:spcBef>
                <a:spcPts val="3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263050"/>
                </a:solidFill>
              </a:rPr>
              <a:t>How does govt keep order: </a:t>
            </a:r>
            <a:r>
              <a:rPr lang="en-US" sz="2400" b="1" dirty="0" smtClean="0">
                <a:solidFill>
                  <a:srgbClr val="00B050"/>
                </a:solidFill>
              </a:rPr>
              <a:t>(chart on p. 25)</a:t>
            </a:r>
          </a:p>
          <a:p>
            <a:pPr lvl="2">
              <a:spcBef>
                <a:spcPts val="3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FF0000"/>
                </a:solidFill>
              </a:rPr>
              <a:t>The RULE OF LAW</a:t>
            </a:r>
            <a:endParaRPr lang="en-US" sz="2400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263050"/>
                </a:solidFill>
              </a:rPr>
              <a:t>TYPES: </a:t>
            </a:r>
            <a:r>
              <a:rPr lang="en-US" sz="2400" b="1" dirty="0" smtClean="0">
                <a:solidFill>
                  <a:srgbClr val="FF0000"/>
                </a:solidFill>
              </a:rPr>
              <a:t>Direct Democracy, Representative Democracy, Constitutional Monarchy, Social Democracy</a:t>
            </a:r>
          </a:p>
          <a:p>
            <a:pPr lvl="1">
              <a:spcBef>
                <a:spcPts val="3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263050"/>
                </a:solidFill>
              </a:rPr>
              <a:t>EXAMPLES:</a:t>
            </a:r>
          </a:p>
          <a:p>
            <a:pPr marL="685800" lvl="2" indent="0">
              <a:spcBef>
                <a:spcPts val="300"/>
              </a:spcBef>
              <a:buClr>
                <a:srgbClr val="263050"/>
              </a:buClr>
              <a:buFont typeface="Arial" pitchFamily="34" charset="0"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Great Britain, United States, Ancient Athens, Roman Republic</a:t>
            </a:r>
          </a:p>
        </p:txBody>
      </p:sp>
    </p:spTree>
    <p:extLst>
      <p:ext uri="{BB962C8B-B14F-4D97-AF65-F5344CB8AC3E}">
        <p14:creationId xmlns:p14="http://schemas.microsoft.com/office/powerpoint/2010/main" val="165572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§1.4 – Authoritarian Forms of Govt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-2" y="643944"/>
            <a:ext cx="12192002" cy="59629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Dictatorship</a:t>
            </a:r>
            <a:r>
              <a:rPr lang="en-US" sz="3000" b="1" dirty="0"/>
              <a:t>: </a:t>
            </a:r>
            <a:endParaRPr lang="en-US" sz="3000" b="1" dirty="0" smtClean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All </a:t>
            </a:r>
            <a:r>
              <a:rPr lang="en-US" sz="3000" b="1" dirty="0"/>
              <a:t>power lies w/ </a:t>
            </a:r>
            <a:r>
              <a:rPr lang="en-US" sz="3000" b="1" dirty="0">
                <a:solidFill>
                  <a:srgbClr val="FF0000"/>
                </a:solidFill>
              </a:rPr>
              <a:t>one </a:t>
            </a:r>
            <a:r>
              <a:rPr lang="en-US" sz="3000" b="1" dirty="0" smtClean="0">
                <a:solidFill>
                  <a:srgbClr val="FF0000"/>
                </a:solidFill>
              </a:rPr>
              <a:t>leader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May have advisors, but makes final decisions</a:t>
            </a:r>
            <a:endParaRPr lang="en-US" sz="3000" b="1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Ex.: </a:t>
            </a:r>
            <a:r>
              <a:rPr lang="en-US" sz="3000" b="1" dirty="0" err="1" smtClean="0">
                <a:solidFill>
                  <a:srgbClr val="FF0000"/>
                </a:solidFill>
              </a:rPr>
              <a:t>Sadaam</a:t>
            </a:r>
            <a:r>
              <a:rPr lang="en-US" sz="3000" b="1" dirty="0" smtClean="0">
                <a:solidFill>
                  <a:srgbClr val="FF0000"/>
                </a:solidFill>
              </a:rPr>
              <a:t> Hussein in Iraq, Fidel Castro in Cuba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Totalitarian dictatorship</a:t>
            </a:r>
            <a:r>
              <a:rPr lang="en-US" sz="3000" b="1" dirty="0"/>
              <a:t>: </a:t>
            </a:r>
            <a:endParaRPr lang="en-US" sz="3000" b="1" dirty="0" smtClean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/>
              <a:t>All power lies w/ </a:t>
            </a:r>
            <a:r>
              <a:rPr lang="en-US" sz="3000" b="1" dirty="0">
                <a:solidFill>
                  <a:srgbClr val="FF0000"/>
                </a:solidFill>
              </a:rPr>
              <a:t>one leader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/>
              <a:t>Leader </a:t>
            </a:r>
            <a:r>
              <a:rPr lang="en-US" sz="3000" b="1" dirty="0">
                <a:solidFill>
                  <a:srgbClr val="FF0000"/>
                </a:solidFill>
              </a:rPr>
              <a:t>demands loyalty by using FEAR &amp; INTIMIDATION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/>
              <a:t>Ex.: </a:t>
            </a:r>
            <a:r>
              <a:rPr lang="en-US" sz="3000" b="1" dirty="0">
                <a:solidFill>
                  <a:srgbClr val="FF0000"/>
                </a:solidFill>
              </a:rPr>
              <a:t>Hitler in Germany, Mussolini in Italy, Pol Pot in Cambodia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Absolute monarchy</a:t>
            </a:r>
            <a:r>
              <a:rPr lang="en-US" sz="3000" b="1" dirty="0" smtClean="0"/>
              <a:t>: </a:t>
            </a:r>
            <a:endParaRPr lang="en-US" sz="3000" b="1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King/queen, power inherited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Has </a:t>
            </a:r>
            <a:r>
              <a:rPr lang="en-US" sz="3000" b="1" dirty="0" smtClean="0">
                <a:solidFill>
                  <a:srgbClr val="FF0000"/>
                </a:solidFill>
              </a:rPr>
              <a:t>TOTAL power</a:t>
            </a:r>
            <a:endParaRPr lang="en-US" sz="3000" b="1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Ex</a:t>
            </a:r>
            <a:r>
              <a:rPr lang="en-US" sz="3000" b="1" dirty="0"/>
              <a:t>.: </a:t>
            </a:r>
            <a:r>
              <a:rPr lang="en-US" sz="3000" b="1" dirty="0" smtClean="0">
                <a:solidFill>
                  <a:srgbClr val="FF0000"/>
                </a:solidFill>
              </a:rPr>
              <a:t>Louis XIV (France), Elizabeth I (Britain), King Phillip II (Spain)</a:t>
            </a:r>
          </a:p>
        </p:txBody>
      </p:sp>
    </p:spTree>
    <p:extLst>
      <p:ext uri="{BB962C8B-B14F-4D97-AF65-F5344CB8AC3E}">
        <p14:creationId xmlns:p14="http://schemas.microsoft.com/office/powerpoint/2010/main" val="209614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§1.4 – Authoritarian Forms of Govt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-2" y="643944"/>
            <a:ext cx="12192002" cy="59629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u="sng" dirty="0"/>
              <a:t>Theocracy</a:t>
            </a:r>
            <a:r>
              <a:rPr lang="en-US" sz="3000" b="1" dirty="0"/>
              <a:t>: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err="1"/>
              <a:t>Govt</a:t>
            </a:r>
            <a:r>
              <a:rPr lang="en-US" sz="3000" b="1" dirty="0"/>
              <a:t> where </a:t>
            </a:r>
            <a:r>
              <a:rPr lang="en-US" sz="3000" b="1" dirty="0">
                <a:solidFill>
                  <a:srgbClr val="FF0000"/>
                </a:solidFill>
              </a:rPr>
              <a:t>rulers are RELIGIOUS LEADERS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/>
              <a:t>Ex.: </a:t>
            </a:r>
            <a:r>
              <a:rPr lang="en-US" sz="3000" b="1" dirty="0">
                <a:solidFill>
                  <a:srgbClr val="FF0000"/>
                </a:solidFill>
              </a:rPr>
              <a:t>Taliban (Afghanistan), Pope (Vatican City</a:t>
            </a:r>
            <a:r>
              <a:rPr lang="en-US" sz="3000" b="1" dirty="0" smtClean="0">
                <a:solidFill>
                  <a:srgbClr val="FF0000"/>
                </a:solidFill>
              </a:rPr>
              <a:t>)</a:t>
            </a:r>
            <a:endParaRPr lang="en-US" sz="3000" b="1" u="sng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Oligarchy</a:t>
            </a:r>
            <a:r>
              <a:rPr lang="en-US" sz="3000" b="1" dirty="0" smtClean="0"/>
              <a:t>: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Govt </a:t>
            </a:r>
            <a:r>
              <a:rPr lang="en-US" sz="3000" b="1" dirty="0" smtClean="0">
                <a:solidFill>
                  <a:srgbClr val="FF0000"/>
                </a:solidFill>
              </a:rPr>
              <a:t>ruled by a FEW people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Often elders (oldest)</a:t>
            </a:r>
            <a:r>
              <a:rPr lang="en-US" sz="3000" b="1" dirty="0" smtClean="0"/>
              <a:t>, most experienced, or wealthiest</a:t>
            </a:r>
            <a:endParaRPr lang="en-US" sz="3000" b="1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Ex.: </a:t>
            </a:r>
            <a:r>
              <a:rPr lang="en-US" sz="3000" b="1" dirty="0" smtClean="0">
                <a:solidFill>
                  <a:srgbClr val="FF0000"/>
                </a:solidFill>
              </a:rPr>
              <a:t>Native Am. tribal councils</a:t>
            </a:r>
            <a:r>
              <a:rPr lang="en-US" sz="3000" b="1" dirty="0" smtClean="0"/>
              <a:t>, </a:t>
            </a:r>
            <a:r>
              <a:rPr lang="en-US" sz="3000" b="1" dirty="0" err="1" smtClean="0">
                <a:solidFill>
                  <a:srgbClr val="FF0000"/>
                </a:solidFill>
              </a:rPr>
              <a:t>Ephors</a:t>
            </a:r>
            <a:r>
              <a:rPr lang="en-US" sz="3000" b="1" dirty="0" smtClean="0">
                <a:solidFill>
                  <a:srgbClr val="FF0000"/>
                </a:solidFill>
              </a:rPr>
              <a:t> in Ancient Sparta (Greece)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Aristocracy</a:t>
            </a:r>
            <a:r>
              <a:rPr lang="en-US" sz="3000" b="1" dirty="0" smtClean="0"/>
              <a:t>: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Govt </a:t>
            </a:r>
            <a:r>
              <a:rPr lang="en-US" sz="3000" b="1" dirty="0" smtClean="0">
                <a:solidFill>
                  <a:srgbClr val="FF0000"/>
                </a:solidFill>
              </a:rPr>
              <a:t>ruled by the WEALTHY FEW, who use their power </a:t>
            </a:r>
            <a:endParaRPr lang="en-US" sz="3000" b="1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Often use their power to increase their wealth</a:t>
            </a:r>
            <a:endParaRPr lang="en-US" sz="3000" b="1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/>
              <a:t>Ex.: </a:t>
            </a:r>
            <a:r>
              <a:rPr lang="en-US" sz="3000" b="1" dirty="0" smtClean="0">
                <a:solidFill>
                  <a:srgbClr val="FF0000"/>
                </a:solidFill>
              </a:rPr>
              <a:t>Pre-Revolution France (three estates), late Roman Empire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3000" b="1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Have out your blue study guide.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We will complete 1-12.</a:t>
            </a:r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10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VOCAB – LESSON §1.5 – DATE: 01/31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528035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Anarchy</a:t>
            </a:r>
            <a:r>
              <a:rPr lang="en-US" sz="2850" b="1" dirty="0" smtClean="0"/>
              <a:t>: no govt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Direct democracy</a:t>
            </a:r>
            <a:r>
              <a:rPr lang="en-US" sz="2850" b="1" dirty="0" smtClean="0"/>
              <a:t>: govt where citizens make the laws THEMSELVES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Representative democracy</a:t>
            </a:r>
            <a:r>
              <a:rPr lang="en-US" sz="2850" b="1" dirty="0" smtClean="0"/>
              <a:t>: govt where citizens ELECT others to make laws for them; republic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Constitutional monarchy</a:t>
            </a:r>
            <a:r>
              <a:rPr lang="en-US" sz="2850" b="1" dirty="0" smtClean="0"/>
              <a:t>: govt where citizens elect others to make laws for them, but also have king/queen w/ CEREMONIAL role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Social democracy</a:t>
            </a:r>
            <a:r>
              <a:rPr lang="en-US" sz="2850" b="1" dirty="0" smtClean="0"/>
              <a:t>: govt where citizens elect leaders &amp; where many needs &amp; wants of citizens are provided directly by the </a:t>
            </a:r>
            <a:r>
              <a:rPr lang="en-US" sz="2850" b="1" dirty="0" err="1" smtClean="0"/>
              <a:t>govt</a:t>
            </a:r>
            <a:endParaRPr lang="en-US" sz="2850" b="1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sz="2850" b="1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dirty="0" smtClean="0">
                <a:solidFill>
                  <a:srgbClr val="FF0000"/>
                </a:solidFill>
              </a:rPr>
              <a:t>REMEMBER TO UNDERLINE THE VOCABULAR WORDS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dirty="0" smtClean="0">
                <a:solidFill>
                  <a:srgbClr val="FF0000"/>
                </a:solidFill>
              </a:rPr>
              <a:t>HAVE OUT YESTERDAY’S NOTES WHEN YOU ARE FINISHED</a:t>
            </a:r>
          </a:p>
        </p:txBody>
      </p:sp>
    </p:spTree>
    <p:extLst>
      <p:ext uri="{BB962C8B-B14F-4D97-AF65-F5344CB8AC3E}">
        <p14:creationId xmlns:p14="http://schemas.microsoft.com/office/powerpoint/2010/main" val="330709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52" y="4800600"/>
            <a:ext cx="1210184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#1: Citizenship &amp; Comparative Political Systems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CIVICS +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20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52" y="4800600"/>
            <a:ext cx="1210184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#1: Citizenship &amp; Comparative Political Systems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CIVICS +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91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§1.5 – Democratic Forms of Govt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-2" y="643944"/>
            <a:ext cx="12192002" cy="59629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rgbClr val="FF0000"/>
                </a:solidFill>
              </a:rPr>
              <a:t>Direct democracy</a:t>
            </a:r>
            <a:r>
              <a:rPr lang="en-US" sz="3000" b="1" dirty="0" smtClean="0">
                <a:solidFill>
                  <a:srgbClr val="FF0000"/>
                </a:solidFill>
              </a:rPr>
              <a:t>: </a:t>
            </a:r>
            <a:endParaRPr lang="en-US" sz="3000" b="1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/>
              <a:t>Govt where </a:t>
            </a:r>
            <a:r>
              <a:rPr lang="en-US" sz="3000" b="1" dirty="0" smtClean="0">
                <a:solidFill>
                  <a:srgbClr val="FF0000"/>
                </a:solidFill>
              </a:rPr>
              <a:t>citizens make the laws THEMSELVES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Pros: Citizens get what they want, forces citizens to stay informed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Cons: Inconvenient to get citizens together, difficult to make decisions and/or agree on issues</a:t>
            </a:r>
            <a:endParaRPr lang="en-US" sz="3000" b="1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/>
              <a:t>Ex.: </a:t>
            </a:r>
            <a:r>
              <a:rPr lang="en-US" sz="3000" b="1" dirty="0" smtClean="0">
                <a:solidFill>
                  <a:srgbClr val="FF0000"/>
                </a:solidFill>
              </a:rPr>
              <a:t>Ancient Athens</a:t>
            </a:r>
            <a:r>
              <a:rPr lang="en-US" sz="3000" b="1" dirty="0" smtClean="0"/>
              <a:t>, Town Hall meetings in Vermont &amp; New Hampshire</a:t>
            </a:r>
            <a:endParaRPr lang="en-US" sz="3000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rgbClr val="FF0000"/>
                </a:solidFill>
              </a:rPr>
              <a:t>Representative democracy</a:t>
            </a:r>
            <a:r>
              <a:rPr lang="en-US" sz="3000" b="1" dirty="0" smtClean="0"/>
              <a:t>: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Govt where </a:t>
            </a:r>
            <a:r>
              <a:rPr lang="en-US" sz="3000" b="1" dirty="0" smtClean="0">
                <a:solidFill>
                  <a:srgbClr val="FF0000"/>
                </a:solidFill>
              </a:rPr>
              <a:t>citizens ELECT leaders to make laws for them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A.K.A.: </a:t>
            </a:r>
            <a:r>
              <a:rPr lang="en-US" sz="3000" b="1" dirty="0" smtClean="0">
                <a:solidFill>
                  <a:srgbClr val="FF0000"/>
                </a:solidFill>
              </a:rPr>
              <a:t>Republic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Pros: Convenient to pick leaders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Cons: Leaders don’t always do what we want them to do</a:t>
            </a:r>
            <a:endParaRPr lang="en-US" sz="3000" b="1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Ex.: </a:t>
            </a:r>
            <a:r>
              <a:rPr lang="en-US" sz="3000" b="1" dirty="0" smtClean="0">
                <a:solidFill>
                  <a:srgbClr val="FF0000"/>
                </a:solidFill>
              </a:rPr>
              <a:t>Roman Republic, USA</a:t>
            </a:r>
          </a:p>
        </p:txBody>
      </p:sp>
    </p:spTree>
    <p:extLst>
      <p:ext uri="{BB962C8B-B14F-4D97-AF65-F5344CB8AC3E}">
        <p14:creationId xmlns:p14="http://schemas.microsoft.com/office/powerpoint/2010/main" val="106158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§1.5 – Democratic Forms of Govt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-2" y="643944"/>
            <a:ext cx="12192002" cy="59629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rgbClr val="FF0000"/>
                </a:solidFill>
              </a:rPr>
              <a:t>Constitutional monarchy</a:t>
            </a:r>
            <a:r>
              <a:rPr lang="en-US" sz="3000" b="1" dirty="0" smtClean="0">
                <a:solidFill>
                  <a:srgbClr val="FF0000"/>
                </a:solidFill>
              </a:rPr>
              <a:t>: </a:t>
            </a:r>
            <a:endParaRPr lang="en-US" sz="3000" b="1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Citizens </a:t>
            </a:r>
            <a:r>
              <a:rPr lang="en-US" sz="3000" b="1" dirty="0" smtClean="0">
                <a:solidFill>
                  <a:srgbClr val="FF0000"/>
                </a:solidFill>
              </a:rPr>
              <a:t>elect leaders </a:t>
            </a:r>
            <a:r>
              <a:rPr lang="en-US" sz="3000" b="1" dirty="0">
                <a:solidFill>
                  <a:srgbClr val="FF0000"/>
                </a:solidFill>
              </a:rPr>
              <a:t>to make laws for </a:t>
            </a:r>
            <a:r>
              <a:rPr lang="en-US" sz="3000" b="1" dirty="0" smtClean="0">
                <a:solidFill>
                  <a:srgbClr val="FF0000"/>
                </a:solidFill>
              </a:rPr>
              <a:t>them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Also </a:t>
            </a:r>
            <a:r>
              <a:rPr lang="en-US" sz="3000" b="1" dirty="0"/>
              <a:t>have </a:t>
            </a:r>
            <a:r>
              <a:rPr lang="en-US" sz="3000" b="1" dirty="0">
                <a:solidFill>
                  <a:srgbClr val="FF0000"/>
                </a:solidFill>
              </a:rPr>
              <a:t>king/queen w/ CEREMONIAL </a:t>
            </a:r>
            <a:r>
              <a:rPr lang="en-US" sz="3000" b="1" dirty="0" smtClean="0">
                <a:solidFill>
                  <a:srgbClr val="FF0000"/>
                </a:solidFill>
              </a:rPr>
              <a:t>role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Pros &amp; cons: same as representative democracy</a:t>
            </a:r>
            <a:endParaRPr lang="en-US" sz="3000" b="1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Ex</a:t>
            </a:r>
            <a:r>
              <a:rPr lang="en-US" sz="3000" b="1" dirty="0"/>
              <a:t>.: </a:t>
            </a:r>
            <a:r>
              <a:rPr lang="en-US" sz="3000" b="1" dirty="0" smtClean="0">
                <a:solidFill>
                  <a:srgbClr val="FF0000"/>
                </a:solidFill>
              </a:rPr>
              <a:t>Great Britain</a:t>
            </a:r>
            <a:r>
              <a:rPr lang="en-US" sz="3000" b="1" dirty="0" smtClean="0"/>
              <a:t>, Spain</a:t>
            </a:r>
            <a:endParaRPr lang="en-US" sz="3000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rgbClr val="FF0000"/>
                </a:solidFill>
              </a:rPr>
              <a:t>Social Democracy</a:t>
            </a:r>
            <a:r>
              <a:rPr lang="en-US" sz="3000" b="1" dirty="0" smtClean="0">
                <a:solidFill>
                  <a:srgbClr val="FF0000"/>
                </a:solidFill>
              </a:rPr>
              <a:t>: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Citizens </a:t>
            </a:r>
            <a:r>
              <a:rPr lang="en-US" sz="3000" b="1" dirty="0">
                <a:solidFill>
                  <a:srgbClr val="FF0000"/>
                </a:solidFill>
              </a:rPr>
              <a:t>elect </a:t>
            </a:r>
            <a:r>
              <a:rPr lang="en-US" sz="3000" b="1" dirty="0" smtClean="0">
                <a:solidFill>
                  <a:srgbClr val="FF0000"/>
                </a:solidFill>
              </a:rPr>
              <a:t>leaders to make laws for them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Many needs/wants </a:t>
            </a:r>
            <a:r>
              <a:rPr lang="en-US" sz="3000" b="1" dirty="0">
                <a:solidFill>
                  <a:srgbClr val="FF0000"/>
                </a:solidFill>
              </a:rPr>
              <a:t>of citizens </a:t>
            </a:r>
            <a:r>
              <a:rPr lang="en-US" sz="3000" b="1" dirty="0" smtClean="0">
                <a:solidFill>
                  <a:srgbClr val="FF0000"/>
                </a:solidFill>
              </a:rPr>
              <a:t>provided </a:t>
            </a:r>
            <a:r>
              <a:rPr lang="en-US" sz="3000" b="1" dirty="0">
                <a:solidFill>
                  <a:srgbClr val="FF0000"/>
                </a:solidFill>
              </a:rPr>
              <a:t>directly by the </a:t>
            </a:r>
            <a:r>
              <a:rPr lang="en-US" sz="3000" b="1" dirty="0" smtClean="0">
                <a:solidFill>
                  <a:srgbClr val="FF0000"/>
                </a:solidFill>
              </a:rPr>
              <a:t>govt</a:t>
            </a:r>
            <a:r>
              <a:rPr lang="en-US" sz="3000" b="1" dirty="0" smtClean="0"/>
              <a:t>, like education &amp; healthcare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Pros: High economic security, low poverty and crime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Cons: Higher tax rates</a:t>
            </a:r>
            <a:endParaRPr lang="en-US" sz="3000" b="1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Ex.: </a:t>
            </a:r>
            <a:r>
              <a:rPr lang="en-US" sz="3000" b="1" dirty="0" smtClean="0">
                <a:solidFill>
                  <a:srgbClr val="FF0000"/>
                </a:solidFill>
              </a:rPr>
              <a:t>Sweden</a:t>
            </a:r>
            <a:r>
              <a:rPr lang="en-US" sz="3000" b="1" dirty="0" smtClean="0"/>
              <a:t>, Norway, Denmark</a:t>
            </a:r>
          </a:p>
        </p:txBody>
      </p:sp>
    </p:spTree>
    <p:extLst>
      <p:ext uri="{BB962C8B-B14F-4D97-AF65-F5344CB8AC3E}">
        <p14:creationId xmlns:p14="http://schemas.microsoft.com/office/powerpoint/2010/main" val="203570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</a:t>
            </a:r>
            <a:r>
              <a:rPr lang="en-US" b="1" smtClean="0"/>
              <a:t>§1.5 </a:t>
            </a:r>
            <a:r>
              <a:rPr lang="en-US" b="1" dirty="0" smtClean="0"/>
              <a:t>– No Govt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-2" y="643944"/>
            <a:ext cx="12192002" cy="59629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rgbClr val="FF0000"/>
                </a:solidFill>
              </a:rPr>
              <a:t>Anarchy</a:t>
            </a:r>
            <a:r>
              <a:rPr lang="en-US" sz="3000" b="1" dirty="0" smtClean="0"/>
              <a:t>: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Society that has </a:t>
            </a:r>
            <a:r>
              <a:rPr lang="en-US" sz="3000" b="1" dirty="0" smtClean="0">
                <a:solidFill>
                  <a:srgbClr val="FF0000"/>
                </a:solidFill>
              </a:rPr>
              <a:t>NO GOVT</a:t>
            </a:r>
            <a:endParaRPr lang="en-US" sz="3000" b="1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Tends to be very </a:t>
            </a:r>
            <a:r>
              <a:rPr lang="en-US" sz="3000" b="1" dirty="0" smtClean="0">
                <a:solidFill>
                  <a:srgbClr val="FF0000"/>
                </a:solidFill>
              </a:rPr>
              <a:t>chaotic</a:t>
            </a:r>
            <a:endParaRPr lang="en-US" sz="3000" b="1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/>
              <a:t>Ex.: </a:t>
            </a:r>
            <a:r>
              <a:rPr lang="en-US" sz="3000" b="1" dirty="0" smtClean="0">
                <a:solidFill>
                  <a:srgbClr val="FF0000"/>
                </a:solidFill>
              </a:rPr>
              <a:t>Somalia (PIRATES)</a:t>
            </a:r>
          </a:p>
          <a:p>
            <a:pPr marL="365760" lvl="1" indent="0">
              <a:spcBef>
                <a:spcPts val="0"/>
              </a:spcBef>
              <a:buNone/>
            </a:pPr>
            <a:endParaRPr lang="en-US" sz="2650" b="1" dirty="0"/>
          </a:p>
          <a:p>
            <a:pPr marL="365760" lvl="1" indent="0">
              <a:spcBef>
                <a:spcPts val="0"/>
              </a:spcBef>
              <a:buNone/>
            </a:pPr>
            <a:endParaRPr lang="en-US" sz="2650" b="1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50" b="1" dirty="0" smtClean="0">
                <a:solidFill>
                  <a:srgbClr val="FF0000"/>
                </a:solidFill>
              </a:rPr>
              <a:t>HAVE OUT YOUR BLUE STUDY GUIDE FROM FRIDAY</a:t>
            </a:r>
            <a:endParaRPr lang="en-US" sz="28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22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52" y="4800600"/>
            <a:ext cx="1210184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#1: Citizenship &amp; Comparative Political Systems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CIVICS +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56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599" y="759460"/>
            <a:ext cx="11172065" cy="1233424"/>
          </a:xfrm>
        </p:spPr>
        <p:txBody>
          <a:bodyPr>
            <a:normAutofit/>
          </a:bodyPr>
          <a:lstStyle/>
          <a:p>
            <a:pPr marL="457200" indent="-457200"/>
            <a:r>
              <a:rPr lang="en-US" b="1" dirty="0" smtClean="0"/>
              <a:t>(1) How did the 13</a:t>
            </a:r>
            <a:r>
              <a:rPr lang="en-US" b="1" baseline="30000" dirty="0" smtClean="0"/>
              <a:t>th</a:t>
            </a:r>
            <a:r>
              <a:rPr lang="en-US" b="1" dirty="0" smtClean="0"/>
              <a:t>, 14</a:t>
            </a:r>
            <a:r>
              <a:rPr lang="en-US" b="1" baseline="30000" dirty="0" smtClean="0"/>
              <a:t>th</a:t>
            </a:r>
            <a:r>
              <a:rPr lang="en-US" b="1" dirty="0" smtClean="0"/>
              <a:t>, 15</a:t>
            </a:r>
            <a:r>
              <a:rPr lang="en-US" b="1" baseline="30000" dirty="0" smtClean="0"/>
              <a:t>th</a:t>
            </a:r>
            <a:r>
              <a:rPr lang="en-US" b="1" dirty="0" smtClean="0"/>
              <a:t>, 19</a:t>
            </a:r>
            <a:r>
              <a:rPr lang="en-US" b="1" baseline="30000" dirty="0" smtClean="0"/>
              <a:t>th</a:t>
            </a:r>
            <a:r>
              <a:rPr lang="en-US" b="1" dirty="0" smtClean="0"/>
              <a:t>, &amp; 26</a:t>
            </a:r>
            <a:r>
              <a:rPr lang="en-US" b="1" baseline="30000" dirty="0" smtClean="0"/>
              <a:t>th</a:t>
            </a:r>
            <a:r>
              <a:rPr lang="en-US" b="1" dirty="0" smtClean="0"/>
              <a:t> Amendments change the concept of citizenship?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1901952"/>
            <a:ext cx="10698480" cy="4127627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EXPANDED rights of citizenship to more Americans over time</a:t>
            </a:r>
            <a:endParaRPr lang="en-US" sz="30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32893" y="149098"/>
            <a:ext cx="11294772" cy="688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UNIT #1 – STUDY GUIDE</a:t>
            </a:r>
            <a:endParaRPr lang="en-US" b="1" dirty="0">
              <a:solidFill>
                <a:srgbClr val="26305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52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93" y="668528"/>
            <a:ext cx="11641607" cy="1233424"/>
          </a:xfrm>
        </p:spPr>
        <p:txBody>
          <a:bodyPr>
            <a:normAutofit/>
          </a:bodyPr>
          <a:lstStyle/>
          <a:p>
            <a:pPr marL="457200" indent="-457200"/>
            <a:r>
              <a:rPr lang="en-US" b="1" dirty="0" smtClean="0"/>
              <a:t>(2) How did the U.S. </a:t>
            </a:r>
            <a:r>
              <a:rPr lang="en-US" b="1" dirty="0" err="1" smtClean="0"/>
              <a:t>govt</a:t>
            </a:r>
            <a:r>
              <a:rPr lang="en-US" b="1" dirty="0" smtClean="0"/>
              <a:t> limit certain civil liberties after the 9/11 terrorist attacks?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F</a:t>
            </a:r>
            <a:r>
              <a:rPr lang="en-US" sz="3000" b="1" dirty="0" smtClean="0"/>
              <a:t>ederal </a:t>
            </a:r>
            <a:r>
              <a:rPr lang="en-US" sz="3000" b="1" dirty="0" err="1" smtClean="0"/>
              <a:t>govt</a:t>
            </a:r>
            <a:r>
              <a:rPr lang="en-US" sz="3000" b="1" dirty="0" smtClean="0"/>
              <a:t> gained authority to monitor citizens’ private communication.</a:t>
            </a:r>
            <a:endParaRPr lang="en-US" sz="30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893" y="149098"/>
            <a:ext cx="11294772" cy="688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UNIT #1 – STUDY GUIDE</a:t>
            </a:r>
            <a:endParaRPr lang="en-US" b="1" dirty="0">
              <a:solidFill>
                <a:srgbClr val="26305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91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93" y="858837"/>
            <a:ext cx="11294772" cy="1325563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en-US" b="1" dirty="0" smtClean="0"/>
              <a:t>(3) Melting pot or salad bowl: </a:t>
            </a:r>
            <a:br>
              <a:rPr lang="en-US" b="1" dirty="0" smtClean="0"/>
            </a:br>
            <a:r>
              <a:rPr lang="en-US" b="1" dirty="0" smtClean="0"/>
              <a:t>“When people give up their heritage, they give up a big part of themselves.”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2184400"/>
            <a:ext cx="9509760" cy="384517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Salad bowl</a:t>
            </a:r>
            <a:endParaRPr lang="en-US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893" y="149098"/>
            <a:ext cx="11294772" cy="688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UNIT #1 – STUDY GUIDE</a:t>
            </a:r>
            <a:endParaRPr lang="en-US" b="1" dirty="0">
              <a:solidFill>
                <a:srgbClr val="26305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85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607498"/>
            <a:ext cx="11294772" cy="2300802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en-US" b="1" dirty="0" smtClean="0"/>
              <a:t>(4) Melting pot or salad bowl: </a:t>
            </a:r>
            <a:br>
              <a:rPr lang="en-US" b="1" dirty="0" smtClean="0"/>
            </a:br>
            <a:r>
              <a:rPr lang="en-US" b="1" dirty="0" smtClean="0"/>
              <a:t>“We cannot be a united people and be a nation of hyphenated Americans. If we focus on being Irish-Americans or Japanese-Americans, we are NOT united, but rather breaking apart.”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2908300"/>
            <a:ext cx="10555310" cy="32686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Melting pot</a:t>
            </a:r>
            <a:endParaRPr lang="en-US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893" y="149098"/>
            <a:ext cx="11294772" cy="688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UNIT #1 – STUDY GUIDE</a:t>
            </a:r>
            <a:endParaRPr lang="en-US" b="1" dirty="0">
              <a:solidFill>
                <a:srgbClr val="26305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0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365125"/>
            <a:ext cx="11294772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(5) What are some ways that Americans can be become politically active in their communities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b="1" dirty="0" smtClean="0"/>
              <a:t>Run for local office</a:t>
            </a:r>
          </a:p>
          <a:p>
            <a:r>
              <a:rPr lang="en-US" sz="3000" b="1" dirty="0" smtClean="0"/>
              <a:t>Volunteer on a campaign</a:t>
            </a:r>
          </a:p>
          <a:p>
            <a:r>
              <a:rPr lang="en-US" sz="3000" b="1" dirty="0" smtClean="0"/>
              <a:t>Register people to vote</a:t>
            </a:r>
          </a:p>
          <a:p>
            <a:r>
              <a:rPr lang="en-US" sz="3000" b="1" dirty="0" smtClean="0"/>
              <a:t>Stay informed &amp; vote</a:t>
            </a:r>
          </a:p>
          <a:p>
            <a:endParaRPr lang="en-US" dirty="0"/>
          </a:p>
          <a:p>
            <a:r>
              <a:rPr lang="en-US" sz="3000" b="1" dirty="0" smtClean="0">
                <a:solidFill>
                  <a:srgbClr val="FF0000"/>
                </a:solidFill>
              </a:rPr>
              <a:t>KNOW THE DIFFERENCE B/W </a:t>
            </a:r>
            <a:r>
              <a:rPr lang="en-US" sz="3000" b="1" u="sng" dirty="0" smtClean="0">
                <a:solidFill>
                  <a:srgbClr val="FF0000"/>
                </a:solidFill>
              </a:rPr>
              <a:t>CIVIC RESPONSIBILITIES</a:t>
            </a:r>
            <a:r>
              <a:rPr lang="en-US" sz="3000" b="1" dirty="0" smtClean="0">
                <a:solidFill>
                  <a:srgbClr val="FF0000"/>
                </a:solidFill>
              </a:rPr>
              <a:t> &amp; </a:t>
            </a:r>
            <a:r>
              <a:rPr lang="en-US" sz="3000" b="1" u="sng" dirty="0" smtClean="0">
                <a:solidFill>
                  <a:srgbClr val="FF0000"/>
                </a:solidFill>
              </a:rPr>
              <a:t>PERSONAL RESPONSIBILITIES</a:t>
            </a:r>
            <a:endParaRPr lang="en-US" sz="3000" b="1" u="sng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893" y="149098"/>
            <a:ext cx="11294772" cy="688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UNIT #1 – STUDY GUIDE</a:t>
            </a:r>
            <a:endParaRPr lang="en-US" b="1" dirty="0">
              <a:solidFill>
                <a:srgbClr val="26305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67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365125"/>
            <a:ext cx="11294772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(6) Civic duties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b="1" dirty="0" smtClean="0"/>
              <a:t>Definition: Things we are </a:t>
            </a:r>
            <a:r>
              <a:rPr lang="en-US" sz="3000" b="1" u="sng" dirty="0" smtClean="0"/>
              <a:t>required</a:t>
            </a:r>
            <a:r>
              <a:rPr lang="en-US" sz="3000" b="1" dirty="0" smtClean="0"/>
              <a:t> to do by </a:t>
            </a:r>
            <a:r>
              <a:rPr lang="en-US" sz="3000" b="1" u="sng" dirty="0" smtClean="0"/>
              <a:t>law</a:t>
            </a:r>
          </a:p>
          <a:p>
            <a:endParaRPr lang="en-US" sz="3000" b="1" dirty="0"/>
          </a:p>
          <a:p>
            <a:pPr marL="0" indent="0">
              <a:buNone/>
            </a:pPr>
            <a:r>
              <a:rPr lang="en-US" sz="3000" b="1" dirty="0" smtClean="0"/>
              <a:t>Examples:</a:t>
            </a:r>
          </a:p>
          <a:p>
            <a:r>
              <a:rPr lang="en-US" sz="3000" b="1" dirty="0" smtClean="0"/>
              <a:t>Obey the law</a:t>
            </a:r>
          </a:p>
          <a:p>
            <a:r>
              <a:rPr lang="en-US" sz="3000" b="1" dirty="0" smtClean="0"/>
              <a:t>Pay taxes</a:t>
            </a:r>
          </a:p>
          <a:p>
            <a:r>
              <a:rPr lang="en-US" sz="3000" b="1" dirty="0" smtClean="0"/>
              <a:t>Serve on a jury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893" y="149098"/>
            <a:ext cx="11294772" cy="688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UNIT #1 – STUDY GUIDE</a:t>
            </a:r>
            <a:endParaRPr lang="en-US" b="1" dirty="0">
              <a:solidFill>
                <a:srgbClr val="26305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4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§1.1 – DUTIES, RIGHTS, &amp; RESPONSIBILITIES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643943"/>
            <a:ext cx="12192000" cy="584700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4500" b="1" dirty="0" smtClean="0">
                <a:solidFill>
                  <a:schemeClr val="tx1"/>
                </a:solidFill>
              </a:rPr>
              <a:t>Being </a:t>
            </a:r>
            <a:r>
              <a:rPr lang="en-US" sz="4500" b="1" dirty="0">
                <a:solidFill>
                  <a:schemeClr val="tx1"/>
                </a:solidFill>
              </a:rPr>
              <a:t>a citizen means that you have certain </a:t>
            </a:r>
            <a:r>
              <a:rPr lang="en-US" sz="4500" b="1" dirty="0" smtClean="0">
                <a:solidFill>
                  <a:srgbClr val="FF0000"/>
                </a:solidFill>
              </a:rPr>
              <a:t>DUTIES, RIGHTS, </a:t>
            </a:r>
            <a:r>
              <a:rPr lang="en-US" sz="4500" b="1" dirty="0">
                <a:solidFill>
                  <a:srgbClr val="FF0000"/>
                </a:solidFill>
              </a:rPr>
              <a:t>&amp; </a:t>
            </a:r>
            <a:r>
              <a:rPr lang="en-US" sz="4500" b="1" dirty="0" smtClean="0">
                <a:solidFill>
                  <a:srgbClr val="FF0000"/>
                </a:solidFill>
              </a:rPr>
              <a:t>RESPONSIBILITIES.</a:t>
            </a:r>
          </a:p>
        </p:txBody>
      </p:sp>
    </p:spTree>
    <p:extLst>
      <p:ext uri="{BB962C8B-B14F-4D97-AF65-F5344CB8AC3E}">
        <p14:creationId xmlns:p14="http://schemas.microsoft.com/office/powerpoint/2010/main" val="158813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365125"/>
            <a:ext cx="11294772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(7) What are the main rights of all U.S. citizens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Civil liberties / freedoms</a:t>
            </a:r>
          </a:p>
          <a:p>
            <a:r>
              <a:rPr lang="en-US" sz="3000" b="1" dirty="0" smtClean="0"/>
              <a:t>Fairness / equal protection under the law</a:t>
            </a:r>
          </a:p>
          <a:p>
            <a:r>
              <a:rPr lang="en-US" sz="3000" b="1" dirty="0" smtClean="0"/>
              <a:t>Security / protection from threats, foreign &amp; domestic</a:t>
            </a:r>
            <a:endParaRPr lang="en-US" sz="30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893" y="149098"/>
            <a:ext cx="11294772" cy="688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UNIT #1 – STUDY GUIDE</a:t>
            </a:r>
            <a:endParaRPr lang="en-US" b="1" dirty="0">
              <a:solidFill>
                <a:srgbClr val="26305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28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365125"/>
            <a:ext cx="11294772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(8) Civic responsibilities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Staying informed &amp; voting in elections</a:t>
            </a:r>
          </a:p>
          <a:p>
            <a:r>
              <a:rPr lang="en-US" sz="3000" b="1" dirty="0" smtClean="0"/>
              <a:t>Volunteering</a:t>
            </a:r>
          </a:p>
          <a:p>
            <a:r>
              <a:rPr lang="en-US" sz="3000" b="1" dirty="0" smtClean="0"/>
              <a:t>Respecting others’ property, rights, &amp; opinions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893" y="149098"/>
            <a:ext cx="11294772" cy="688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UNIT #1 – STUDY GUIDE</a:t>
            </a:r>
            <a:endParaRPr lang="en-US" b="1" dirty="0">
              <a:solidFill>
                <a:srgbClr val="26305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93" y="1212977"/>
            <a:ext cx="11294772" cy="688975"/>
          </a:xfrm>
        </p:spPr>
        <p:txBody>
          <a:bodyPr>
            <a:normAutofit/>
          </a:bodyPr>
          <a:lstStyle/>
          <a:p>
            <a:r>
              <a:rPr lang="en-US" b="1" dirty="0" smtClean="0"/>
              <a:t>(9) Process of becoming a citizen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Naturalization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893" y="149098"/>
            <a:ext cx="11294772" cy="688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UNIT #1 – STUDY GUIDE</a:t>
            </a:r>
            <a:endParaRPr lang="en-US" b="1" dirty="0">
              <a:solidFill>
                <a:srgbClr val="26305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23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693" y="576389"/>
            <a:ext cx="11294772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(10) Involuntary loss of citizenship 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due to fraud during naturalization process</a:t>
            </a:r>
            <a:endParaRPr lang="en-US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denaturalization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893" y="149098"/>
            <a:ext cx="11294772" cy="688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UNIT #1 – STUDY GUIDE</a:t>
            </a:r>
            <a:endParaRPr lang="en-US" b="1" dirty="0">
              <a:solidFill>
                <a:srgbClr val="26305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80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365125"/>
            <a:ext cx="11294772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(11) Sending an undocumented worker back to their country of origin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deportation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8293" y="0"/>
            <a:ext cx="11294772" cy="688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UNIT #1 – STUDY GUIDE</a:t>
            </a:r>
            <a:endParaRPr lang="en-US" b="1" dirty="0">
              <a:solidFill>
                <a:srgbClr val="26305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36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576389"/>
            <a:ext cx="11294772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(12) Giving up citizenship to become a citizen of another country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expatriation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8293" y="0"/>
            <a:ext cx="11294772" cy="688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UNIT #1 – STUDY GUIDE</a:t>
            </a:r>
            <a:endParaRPr lang="en-US" b="1" dirty="0">
              <a:solidFill>
                <a:srgbClr val="26305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42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729130"/>
            <a:ext cx="12192000" cy="48334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(13) 	1. Sign a DECLARATION OF INTENT</a:t>
            </a:r>
          </a:p>
          <a:p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	2. Fill out APPLICATION</a:t>
            </a:r>
          </a:p>
          <a:p>
            <a:r>
              <a:rPr lang="en-US" b="1" dirty="0">
                <a:solidFill>
                  <a:srgbClr val="263050">
                    <a:lumMod val="75000"/>
                  </a:srgbClr>
                </a:solidFill>
              </a:rPr>
              <a:t>	</a:t>
            </a:r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3. Conduct an INTERVIEW &amp; take an EXAM</a:t>
            </a:r>
          </a:p>
          <a:p>
            <a:r>
              <a:rPr lang="en-US" b="1" dirty="0">
                <a:solidFill>
                  <a:srgbClr val="263050">
                    <a:lumMod val="75000"/>
                  </a:srgbClr>
                </a:solidFill>
              </a:rPr>
              <a:t>	</a:t>
            </a:r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4. Pledge OATH OF ALLEGIENCE to USA</a:t>
            </a:r>
          </a:p>
          <a:p>
            <a:endParaRPr lang="en-US" b="1" dirty="0" smtClean="0">
              <a:solidFill>
                <a:srgbClr val="263050">
                  <a:lumMod val="75000"/>
                </a:srgbClr>
              </a:solidFill>
            </a:endParaRPr>
          </a:p>
          <a:p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(14) 	(a) NATURAL-BORN b/c he/she was born in US territory</a:t>
            </a:r>
          </a:p>
          <a:p>
            <a:r>
              <a:rPr lang="en-US" b="1" dirty="0">
                <a:solidFill>
                  <a:srgbClr val="263050">
                    <a:lumMod val="75000"/>
                  </a:srgbClr>
                </a:solidFill>
              </a:rPr>
              <a:t>	</a:t>
            </a:r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(b) NATURAL-BORN b/c he/she was born in the USA</a:t>
            </a:r>
          </a:p>
          <a:p>
            <a:r>
              <a:rPr lang="en-US" b="1" dirty="0">
                <a:solidFill>
                  <a:srgbClr val="263050">
                    <a:lumMod val="75000"/>
                  </a:srgbClr>
                </a:solidFill>
              </a:rPr>
              <a:t>	</a:t>
            </a:r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(c) NATURAL-BORN b/c he/she has a parent who is a citizen</a:t>
            </a:r>
          </a:p>
          <a:p>
            <a:pPr marL="1371600" indent="-457200"/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(d) NOT natural-born b/c he/she wasn’t born in the U.S. or its territories nor do they have a parent who is a citizen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8293" y="0"/>
            <a:ext cx="11294772" cy="688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UNIT #1 – STUDY GUIDE</a:t>
            </a:r>
            <a:endParaRPr lang="en-US" b="1" dirty="0">
              <a:solidFill>
                <a:srgbClr val="26305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79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607498"/>
            <a:ext cx="11294772" cy="2300802"/>
          </a:xfrm>
        </p:spPr>
        <p:txBody>
          <a:bodyPr>
            <a:normAutofit/>
          </a:bodyPr>
          <a:lstStyle/>
          <a:p>
            <a:pPr marL="457200" indent="-457200"/>
            <a:r>
              <a:rPr lang="en-US" b="1" dirty="0" smtClean="0"/>
              <a:t>(15) All political power is in the hands of one person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2908300"/>
            <a:ext cx="10555310" cy="32686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Dictatorship</a:t>
            </a:r>
            <a:endParaRPr lang="en-US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893" y="149098"/>
            <a:ext cx="11294772" cy="688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UNIT #1 – STUDY GUIDE</a:t>
            </a:r>
            <a:endParaRPr lang="en-US" b="1" dirty="0">
              <a:solidFill>
                <a:srgbClr val="26305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59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607498"/>
            <a:ext cx="11294772" cy="2300802"/>
          </a:xfrm>
        </p:spPr>
        <p:txBody>
          <a:bodyPr>
            <a:normAutofit/>
          </a:bodyPr>
          <a:lstStyle/>
          <a:p>
            <a:pPr marL="457200" indent="-457200"/>
            <a:r>
              <a:rPr lang="en-US" b="1" dirty="0" smtClean="0"/>
              <a:t>(16</a:t>
            </a:r>
            <a:r>
              <a:rPr lang="en-US" b="1" dirty="0"/>
              <a:t>) A person who thinks that governments have been unfair or unjust to people and would rather have no government would support this.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2908300"/>
            <a:ext cx="10555310" cy="32686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Anarchy</a:t>
            </a:r>
            <a:endParaRPr lang="en-US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893" y="149098"/>
            <a:ext cx="11294772" cy="688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UNIT #1 – STUDY GUIDE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0377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663700"/>
            <a:ext cx="11294772" cy="1244600"/>
          </a:xfrm>
        </p:spPr>
        <p:txBody>
          <a:bodyPr>
            <a:normAutofit/>
          </a:bodyPr>
          <a:lstStyle/>
          <a:p>
            <a:pPr marL="457200" indent="-457200"/>
            <a:r>
              <a:rPr lang="en-US" b="1" dirty="0"/>
              <a:t>(17) A country with this form of government would feature a religious leader that has all of the political power.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2908300"/>
            <a:ext cx="10555310" cy="32686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Theocracy </a:t>
            </a:r>
            <a:endParaRPr lang="en-US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893" y="149098"/>
            <a:ext cx="11294772" cy="688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UNIT #1 – STUDY GUIDE</a:t>
            </a:r>
            <a:endParaRPr lang="en-US" b="1" dirty="0">
              <a:solidFill>
                <a:srgbClr val="26305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50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§1.1 – DUTIES, RIGHTS, &amp; RESPONSIBILITIES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528035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600" b="1" u="sng" dirty="0" smtClean="0">
                <a:solidFill>
                  <a:schemeClr val="tx1"/>
                </a:solidFill>
              </a:rPr>
              <a:t>Civic </a:t>
            </a:r>
            <a:r>
              <a:rPr lang="en-US" sz="3600" b="1" u="sng" dirty="0">
                <a:solidFill>
                  <a:schemeClr val="tx1"/>
                </a:solidFill>
              </a:rPr>
              <a:t>duties</a:t>
            </a:r>
            <a:endParaRPr lang="en-US" sz="3600" b="1" dirty="0">
              <a:solidFill>
                <a:schemeClr val="tx1"/>
              </a:solidFill>
            </a:endParaRP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tx1"/>
                </a:solidFill>
              </a:rPr>
              <a:t>DEFINE: Things </a:t>
            </a:r>
            <a:r>
              <a:rPr lang="en-US" sz="3600" b="1" dirty="0">
                <a:solidFill>
                  <a:schemeClr val="tx1"/>
                </a:solidFill>
              </a:rPr>
              <a:t>we are </a:t>
            </a:r>
            <a:r>
              <a:rPr lang="en-US" sz="3600" b="1" dirty="0">
                <a:solidFill>
                  <a:srgbClr val="FF0000"/>
                </a:solidFill>
              </a:rPr>
              <a:t>REQUIRED</a:t>
            </a:r>
            <a:r>
              <a:rPr lang="en-US" sz="3600" b="1" dirty="0">
                <a:solidFill>
                  <a:schemeClr val="tx1"/>
                </a:solidFill>
              </a:rPr>
              <a:t> to do </a:t>
            </a:r>
            <a:r>
              <a:rPr lang="en-US" sz="3600" b="1" dirty="0">
                <a:solidFill>
                  <a:srgbClr val="FF0000"/>
                </a:solidFill>
              </a:rPr>
              <a:t>BY LAW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rgbClr val="FF0000"/>
                </a:solidFill>
              </a:rPr>
              <a:t>LOOK THE CHART ON PAGE 153 FOR EXAMPLES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tx1"/>
                </a:solidFill>
              </a:rPr>
              <a:t>OBEY THE </a:t>
            </a:r>
            <a:r>
              <a:rPr lang="en-US" sz="3600" b="1" dirty="0" smtClean="0">
                <a:solidFill>
                  <a:srgbClr val="FF0000"/>
                </a:solidFill>
              </a:rPr>
              <a:t>LAW</a:t>
            </a:r>
            <a:endParaRPr lang="en-US" sz="3600" b="1" dirty="0">
              <a:solidFill>
                <a:srgbClr val="FF0000"/>
              </a:solidFill>
            </a:endParaRP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tx1"/>
                </a:solidFill>
              </a:rPr>
              <a:t>PAY </a:t>
            </a:r>
            <a:r>
              <a:rPr lang="en-US" sz="3600" b="1" dirty="0" smtClean="0">
                <a:solidFill>
                  <a:srgbClr val="FF0000"/>
                </a:solidFill>
              </a:rPr>
              <a:t>TAXES</a:t>
            </a:r>
            <a:endParaRPr lang="en-US" sz="3600" b="1" dirty="0">
              <a:solidFill>
                <a:srgbClr val="FF0000"/>
              </a:solidFill>
            </a:endParaRP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tx1"/>
                </a:solidFill>
              </a:rPr>
              <a:t>DEFEND THE </a:t>
            </a:r>
            <a:r>
              <a:rPr lang="en-US" sz="3600" b="1" dirty="0" smtClean="0">
                <a:solidFill>
                  <a:srgbClr val="FF0000"/>
                </a:solidFill>
              </a:rPr>
              <a:t>NATION</a:t>
            </a:r>
            <a:endParaRPr lang="en-US" sz="3600" b="1" dirty="0">
              <a:solidFill>
                <a:srgbClr val="FF0000"/>
              </a:solidFill>
            </a:endParaRP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tx1"/>
                </a:solidFill>
              </a:rPr>
              <a:t>SERVE IN </a:t>
            </a:r>
            <a:r>
              <a:rPr lang="en-US" sz="3600" b="1" dirty="0" smtClean="0">
                <a:solidFill>
                  <a:srgbClr val="FF0000"/>
                </a:solidFill>
              </a:rPr>
              <a:t>COURT</a:t>
            </a:r>
            <a:r>
              <a:rPr lang="en-US" sz="3600" b="1" dirty="0" smtClean="0">
                <a:solidFill>
                  <a:schemeClr val="tx1"/>
                </a:solidFill>
              </a:rPr>
              <a:t> (</a:t>
            </a:r>
            <a:r>
              <a:rPr lang="en-US" sz="3600" b="1" dirty="0" smtClean="0">
                <a:solidFill>
                  <a:srgbClr val="FF0000"/>
                </a:solidFill>
              </a:rPr>
              <a:t>JURY</a:t>
            </a:r>
            <a:r>
              <a:rPr lang="en-US" sz="3600" b="1" dirty="0" smtClean="0">
                <a:solidFill>
                  <a:schemeClr val="tx1"/>
                </a:solidFill>
              </a:rPr>
              <a:t> DUTY)</a:t>
            </a:r>
            <a:endParaRPr lang="en-US" sz="3600" b="1" dirty="0">
              <a:solidFill>
                <a:schemeClr val="tx1"/>
              </a:solidFill>
            </a:endParaRP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tx1"/>
                </a:solidFill>
              </a:rPr>
              <a:t>ATTEND </a:t>
            </a:r>
            <a:r>
              <a:rPr lang="en-US" sz="3600" b="1" dirty="0" smtClean="0">
                <a:solidFill>
                  <a:srgbClr val="FF0000"/>
                </a:solidFill>
              </a:rPr>
              <a:t>SCHOOL</a:t>
            </a:r>
            <a:endParaRPr lang="en-US" sz="3600" b="1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3500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607498"/>
            <a:ext cx="11294772" cy="2300802"/>
          </a:xfrm>
        </p:spPr>
        <p:txBody>
          <a:bodyPr>
            <a:normAutofit/>
          </a:bodyPr>
          <a:lstStyle/>
          <a:p>
            <a:pPr marL="457200" indent="-457200"/>
            <a:r>
              <a:rPr lang="en-US" b="1" dirty="0" smtClean="0"/>
              <a:t>(18</a:t>
            </a:r>
            <a:r>
              <a:rPr lang="en-US" b="1" dirty="0"/>
              <a:t>) This form of government demands loyalty of its citizens, often through violence, and certain rights are restricted, such as freedom of the press.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2908300"/>
            <a:ext cx="10555310" cy="32686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Totalitarian</a:t>
            </a:r>
            <a:endParaRPr lang="en-US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893" y="149098"/>
            <a:ext cx="11294772" cy="688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UNIT #1 – STUDY GUIDE</a:t>
            </a:r>
            <a:endParaRPr lang="en-US" b="1" dirty="0">
              <a:solidFill>
                <a:srgbClr val="26305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55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838072"/>
            <a:ext cx="11294772" cy="2070227"/>
          </a:xfrm>
        </p:spPr>
        <p:txBody>
          <a:bodyPr>
            <a:normAutofit/>
          </a:bodyPr>
          <a:lstStyle/>
          <a:p>
            <a:pPr marL="457200" indent="-457200"/>
            <a:r>
              <a:rPr lang="en-US" b="1" dirty="0" smtClean="0"/>
              <a:t>(19) </a:t>
            </a:r>
            <a:r>
              <a:rPr lang="en-US" b="1" dirty="0"/>
              <a:t>Although the United Kingdom has a queen, she only performs a ceremonial role, and political power is held by elected officials in the House of Lords and House of Commons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2908300"/>
            <a:ext cx="10555310" cy="32686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Constitutional monarchy</a:t>
            </a:r>
            <a:endParaRPr lang="en-US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893" y="149098"/>
            <a:ext cx="11294772" cy="688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UNIT #1 – STUDY GUIDE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679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739900"/>
            <a:ext cx="11294772" cy="1168400"/>
          </a:xfrm>
        </p:spPr>
        <p:txBody>
          <a:bodyPr>
            <a:normAutofit/>
          </a:bodyPr>
          <a:lstStyle/>
          <a:p>
            <a:pPr marL="457200" indent="-457200"/>
            <a:r>
              <a:rPr lang="en-US" b="1" dirty="0" smtClean="0"/>
              <a:t>(20</a:t>
            </a:r>
            <a:r>
              <a:rPr lang="en-US" b="1" dirty="0"/>
              <a:t>) In this type of government, a few wealthy people have all of the political power.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2908300"/>
            <a:ext cx="10555310" cy="32686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Aristocracy</a:t>
            </a:r>
            <a:endParaRPr lang="en-US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893" y="149098"/>
            <a:ext cx="11294772" cy="688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UNIT #1 – STUDY GUIDE</a:t>
            </a:r>
            <a:endParaRPr lang="en-US" b="1" dirty="0">
              <a:solidFill>
                <a:srgbClr val="26305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57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990600"/>
            <a:ext cx="11294772" cy="1917700"/>
          </a:xfrm>
        </p:spPr>
        <p:txBody>
          <a:bodyPr>
            <a:normAutofit/>
          </a:bodyPr>
          <a:lstStyle/>
          <a:p>
            <a:pPr marL="457200" indent="-457200"/>
            <a:r>
              <a:rPr lang="en-US" b="1" dirty="0" smtClean="0"/>
              <a:t>(21</a:t>
            </a:r>
            <a:r>
              <a:rPr lang="en-US" b="1" dirty="0"/>
              <a:t>) Ancient Sparta and Native American tribes had governments controlled by a small group of citizens who made all decisions.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2908300"/>
            <a:ext cx="10555310" cy="32686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Oligarchy</a:t>
            </a:r>
            <a:endParaRPr lang="en-US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893" y="149098"/>
            <a:ext cx="11294772" cy="688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UNIT #1 – STUDY GUIDE</a:t>
            </a:r>
            <a:endParaRPr lang="en-US" b="1" dirty="0">
              <a:solidFill>
                <a:srgbClr val="26305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75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054100"/>
            <a:ext cx="11294772" cy="1854200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en-US" b="1" dirty="0"/>
              <a:t>(22) Citizens elect their leaders in this type of government found in Scandinavian countries such as Denmark, Sweden, and Norway; many of the needs of the people are provided directly by the government, such as healthcare and higher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2908300"/>
            <a:ext cx="10555310" cy="32686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Social democracy</a:t>
            </a:r>
            <a:endParaRPr lang="en-US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893" y="149098"/>
            <a:ext cx="11294772" cy="688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UNIT #1 – STUDY GUIDE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1840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76301"/>
            <a:ext cx="11294772" cy="592428"/>
          </a:xfrm>
        </p:spPr>
        <p:txBody>
          <a:bodyPr>
            <a:normAutofit/>
          </a:bodyPr>
          <a:lstStyle/>
          <a:p>
            <a:r>
              <a:rPr lang="en-US" b="1" dirty="0" smtClean="0"/>
              <a:t>(23) Complete the chart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506220"/>
          <a:ext cx="12192001" cy="505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5953"/>
                <a:gridCol w="4267200"/>
                <a:gridCol w="2483223"/>
                <a:gridCol w="2635625"/>
              </a:tblGrid>
              <a:tr h="677573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Type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Defn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Example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Authoritarian or Democratic</a:t>
                      </a:r>
                      <a:endParaRPr lang="en-US" sz="2800" b="1" dirty="0"/>
                    </a:p>
                  </a:txBody>
                  <a:tcPr/>
                </a:tc>
              </a:tr>
              <a:tr h="1193193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Direct democracy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Govt</a:t>
                      </a:r>
                      <a:r>
                        <a:rPr lang="en-US" sz="2800" b="1" dirty="0" smtClean="0"/>
                        <a:t> where CITIZENS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dirty="0" smtClean="0"/>
                        <a:t>MAKE THE LAWS THEMSELVES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Ancient Athens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Authoritarian or </a:t>
                      </a:r>
                      <a:r>
                        <a:rPr lang="en-US" sz="2800" b="1" u="sng" dirty="0" smtClean="0"/>
                        <a:t>Democratic</a:t>
                      </a:r>
                    </a:p>
                    <a:p>
                      <a:endParaRPr lang="en-US" sz="2800" b="1" dirty="0"/>
                    </a:p>
                  </a:txBody>
                  <a:tcPr/>
                </a:tc>
              </a:tr>
              <a:tr h="1269393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Representative Democracy</a:t>
                      </a:r>
                    </a:p>
                    <a:p>
                      <a:r>
                        <a:rPr lang="en-US" sz="2800" b="1" dirty="0" smtClean="0"/>
                        <a:t>(REPUBLIC)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Govt</a:t>
                      </a:r>
                      <a:r>
                        <a:rPr lang="en-US" sz="2800" b="1" dirty="0" smtClean="0"/>
                        <a:t> where CITIZENS ELECT LEADERS TO MAKE LAWS FOR THEM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USA, Roman Republic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Authoritarian or </a:t>
                      </a:r>
                      <a:r>
                        <a:rPr lang="en-US" sz="2800" b="1" u="sng" dirty="0" smtClean="0"/>
                        <a:t>Democratic</a:t>
                      </a:r>
                    </a:p>
                    <a:p>
                      <a:endParaRPr lang="en-US" sz="2800" b="1" dirty="0"/>
                    </a:p>
                  </a:txBody>
                  <a:tcPr/>
                </a:tc>
              </a:tr>
              <a:tr h="1243993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Absolute Monarchy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KING/QUEEN with TOTAL power; power is ABSOLUTE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Phillip II of Spain, Louis XIV of France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dirty="0" smtClean="0"/>
                        <a:t>Authoritarian</a:t>
                      </a:r>
                      <a:r>
                        <a:rPr lang="en-US" sz="2800" b="1" dirty="0" smtClean="0"/>
                        <a:t> or Democratic</a:t>
                      </a:r>
                    </a:p>
                    <a:p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58293" y="0"/>
            <a:ext cx="11294772" cy="688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UNIT #1 – STUDY GUIDE</a:t>
            </a:r>
            <a:endParaRPr lang="en-US" b="1" dirty="0">
              <a:solidFill>
                <a:srgbClr val="26305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61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871" y="927101"/>
            <a:ext cx="11294772" cy="592428"/>
          </a:xfrm>
        </p:spPr>
        <p:txBody>
          <a:bodyPr>
            <a:normAutofit/>
          </a:bodyPr>
          <a:lstStyle/>
          <a:p>
            <a:r>
              <a:rPr lang="en-US" b="1" dirty="0" smtClean="0"/>
              <a:t>(24) Complete the chart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" y="1659226"/>
          <a:ext cx="12191999" cy="42462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2100"/>
                <a:gridCol w="4254500"/>
                <a:gridCol w="5105399"/>
              </a:tblGrid>
              <a:tr h="574357"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Type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Advantage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Disadvantage</a:t>
                      </a:r>
                      <a:endParaRPr lang="en-US" sz="3000" b="1" dirty="0"/>
                    </a:p>
                  </a:txBody>
                  <a:tcPr/>
                </a:tc>
              </a:tr>
              <a:tr h="1995517"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Direct democracy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en-US" sz="3000" b="1" dirty="0" smtClean="0"/>
                        <a:t>People get to</a:t>
                      </a:r>
                      <a:r>
                        <a:rPr lang="en-US" sz="3000" b="1" baseline="0" dirty="0" smtClean="0"/>
                        <a:t> make the laws that they want for themselves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en-US" sz="3000" b="1" dirty="0" smtClean="0"/>
                        <a:t>Inconvenient to decide</a:t>
                      </a:r>
                      <a:r>
                        <a:rPr lang="en-US" sz="3000" b="1" baseline="0" dirty="0" smtClean="0"/>
                        <a:t> every issue</a:t>
                      </a:r>
                      <a:endParaRPr lang="en-US" sz="3000" b="1" dirty="0" smtClean="0"/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3000" b="1" dirty="0" smtClean="0"/>
                        <a:t>Difficult to get people</a:t>
                      </a:r>
                      <a:r>
                        <a:rPr lang="en-US" sz="3000" b="1" baseline="0" dirty="0" smtClean="0"/>
                        <a:t> to agree on issues</a:t>
                      </a:r>
                      <a:endParaRPr lang="en-US" sz="3000" b="1" dirty="0"/>
                    </a:p>
                  </a:txBody>
                  <a:tcPr/>
                </a:tc>
              </a:tr>
              <a:tr h="1676400"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Representative Democracy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en-US" sz="3000" b="1" dirty="0" smtClean="0"/>
                        <a:t>Convenient to elect the  leaders who make the laws for 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en-US" sz="3000" b="1" dirty="0" smtClean="0"/>
                        <a:t>The leaders we elect don’t always do what we want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58293" y="0"/>
            <a:ext cx="11294772" cy="688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UNIT #1 – STUDY GUIDE</a:t>
            </a:r>
            <a:endParaRPr lang="en-US" b="1" dirty="0">
              <a:solidFill>
                <a:srgbClr val="26305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8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8462"/>
            <a:ext cx="11294772" cy="752475"/>
          </a:xfrm>
        </p:spPr>
        <p:txBody>
          <a:bodyPr>
            <a:normAutofit/>
          </a:bodyPr>
          <a:lstStyle/>
          <a:p>
            <a:r>
              <a:rPr lang="en-US" b="1" dirty="0" smtClean="0"/>
              <a:t>(25) Melting pot vs. Salad bowl </a:t>
            </a:r>
            <a:r>
              <a:rPr lang="en-US" b="1" dirty="0" smtClean="0">
                <a:solidFill>
                  <a:srgbClr val="FF0000"/>
                </a:solidFill>
              </a:rPr>
              <a:t>(look at 1.3 notes)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087437"/>
          <a:ext cx="12192000" cy="46758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3400"/>
                <a:gridCol w="6019800"/>
                <a:gridCol w="4368800"/>
              </a:tblGrid>
              <a:tr h="629182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Melting pot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Salad bowl</a:t>
                      </a:r>
                      <a:endParaRPr lang="en-US" sz="2800" b="1" dirty="0"/>
                    </a:p>
                  </a:txBody>
                  <a:tcPr/>
                </a:tc>
              </a:tr>
              <a:tr h="1394881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Definition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Idea that USA</a:t>
                      </a:r>
                      <a:r>
                        <a:rPr lang="en-US" sz="2800" b="1" baseline="0" dirty="0" smtClean="0"/>
                        <a:t> is a BLEND of different cultures into one American culture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Idea that USA is made</a:t>
                      </a:r>
                      <a:r>
                        <a:rPr lang="en-US" sz="2800" b="1" baseline="0" dirty="0" smtClean="0"/>
                        <a:t> up of different groups that KEEP their original cultures</a:t>
                      </a:r>
                      <a:endParaRPr lang="en-US" sz="2800" b="1" dirty="0"/>
                    </a:p>
                  </a:txBody>
                  <a:tcPr/>
                </a:tc>
              </a:tr>
              <a:tr h="160020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Examples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Tx/>
                        <a:buChar char="-"/>
                      </a:pPr>
                      <a:r>
                        <a:rPr lang="en-US" sz="2800" b="1" dirty="0" smtClean="0"/>
                        <a:t>Most Americans eat Italian and Mexican</a:t>
                      </a:r>
                      <a:r>
                        <a:rPr lang="en-US" sz="2800" b="1" baseline="0" dirty="0" smtClean="0"/>
                        <a:t> foods</a:t>
                      </a:r>
                      <a:endParaRPr lang="en-US" sz="2800" b="1" dirty="0" smtClean="0"/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800" b="1" dirty="0" smtClean="0"/>
                        <a:t>Most Americans celebrate St.</a:t>
                      </a:r>
                      <a:r>
                        <a:rPr lang="en-US" sz="2800" b="1" baseline="0" dirty="0" smtClean="0"/>
                        <a:t> Patrick’s day &amp; Cinco de Mayo</a:t>
                      </a:r>
                      <a:endParaRPr lang="en-US" sz="2800" b="1" dirty="0" smtClean="0"/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800" b="1" dirty="0" smtClean="0"/>
                        <a:t>Many older immigrants</a:t>
                      </a:r>
                      <a:r>
                        <a:rPr lang="en-US" sz="2800" b="1" baseline="0" dirty="0" smtClean="0"/>
                        <a:t> only wanted their kids to learn English</a:t>
                      </a:r>
                      <a:endParaRPr lang="en-US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- Speaking native language with relatives at home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- Chinatowns</a:t>
                      </a:r>
                      <a:r>
                        <a:rPr lang="en-US" sz="2800" b="1" baseline="0" dirty="0" smtClean="0"/>
                        <a:t> &amp; Little Italy</a:t>
                      </a:r>
                      <a:endParaRPr lang="en-US" sz="2800" b="1" dirty="0" smtClean="0"/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- Different religions</a:t>
                      </a:r>
                      <a:r>
                        <a:rPr lang="en-US" sz="2800" b="1" baseline="0" dirty="0" smtClean="0"/>
                        <a:t> are usually tolerated</a:t>
                      </a:r>
                      <a:endParaRPr lang="en-US" sz="28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26593" y="5991225"/>
            <a:ext cx="11294772" cy="7524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Have your half sheet ready for vocab exit slip &amp; </a:t>
            </a:r>
            <a:r>
              <a:rPr lang="en-US" b="1" dirty="0" err="1" smtClean="0">
                <a:solidFill>
                  <a:srgbClr val="FF0000"/>
                </a:solidFill>
              </a:rPr>
              <a:t>hw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8293" y="0"/>
            <a:ext cx="11294772" cy="688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63050">
                    <a:lumMod val="75000"/>
                  </a:srgbClr>
                </a:solidFill>
              </a:rPr>
              <a:t>UNIT #1 – STUDY GUIDE</a:t>
            </a:r>
            <a:endParaRPr lang="en-US" b="1" dirty="0">
              <a:solidFill>
                <a:srgbClr val="26305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77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§1.1 – DUTIES, RIGHTS, &amp; RESPONSIBILITIES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528035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3600" b="1" u="sng" dirty="0" smtClean="0"/>
              <a:t>Rights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chemeClr val="tx1"/>
                </a:solidFill>
              </a:rPr>
              <a:t>DEFINE: </a:t>
            </a:r>
            <a:r>
              <a:rPr lang="en-US" sz="3600" b="1" dirty="0" smtClean="0">
                <a:solidFill>
                  <a:schemeClr val="tx1"/>
                </a:solidFill>
              </a:rPr>
              <a:t>Things </a:t>
            </a:r>
            <a:r>
              <a:rPr lang="en-US" sz="3600" b="1" dirty="0" smtClean="0">
                <a:solidFill>
                  <a:srgbClr val="FF0000"/>
                </a:solidFill>
              </a:rPr>
              <a:t>GUARANTEED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>
                <a:solidFill>
                  <a:schemeClr val="tx1"/>
                </a:solidFill>
              </a:rPr>
              <a:t>to us by our </a:t>
            </a:r>
            <a:r>
              <a:rPr lang="en-US" sz="3600" b="1" dirty="0" smtClean="0">
                <a:solidFill>
                  <a:srgbClr val="FF0000"/>
                </a:solidFill>
              </a:rPr>
              <a:t>GOVT</a:t>
            </a:r>
            <a:endParaRPr lang="en-US" sz="3600" b="1" dirty="0">
              <a:solidFill>
                <a:srgbClr val="FF0000"/>
              </a:solidFill>
            </a:endParaRP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endParaRPr lang="en-US" sz="3600" b="1" dirty="0">
              <a:solidFill>
                <a:schemeClr val="tx1"/>
              </a:solidFill>
            </a:endParaRP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FF0000"/>
                </a:solidFill>
              </a:rPr>
              <a:t>EQUALITY + LIBTERY + SECURITY</a:t>
            </a:r>
            <a:endParaRPr lang="en-US" sz="3600" b="1" dirty="0">
              <a:solidFill>
                <a:srgbClr val="FF0000"/>
              </a:solidFill>
            </a:endParaRP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endParaRPr lang="en-US" sz="3600" b="1" dirty="0">
              <a:solidFill>
                <a:schemeClr val="tx1"/>
              </a:solidFill>
            </a:endParaRP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tx1"/>
                </a:solidFill>
              </a:rPr>
              <a:t>EQUALITY/CIVIL </a:t>
            </a:r>
            <a:r>
              <a:rPr lang="en-US" sz="3600" b="1" dirty="0">
                <a:solidFill>
                  <a:schemeClr val="tx1"/>
                </a:solidFill>
              </a:rPr>
              <a:t>RIGHTS = </a:t>
            </a:r>
            <a:r>
              <a:rPr lang="en-US" sz="3600" b="1" dirty="0" smtClean="0">
                <a:solidFill>
                  <a:srgbClr val="FF0000"/>
                </a:solidFill>
              </a:rPr>
              <a:t>EQUAL PROTECTION</a:t>
            </a:r>
            <a:r>
              <a:rPr lang="en-US" sz="3600" b="1" dirty="0" smtClean="0">
                <a:solidFill>
                  <a:schemeClr val="tx1"/>
                </a:solidFill>
              </a:rPr>
              <a:t>, </a:t>
            </a:r>
            <a:r>
              <a:rPr lang="en-US" sz="3600" b="1" dirty="0">
                <a:solidFill>
                  <a:schemeClr val="tx1"/>
                </a:solidFill>
              </a:rPr>
              <a:t>or </a:t>
            </a:r>
            <a:r>
              <a:rPr lang="en-US" sz="3600" b="1" dirty="0" smtClean="0">
                <a:solidFill>
                  <a:srgbClr val="FF0000"/>
                </a:solidFill>
              </a:rPr>
              <a:t>FAIRNESS</a:t>
            </a:r>
            <a:r>
              <a:rPr lang="en-US" sz="3600" b="1" dirty="0" smtClean="0">
                <a:solidFill>
                  <a:schemeClr val="tx1"/>
                </a:solidFill>
              </a:rPr>
              <a:t>, </a:t>
            </a:r>
            <a:r>
              <a:rPr lang="en-US" sz="3600" b="1" dirty="0">
                <a:solidFill>
                  <a:schemeClr val="tx1"/>
                </a:solidFill>
              </a:rPr>
              <a:t>under the </a:t>
            </a:r>
            <a:r>
              <a:rPr lang="en-US" sz="3600" b="1" dirty="0" smtClean="0">
                <a:solidFill>
                  <a:srgbClr val="FF0000"/>
                </a:solidFill>
              </a:rPr>
              <a:t>LAW</a:t>
            </a:r>
            <a:endParaRPr lang="en-US" sz="3600" b="1" dirty="0">
              <a:solidFill>
                <a:srgbClr val="FF0000"/>
              </a:solidFill>
            </a:endParaRP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tx1"/>
                </a:solidFill>
              </a:rPr>
              <a:t>LIBERTY/CIVIL </a:t>
            </a:r>
            <a:r>
              <a:rPr lang="en-US" sz="3600" b="1" dirty="0">
                <a:solidFill>
                  <a:schemeClr val="tx1"/>
                </a:solidFill>
              </a:rPr>
              <a:t>LIBERTIES = </a:t>
            </a:r>
            <a:r>
              <a:rPr lang="en-US" sz="3600" b="1" dirty="0" smtClean="0">
                <a:solidFill>
                  <a:srgbClr val="FF0000"/>
                </a:solidFill>
              </a:rPr>
              <a:t>FREEDOM</a:t>
            </a:r>
            <a:r>
              <a:rPr lang="en-US" sz="3600" b="1" dirty="0" smtClean="0">
                <a:solidFill>
                  <a:schemeClr val="tx1"/>
                </a:solidFill>
              </a:rPr>
              <a:t> to </a:t>
            </a:r>
            <a:r>
              <a:rPr lang="en-US" sz="3600" b="1" dirty="0" smtClean="0">
                <a:solidFill>
                  <a:srgbClr val="FF0000"/>
                </a:solidFill>
              </a:rPr>
              <a:t>THINK</a:t>
            </a:r>
            <a:r>
              <a:rPr lang="en-US" sz="3600" b="1" dirty="0" smtClean="0">
                <a:solidFill>
                  <a:schemeClr val="tx1"/>
                </a:solidFill>
              </a:rPr>
              <a:t> or </a:t>
            </a:r>
            <a:r>
              <a:rPr lang="en-US" sz="3600" b="1" dirty="0" smtClean="0">
                <a:solidFill>
                  <a:srgbClr val="FF0000"/>
                </a:solidFill>
              </a:rPr>
              <a:t>ACT</a:t>
            </a:r>
            <a:r>
              <a:rPr lang="en-US" sz="3600" b="1" dirty="0" smtClean="0">
                <a:solidFill>
                  <a:schemeClr val="tx1"/>
                </a:solidFill>
              </a:rPr>
              <a:t> without </a:t>
            </a:r>
            <a:r>
              <a:rPr lang="en-US" sz="3600" b="1" dirty="0" err="1" smtClean="0">
                <a:solidFill>
                  <a:schemeClr val="tx1"/>
                </a:solidFill>
              </a:rPr>
              <a:t>govt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>
                <a:solidFill>
                  <a:schemeClr val="tx1"/>
                </a:solidFill>
              </a:rPr>
              <a:t>interference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tx1"/>
                </a:solidFill>
              </a:rPr>
              <a:t>SECURITY </a:t>
            </a:r>
            <a:r>
              <a:rPr lang="en-US" sz="3600" b="1" dirty="0">
                <a:solidFill>
                  <a:schemeClr val="tx1"/>
                </a:solidFill>
              </a:rPr>
              <a:t>= </a:t>
            </a:r>
            <a:r>
              <a:rPr lang="en-US" sz="3600" b="1" dirty="0" smtClean="0">
                <a:solidFill>
                  <a:srgbClr val="FF0000"/>
                </a:solidFill>
              </a:rPr>
              <a:t>PROTECTION</a:t>
            </a:r>
            <a:r>
              <a:rPr lang="en-US" sz="3600" b="1" dirty="0" smtClean="0">
                <a:solidFill>
                  <a:schemeClr val="tx1"/>
                </a:solidFill>
              </a:rPr>
              <a:t> from </a:t>
            </a:r>
            <a:r>
              <a:rPr lang="en-US" sz="3600" b="1" dirty="0" smtClean="0">
                <a:solidFill>
                  <a:srgbClr val="FF0000"/>
                </a:solidFill>
              </a:rPr>
              <a:t>HARM</a:t>
            </a:r>
            <a:r>
              <a:rPr lang="en-US" sz="3600" b="1" dirty="0" smtClean="0">
                <a:solidFill>
                  <a:schemeClr val="tx1"/>
                </a:solidFill>
              </a:rPr>
              <a:t> by </a:t>
            </a:r>
            <a:r>
              <a:rPr lang="en-US" sz="3600" b="1" dirty="0">
                <a:solidFill>
                  <a:schemeClr val="tx1"/>
                </a:solidFill>
              </a:rPr>
              <a:t>the </a:t>
            </a:r>
            <a:r>
              <a:rPr lang="en-US" sz="3600" b="1" dirty="0" err="1" smtClean="0">
                <a:solidFill>
                  <a:schemeClr val="tx1"/>
                </a:solidFill>
              </a:rPr>
              <a:t>govt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44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§1.1 – DUTIES, RIGHTS, &amp; RESPONSIBILITIES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528035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3300" b="1" u="sng" dirty="0" smtClean="0"/>
              <a:t>Rights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3300" b="1" dirty="0" smtClean="0"/>
              <a:t>EXAMPLES: </a:t>
            </a:r>
            <a:r>
              <a:rPr lang="en-US" sz="3300" b="1" dirty="0" smtClean="0">
                <a:solidFill>
                  <a:srgbClr val="FF0000"/>
                </a:solidFill>
              </a:rPr>
              <a:t>SEE </a:t>
            </a:r>
            <a:r>
              <a:rPr lang="en-US" sz="3300" b="1" dirty="0">
                <a:solidFill>
                  <a:srgbClr val="FF0000"/>
                </a:solidFill>
              </a:rPr>
              <a:t>CHART ON PAGE 153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3300" b="1" dirty="0" smtClean="0"/>
              <a:t>Civil </a:t>
            </a:r>
            <a:r>
              <a:rPr lang="en-US" sz="3300" b="1" dirty="0"/>
              <a:t>rights: all citizens have rights if they are </a:t>
            </a:r>
            <a:r>
              <a:rPr lang="en-US" sz="3300" b="1" dirty="0" smtClean="0">
                <a:solidFill>
                  <a:srgbClr val="FF0000"/>
                </a:solidFill>
              </a:rPr>
              <a:t>ACCUSED</a:t>
            </a:r>
            <a:r>
              <a:rPr lang="en-US" sz="3300" b="1" dirty="0" smtClean="0"/>
              <a:t> of </a:t>
            </a:r>
            <a:r>
              <a:rPr lang="en-US" sz="3300" b="1" dirty="0"/>
              <a:t>a crime (right to an </a:t>
            </a:r>
            <a:r>
              <a:rPr lang="en-US" sz="3300" b="1" dirty="0" smtClean="0">
                <a:solidFill>
                  <a:srgbClr val="FF0000"/>
                </a:solidFill>
              </a:rPr>
              <a:t>ATTORNEY</a:t>
            </a:r>
            <a:r>
              <a:rPr lang="en-US" sz="3300" b="1" dirty="0" smtClean="0"/>
              <a:t>, </a:t>
            </a:r>
            <a:r>
              <a:rPr lang="en-US" sz="3300" b="1" dirty="0"/>
              <a:t>right to not </a:t>
            </a:r>
            <a:r>
              <a:rPr lang="en-US" sz="3300" b="1" dirty="0" smtClean="0">
                <a:solidFill>
                  <a:srgbClr val="FF0000"/>
                </a:solidFill>
              </a:rPr>
              <a:t>TESTIFY</a:t>
            </a:r>
            <a:r>
              <a:rPr lang="en-US" sz="3300" b="1" dirty="0" smtClean="0"/>
              <a:t> against </a:t>
            </a:r>
            <a:r>
              <a:rPr lang="en-US" sz="3300" b="1" dirty="0"/>
              <a:t>yourself, etc.)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3300" b="1" dirty="0" smtClean="0"/>
              <a:t>Civil </a:t>
            </a:r>
            <a:r>
              <a:rPr lang="en-US" sz="3300" b="1" dirty="0"/>
              <a:t>liberties: all citizens have </a:t>
            </a:r>
            <a:r>
              <a:rPr lang="en-US" sz="33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r>
              <a:rPr lang="en-US" sz="3300" b="1" dirty="0" smtClean="0">
                <a:solidFill>
                  <a:srgbClr val="FF0000"/>
                </a:solidFill>
              </a:rPr>
              <a:t>st</a:t>
            </a:r>
            <a:r>
              <a:rPr lang="en-US" sz="3300" b="1" dirty="0" smtClean="0"/>
              <a:t> </a:t>
            </a:r>
            <a:r>
              <a:rPr lang="en-US" sz="3300" b="1" dirty="0"/>
              <a:t>Amendment rights protecting freedom of </a:t>
            </a:r>
            <a:r>
              <a:rPr lang="en-US" sz="3300" b="1" dirty="0" smtClean="0">
                <a:solidFill>
                  <a:srgbClr val="FF0000"/>
                </a:solidFill>
              </a:rPr>
              <a:t>EXPRESSION (RELIGION, ASSEMBLY, PRESS, PETITION, SPEECH)</a:t>
            </a:r>
            <a:endParaRPr lang="en-US" sz="3300" b="1" dirty="0">
              <a:solidFill>
                <a:srgbClr val="FF0000"/>
              </a:solidFill>
            </a:endParaRP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3300" b="1" dirty="0" smtClean="0"/>
              <a:t>Security</a:t>
            </a:r>
            <a:r>
              <a:rPr lang="en-US" sz="3300" b="1" dirty="0"/>
              <a:t>: safety from </a:t>
            </a:r>
            <a:r>
              <a:rPr lang="en-US" sz="3300" b="1" dirty="0" smtClean="0">
                <a:solidFill>
                  <a:srgbClr val="FF0000"/>
                </a:solidFill>
              </a:rPr>
              <a:t>TERRORISM or CRIME, ECONOMIC </a:t>
            </a:r>
            <a:r>
              <a:rPr lang="en-US" sz="3300" b="1" dirty="0" smtClean="0"/>
              <a:t>security (</a:t>
            </a:r>
            <a:r>
              <a:rPr lang="en-US" sz="3300" b="1" dirty="0" smtClean="0">
                <a:solidFill>
                  <a:srgbClr val="FF0000"/>
                </a:solidFill>
              </a:rPr>
              <a:t>HOMELESSNESS or STARVATION</a:t>
            </a:r>
            <a:r>
              <a:rPr lang="en-US" sz="3300" b="1" dirty="0" smtClean="0"/>
              <a:t>)</a:t>
            </a:r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121797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§1.1 – DUTIES, RIGHTS, &amp; RESPONSIBILITIES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528035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chemeClr val="tx1"/>
                </a:solidFill>
              </a:rPr>
              <a:t>Civic Responsibilities</a:t>
            </a:r>
            <a:endParaRPr lang="en-US" sz="3000" b="1" dirty="0">
              <a:solidFill>
                <a:schemeClr val="tx1"/>
              </a:solidFill>
            </a:endParaRP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tx1"/>
                </a:solidFill>
              </a:rPr>
              <a:t>DEFINE: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tx1"/>
                </a:solidFill>
              </a:rPr>
              <a:t>Things we are </a:t>
            </a:r>
            <a:r>
              <a:rPr lang="en-US" sz="3000" b="1" dirty="0" smtClean="0">
                <a:solidFill>
                  <a:srgbClr val="FF0000"/>
                </a:solidFill>
              </a:rPr>
              <a:t>SUPPOSED</a:t>
            </a:r>
            <a:r>
              <a:rPr lang="en-US" sz="3000" b="1" dirty="0" smtClean="0">
                <a:solidFill>
                  <a:schemeClr val="tx1"/>
                </a:solidFill>
              </a:rPr>
              <a:t> to </a:t>
            </a:r>
            <a:r>
              <a:rPr lang="en-US" sz="3000" b="1" dirty="0">
                <a:solidFill>
                  <a:schemeClr val="tx1"/>
                </a:solidFill>
              </a:rPr>
              <a:t>do for the </a:t>
            </a:r>
            <a:r>
              <a:rPr lang="en-US" sz="3000" b="1" dirty="0" smtClean="0">
                <a:solidFill>
                  <a:srgbClr val="FF0000"/>
                </a:solidFill>
              </a:rPr>
              <a:t>GOOD</a:t>
            </a:r>
            <a:r>
              <a:rPr lang="en-US" sz="3000" b="1" dirty="0" smtClean="0">
                <a:solidFill>
                  <a:schemeClr val="tx1"/>
                </a:solidFill>
              </a:rPr>
              <a:t> of society</a:t>
            </a:r>
            <a:endParaRPr lang="en-US" sz="3000" b="1" dirty="0">
              <a:solidFill>
                <a:schemeClr val="tx1"/>
              </a:solidFill>
            </a:endParaRP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tx1"/>
                </a:solidFill>
              </a:rPr>
              <a:t>Besides things we must do, these are things that make us </a:t>
            </a:r>
            <a:r>
              <a:rPr lang="en-US" sz="3000" b="1" dirty="0" smtClean="0">
                <a:solidFill>
                  <a:srgbClr val="FF0000"/>
                </a:solidFill>
              </a:rPr>
              <a:t>GOOD CITIZENS</a:t>
            </a:r>
            <a:r>
              <a:rPr lang="en-US" sz="3000" b="1" dirty="0" smtClean="0">
                <a:solidFill>
                  <a:schemeClr val="tx1"/>
                </a:solidFill>
              </a:rPr>
              <a:t>.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tx1"/>
                </a:solidFill>
              </a:rPr>
              <a:t>EXAMPLES: (</a:t>
            </a:r>
            <a:r>
              <a:rPr lang="en-US" sz="3000" b="1" dirty="0" smtClean="0">
                <a:solidFill>
                  <a:schemeClr val="tx1"/>
                </a:solidFill>
              </a:rPr>
              <a:t>4) </a:t>
            </a:r>
            <a:r>
              <a:rPr lang="en-US" sz="3000" b="1" dirty="0" smtClean="0">
                <a:solidFill>
                  <a:srgbClr val="FF0000"/>
                </a:solidFill>
              </a:rPr>
              <a:t>SEE </a:t>
            </a:r>
            <a:r>
              <a:rPr lang="en-US" sz="3000" b="1" dirty="0">
                <a:solidFill>
                  <a:srgbClr val="FF0000"/>
                </a:solidFill>
              </a:rPr>
              <a:t>CHART ON PAGE </a:t>
            </a:r>
            <a:r>
              <a:rPr lang="en-US" sz="3000" b="1" dirty="0" smtClean="0">
                <a:solidFill>
                  <a:srgbClr val="FF0000"/>
                </a:solidFill>
              </a:rPr>
              <a:t>153</a:t>
            </a:r>
            <a:endParaRPr lang="en-US" sz="3000" b="1" dirty="0">
              <a:solidFill>
                <a:srgbClr val="FF0000"/>
              </a:solidFill>
            </a:endParaRP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BE INFORMED &amp; VOTE</a:t>
            </a:r>
            <a:endParaRPr lang="en-US" sz="3000" b="1" dirty="0">
              <a:solidFill>
                <a:srgbClr val="FF0000"/>
              </a:solidFill>
            </a:endParaRP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PARTICIPATE IN YOUR COMMUNITY &amp; GOVT (VOLUNTEER)</a:t>
            </a:r>
            <a:endParaRPr lang="en-US" sz="3000" b="1" dirty="0">
              <a:solidFill>
                <a:srgbClr val="FF0000"/>
              </a:solidFill>
            </a:endParaRP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RESPECT THE RIGHTS &amp; PROPERTY OF OTHERS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RESPECT DIFFERENT OPINIONS &amp; WAYS OF LIFE</a:t>
            </a:r>
            <a:endParaRPr lang="en-US" sz="3000" b="1" dirty="0">
              <a:solidFill>
                <a:srgbClr val="FF0000"/>
              </a:solidFill>
            </a:endParaRP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38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§1.1 – CIVIC vs PERSONAL RESPONSIBILITIES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-1" y="643944"/>
            <a:ext cx="6289185" cy="370734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>
                <a:solidFill>
                  <a:srgbClr val="FF0000"/>
                </a:solidFill>
              </a:rPr>
              <a:t>Civic</a:t>
            </a:r>
            <a:r>
              <a:rPr lang="en-US" sz="2850" b="1" u="sng" dirty="0" smtClean="0"/>
              <a:t> responsibility:</a:t>
            </a:r>
            <a:endParaRPr lang="en-US" sz="2850" b="1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DEFINE</a:t>
            </a:r>
            <a:r>
              <a:rPr lang="en-US" sz="2850" b="1" dirty="0" smtClean="0"/>
              <a:t>: Things we are SUPPOSED to do for </a:t>
            </a:r>
            <a:r>
              <a:rPr lang="en-US" sz="2850" b="1" dirty="0" smtClean="0">
                <a:solidFill>
                  <a:srgbClr val="FF0000"/>
                </a:solidFill>
              </a:rPr>
              <a:t>SOCIETY’S GOOD</a:t>
            </a:r>
            <a:endParaRPr lang="en-US" sz="2850" b="1" dirty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EXAMPLES</a:t>
            </a:r>
            <a:r>
              <a:rPr lang="en-US" sz="2850" b="1" dirty="0" smtClean="0"/>
              <a:t>: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dirty="0" smtClean="0">
                <a:solidFill>
                  <a:srgbClr val="FF0000"/>
                </a:solidFill>
              </a:rPr>
              <a:t>VOTE</a:t>
            </a:r>
            <a:endParaRPr lang="en-US" sz="2850" b="1" dirty="0">
              <a:solidFill>
                <a:srgbClr val="FF0000"/>
              </a:solidFill>
            </a:endParaRP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dirty="0" smtClean="0">
                <a:solidFill>
                  <a:srgbClr val="FF0000"/>
                </a:solidFill>
              </a:rPr>
              <a:t>VOLUNTEER</a:t>
            </a:r>
            <a:r>
              <a:rPr lang="en-US" sz="2850" b="1" dirty="0" smtClean="0"/>
              <a:t> in your community</a:t>
            </a:r>
            <a:endParaRPr lang="en-US" sz="2850" b="1" dirty="0"/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dirty="0" smtClean="0">
                <a:solidFill>
                  <a:srgbClr val="FF0000"/>
                </a:solidFill>
              </a:rPr>
              <a:t>RESPECT</a:t>
            </a:r>
            <a:r>
              <a:rPr lang="en-US" sz="2850" b="1" dirty="0" smtClean="0"/>
              <a:t> others</a:t>
            </a:r>
            <a:endParaRPr lang="en-US" sz="2850" b="1" dirty="0"/>
          </a:p>
        </p:txBody>
      </p:sp>
      <p:sp>
        <p:nvSpPr>
          <p:cNvPr id="4" name="Content Placeholder 13"/>
          <p:cNvSpPr txBox="1">
            <a:spLocks/>
          </p:cNvSpPr>
          <p:nvPr/>
        </p:nvSpPr>
        <p:spPr>
          <a:xfrm>
            <a:off x="5956300" y="643944"/>
            <a:ext cx="6235700" cy="41370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850" b="1" u="sng" dirty="0" smtClean="0">
                <a:solidFill>
                  <a:srgbClr val="FF0000"/>
                </a:solidFill>
              </a:rPr>
              <a:t>Personal</a:t>
            </a:r>
            <a:r>
              <a:rPr lang="en-US" sz="2850" b="1" u="sng" dirty="0" smtClean="0">
                <a:solidFill>
                  <a:srgbClr val="263050"/>
                </a:solidFill>
              </a:rPr>
              <a:t> responsibility:</a:t>
            </a:r>
            <a:endParaRPr lang="en-US" sz="2850" b="1" dirty="0" smtClean="0">
              <a:solidFill>
                <a:srgbClr val="263050"/>
              </a:solidFill>
            </a:endParaRPr>
          </a:p>
          <a:p>
            <a:pPr lvl="1"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850" b="1" u="sng" dirty="0" smtClean="0">
                <a:solidFill>
                  <a:srgbClr val="263050"/>
                </a:solidFill>
              </a:rPr>
              <a:t>DEFINE</a:t>
            </a:r>
            <a:r>
              <a:rPr lang="en-US" sz="2850" b="1" dirty="0" smtClean="0">
                <a:solidFill>
                  <a:srgbClr val="263050"/>
                </a:solidFill>
              </a:rPr>
              <a:t>: Things we are SUPPOSED to do for </a:t>
            </a:r>
            <a:r>
              <a:rPr lang="en-US" sz="2850" b="1" dirty="0" smtClean="0">
                <a:solidFill>
                  <a:srgbClr val="FF0000"/>
                </a:solidFill>
              </a:rPr>
              <a:t>our OWN GOOD</a:t>
            </a:r>
          </a:p>
          <a:p>
            <a:pPr lvl="1"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850" b="1" u="sng" dirty="0" smtClean="0">
                <a:solidFill>
                  <a:srgbClr val="263050"/>
                </a:solidFill>
              </a:rPr>
              <a:t>EXAMPLES</a:t>
            </a:r>
            <a:r>
              <a:rPr lang="en-US" sz="2850" b="1" dirty="0" smtClean="0">
                <a:solidFill>
                  <a:srgbClr val="263050"/>
                </a:solidFill>
              </a:rPr>
              <a:t>:</a:t>
            </a:r>
          </a:p>
          <a:p>
            <a:pPr lvl="2"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850" b="1" dirty="0" smtClean="0">
                <a:solidFill>
                  <a:srgbClr val="263050"/>
                </a:solidFill>
              </a:rPr>
              <a:t>Pay your </a:t>
            </a:r>
            <a:r>
              <a:rPr lang="en-US" sz="2850" b="1" dirty="0" smtClean="0">
                <a:solidFill>
                  <a:srgbClr val="FF0000"/>
                </a:solidFill>
              </a:rPr>
              <a:t>BILLS </a:t>
            </a:r>
            <a:r>
              <a:rPr lang="en-US" sz="2850" b="1" dirty="0" smtClean="0">
                <a:solidFill>
                  <a:srgbClr val="263050"/>
                </a:solidFill>
              </a:rPr>
              <a:t>on time</a:t>
            </a:r>
          </a:p>
          <a:p>
            <a:pPr lvl="2"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850" b="1" dirty="0" smtClean="0">
                <a:solidFill>
                  <a:srgbClr val="263050"/>
                </a:solidFill>
              </a:rPr>
              <a:t>Get plenty of </a:t>
            </a:r>
            <a:r>
              <a:rPr lang="en-US" sz="2850" b="1" dirty="0" smtClean="0">
                <a:solidFill>
                  <a:srgbClr val="FF0000"/>
                </a:solidFill>
              </a:rPr>
              <a:t>EXERCISE</a:t>
            </a:r>
          </a:p>
          <a:p>
            <a:pPr lvl="2"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850" b="1" dirty="0" smtClean="0">
                <a:solidFill>
                  <a:srgbClr val="263050"/>
                </a:solidFill>
              </a:rPr>
              <a:t>Clean your </a:t>
            </a:r>
            <a:r>
              <a:rPr lang="en-US" sz="2850" b="1" dirty="0" smtClean="0">
                <a:solidFill>
                  <a:srgbClr val="FF0000"/>
                </a:solidFill>
              </a:rPr>
              <a:t>HOUSE</a:t>
            </a:r>
          </a:p>
          <a:p>
            <a:pPr lvl="2"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850" b="1" dirty="0" smtClean="0">
                <a:solidFill>
                  <a:srgbClr val="C00000"/>
                </a:solidFill>
              </a:rPr>
              <a:t>Others????</a:t>
            </a:r>
          </a:p>
        </p:txBody>
      </p:sp>
      <p:sp>
        <p:nvSpPr>
          <p:cNvPr id="5" name="Content Placeholder 13"/>
          <p:cNvSpPr txBox="1">
            <a:spLocks/>
          </p:cNvSpPr>
          <p:nvPr/>
        </p:nvSpPr>
        <p:spPr>
          <a:xfrm>
            <a:off x="0" y="4090024"/>
            <a:ext cx="11998817" cy="25197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C00000"/>
                </a:solidFill>
              </a:rPr>
              <a:t>When you finish:</a:t>
            </a:r>
          </a:p>
          <a:p>
            <a:pPr>
              <a:spcBef>
                <a:spcPts val="12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C00000"/>
                </a:solidFill>
              </a:rPr>
              <a:t>Have out the half-sheet of notebook paper out, </a:t>
            </a:r>
          </a:p>
          <a:p>
            <a:pPr>
              <a:spcBef>
                <a:spcPts val="12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C00000"/>
                </a:solidFill>
              </a:rPr>
              <a:t>Put your name on it &amp; label it “EXIT SLIP – 1.1”</a:t>
            </a:r>
          </a:p>
          <a:p>
            <a:pPr>
              <a:spcBef>
                <a:spcPts val="12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C00000"/>
                </a:solidFill>
              </a:rPr>
              <a:t>Open the textbook open to </a:t>
            </a:r>
            <a:r>
              <a:rPr lang="en-US" sz="3000" b="1" smtClean="0">
                <a:solidFill>
                  <a:srgbClr val="C00000"/>
                </a:solidFill>
              </a:rPr>
              <a:t>page 151</a:t>
            </a:r>
            <a:endParaRPr lang="en-US" sz="30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79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nded Design Blue 16x9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3216</Words>
  <Application>Microsoft Office PowerPoint</Application>
  <PresentationFormat>Widescreen</PresentationFormat>
  <Paragraphs>422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3" baseType="lpstr">
      <vt:lpstr>Arial</vt:lpstr>
      <vt:lpstr>Calibri</vt:lpstr>
      <vt:lpstr>Corbel</vt:lpstr>
      <vt:lpstr>Euphemia</vt:lpstr>
      <vt:lpstr>Wingdings</vt:lpstr>
      <vt:lpstr>Banded Design Blue 16x9</vt:lpstr>
      <vt:lpstr>Unit #1: Citizenship &amp; Comparative Political Systems</vt:lpstr>
      <vt:lpstr>VOCAB – LESSON §1.1 – DATE: 01/25</vt:lpstr>
      <vt:lpstr>Unit #1: Citizenship &amp; Comparative Political Systems</vt:lpstr>
      <vt:lpstr>LESSON §1.1 – DUTIES, RIGHTS, &amp; RESPONSIBILITIES</vt:lpstr>
      <vt:lpstr>LESSON §1.1 – DUTIES, RIGHTS, &amp; RESPONSIBILITIES</vt:lpstr>
      <vt:lpstr>LESSON §1.1 – DUTIES, RIGHTS, &amp; RESPONSIBILITIES</vt:lpstr>
      <vt:lpstr>LESSON §1.1 – DUTIES, RIGHTS, &amp; RESPONSIBILITIES</vt:lpstr>
      <vt:lpstr>LESSON §1.1 – DUTIES, RIGHTS, &amp; RESPONSIBILITIES</vt:lpstr>
      <vt:lpstr>LESSON §1.1 – CIVIC vs PERSONAL RESPONSIBILITIES</vt:lpstr>
      <vt:lpstr>VOCAB – LESSON §1.2 – DATE: 01/26</vt:lpstr>
      <vt:lpstr>Unit #1: Citizenship &amp; Comparative Political Systems</vt:lpstr>
      <vt:lpstr>LESSON §1.2 – TWO WAYS TO BECOME AN AMERICAN CITIZEN</vt:lpstr>
      <vt:lpstr>LESSON §1.2 – TWO WAYS TO BECOME AN AMERICAN CITIZEN</vt:lpstr>
      <vt:lpstr>LESSON §1.2 – WAYS TO LOSE CITIZENSHIP</vt:lpstr>
      <vt:lpstr>VOCAB – LESSON §1.3 – DATE: 01/27</vt:lpstr>
      <vt:lpstr>Unit #1: Citizenship &amp; Comparative Political Systems</vt:lpstr>
      <vt:lpstr>LESSON §1.3 – U.S. CITIZENSHIP</vt:lpstr>
      <vt:lpstr>LESSON §1.3 – U.S. CITIZENSHIP</vt:lpstr>
      <vt:lpstr>LESSON §1.3 – U.S. CITIZENSHIP</vt:lpstr>
      <vt:lpstr>LESSON §1.3 – U.S. CITIZENSHIP</vt:lpstr>
      <vt:lpstr>LESSON §1.3 – U.S. CITIZENSHIP</vt:lpstr>
      <vt:lpstr>LESSON §1.3 – AMERICAN DIVERSITY</vt:lpstr>
      <vt:lpstr>VOCAB – LESSON §1.4 – DATE: 01/30</vt:lpstr>
      <vt:lpstr>Unit #1: Citizenship &amp; Comparative Political Systems</vt:lpstr>
      <vt:lpstr>LESSON §1.4 – Authoritarian v. Democratic govt</vt:lpstr>
      <vt:lpstr>LESSON §1.4 – Authoritarian Forms of Govt</vt:lpstr>
      <vt:lpstr>LESSON §1.4 – Authoritarian Forms of Govt</vt:lpstr>
      <vt:lpstr>VOCAB – LESSON §1.5 – DATE: 01/31</vt:lpstr>
      <vt:lpstr>Unit #1: Citizenship &amp; Comparative Political Systems</vt:lpstr>
      <vt:lpstr>LESSON §1.5 – Democratic Forms of Govt</vt:lpstr>
      <vt:lpstr>LESSON §1.5 – Democratic Forms of Govt</vt:lpstr>
      <vt:lpstr>LESSON §1.5 – No Govt</vt:lpstr>
      <vt:lpstr>Unit #1: Citizenship &amp; Comparative Political Systems</vt:lpstr>
      <vt:lpstr>(1) How did the 13th, 14th, 15th, 19th, &amp; 26th Amendments change the concept of citizenship?</vt:lpstr>
      <vt:lpstr>(2) How did the U.S. govt limit certain civil liberties after the 9/11 terrorist attacks?</vt:lpstr>
      <vt:lpstr>(3) Melting pot or salad bowl:  “When people give up their heritage, they give up a big part of themselves.”</vt:lpstr>
      <vt:lpstr>(4) Melting pot or salad bowl:  “We cannot be a united people and be a nation of hyphenated Americans. If we focus on being Irish-Americans or Japanese-Americans, we are NOT united, but rather breaking apart.”</vt:lpstr>
      <vt:lpstr>(5) What are some ways that Americans can be become politically active in their communities</vt:lpstr>
      <vt:lpstr>(6) Civic duties</vt:lpstr>
      <vt:lpstr>(7) What are the main rights of all U.S. citizens</vt:lpstr>
      <vt:lpstr>(8) Civic responsibilities</vt:lpstr>
      <vt:lpstr>(9) Process of becoming a citizen</vt:lpstr>
      <vt:lpstr>(10) Involuntary loss of citizenship due to fraud during naturalization process</vt:lpstr>
      <vt:lpstr>(11) Sending an undocumented worker back to their country of origin</vt:lpstr>
      <vt:lpstr>(12) Giving up citizenship to become a citizen of another country</vt:lpstr>
      <vt:lpstr>PowerPoint Presentation</vt:lpstr>
      <vt:lpstr>(15) All political power is in the hands of one person</vt:lpstr>
      <vt:lpstr>(16) A person who thinks that governments have been unfair or unjust to people and would rather have no government would support this.</vt:lpstr>
      <vt:lpstr>(17) A country with this form of government would feature a religious leader that has all of the political power.</vt:lpstr>
      <vt:lpstr>(18) This form of government demands loyalty of its citizens, often through violence, and certain rights are restricted, such as freedom of the press.</vt:lpstr>
      <vt:lpstr>(19) Although the United Kingdom has a queen, she only performs a ceremonial role, and political power is held by elected officials in the House of Lords and House of Commons.</vt:lpstr>
      <vt:lpstr>(20) In this type of government, a few wealthy people have all of the political power.</vt:lpstr>
      <vt:lpstr>(21) Ancient Sparta and Native American tribes had governments controlled by a small group of citizens who made all decisions.</vt:lpstr>
      <vt:lpstr>(22) Citizens elect their leaders in this type of government found in Scandinavian countries such as Denmark, Sweden, and Norway; many of the needs of the people are provided directly by the government, such as healthcare and higher education</vt:lpstr>
      <vt:lpstr>(23) Complete the chart</vt:lpstr>
      <vt:lpstr>(24) Complete the chart</vt:lpstr>
      <vt:lpstr>(25) Melting pot vs. Salad bowl (look at 1.3 notes)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#1: Citizenship &amp; Comparative Political Systems</dc:title>
  <dc:creator>Kakavitsas, Sam</dc:creator>
  <cp:lastModifiedBy>Kakavitsas, Sam</cp:lastModifiedBy>
  <cp:revision>1</cp:revision>
  <dcterms:created xsi:type="dcterms:W3CDTF">2017-01-30T01:19:41Z</dcterms:created>
  <dcterms:modified xsi:type="dcterms:W3CDTF">2017-01-30T01:20:08Z</dcterms:modified>
</cp:coreProperties>
</file>