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10" r:id="rId6"/>
    <p:sldMasterId id="2147483722" r:id="rId7"/>
    <p:sldMasterId id="2147483735" r:id="rId8"/>
  </p:sldMasterIdLst>
  <p:notesMasterIdLst>
    <p:notesMasterId r:id="rId56"/>
  </p:notesMasterIdLst>
  <p:sldIdLst>
    <p:sldId id="256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57" r:id="rId42"/>
    <p:sldId id="282" r:id="rId43"/>
    <p:sldId id="258" r:id="rId44"/>
    <p:sldId id="259" r:id="rId45"/>
    <p:sldId id="260" r:id="rId46"/>
    <p:sldId id="261" r:id="rId47"/>
    <p:sldId id="262" r:id="rId48"/>
    <p:sldId id="263" r:id="rId49"/>
    <p:sldId id="264" r:id="rId50"/>
    <p:sldId id="265" r:id="rId51"/>
    <p:sldId id="266" r:id="rId52"/>
    <p:sldId id="302" r:id="rId53"/>
    <p:sldId id="300" r:id="rId54"/>
    <p:sldId id="30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A21B6-8D59-44FF-90BC-8D38BAEA1934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0B4F3-258F-478D-939A-E8CA4BB4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0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0DBCE9D-4586-4D4A-8D69-D2C9112E65F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5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7F422C6-7F87-43E3-A967-963E04E068B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16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Created about 1760 BC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first example of the legal concept that some laws are so basic as to be beyond the ability of even a king to change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Because Hammurabi had the laws (282) inscribed in stone, they were unchangeable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http://www.youtube.com/watch?v=ZO1r2dvLSKo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7969AEA-6DC2-4E70-83AC-550671631C9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9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Date: A.D. 1689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It asserts the Subject's right to petition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Subject's right to bear arms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It also sets out certain constitutional requirements where the actions of the Crown require the consent of Parliament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This provided a strong central gov’t= rise of anti-feds in America &amp; push for BOR.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http://www.youtube.com/watch?v=yqAX9aS6LSQ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476AE14-69DF-4A22-8041-6C6E2FE852E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1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002A99E-C8CD-4EB4-9A45-783A070E3FE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http://www.youtube.com/watch?v=ZaRUca7FyAc</a:t>
            </a:r>
          </a:p>
        </p:txBody>
      </p:sp>
    </p:spTree>
    <p:extLst>
      <p:ext uri="{BB962C8B-B14F-4D97-AF65-F5344CB8AC3E}">
        <p14:creationId xmlns:p14="http://schemas.microsoft.com/office/powerpoint/2010/main" val="275182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7063BF4-D861-46C2-BA53-0846E5CE5F6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0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6117448-2A0B-44E1-AF8C-A5675318854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4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0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1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3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0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9F96315-257E-42A9-B8A2-7204B835A147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3DDA49A-1CE1-43A3-B930-4D48B5C9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0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49B32C6-6C9B-41B2-87FC-542683067576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18EAB5E-75BA-44D4-84A9-10C04E01A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83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995CE36-87B3-489D-811F-B3F8C2EAF9DF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BD331BF-0E80-48DC-A0A5-33D86E6E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2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6EE87C3-80AF-4050-ADD8-186F087D9309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61B0049-F7A1-4B44-BA76-BF365CCDE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9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9B5966D-604D-482F-8881-1F30DD3C3BEE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8962A38-0711-4D10-8A9A-0BCFDCCB9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0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339A40F-E8A4-4DCA-A09C-99A6404C875D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82333BD-2377-4131-95A3-607927722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1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F0EE0FA-4D2F-4942-A066-4B62C4D960C0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86DC913-DA60-45AD-B8AF-583FA500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DABB255-615F-4445-89B4-FC86FFEFC1BC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A0442F0-6ADE-48F2-87E7-218635FC6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3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F425A33-0754-48E4-9A8B-50FECDFCFF78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84C1DAF-A45C-4B47-9EDE-FA4D25210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B585D83-3FAF-48EB-92F3-F8E497E24BAE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208ACDC-1DB9-431C-BC47-D5DD07092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A2D0D3B-9C1C-4ECB-9842-10C64BA2BEE6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A73CEF6-A9BC-4DF1-B8B9-CC440D863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8937ABC-723B-44F7-8E12-29304075E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18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05A1-891D-4FD4-B6AC-E766D4881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75474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408AF94-D532-4575-AC14-7B8EE00E5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37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B402-E93A-4A7D-B8B6-8C1E43B3D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0588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0939-87F8-4839-BDC3-B75EAC694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806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C53C-F7D1-4093-8004-4FBC3AB68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7903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66CA-B4CC-43A5-A4D3-DF5749C70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759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98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D54C-953E-4752-84B0-3E6FFA18E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4133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F57A-8E4C-418D-996C-4DABAC0D3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4252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3F40-34C8-4DB3-B4D5-0598ADB42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6090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1CF6-542F-4B15-AD3E-BF169960F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0404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5444-3971-4BC5-BA6E-43BDA21C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10904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AD69949-4AC0-4D2A-A391-8E7FB16E9591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D0622D0-141B-4470-BAF9-E1BCC9745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2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8140A00-D8F4-400B-80ED-E25F9174FE68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A2EA35B-A7A8-4039-AD70-3F86A5A13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15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D671603-2C1F-441A-9E7D-04087F4A0E5D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03E1668-C079-4B16-B7FA-90C947C5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4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44DC218-0DA2-4236-90E6-03AA8929B50C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98BF4D6-784E-4AA2-9363-6E42D1B7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625A887-A1CF-48F0-8CE9-9739A09DB1C0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EF97268-BBB3-459C-90F5-1294CD115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24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13AEA89-6D5B-4050-A213-7C7DB6000A6F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6A33AED-7224-4422-B8E5-5A91064F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7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1B4BE48-4ED8-4E05-894B-7EFED977D798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E653F0D-5474-440A-9427-8E8EB4E3F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1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10AB0CB-48C6-4E95-8ACA-A0022F84CE16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006C14D-8086-42A2-9917-9C69422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37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A326E5-2185-4ABF-8CDD-13A785862985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A0169E0-BC9A-43C1-AC20-68FF11711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34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89E6797-2E62-4036-A4D5-0AAAC97C5230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7FBFA6-131A-437C-B482-E08919E01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9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80F5FE-5904-41DA-97DA-ABCCEDC8CF4D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E3D688F-F54D-42B6-B33D-7EDC8EE4C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2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8937ABC-723B-44F7-8E12-29304075E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05A1-891D-4FD4-B6AC-E766D4881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33887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408AF94-D532-4575-AC14-7B8EE00E5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B402-E93A-4A7D-B8B6-8C1E43B3D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3072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7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0939-87F8-4839-BDC3-B75EAC694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686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C53C-F7D1-4093-8004-4FBC3AB68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89352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66CA-B4CC-43A5-A4D3-DF5749C70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41349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D54C-953E-4752-84B0-3E6FFA18E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690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F57A-8E4C-418D-996C-4DABAC0D3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64629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3F40-34C8-4DB3-B4D5-0598ADB42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2444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1CF6-542F-4B15-AD3E-BF169960F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3732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5444-3971-4BC5-BA6E-43BDA21C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9158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AD69949-4AC0-4D2A-A391-8E7FB16E9591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D0622D0-141B-4470-BAF9-E1BCC9745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1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8140A00-D8F4-400B-80ED-E25F9174FE68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A2EA35B-A7A8-4039-AD70-3F86A5A13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0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6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D671603-2C1F-441A-9E7D-04087F4A0E5D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03E1668-C079-4B16-B7FA-90C947C5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79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44DC218-0DA2-4236-90E6-03AA8929B50C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98BF4D6-784E-4AA2-9363-6E42D1B7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118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625A887-A1CF-48F0-8CE9-9739A09DB1C0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EF97268-BBB3-459C-90F5-1294CD115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73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13AEA89-6D5B-4050-A213-7C7DB6000A6F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6A33AED-7224-4422-B8E5-5A91064F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26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1B4BE48-4ED8-4E05-894B-7EFED977D798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E653F0D-5474-440A-9427-8E8EB4E3F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04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10AB0CB-48C6-4E95-8ACA-A0022F84CE16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006C14D-8086-42A2-9917-9C69422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36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A326E5-2185-4ABF-8CDD-13A785862985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A0169E0-BC9A-43C1-AC20-68FF11711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54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89E6797-2E62-4036-A4D5-0AAAC97C5230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7FBFA6-131A-437C-B482-E08919E01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8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80F5FE-5904-41DA-97DA-ABCCEDC8CF4D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E3D688F-F54D-42B6-B33D-7EDC8EE4C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056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8937ABC-723B-44F7-8E12-29304075E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98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51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05A1-891D-4FD4-B6AC-E766D4881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4060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408AF94-D532-4575-AC14-7B8EE00E5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54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B402-E93A-4A7D-B8B6-8C1E43B3D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24799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0939-87F8-4839-BDC3-B75EAC694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3477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C53C-F7D1-4093-8004-4FBC3AB68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5672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66CA-B4CC-43A5-A4D3-DF5749C70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80529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D54C-953E-4752-84B0-3E6FFA18E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26951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F57A-8E4C-418D-996C-4DABAC0D3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4396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3F40-34C8-4DB3-B4D5-0598ADB42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390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1CF6-542F-4B15-AD3E-BF169960F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0083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06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5444-3971-4BC5-BA6E-43BDA21C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60592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1A7A230-0CB3-4AFE-9402-81DE28B58A31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A6C90BD-51DE-4E98-A6D9-C16897AEF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46EE5F4-4659-4B26-BA0F-2932B03856F2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8003DD4-D15A-4C1B-8FFF-03BAAEC6F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165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77967AC-4CCF-4F6E-A28D-43B6042F77B0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A57D36C-DFE1-47BA-AEEF-DBDF38EB4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9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CE9AEB9-2B3E-48A8-8283-6A30146A9C94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8AB70D5-87B0-4CAE-A652-CA46436BE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51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4142CB3-2AB0-4402-88F2-BDA5810085F7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FED8935-9890-442F-A853-5F5C814E9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339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0DD2201-9284-48AB-85E0-6DC108BC14C4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8AA0831-DA42-4B9C-AAB2-D461E0FE4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16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3BFFF17-1A3B-4A7C-B4CC-4104E16AA7DD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C0E0B1B-599E-4290-BD1D-8A29BE34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946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86F14F7-5251-403F-ACE7-775D50FB3FC2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D21757A-C38F-4C54-98A2-62CC03821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793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A98BFEA-1885-44B0-8728-303705E86540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F2674DD-61ED-4F5E-8E5F-830B8B249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3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806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2923AD0-9298-4648-9B03-BAD709AF755E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B560032-B139-4E39-A8A4-41032893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175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3A62DC0-1F75-4FD2-BBE7-46622476FCDD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90F584D-0ADC-402F-A43F-233CCD868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4FB-92CC-4642-8EE4-0933E59DE0C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0F8C-4892-4DEE-81A6-7E8EB614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0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BF7D44EB-CD8F-44FE-9C1D-B9ED35536BE4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4685E106-F770-45AE-8475-C7EEBA323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A143EA-A675-46EF-B280-4A74FBB4B322}" type="slidenum">
              <a:rPr lang="en-US">
                <a:latin typeface="Tahoma" panose="020B060403050404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8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19AAA158-04CA-4BDE-81C8-830F66F83581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71AA6F7A-9E54-41F4-A367-CA2E8D6BE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A143EA-A675-46EF-B280-4A74FBB4B322}" type="slidenum">
              <a:rPr lang="en-US">
                <a:latin typeface="Tahoma" panose="020B060403050404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44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19AAA158-04CA-4BDE-81C8-830F66F83581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71AA6F7A-9E54-41F4-A367-CA2E8D6BE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A143EA-A675-46EF-B280-4A74FBB4B322}" type="slidenum">
              <a:rPr lang="en-US">
                <a:latin typeface="Tahoma" panose="020B060403050404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57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F3677FA8-5653-40D3-BC2D-78E312F4A415}" type="datetimeFigureOut">
              <a:rPr lang="en-US"/>
              <a:pPr>
                <a:defRPr/>
              </a:pPr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79D800AE-1848-4542-9D83-BCB93E507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#10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Vocab, notes, &amp; study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486400" cy="533400"/>
          </a:xfrm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Civil Rights Act of 1964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939800"/>
            <a:ext cx="6296025" cy="294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July 2, 1964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Outlawed discrimination based on race, color, religion, sex, or national origin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prohibited discrimination in public facilities, in government, &amp; in employment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It became illegal to compel segregation of the races in schools, housing, or hiring </a:t>
            </a:r>
          </a:p>
        </p:txBody>
      </p:sp>
      <p:pic>
        <p:nvPicPr>
          <p:cNvPr id="71684" name="Picture 6" descr="lb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1636713"/>
            <a:ext cx="25765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Content Placeholder 2"/>
          <p:cNvSpPr>
            <a:spLocks noGrp="1"/>
          </p:cNvSpPr>
          <p:nvPr>
            <p:ph idx="1"/>
          </p:nvPr>
        </p:nvSpPr>
        <p:spPr>
          <a:xfrm>
            <a:off x="1520826" y="4773614"/>
            <a:ext cx="5643563" cy="20351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Non-violent protest to influence society or govt. </a:t>
            </a:r>
          </a:p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Examples: Martin Luther King Jr., Gandhi, Jesus.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76400" y="41894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Civil Disobedience:</a:t>
            </a:r>
            <a:r>
              <a:rPr lang="en-US" sz="3600" b="1" dirty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 </a:t>
            </a:r>
          </a:p>
        </p:txBody>
      </p:sp>
      <p:pic>
        <p:nvPicPr>
          <p:cNvPr id="716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059113"/>
            <a:ext cx="25765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73614"/>
            <a:ext cx="1752600" cy="2084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4759325"/>
            <a:ext cx="17526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6581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SOURCES OF U.S. LAW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379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19200"/>
            <a:ext cx="82296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In our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govt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there are 4 main sources of laws: 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981200" y="3048000"/>
            <a:ext cx="8229600" cy="3276600"/>
          </a:xfrm>
        </p:spPr>
        <p:txBody>
          <a:bodyPr/>
          <a:lstStyle/>
          <a:p>
            <a:pPr eaLnBrk="1" hangingPunct="1"/>
            <a:r>
              <a:rPr lang="en-US" altLang="en-US" sz="30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Govt agencies may use each one of these when operating</a:t>
            </a:r>
          </a:p>
          <a:p>
            <a:pPr eaLnBrk="1" hangingPunct="1"/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5018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chemeClr val="tx1"/>
                </a:solidFill>
                <a:latin typeface="Comic Sans MS" panose="030F0702030302020204" pitchFamily="66" charset="0"/>
              </a:rPr>
              <a:t>Constitutional Law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91440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Some parts of Constitution give specific laws that apply everywhere in the U.S. </a:t>
            </a:r>
          </a:p>
          <a:p>
            <a:pPr eaLnBrk="1" hangingPunct="1">
              <a:defRPr/>
            </a:pP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Ex.: Constitution gives Congress power to: </a:t>
            </a:r>
          </a:p>
          <a:p>
            <a:pPr marL="568325" indent="-284163" eaLnBrk="1" hangingPunct="1">
              <a:defRPr/>
            </a:pP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Establish Post Offices &amp; post roads </a:t>
            </a:r>
          </a:p>
          <a:p>
            <a:pPr marL="568325" indent="-284163" eaLnBrk="1" hangingPunct="1">
              <a:defRPr/>
            </a:pP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Make all laws that are necessary &amp; proper for executing this task </a:t>
            </a:r>
          </a:p>
          <a:p>
            <a:pPr eaLnBrk="1" hangingPunct="1">
              <a:defRPr/>
            </a:pPr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75780" name="Title 1"/>
          <p:cNvSpPr txBox="1">
            <a:spLocks/>
          </p:cNvSpPr>
          <p:nvPr/>
        </p:nvSpPr>
        <p:spPr bwMode="auto">
          <a:xfrm>
            <a:off x="1981200" y="3275013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Statutory Law: Statutes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43050" y="3938588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200"/>
              </a:spcBef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Constitution gives Congress permission to pass laws about a limited number of topics.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Ex.: Congress passes laws to: </a:t>
            </a:r>
          </a:p>
          <a:p>
            <a:pPr marL="461963" indent="-230188" eaLnBrk="1" hangingPunct="1">
              <a:spcBef>
                <a:spcPts val="200"/>
              </a:spcBef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Establish the USPS</a:t>
            </a:r>
          </a:p>
          <a:p>
            <a:pPr marL="461963" indent="-230188" eaLnBrk="1" hangingPunct="1">
              <a:spcBef>
                <a:spcPts val="200"/>
              </a:spcBef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Direct the Postal Service to provide efficient service at fair rates </a:t>
            </a:r>
          </a:p>
          <a:p>
            <a:pPr marL="461963" indent="-230188" eaLnBrk="1" hangingPunct="1">
              <a:spcBef>
                <a:spcPts val="200"/>
              </a:spcBef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Authorize Postal Service to adopt rules &amp; regulations </a:t>
            </a:r>
          </a:p>
          <a:p>
            <a:pPr eaLnBrk="1" hangingPunct="1">
              <a:defRPr/>
            </a:pPr>
            <a:endParaRPr lang="en-US" altLang="en-US" dirty="0">
              <a:solidFill>
                <a:prstClr val="black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4142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524000" y="1588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altLang="en-US" sz="4200" b="1">
                <a:solidFill>
                  <a:schemeClr val="tx1"/>
                </a:solidFill>
                <a:latin typeface="Comic Sans MS" panose="030F0702030302020204" pitchFamily="66" charset="0"/>
              </a:rPr>
              <a:t>Administrative law: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38100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b="1" dirty="0">
                <a:latin typeface="Comic Sans MS" charset="0"/>
                <a:ea typeface="ＭＳ Ｐゴシック" charset="-128"/>
              </a:rPr>
              <a:t>Congress has power to pass laws, not to carry them out.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b="1" dirty="0">
                <a:latin typeface="Comic Sans MS" charset="0"/>
                <a:ea typeface="ＭＳ Ｐゴシック" charset="-128"/>
              </a:rPr>
              <a:t>They give each agency the power to create its own rules or regulations.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Comic Sans MS" charset="0"/>
                <a:ea typeface="ＭＳ Ｐゴシック" charset="-128"/>
              </a:rPr>
              <a:t>Regulations have power similar to a law.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Comic Sans MS" charset="0"/>
                <a:ea typeface="ＭＳ Ｐゴシック" charset="-128"/>
              </a:rPr>
              <a:t>Some regulations say what people can and cannot 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b="1" dirty="0">
                <a:latin typeface="Comic Sans MS" charset="0"/>
                <a:ea typeface="ＭＳ Ｐゴシック" charset="-128"/>
              </a:rPr>
              <a:t>Ex.: USPS adopts regulations to: </a:t>
            </a:r>
          </a:p>
          <a:p>
            <a:pPr marL="568325" indent="-2841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Comic Sans MS" charset="0"/>
                <a:ea typeface="ＭＳ Ｐゴシック" charset="-128"/>
              </a:rPr>
              <a:t>Establish rules for daily operations at Post Offices around the country </a:t>
            </a:r>
          </a:p>
          <a:p>
            <a:pPr marL="568325" indent="-2841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Comic Sans MS" charset="0"/>
                <a:ea typeface="ＭＳ Ｐゴシック" charset="-128"/>
              </a:rPr>
              <a:t>Limit what people allowed to do on Post Office property </a:t>
            </a:r>
          </a:p>
          <a:p>
            <a:pPr marL="568325" indent="-2841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Comic Sans MS" charset="0"/>
                <a:ea typeface="ＭＳ Ｐゴシック" charset="-128"/>
              </a:rPr>
              <a:t>Create special postal programs </a:t>
            </a:r>
          </a:p>
        </p:txBody>
      </p:sp>
      <p:sp>
        <p:nvSpPr>
          <p:cNvPr id="50180" name="Content Placeholder 2"/>
          <p:cNvSpPr txBox="1">
            <a:spLocks/>
          </p:cNvSpPr>
          <p:nvPr/>
        </p:nvSpPr>
        <p:spPr bwMode="auto">
          <a:xfrm>
            <a:off x="1524000" y="48006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judicial system hears cases about violations of the Constitution, the Code, &amp; the Regulations. </a:t>
            </a:r>
          </a:p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Code &amp; Regulations cannot violate the U.S. Constitution </a:t>
            </a:r>
          </a:p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courts’ interpretation of the Constitution, the Code, &amp; the Regulations is like an extra “law” </a:t>
            </a:r>
          </a:p>
        </p:txBody>
      </p:sp>
      <p:sp>
        <p:nvSpPr>
          <p:cNvPr id="76805" name="Title 1"/>
          <p:cNvSpPr txBox="1">
            <a:spLocks/>
          </p:cNvSpPr>
          <p:nvPr/>
        </p:nvSpPr>
        <p:spPr bwMode="auto">
          <a:xfrm>
            <a:off x="1828800" y="41910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Judicial law: Precedents</a:t>
            </a:r>
          </a:p>
        </p:txBody>
      </p:sp>
    </p:spTree>
    <p:extLst>
      <p:ext uri="{BB962C8B-B14F-4D97-AF65-F5344CB8AC3E}">
        <p14:creationId xmlns:p14="http://schemas.microsoft.com/office/powerpoint/2010/main" val="5012280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764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32080" bIns="0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Views of U.S. Law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51203" name="Rectangle 4"/>
          <p:cNvSpPr txBox="1">
            <a:spLocks noChangeArrowheads="1"/>
          </p:cNvSpPr>
          <p:nvPr/>
        </p:nvSpPr>
        <p:spPr bwMode="auto">
          <a:xfrm>
            <a:off x="1533526" y="609600"/>
            <a:ext cx="92630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954088" indent="-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  <a:buClr>
                <a:srgbClr val="FF9900"/>
              </a:buClr>
              <a:buSzPct val="75000"/>
              <a:buNone/>
              <a:defRPr/>
            </a:pPr>
            <a:r>
              <a:rPr lang="en-US" altLang="en-US" sz="25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Laws are supposed to:</a:t>
            </a:r>
            <a:endParaRPr lang="en-US" altLang="en-US" sz="25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  <a:sym typeface="Lucida Grande"/>
            </a:endParaRPr>
          </a:p>
          <a:p>
            <a:pPr lvl="1" fontAlgn="base">
              <a:spcBef>
                <a:spcPts val="1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5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Protect human rights</a:t>
            </a:r>
            <a:endParaRPr lang="en-US" altLang="en-US" sz="25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  <a:sym typeface="Lucida Grande"/>
            </a:endParaRPr>
          </a:p>
          <a:p>
            <a:pPr lvl="1" fontAlgn="base">
              <a:spcBef>
                <a:spcPts val="1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5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Promote fairness</a:t>
            </a:r>
            <a:endParaRPr lang="en-US" altLang="en-US" sz="25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  <a:sym typeface="Lucida Grande"/>
            </a:endParaRPr>
          </a:p>
          <a:p>
            <a:pPr lvl="1" fontAlgn="base">
              <a:spcBef>
                <a:spcPts val="1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5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Resolve conflicts</a:t>
            </a:r>
            <a:endParaRPr lang="en-US" altLang="en-US" sz="25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  <a:sym typeface="Lucida Grande"/>
            </a:endParaRPr>
          </a:p>
          <a:p>
            <a:pPr lvl="1" fontAlgn="base">
              <a:spcBef>
                <a:spcPts val="1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5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Promote order and stability</a:t>
            </a:r>
            <a:endParaRPr lang="en-US" altLang="en-US" sz="25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  <a:sym typeface="Lucida Grande"/>
            </a:endParaRPr>
          </a:p>
          <a:p>
            <a:pPr lvl="1" fontAlgn="base">
              <a:spcBef>
                <a:spcPts val="1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5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Represent the will of the majority</a:t>
            </a:r>
            <a:endParaRPr lang="en-US" altLang="en-US" sz="25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ヒラギノ角ゴ ProN W6"/>
              <a:cs typeface="ヒラギノ角ゴ ProN W6"/>
              <a:sym typeface="Lucida Grande"/>
            </a:endParaRPr>
          </a:p>
          <a:p>
            <a:pPr lvl="1" fontAlgn="base">
              <a:spcBef>
                <a:spcPts val="10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5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Protect the rights of the minorities</a:t>
            </a:r>
            <a:r>
              <a:rPr lang="en-US" altLang="en-US" sz="25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endParaRPr lang="en-US" altLang="en-US" sz="25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</p:txBody>
      </p:sp>
      <p:sp>
        <p:nvSpPr>
          <p:cNvPr id="77828" name="Title 7"/>
          <p:cNvSpPr txBox="1">
            <a:spLocks/>
          </p:cNvSpPr>
          <p:nvPr/>
        </p:nvSpPr>
        <p:spPr bwMode="auto">
          <a:xfrm>
            <a:off x="1905000" y="3278188"/>
            <a:ext cx="8382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United States System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33525" y="3994150"/>
            <a:ext cx="520858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*U.S. court system is called an ADVERSARIAL SYSTEM*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adversary is an opponent: (Plaintiff v. Defendant)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Courtroom puts people against one another</a:t>
            </a:r>
          </a:p>
        </p:txBody>
      </p:sp>
      <p:pic>
        <p:nvPicPr>
          <p:cNvPr id="77830" name="Picture 2" descr="http://i.dailymail.co.uk/i/pix/2010/02/16/article-1251413-084FE407000005DC-65_634x4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2114" y="3994150"/>
            <a:ext cx="3925887" cy="2928938"/>
          </a:xfrm>
          <a:noFill/>
        </p:spPr>
      </p:pic>
    </p:spTree>
    <p:extLst>
      <p:ext uri="{BB962C8B-B14F-4D97-AF65-F5344CB8AC3E}">
        <p14:creationId xmlns:p14="http://schemas.microsoft.com/office/powerpoint/2010/main" val="10050453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763000" cy="609600"/>
          </a:xfrm>
        </p:spPr>
        <p:txBody>
          <a:bodyPr vert="horz" wrap="square" lIns="0" tIns="45720" rIns="13208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solidFill>
                  <a:schemeClr val="tx1"/>
                </a:solidFill>
              </a:rPr>
              <a:t>PROTECTIONS IN THE U.S. CONSTITUTION</a:t>
            </a:r>
            <a:endParaRPr lang="en-US" altLang="en-US" sz="360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9144000" cy="5518150"/>
          </a:xfrm>
        </p:spPr>
        <p:txBody>
          <a:bodyPr vert="horz" wrap="square" lIns="91440" tIns="45720" rIns="13208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Article I, Section 9 grants citizens the right of </a:t>
            </a:r>
            <a:r>
              <a:rPr lang="en-US" sz="2800" b="1" i="1" dirty="0">
                <a:latin typeface="+mj-lt"/>
              </a:rPr>
              <a:t>habeas corpus</a:t>
            </a:r>
            <a:r>
              <a:rPr lang="en-US" sz="2800" b="1" dirty="0">
                <a:latin typeface="+mj-lt"/>
              </a:rPr>
              <a:t> (right to have their day in court to have explained to them of what they were accused)</a:t>
            </a:r>
          </a:p>
          <a:p>
            <a:pPr>
              <a:defRPr/>
            </a:pPr>
            <a:r>
              <a:rPr lang="en-US" sz="2800" b="1" dirty="0">
                <a:latin typeface="+mj-lt"/>
              </a:rPr>
              <a:t>The Fifth &amp; Fourteenth Amendments guarantee citizens due process of law, that government must follow certain steps &amp; properly exercise the law toward the accused in order to protect citizens’ rights to life, liberty, &amp; property</a:t>
            </a:r>
          </a:p>
          <a:p>
            <a:pPr>
              <a:defRPr/>
            </a:pPr>
            <a:r>
              <a:rPr lang="en-US" sz="2800" b="1" dirty="0">
                <a:latin typeface="+mj-lt"/>
              </a:rPr>
              <a:t>Fourth Amendment protects against “unreasonable &amp; search &amp; seizure,” requiring authorities to obtain a search warrant – specifying the exact place to be searched &amp; which objects may be seized (RECALL: upheld in </a:t>
            </a:r>
            <a:r>
              <a:rPr lang="en-US" sz="2800" b="1" i="1" dirty="0" err="1">
                <a:latin typeface="+mj-lt"/>
              </a:rPr>
              <a:t>Mapp</a:t>
            </a:r>
            <a:r>
              <a:rPr lang="en-US" sz="2800" b="1" i="1" dirty="0">
                <a:latin typeface="+mj-lt"/>
              </a:rPr>
              <a:t> v. Ohio </a:t>
            </a:r>
            <a:r>
              <a:rPr lang="en-US" sz="2800" b="1" dirty="0">
                <a:latin typeface="+mj-lt"/>
              </a:rPr>
              <a:t>SCOTUS case)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541FA55-2134-4296-BBBD-1EC425802171}" type="slidenum">
              <a:rPr lang="en-US" altLang="en-US" smtClean="0">
                <a:solidFill>
                  <a:srgbClr val="045C75"/>
                </a:solidFill>
                <a:latin typeface="Comic Sans MS" panose="030F0702030302020204" pitchFamily="66" charset="0"/>
              </a:rPr>
              <a:pPr/>
              <a:t>16</a:t>
            </a:fld>
            <a:endParaRPr lang="en-US" altLang="en-US" smtClean="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3" name="Freeform 1"/>
          <p:cNvSpPr>
            <a:spLocks/>
          </p:cNvSpPr>
          <p:nvPr/>
        </p:nvSpPr>
        <p:spPr bwMode="auto">
          <a:xfrm>
            <a:off x="1905000" y="228600"/>
            <a:ext cx="8229600" cy="609600"/>
          </a:xfrm>
          <a:custGeom>
            <a:avLst/>
            <a:gdLst>
              <a:gd name="T0" fmla="*/ 0 w 21600"/>
              <a:gd name="T1" fmla="*/ 2147483646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8854" name="Line 2"/>
          <p:cNvSpPr>
            <a:spLocks noChangeShapeType="1"/>
          </p:cNvSpPr>
          <p:nvPr/>
        </p:nvSpPr>
        <p:spPr bwMode="auto">
          <a:xfrm>
            <a:off x="1981200" y="6172200"/>
            <a:ext cx="8229600" cy="1588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47107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763000" cy="609600"/>
          </a:xfrm>
        </p:spPr>
        <p:txBody>
          <a:bodyPr vert="horz" wrap="square" lIns="0" tIns="45720" rIns="13208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solidFill>
                  <a:schemeClr val="tx1"/>
                </a:solidFill>
              </a:rPr>
              <a:t>PROTECTIONS IN THE U.S. CONSTITUTION</a:t>
            </a:r>
            <a:endParaRPr lang="en-US" altLang="en-US" sz="360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9144000" cy="5334000"/>
          </a:xfrm>
        </p:spPr>
        <p:txBody>
          <a:bodyPr vert="horz" wrap="square" lIns="91440" tIns="45720" rIns="13208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b="1" dirty="0" smtClean="0">
                <a:latin typeface="+mj-lt"/>
              </a:rPr>
              <a:t>Fifth Amendment: </a:t>
            </a:r>
            <a:r>
              <a:rPr lang="en-US" b="1" dirty="0">
                <a:latin typeface="+mj-lt"/>
              </a:rPr>
              <a:t>right to </a:t>
            </a:r>
            <a:r>
              <a:rPr lang="en-US" b="1" dirty="0" smtClean="0">
                <a:latin typeface="+mj-lt"/>
              </a:rPr>
              <a:t>trial by jury, </a:t>
            </a:r>
            <a:r>
              <a:rPr lang="en-US" b="1" dirty="0">
                <a:latin typeface="+mj-lt"/>
              </a:rPr>
              <a:t>protection from </a:t>
            </a:r>
            <a:r>
              <a:rPr lang="en-US" b="1" dirty="0" smtClean="0">
                <a:latin typeface="+mj-lt"/>
              </a:rPr>
              <a:t>double jeopardy </a:t>
            </a:r>
            <a:r>
              <a:rPr lang="en-US" b="1" dirty="0">
                <a:latin typeface="+mj-lt"/>
              </a:rPr>
              <a:t>(person tried for a crime </a:t>
            </a:r>
            <a:r>
              <a:rPr lang="en-US" b="1" dirty="0" smtClean="0">
                <a:latin typeface="+mj-lt"/>
              </a:rPr>
              <a:t>&amp; </a:t>
            </a:r>
            <a:r>
              <a:rPr lang="en-US" b="1" dirty="0">
                <a:latin typeface="+mj-lt"/>
              </a:rPr>
              <a:t>found </a:t>
            </a:r>
            <a:r>
              <a:rPr lang="en-US" b="1" dirty="0" smtClean="0">
                <a:latin typeface="+mj-lt"/>
              </a:rPr>
              <a:t>not guilty </a:t>
            </a:r>
            <a:r>
              <a:rPr lang="en-US" b="1" dirty="0">
                <a:latin typeface="+mj-lt"/>
              </a:rPr>
              <a:t>may not be </a:t>
            </a:r>
            <a:r>
              <a:rPr lang="en-US" b="1" dirty="0" smtClean="0">
                <a:latin typeface="+mj-lt"/>
              </a:rPr>
              <a:t>retried for </a:t>
            </a:r>
            <a:r>
              <a:rPr lang="en-US" b="1" dirty="0">
                <a:latin typeface="+mj-lt"/>
              </a:rPr>
              <a:t>the </a:t>
            </a:r>
            <a:r>
              <a:rPr lang="en-US" b="1" dirty="0" smtClean="0">
                <a:latin typeface="+mj-lt"/>
              </a:rPr>
              <a:t>same </a:t>
            </a:r>
            <a:r>
              <a:rPr lang="en-US" b="1" dirty="0">
                <a:latin typeface="+mj-lt"/>
              </a:rPr>
              <a:t>crime), &amp; right of citizens against </a:t>
            </a:r>
            <a:r>
              <a:rPr lang="en-US" b="1" dirty="0" smtClean="0">
                <a:latin typeface="+mj-lt"/>
              </a:rPr>
              <a:t>self-incrimination (testifying </a:t>
            </a:r>
            <a:r>
              <a:rPr lang="en-US" b="1" dirty="0">
                <a:latin typeface="+mj-lt"/>
              </a:rPr>
              <a:t>against oneself) [RECALL: upheld in </a:t>
            </a:r>
            <a:r>
              <a:rPr lang="en-US" b="1" i="1" dirty="0" smtClean="0">
                <a:latin typeface="+mj-lt"/>
              </a:rPr>
              <a:t>Miranda </a:t>
            </a:r>
            <a:r>
              <a:rPr lang="en-US" b="1" i="1" dirty="0">
                <a:latin typeface="+mj-lt"/>
              </a:rPr>
              <a:t>vs. </a:t>
            </a:r>
            <a:r>
              <a:rPr lang="en-US" b="1" i="1" dirty="0" smtClean="0">
                <a:latin typeface="+mj-lt"/>
              </a:rPr>
              <a:t>Arizona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SCOTUS case]</a:t>
            </a:r>
          </a:p>
          <a:p>
            <a:pPr>
              <a:spcBef>
                <a:spcPts val="200"/>
              </a:spcBef>
              <a:defRPr/>
            </a:pPr>
            <a:r>
              <a:rPr lang="en-US" b="1" dirty="0" smtClean="0">
                <a:latin typeface="+mj-lt"/>
              </a:rPr>
              <a:t>Sixth Amendment: due process of law in criminal </a:t>
            </a:r>
            <a:r>
              <a:rPr lang="en-US" b="1" dirty="0">
                <a:latin typeface="+mj-lt"/>
              </a:rPr>
              <a:t>cases</a:t>
            </a:r>
          </a:p>
          <a:p>
            <a:pPr lvl="1">
              <a:spcBef>
                <a:spcPts val="200"/>
              </a:spcBef>
              <a:defRPr/>
            </a:pPr>
            <a:r>
              <a:rPr lang="en-US" sz="2600" b="1" dirty="0">
                <a:latin typeface="+mj-lt"/>
              </a:rPr>
              <a:t>to be informed of accusation</a:t>
            </a:r>
          </a:p>
          <a:p>
            <a:pPr lvl="1">
              <a:spcBef>
                <a:spcPts val="200"/>
              </a:spcBef>
              <a:defRPr/>
            </a:pPr>
            <a:r>
              <a:rPr lang="en-US" sz="2600" b="1" dirty="0">
                <a:latin typeface="+mj-lt"/>
              </a:rPr>
              <a:t>to hear &amp; question witnesses</a:t>
            </a:r>
          </a:p>
          <a:p>
            <a:pPr lvl="1">
              <a:spcBef>
                <a:spcPts val="200"/>
              </a:spcBef>
              <a:defRPr/>
            </a:pPr>
            <a:r>
              <a:rPr lang="en-US" sz="2600" b="1" dirty="0">
                <a:latin typeface="+mj-lt"/>
              </a:rPr>
              <a:t>to be able to subpoena witnesses (call them to court)</a:t>
            </a:r>
          </a:p>
          <a:p>
            <a:pPr lvl="1">
              <a:spcBef>
                <a:spcPts val="200"/>
              </a:spcBef>
              <a:defRPr/>
            </a:pPr>
            <a:r>
              <a:rPr lang="en-US" sz="2600" b="1" dirty="0">
                <a:latin typeface="+mj-lt"/>
              </a:rPr>
              <a:t>to be represented by an attorney (RECALL: upheld in </a:t>
            </a:r>
            <a:r>
              <a:rPr lang="en-US" sz="2600" b="1" i="1" dirty="0">
                <a:latin typeface="+mj-lt"/>
              </a:rPr>
              <a:t>Gideon v. Wainwright</a:t>
            </a:r>
            <a:r>
              <a:rPr lang="en-US" sz="2600" b="1" dirty="0">
                <a:latin typeface="+mj-lt"/>
              </a:rPr>
              <a:t> SCOTUS case)</a:t>
            </a:r>
          </a:p>
          <a:p>
            <a:pPr lvl="1">
              <a:spcBef>
                <a:spcPts val="200"/>
              </a:spcBef>
              <a:defRPr/>
            </a:pPr>
            <a:r>
              <a:rPr lang="en-US" sz="2600" b="1" dirty="0">
                <a:latin typeface="+mj-lt"/>
              </a:rPr>
              <a:t>to have a speedy &amp; public trial by an impartial (non-biased) jury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2BE39F8-878F-4938-8C3F-DF6A749BC0CF}" type="slidenum">
              <a:rPr lang="en-US" altLang="en-US" smtClean="0">
                <a:solidFill>
                  <a:srgbClr val="045C75"/>
                </a:solidFill>
                <a:latin typeface="Comic Sans MS" panose="030F0702030302020204" pitchFamily="66" charset="0"/>
              </a:rPr>
              <a:pPr/>
              <a:t>17</a:t>
            </a:fld>
            <a:endParaRPr lang="en-US" altLang="en-US" smtClean="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7" name="Freeform 1"/>
          <p:cNvSpPr>
            <a:spLocks/>
          </p:cNvSpPr>
          <p:nvPr/>
        </p:nvSpPr>
        <p:spPr bwMode="auto">
          <a:xfrm>
            <a:off x="1905000" y="228600"/>
            <a:ext cx="8229600" cy="609600"/>
          </a:xfrm>
          <a:custGeom>
            <a:avLst/>
            <a:gdLst>
              <a:gd name="T0" fmla="*/ 0 w 21600"/>
              <a:gd name="T1" fmla="*/ 2147483646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878" name="Line 2"/>
          <p:cNvSpPr>
            <a:spLocks noChangeShapeType="1"/>
          </p:cNvSpPr>
          <p:nvPr/>
        </p:nvSpPr>
        <p:spPr bwMode="auto">
          <a:xfrm>
            <a:off x="1981200" y="6172200"/>
            <a:ext cx="8229600" cy="1588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1381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890713" y="152400"/>
            <a:ext cx="8763000" cy="609600"/>
          </a:xfrm>
        </p:spPr>
        <p:txBody>
          <a:bodyPr vert="horz" wrap="square" lIns="0" tIns="45720" rIns="13208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PROTECTIONS IN THE U.S. CONSTITUTION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1524001" y="1295400"/>
            <a:ext cx="9129713" cy="4876800"/>
          </a:xfrm>
        </p:spPr>
        <p:txBody>
          <a:bodyPr vert="horz" wrap="square" lIns="91440" tIns="45720" rIns="13208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Seventh Amendment: due process of law in civil cases</a:t>
            </a:r>
          </a:p>
          <a:p>
            <a:pPr>
              <a:defRPr/>
            </a:pPr>
            <a:r>
              <a:rPr lang="en-US" sz="2800" b="1" dirty="0">
                <a:latin typeface="+mj-lt"/>
              </a:rPr>
              <a:t>Eighth Amendment: outlaws cruel &amp; unusual punishment &amp; punishments that are disproportionate to the crime (ex.: life-sentence for shoplifting)</a:t>
            </a:r>
          </a:p>
          <a:p>
            <a:pPr>
              <a:defRPr/>
            </a:pPr>
            <a:r>
              <a:rPr lang="en-US" sz="2800" b="1" dirty="0">
                <a:latin typeface="+mj-lt"/>
              </a:rPr>
              <a:t>Fourteenth Amendment: due process rights for all, or equal protection of the law [RECALL: upheld in </a:t>
            </a:r>
            <a:r>
              <a:rPr lang="en-US" sz="2800" b="1" i="1" dirty="0">
                <a:latin typeface="+mj-lt"/>
              </a:rPr>
              <a:t>Gideon v. Wainwright </a:t>
            </a:r>
            <a:r>
              <a:rPr lang="en-US" sz="2800" b="1" dirty="0">
                <a:latin typeface="+mj-lt"/>
              </a:rPr>
              <a:t>SCOTUS case)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1ECF885-45C8-4FC5-941D-FB8508ACDFC2}" type="slidenum">
              <a:rPr lang="en-US" altLang="en-US" smtClean="0">
                <a:solidFill>
                  <a:srgbClr val="045C75"/>
                </a:solidFill>
                <a:latin typeface="Comic Sans MS" panose="030F0702030302020204" pitchFamily="66" charset="0"/>
              </a:rPr>
              <a:pPr/>
              <a:t>18</a:t>
            </a:fld>
            <a:endParaRPr lang="en-US" altLang="en-US" smtClean="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1" name="Freeform 1"/>
          <p:cNvSpPr>
            <a:spLocks/>
          </p:cNvSpPr>
          <p:nvPr/>
        </p:nvSpPr>
        <p:spPr bwMode="auto">
          <a:xfrm>
            <a:off x="1905000" y="228600"/>
            <a:ext cx="8229600" cy="609600"/>
          </a:xfrm>
          <a:custGeom>
            <a:avLst/>
            <a:gdLst>
              <a:gd name="T0" fmla="*/ 0 w 21600"/>
              <a:gd name="T1" fmla="*/ 2147483646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902" name="Line 2"/>
          <p:cNvSpPr>
            <a:spLocks noChangeShapeType="1"/>
          </p:cNvSpPr>
          <p:nvPr/>
        </p:nvSpPr>
        <p:spPr bwMode="auto">
          <a:xfrm>
            <a:off x="1981200" y="6172200"/>
            <a:ext cx="8229600" cy="1588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2910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VOCAB LOG – 10.2, 01/04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700" b="1" u="sng" dirty="0">
                <a:solidFill>
                  <a:srgbClr val="FF0000"/>
                </a:solidFill>
              </a:rPr>
              <a:t>BELOW 10.1 VOCAB, LABEL TODAY’S VOCAB AS “</a:t>
            </a:r>
            <a:r>
              <a:rPr lang="en-US" sz="2700" b="1" u="sng" dirty="0">
                <a:solidFill>
                  <a:srgbClr val="0070C0"/>
                </a:solidFill>
              </a:rPr>
              <a:t>10.2 – 01/04</a:t>
            </a:r>
            <a:r>
              <a:rPr lang="en-US" sz="2700" b="1" u="sng" dirty="0">
                <a:solidFill>
                  <a:srgbClr val="FF0000"/>
                </a:solidFill>
              </a:rPr>
              <a:t>.”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850" b="1" u="sng" dirty="0"/>
              <a:t>PROSECUTION</a:t>
            </a:r>
            <a:r>
              <a:rPr lang="en-US" sz="2850" b="1" dirty="0"/>
              <a:t>: in criminal cases, </a:t>
            </a:r>
            <a:r>
              <a:rPr lang="en-US" sz="2850" b="1" dirty="0" err="1"/>
              <a:t>govt</a:t>
            </a:r>
            <a:r>
              <a:rPr lang="en-US" sz="2850" b="1" dirty="0"/>
              <a:t> representative that starts legal proceedings against a suspect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850" b="1" u="sng" dirty="0"/>
              <a:t>PLAINTIFF</a:t>
            </a:r>
            <a:r>
              <a:rPr lang="en-US" sz="2850" b="1" dirty="0"/>
              <a:t>: in civil cases, side/party that files a lawsuit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850" b="1" u="sng" dirty="0"/>
              <a:t>DEFENDANT</a:t>
            </a:r>
            <a:r>
              <a:rPr lang="en-US" sz="2850" b="1" dirty="0"/>
              <a:t>: side/party whom a case is brought against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850" b="1" u="sng" dirty="0"/>
              <a:t>BURDEN OF PROOF</a:t>
            </a:r>
            <a:r>
              <a:rPr lang="en-US" sz="2850" b="1" dirty="0"/>
              <a:t>: side/party that must prove their case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endParaRPr lang="en-US" sz="2850" b="1" dirty="0"/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850" b="1" dirty="0">
                <a:solidFill>
                  <a:srgbClr val="FF0000"/>
                </a:solidFill>
              </a:rPr>
              <a:t>VOCAB SLIDES WILL STAY UP ONLY UNTIL 7:22AM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850" b="1" dirty="0">
                <a:solidFill>
                  <a:srgbClr val="FF0000"/>
                </a:solidFill>
              </a:rPr>
              <a:t>If you finish early, make sure you have </a:t>
            </a:r>
            <a:r>
              <a:rPr lang="en-US" sz="2850" b="1" u="sng" dirty="0">
                <a:solidFill>
                  <a:srgbClr val="FF0000"/>
                </a:solidFill>
              </a:rPr>
              <a:t>YELLOW REVIEW SHEETS FOR UNIT #6 &amp; #7</a:t>
            </a:r>
          </a:p>
        </p:txBody>
      </p:sp>
    </p:spTree>
    <p:extLst>
      <p:ext uri="{BB962C8B-B14F-4D97-AF65-F5344CB8AC3E}">
        <p14:creationId xmlns:p14="http://schemas.microsoft.com/office/powerpoint/2010/main" val="40492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VOCAB LOG – 10.1, 12/19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44500"/>
            <a:ext cx="9144000" cy="64135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650" b="1" u="sng" dirty="0">
                <a:solidFill>
                  <a:srgbClr val="FF0000"/>
                </a:solidFill>
              </a:rPr>
              <a:t>ON NEW SHEET OF PAPER, LABEL “</a:t>
            </a:r>
            <a:r>
              <a:rPr lang="en-US" sz="2650" b="1" u="sng" dirty="0">
                <a:solidFill>
                  <a:srgbClr val="0070C0"/>
                </a:solidFill>
              </a:rPr>
              <a:t>VOCAB LOG #10</a:t>
            </a:r>
            <a:r>
              <a:rPr lang="en-US" sz="2650" b="1" u="sng" dirty="0">
                <a:solidFill>
                  <a:srgbClr val="FF0000"/>
                </a:solidFill>
              </a:rPr>
              <a:t>” AT TOP. BELOW, LABEL TODAY’S VOCAB AS “</a:t>
            </a:r>
            <a:r>
              <a:rPr lang="en-US" sz="2650" b="1" u="sng" dirty="0">
                <a:solidFill>
                  <a:srgbClr val="0070C0"/>
                </a:solidFill>
              </a:rPr>
              <a:t>10.1 – 12/19</a:t>
            </a:r>
            <a:r>
              <a:rPr lang="en-US" sz="2650" b="1" u="sng" dirty="0">
                <a:solidFill>
                  <a:srgbClr val="FF0000"/>
                </a:solidFill>
              </a:rPr>
              <a:t>.”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endParaRPr lang="en-US" sz="2650" b="1" u="sng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75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50" b="1" u="sng" dirty="0"/>
              <a:t>CONSTITUTIONAL LAW</a:t>
            </a:r>
            <a:r>
              <a:rPr lang="en-US" sz="2650" b="1" dirty="0"/>
              <a:t>: deals w/ the formation, construction, &amp; interpretation of a constitution</a:t>
            </a:r>
          </a:p>
          <a:p>
            <a:pPr eaLnBrk="1" fontAlgn="auto" hangingPunct="1">
              <a:spcBef>
                <a:spcPts val="75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50" b="1" u="sng" dirty="0"/>
              <a:t>STATUTORY LAW/STATUTES</a:t>
            </a:r>
            <a:r>
              <a:rPr lang="en-US" sz="2650" b="1" dirty="0"/>
              <a:t>: written laws, passed by legislative branch</a:t>
            </a:r>
          </a:p>
          <a:p>
            <a:pPr eaLnBrk="1" fontAlgn="auto" hangingPunct="1">
              <a:spcBef>
                <a:spcPts val="75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50" b="1" u="sng" dirty="0"/>
              <a:t>ADMINISTRATIVE LAW/REGULATIONS</a:t>
            </a:r>
            <a:r>
              <a:rPr lang="en-US" sz="2650" b="1" dirty="0"/>
              <a:t>: enacted by executive agencies, usually deal w/ those agencies’ day-to-day matters</a:t>
            </a:r>
          </a:p>
          <a:p>
            <a:pPr eaLnBrk="1" fontAlgn="auto" hangingPunct="1">
              <a:spcBef>
                <a:spcPts val="75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50" b="1" u="sng" dirty="0"/>
              <a:t>COMMON LAW/PRECEDENT</a:t>
            </a:r>
            <a:r>
              <a:rPr lang="en-US" sz="2650" b="1" dirty="0"/>
              <a:t>: enacted as a result of court cases</a:t>
            </a:r>
          </a:p>
          <a:p>
            <a:pPr eaLnBrk="1" fontAlgn="auto" hangingPunct="1">
              <a:spcBef>
                <a:spcPts val="75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50" b="1" i="1" u="sng" dirty="0"/>
              <a:t>STARE DECISIS</a:t>
            </a:r>
            <a:r>
              <a:rPr lang="en-US" sz="2650" b="1" dirty="0"/>
              <a:t>: when courts applies a ruling from a previous case to future cases</a:t>
            </a:r>
          </a:p>
          <a:p>
            <a:pPr eaLnBrk="1" fontAlgn="auto" hangingPunct="1">
              <a:spcBef>
                <a:spcPts val="75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50" b="1" u="sng" dirty="0"/>
              <a:t>DUE PROCESS</a:t>
            </a:r>
            <a:r>
              <a:rPr lang="en-US" sz="2650" b="1" dirty="0"/>
              <a:t>: steps </a:t>
            </a:r>
            <a:r>
              <a:rPr lang="en-US" sz="2650" b="1" dirty="0" err="1"/>
              <a:t>govt</a:t>
            </a:r>
            <a:r>
              <a:rPr lang="en-US" sz="2650" b="1" dirty="0"/>
              <a:t> must take to exercise the law properly &amp; protect the rights of the accused</a:t>
            </a:r>
          </a:p>
          <a:p>
            <a:pPr eaLnBrk="1" fontAlgn="auto" hangingPunct="1">
              <a:spcBef>
                <a:spcPts val="75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50" b="1" u="sng" dirty="0"/>
              <a:t>DOUBLE JEOPARDY</a:t>
            </a:r>
            <a:r>
              <a:rPr lang="en-US" sz="2650" b="1" dirty="0"/>
              <a:t>: being retried for a case for which one was previously found not guilty</a:t>
            </a:r>
          </a:p>
        </p:txBody>
      </p:sp>
    </p:spTree>
    <p:extLst>
      <p:ext uri="{BB962C8B-B14F-4D97-AF65-F5344CB8AC3E}">
        <p14:creationId xmlns:p14="http://schemas.microsoft.com/office/powerpoint/2010/main" val="3949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"/>
            <a:ext cx="9144000" cy="2640169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CIVICS &amp; ECONOMICS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</a:rPr>
              <a:t>UNIT #10: LAW &amp;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JUSTICE</a:t>
            </a:r>
            <a:br>
              <a:rPr lang="en-US" b="1" dirty="0" smtClean="0">
                <a:solidFill>
                  <a:srgbClr val="0070C0"/>
                </a:solidFill>
                <a:latin typeface="+mn-lt"/>
              </a:rPr>
            </a:br>
            <a:r>
              <a:rPr lang="en-US" b="1" dirty="0" smtClean="0">
                <a:latin typeface="+mn-lt"/>
              </a:rPr>
              <a:t>10.2</a:t>
            </a:r>
            <a:endParaRPr lang="en-US" b="1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06538" y="6191250"/>
            <a:ext cx="9144001" cy="66675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>
                <a:solidFill>
                  <a:srgbClr val="FFFF00"/>
                </a:solidFill>
                <a:latin typeface="Calibri" panose="020F0502020204030204"/>
              </a:rPr>
              <a:t>CAMPING ON SNAELFELLSNUS PENINSULA IN ICELAND</a:t>
            </a:r>
          </a:p>
        </p:txBody>
      </p:sp>
    </p:spTree>
    <p:extLst>
      <p:ext uri="{BB962C8B-B14F-4D97-AF65-F5344CB8AC3E}">
        <p14:creationId xmlns:p14="http://schemas.microsoft.com/office/powerpoint/2010/main" val="20431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u="sng" dirty="0">
                <a:solidFill>
                  <a:srgbClr val="FFFF00"/>
                </a:solidFill>
                <a:latin typeface="Comic Sans MS"/>
                <a:cs typeface="Comic Sans MS"/>
              </a:rPr>
              <a:t>Types of Law</a:t>
            </a:r>
          </a:p>
        </p:txBody>
      </p:sp>
    </p:spTree>
    <p:extLst>
      <p:ext uri="{BB962C8B-B14F-4D97-AF65-F5344CB8AC3E}">
        <p14:creationId xmlns:p14="http://schemas.microsoft.com/office/powerpoint/2010/main" val="19574029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 vert="horz" wrap="square" lIns="0" tIns="45720" rIns="13208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725488" indent="-685800" eaLnBrk="1" fontAlgn="auto" hangingPunct="1">
              <a:spcAft>
                <a:spcPts val="0"/>
              </a:spcAft>
              <a:defRPr/>
            </a:pP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Common Law</a:t>
            </a:r>
          </a:p>
        </p:txBody>
      </p:sp>
      <p:sp>
        <p:nvSpPr>
          <p:cNvPr id="107523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1149350"/>
            <a:ext cx="9144000" cy="4946650"/>
          </a:xfrm>
        </p:spPr>
        <p:txBody>
          <a:bodyPr vert="horz" wrap="square" lIns="91440" tIns="45720" rIns="132080" bIns="45720" numCol="1" anchor="t" anchorCtr="0" compatLnSpc="1">
            <a:prstTxWarp prst="textNoShape">
              <a:avLst/>
            </a:prstTxWarp>
          </a:bodyPr>
          <a:lstStyle/>
          <a:p>
            <a:pPr marL="496888" indent="-457200" eaLnBrk="1" hangingPunct="1">
              <a:lnSpc>
                <a:spcPct val="80000"/>
              </a:lnSpc>
              <a:spcBef>
                <a:spcPts val="1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30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Using previous court cases to determine law</a:t>
            </a:r>
          </a:p>
          <a:p>
            <a:pPr marL="496888" indent="-457200" eaLnBrk="1" hangingPunct="1">
              <a:lnSpc>
                <a:spcPct val="80000"/>
              </a:lnSpc>
              <a:spcBef>
                <a:spcPts val="1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30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Example – If restaurant owner denied an African-American service, courts would look back to the decision in the </a:t>
            </a:r>
            <a:r>
              <a:rPr lang="en-US" altLang="en-US" sz="3000" b="1" i="1">
                <a:latin typeface="Comic Sans MS" panose="030F0702030302020204" pitchFamily="66" charset="0"/>
                <a:ea typeface="ＭＳ Ｐゴシック" panose="020B0600070205080204" pitchFamily="34" charset="-128"/>
              </a:rPr>
              <a:t>Heart of Atlanta Motel v. U.S.</a:t>
            </a:r>
            <a:r>
              <a:rPr lang="en-US" altLang="en-US" sz="30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 case</a:t>
            </a:r>
            <a:endParaRPr lang="en-US" altLang="en-US" sz="3000" b="1">
              <a:latin typeface="Comic Sans MS" panose="030F0702030302020204" pitchFamily="66" charset="0"/>
              <a:ea typeface="Lucida Grande"/>
              <a:cs typeface="Lucida Grande"/>
              <a:sym typeface="Lucida Grande"/>
            </a:endParaRPr>
          </a:p>
          <a:p>
            <a:pPr marL="496888" indent="-457200" eaLnBrk="1" hangingPunct="1">
              <a:spcBef>
                <a:spcPts val="1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000" b="1"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Began in England</a:t>
            </a:r>
            <a:endParaRPr lang="en-US" altLang="en-US" sz="3000" b="1">
              <a:latin typeface="Comic Sans MS" panose="030F0702030302020204" pitchFamily="66" charset="0"/>
              <a:sym typeface="Lucida Grande"/>
            </a:endParaRPr>
          </a:p>
          <a:p>
            <a:pPr marL="496888" indent="-457200" eaLnBrk="1" hangingPunct="1">
              <a:spcBef>
                <a:spcPts val="1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000" b="1"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Deals with the use of precedent</a:t>
            </a:r>
            <a:endParaRPr lang="en-US" altLang="en-US" sz="3000" b="1">
              <a:latin typeface="Comic Sans MS" panose="030F0702030302020204" pitchFamily="66" charset="0"/>
              <a:sym typeface="Lucida Grande"/>
            </a:endParaRPr>
          </a:p>
          <a:p>
            <a:pPr marL="496888" indent="-457200" eaLnBrk="1" hangingPunct="1">
              <a:spcBef>
                <a:spcPts val="1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000" b="1"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Covers nearly all aspect of human life</a:t>
            </a:r>
            <a:endParaRPr lang="en-US" altLang="en-US" sz="3000" b="1">
              <a:latin typeface="Comic Sans MS" panose="030F0702030302020204" pitchFamily="66" charset="0"/>
              <a:sym typeface="Lucida Grande"/>
            </a:endParaRPr>
          </a:p>
          <a:p>
            <a:pPr marL="496888" indent="-457200" eaLnBrk="1" hangingPunct="1">
              <a:spcBef>
                <a:spcPts val="1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000" b="1"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Judge-made law that has developed over centuries</a:t>
            </a:r>
            <a:endParaRPr lang="en-US" altLang="en-US" sz="3000" b="1">
              <a:latin typeface="Comic Sans MS" panose="030F0702030302020204" pitchFamily="66" charset="0"/>
              <a:sym typeface="Lucida Grande"/>
            </a:endParaRPr>
          </a:p>
          <a:p>
            <a:pPr marL="496888" indent="-457200" eaLnBrk="1" hangingPunct="1">
              <a:spcBef>
                <a:spcPts val="1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000" b="1"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t>Enforcement through the judicial system</a:t>
            </a:r>
            <a:endParaRPr lang="en-US" altLang="en-US" sz="3000" b="1">
              <a:latin typeface="Comic Sans MS" panose="030F0702030302020204" pitchFamily="66" charset="0"/>
              <a:sym typeface="Lucida Grande"/>
            </a:endParaRPr>
          </a:p>
        </p:txBody>
      </p:sp>
      <p:sp>
        <p:nvSpPr>
          <p:cNvPr id="120836" name="Freeform 1"/>
          <p:cNvSpPr>
            <a:spLocks/>
          </p:cNvSpPr>
          <p:nvPr/>
        </p:nvSpPr>
        <p:spPr bwMode="auto">
          <a:xfrm>
            <a:off x="1905000" y="228600"/>
            <a:ext cx="8229600" cy="609600"/>
          </a:xfrm>
          <a:custGeom>
            <a:avLst/>
            <a:gdLst>
              <a:gd name="T0" fmla="*/ 0 w 21600"/>
              <a:gd name="T1" fmla="*/ 2147483646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0837" name="Line 2"/>
          <p:cNvSpPr>
            <a:spLocks noChangeShapeType="1"/>
          </p:cNvSpPr>
          <p:nvPr/>
        </p:nvSpPr>
        <p:spPr bwMode="auto">
          <a:xfrm>
            <a:off x="1981200" y="6172200"/>
            <a:ext cx="8229600" cy="1588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0838" name="Text Box 5"/>
          <p:cNvSpPr txBox="1">
            <a:spLocks noChangeArrowheads="1"/>
          </p:cNvSpPr>
          <p:nvPr/>
        </p:nvSpPr>
        <p:spPr bwMode="auto">
          <a:xfrm>
            <a:off x="8990014" y="6408738"/>
            <a:ext cx="3063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FCF620DD-4848-4D22-B638-5D6E9878835E}" type="slidenum">
              <a:rPr lang="en-US" altLang="en-US" sz="1200">
                <a:solidFill>
                  <a:prstClr val="black"/>
                </a:solidFill>
                <a:latin typeface="Comic Sans MS" panose="030F0702030302020204" pitchFamily="66" charset="0"/>
                <a:ea typeface="Lucida Grande"/>
                <a:cs typeface="Lucida Grande"/>
                <a:sym typeface="Lucida Grande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200">
              <a:solidFill>
                <a:prstClr val="black"/>
              </a:solidFill>
              <a:latin typeface="Comic Sans MS" panose="030F0702030302020204" pitchFamily="66" charset="0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8331460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64" y="0"/>
            <a:ext cx="8656637" cy="685800"/>
          </a:xfrm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Criminal Law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85800"/>
            <a:ext cx="9144000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latin typeface="Comic Sans MS" charset="0"/>
                <a:ea typeface="ＭＳ Ｐゴシック" charset="-128"/>
              </a:rPr>
              <a:t>Laws that seek to prevent people from deliberately or recklessly harming each other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latin typeface="Comic Sans MS" charset="0"/>
                <a:ea typeface="ＭＳ Ｐゴシック" charset="-128"/>
              </a:rPr>
              <a:t>Felonies &amp; misdemeanors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endParaRPr lang="en-US" sz="4800" b="1" dirty="0">
              <a:latin typeface="Comic Sans MS" charset="0"/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2412" y="2743201"/>
            <a:ext cx="9128126" cy="3965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2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000" b="1" u="sng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Misdemeanors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- Lesser crimes</a:t>
            </a:r>
          </a:p>
          <a:p>
            <a:pPr marL="457200" indent="-457200">
              <a:spcBef>
                <a:spcPts val="2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000" b="1" u="sng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Felonies</a:t>
            </a: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- Serious/violent crimes</a:t>
            </a:r>
          </a:p>
          <a:p>
            <a:pPr marL="457200" indent="-457200">
              <a:spcBef>
                <a:spcPts val="2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000" b="1" u="sng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Crimes against Property</a:t>
            </a:r>
          </a:p>
          <a:p>
            <a:pPr marL="914400" lvl="1" indent="-457200">
              <a:spcBef>
                <a:spcPts val="2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Larceny, Burglary, Robbery</a:t>
            </a:r>
          </a:p>
          <a:p>
            <a:pPr marL="914400" lvl="1" indent="-457200">
              <a:spcBef>
                <a:spcPts val="2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Vandalism, Fraud, Embezzlement</a:t>
            </a:r>
          </a:p>
          <a:p>
            <a:pPr marL="457200" indent="-457200">
              <a:spcBef>
                <a:spcPts val="2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000" b="1" u="sng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Crimes against People</a:t>
            </a:r>
          </a:p>
          <a:p>
            <a:pPr marL="914400" lvl="1" indent="-457200">
              <a:spcBef>
                <a:spcPts val="2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Murder, Manslaughter</a:t>
            </a:r>
          </a:p>
          <a:p>
            <a:pPr marL="914400" lvl="1" indent="-457200">
              <a:spcBef>
                <a:spcPts val="2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Rape, Kidnapping, Assault</a:t>
            </a:r>
          </a:p>
        </p:txBody>
      </p:sp>
      <p:sp>
        <p:nvSpPr>
          <p:cNvPr id="121861" name="Title 1"/>
          <p:cNvSpPr txBox="1">
            <a:spLocks/>
          </p:cNvSpPr>
          <p:nvPr/>
        </p:nvSpPr>
        <p:spPr bwMode="auto">
          <a:xfrm>
            <a:off x="1570039" y="2133600"/>
            <a:ext cx="858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Types of Criminal Cases</a:t>
            </a:r>
          </a:p>
        </p:txBody>
      </p:sp>
    </p:spTree>
    <p:extLst>
      <p:ext uri="{BB962C8B-B14F-4D97-AF65-F5344CB8AC3E}">
        <p14:creationId xmlns:p14="http://schemas.microsoft.com/office/powerpoint/2010/main" val="41486895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8610600" cy="685800"/>
          </a:xfrm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chemeClr val="accent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Civil Law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844550"/>
            <a:ext cx="9144000" cy="18288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en-US" sz="2850" b="1" dirty="0">
                <a:latin typeface="Comic Sans MS"/>
                <a:cs typeface="Comic Sans MS"/>
              </a:rPr>
              <a:t>Dispute between two or more people usually involving money or family court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en-US" sz="2850" b="1" dirty="0">
                <a:latin typeface="Comic Sans MS"/>
                <a:cs typeface="Comic Sans MS"/>
              </a:rPr>
              <a:t>Examples: Divorce, Child Support, Car accidents (that do not involve a crime), Alimony, Abuse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29083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u="sng">
                <a:solidFill>
                  <a:srgbClr val="0F6FC6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Major Players in the Courtroom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35179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Plaintiff: In Civil Cases, injured party who brings action against alleged offender</a:t>
            </a:r>
          </a:p>
          <a:p>
            <a:pPr marL="274320" indent="-274320" eaLnBrk="1" fontAlgn="auto" hangingPunct="1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Defendant: </a:t>
            </a:r>
            <a:r>
              <a:rPr lang="en-US" sz="28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Indv</a:t>
            </a: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 whom a claim is made against in court</a:t>
            </a:r>
          </a:p>
          <a:p>
            <a:pPr marL="641033" lvl="1" indent="-274320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Civil Cases, defendant is person being sued.</a:t>
            </a:r>
          </a:p>
          <a:p>
            <a:pPr marL="641033" lvl="1" indent="-274320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Criminal Cases, the defendant is the person charged with committing a crime.</a:t>
            </a:r>
          </a:p>
        </p:txBody>
      </p:sp>
    </p:spTree>
    <p:extLst>
      <p:ext uri="{BB962C8B-B14F-4D97-AF65-F5344CB8AC3E}">
        <p14:creationId xmlns:p14="http://schemas.microsoft.com/office/powerpoint/2010/main" val="29754119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Major Players Continued: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143000"/>
            <a:ext cx="9144000" cy="5715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000" b="1" dirty="0">
                <a:latin typeface="Comic Sans MS" panose="030F0702030302020204" pitchFamily="66" charset="0"/>
              </a:rPr>
              <a:t>Prosecutor – Criminal Cases: Legal representative of the Government.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000" b="1" dirty="0">
                <a:latin typeface="Comic Sans MS" panose="030F0702030302020204" pitchFamily="66" charset="0"/>
              </a:rPr>
              <a:t>Prosecutor is the </a:t>
            </a:r>
            <a:r>
              <a:rPr lang="en-US" sz="3000" b="1" u="sng" dirty="0">
                <a:latin typeface="Comic Sans MS" panose="030F0702030302020204" pitchFamily="66" charset="0"/>
              </a:rPr>
              <a:t>U.S. Attorney</a:t>
            </a:r>
            <a:r>
              <a:rPr lang="en-US" sz="3000" b="1" dirty="0">
                <a:latin typeface="Comic Sans MS" panose="030F0702030302020204" pitchFamily="66" charset="0"/>
              </a:rPr>
              <a:t> in Federal Courts, the </a:t>
            </a:r>
            <a:r>
              <a:rPr lang="en-US" sz="3000" b="1" u="sng" dirty="0">
                <a:latin typeface="Comic Sans MS" panose="030F0702030302020204" pitchFamily="66" charset="0"/>
              </a:rPr>
              <a:t>District Attorney</a:t>
            </a:r>
            <a:r>
              <a:rPr lang="en-US" sz="3000" b="1" dirty="0">
                <a:latin typeface="Comic Sans MS" panose="030F0702030302020204" pitchFamily="66" charset="0"/>
              </a:rPr>
              <a:t> in State Courts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000" b="1" dirty="0">
                <a:latin typeface="Comic Sans MS" panose="030F0702030302020204" pitchFamily="66" charset="0"/>
              </a:rPr>
              <a:t>Public Defender: Court-appointed representative for impoverished defendants that cannot afford their own attorney.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000" b="1" dirty="0">
                <a:latin typeface="Comic Sans MS" panose="030F0702030302020204" pitchFamily="66" charset="0"/>
              </a:rPr>
              <a:t>Bailiff: An officer in State and Federal Courts whose duties include keeping order in the courtroom and guarding prisoners or jurors in deliberation (discussion).</a:t>
            </a:r>
          </a:p>
        </p:txBody>
      </p:sp>
    </p:spTree>
    <p:extLst>
      <p:ext uri="{BB962C8B-B14F-4D97-AF65-F5344CB8AC3E}">
        <p14:creationId xmlns:p14="http://schemas.microsoft.com/office/powerpoint/2010/main" val="29359427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895600"/>
            <a:ext cx="9067800" cy="762000"/>
          </a:xfrm>
        </p:spPr>
        <p:txBody>
          <a:bodyPr/>
          <a:lstStyle/>
          <a:p>
            <a:pPr eaLnBrk="1" hangingPunct="1"/>
            <a:r>
              <a:rPr lang="en-US" altLang="en-US" sz="3600" b="1" u="sng">
                <a:latin typeface="Comic Sans MS" panose="030F0702030302020204" pitchFamily="66" charset="0"/>
              </a:rPr>
              <a:t>TWO TYPES OF JURIES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657601"/>
            <a:ext cx="9144000" cy="3235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00" b="1" u="sng">
                <a:latin typeface="Comic Sans MS" panose="030F0702030302020204" pitchFamily="66" charset="0"/>
              </a:rPr>
              <a:t>GRAND JURY</a:t>
            </a:r>
            <a:r>
              <a:rPr lang="en-US" altLang="en-US" sz="2700" b="1">
                <a:latin typeface="Comic Sans MS" panose="030F0702030302020204" pitchFamily="66" charset="0"/>
              </a:rPr>
              <a:t>: CITIZENS DECIDE WHETHER OR NOT TO INDICT PERSON. THEY DO NOT TAKE PART IN THE TRIALS, ONLY IN THE INDICTMENT PROCESS (CHARGING THE PERSON WITH THE CRIME)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00" b="1" u="sng">
                <a:latin typeface="Comic Sans MS" panose="030F0702030302020204" pitchFamily="66" charset="0"/>
              </a:rPr>
              <a:t>PETIT “TRIAL” JURY</a:t>
            </a:r>
            <a:r>
              <a:rPr lang="en-US" altLang="en-US" sz="2700" b="1">
                <a:latin typeface="Comic Sans MS" panose="030F0702030302020204" pitchFamily="66" charset="0"/>
              </a:rPr>
              <a:t>: CITIZENS WHO SERVE AS FACT FINDERS DURING TRIALS (rule as guilty or not-guilty)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0" y="838200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en-US" sz="27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U.S. Citizens listen to cases to determine a person’s right to property, right to freedom, or in capital cases, right to life</a:t>
            </a:r>
          </a:p>
          <a:p>
            <a:pPr lvl="2" fontAlgn="base">
              <a:spcAft>
                <a:spcPct val="0"/>
              </a:spcAft>
              <a:buClr>
                <a:srgbClr val="009DD9"/>
              </a:buClr>
              <a:buFont typeface="Arial" panose="020B0604020202020204" pitchFamily="34" charset="0"/>
              <a:buChar char="•"/>
            </a:pPr>
            <a:r>
              <a:rPr lang="en-US" altLang="en-US" sz="27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Generated lists of jurors come from voter registration and drivers’ license lists.</a:t>
            </a:r>
          </a:p>
        </p:txBody>
      </p:sp>
      <p:sp>
        <p:nvSpPr>
          <p:cNvPr id="124933" name="Rectangle 2"/>
          <p:cNvSpPr txBox="1">
            <a:spLocks noChangeArrowheads="1"/>
          </p:cNvSpPr>
          <p:nvPr/>
        </p:nvSpPr>
        <p:spPr bwMode="auto">
          <a:xfrm>
            <a:off x="1600200" y="14128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u="sng">
                <a:solidFill>
                  <a:srgbClr val="04617B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JURY</a:t>
            </a:r>
          </a:p>
        </p:txBody>
      </p:sp>
    </p:spTree>
    <p:extLst>
      <p:ext uri="{BB962C8B-B14F-4D97-AF65-F5344CB8AC3E}">
        <p14:creationId xmlns:p14="http://schemas.microsoft.com/office/powerpoint/2010/main" val="1406200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1535114" y="0"/>
            <a:ext cx="9132887" cy="762000"/>
          </a:xfrm>
        </p:spPr>
        <p:txBody>
          <a:bodyPr/>
          <a:lstStyle/>
          <a:p>
            <a:pPr algn="ctr" eaLnBrk="1" hangingPunct="1"/>
            <a:r>
              <a:rPr lang="en-US" altLang="en-US" sz="4400" b="1">
                <a:solidFill>
                  <a:srgbClr val="FF6600"/>
                </a:solidFill>
                <a:latin typeface="Comic Sans MS" panose="030F0702030302020204" pitchFamily="66" charset="0"/>
              </a:rPr>
              <a:t>Burden of Proof</a:t>
            </a:r>
          </a:p>
        </p:txBody>
      </p:sp>
      <p:sp>
        <p:nvSpPr>
          <p:cNvPr id="112643" name="Content Placeholder 1"/>
          <p:cNvSpPr>
            <a:spLocks noGrp="1"/>
          </p:cNvSpPr>
          <p:nvPr>
            <p:ph sz="half" idx="1"/>
          </p:nvPr>
        </p:nvSpPr>
        <p:spPr>
          <a:xfrm>
            <a:off x="5105400" y="3222626"/>
            <a:ext cx="5486400" cy="3521075"/>
          </a:xfrm>
        </p:spPr>
        <p:txBody>
          <a:bodyPr/>
          <a:lstStyle/>
          <a:p>
            <a:pPr eaLnBrk="1" hangingPunct="1"/>
            <a:r>
              <a:rPr lang="en-US" altLang="en-US" sz="2700" b="1" i="1">
                <a:solidFill>
                  <a:srgbClr val="FF6600"/>
                </a:solidFill>
                <a:latin typeface="Comic Sans MS" panose="030F0702030302020204" pitchFamily="66" charset="0"/>
              </a:rPr>
              <a:t>plaintiff </a:t>
            </a:r>
            <a:r>
              <a:rPr lang="en-US" altLang="en-US" sz="2700" b="1">
                <a:latin typeface="Comic Sans MS" panose="030F0702030302020204" pitchFamily="66" charset="0"/>
              </a:rPr>
              <a:t>has burden of proof</a:t>
            </a:r>
          </a:p>
          <a:p>
            <a:pPr eaLnBrk="1" hangingPunct="1"/>
            <a:r>
              <a:rPr lang="en-US" altLang="en-US" sz="2700" b="1">
                <a:solidFill>
                  <a:srgbClr val="FF6600"/>
                </a:solidFill>
                <a:latin typeface="Comic Sans MS" panose="030F0702030302020204" pitchFamily="66" charset="0"/>
              </a:rPr>
              <a:t>defendant </a:t>
            </a:r>
            <a:r>
              <a:rPr lang="en-US" altLang="en-US" sz="2700" b="1">
                <a:latin typeface="Comic Sans MS" panose="030F0702030302020204" pitchFamily="66" charset="0"/>
              </a:rPr>
              <a:t>must be proven guilty “with a </a:t>
            </a:r>
            <a:r>
              <a:rPr lang="en-US" altLang="en-US" sz="2700" b="1" i="1">
                <a:solidFill>
                  <a:srgbClr val="FF6600"/>
                </a:solidFill>
                <a:latin typeface="Comic Sans MS" panose="030F0702030302020204" pitchFamily="66" charset="0"/>
              </a:rPr>
              <a:t>preponderance </a:t>
            </a:r>
            <a:r>
              <a:rPr lang="en-US" altLang="en-US" sz="2700" b="1">
                <a:latin typeface="Comic Sans MS" panose="030F0702030302020204" pitchFamily="66" charset="0"/>
              </a:rPr>
              <a:t>of evidence”</a:t>
            </a:r>
          </a:p>
          <a:p>
            <a:pPr lvl="1" eaLnBrk="1" hangingPunct="1"/>
            <a:r>
              <a:rPr lang="en-US" altLang="en-US" sz="2700" b="1">
                <a:latin typeface="Comic Sans MS" panose="030F0702030302020204" pitchFamily="66" charset="0"/>
              </a:rPr>
              <a:t>One side must present, more testimony, exhibits &amp; evidence than the other side</a:t>
            </a:r>
          </a:p>
          <a:p>
            <a:pPr eaLnBrk="1" hangingPunct="1"/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46084" name="Content Placeholder 1"/>
          <p:cNvSpPr txBox="1">
            <a:spLocks/>
          </p:cNvSpPr>
          <p:nvPr/>
        </p:nvSpPr>
        <p:spPr bwMode="auto">
          <a:xfrm>
            <a:off x="1524000" y="3059113"/>
            <a:ext cx="373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700" b="1" i="1" dirty="0">
                <a:solidFill>
                  <a:srgbClr val="FF6600"/>
                </a:solidFill>
                <a:latin typeface="Comic Sans MS" panose="030F0702030302020204" pitchFamily="66" charset="0"/>
              </a:rPr>
              <a:t>prosecution </a:t>
            </a:r>
            <a:r>
              <a:rPr lang="en-US" altLang="en-US" sz="2700" b="1" dirty="0">
                <a:solidFill>
                  <a:prstClr val="black"/>
                </a:solidFill>
                <a:latin typeface="Comic Sans MS" panose="030F0702030302020204" pitchFamily="66" charset="0"/>
              </a:rPr>
              <a:t>has the burden of proof</a:t>
            </a:r>
          </a:p>
          <a:p>
            <a:pPr lvl="1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700" b="1" dirty="0">
                <a:solidFill>
                  <a:srgbClr val="FF6600"/>
                </a:solidFill>
                <a:latin typeface="Comic Sans MS" panose="030F0702030302020204" pitchFamily="66" charset="0"/>
              </a:rPr>
              <a:t>defendant </a:t>
            </a:r>
            <a:r>
              <a:rPr lang="en-US" altLang="en-US" sz="2700" b="1" dirty="0">
                <a:solidFill>
                  <a:prstClr val="black"/>
                </a:solidFill>
                <a:latin typeface="Comic Sans MS" panose="030F0702030302020204" pitchFamily="66" charset="0"/>
              </a:rPr>
              <a:t>must be proven guilty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700" b="1" dirty="0">
                <a:solidFill>
                  <a:prstClr val="black"/>
                </a:solidFill>
                <a:latin typeface="Comic Sans MS" panose="030F0702030302020204" pitchFamily="66" charset="0"/>
              </a:rPr>
              <a:t>“beyond a </a:t>
            </a:r>
            <a:r>
              <a:rPr lang="en-US" altLang="en-US" sz="2700" b="1" i="1" dirty="0">
                <a:solidFill>
                  <a:srgbClr val="FF6600"/>
                </a:solidFill>
                <a:latin typeface="Comic Sans MS" panose="030F0702030302020204" pitchFamily="66" charset="0"/>
              </a:rPr>
              <a:t>reasonable </a:t>
            </a:r>
            <a:r>
              <a:rPr lang="en-US" altLang="en-US" sz="2700" b="1" dirty="0">
                <a:solidFill>
                  <a:prstClr val="black"/>
                </a:solidFill>
                <a:latin typeface="Comic Sans MS" panose="030F0702030302020204" pitchFamily="66" charset="0"/>
              </a:rPr>
              <a:t>doubt”</a:t>
            </a:r>
          </a:p>
        </p:txBody>
      </p:sp>
      <p:sp>
        <p:nvSpPr>
          <p:cNvPr id="125957" name="TextBox 5"/>
          <p:cNvSpPr txBox="1">
            <a:spLocks noChangeArrowheads="1"/>
          </p:cNvSpPr>
          <p:nvPr/>
        </p:nvSpPr>
        <p:spPr bwMode="auto">
          <a:xfrm>
            <a:off x="6473825" y="364013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5958" name="Rectangle 8"/>
          <p:cNvSpPr>
            <a:spLocks noChangeArrowheads="1"/>
          </p:cNvSpPr>
          <p:nvPr/>
        </p:nvSpPr>
        <p:spPr bwMode="auto">
          <a:xfrm>
            <a:off x="1498601" y="2514601"/>
            <a:ext cx="240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prstClr val="black"/>
                </a:solidFill>
                <a:latin typeface="Comic Sans MS" panose="030F0702030302020204" pitchFamily="66" charset="0"/>
              </a:rPr>
              <a:t>Criminal: </a:t>
            </a:r>
            <a:endParaRPr lang="en-US" altLang="en-US" sz="4000">
              <a:solidFill>
                <a:prstClr val="black"/>
              </a:solidFill>
            </a:endParaRPr>
          </a:p>
        </p:txBody>
      </p:sp>
      <p:sp>
        <p:nvSpPr>
          <p:cNvPr id="125959" name="Rectangle 9"/>
          <p:cNvSpPr>
            <a:spLocks noChangeArrowheads="1"/>
          </p:cNvSpPr>
          <p:nvPr/>
        </p:nvSpPr>
        <p:spPr bwMode="auto">
          <a:xfrm>
            <a:off x="5126038" y="2514601"/>
            <a:ext cx="163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prstClr val="black"/>
                </a:solidFill>
                <a:latin typeface="Comic Sans MS" panose="030F0702030302020204" pitchFamily="66" charset="0"/>
              </a:rPr>
              <a:t>Civil : </a:t>
            </a:r>
            <a:endParaRPr lang="en-US" altLang="en-US" sz="400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35114" y="762000"/>
            <a:ext cx="71516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Burden of refers to the party that has the job of proving the other person guilty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We are “innocent until proven guilty”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http://1.bp.blogspot.com/--OloLDqajaw/ThR6iq90jII/AAAAAAAAAig/dhCv1ZRoH28/s320/oj-simpson-glo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73113"/>
            <a:ext cx="22225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429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46084" grpId="0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1981200" y="-3810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Criminal Punishments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Autofit/>
          </a:bodyPr>
          <a:lstStyle/>
          <a:p>
            <a:pPr marL="228600" indent="-228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50" b="1" dirty="0">
                <a:latin typeface="Comic Sans MS" panose="030F0702030302020204" pitchFamily="66" charset="0"/>
              </a:rPr>
              <a:t>Penalties vary according to seriousness of crime committed (8</a:t>
            </a:r>
            <a:r>
              <a:rPr lang="en-US" sz="2550" b="1" baseline="30000" dirty="0">
                <a:latin typeface="Comic Sans MS" panose="030F0702030302020204" pitchFamily="66" charset="0"/>
              </a:rPr>
              <a:t>th</a:t>
            </a:r>
            <a:r>
              <a:rPr lang="en-US" sz="2550" b="1" dirty="0">
                <a:latin typeface="Comic Sans MS" panose="030F0702030302020204" pitchFamily="66" charset="0"/>
              </a:rPr>
              <a:t> Amendment)</a:t>
            </a:r>
          </a:p>
          <a:p>
            <a:pPr marL="228600" indent="-228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50" b="1" u="sng" dirty="0">
                <a:latin typeface="Comic Sans MS" panose="030F0702030302020204" pitchFamily="66" charset="0"/>
              </a:rPr>
              <a:t>Crime against people will carry greater punishments</a:t>
            </a:r>
            <a:endParaRPr lang="en-US" sz="2550" b="1" dirty="0">
              <a:latin typeface="Comic Sans MS" panose="030F0702030302020204" pitchFamily="66" charset="0"/>
            </a:endParaRPr>
          </a:p>
          <a:p>
            <a:pPr marL="228600" indent="-228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50" b="1" dirty="0">
                <a:latin typeface="Comic Sans MS" panose="030F0702030302020204" pitchFamily="66" charset="0"/>
              </a:rPr>
              <a:t>Role of Punishment</a:t>
            </a:r>
          </a:p>
          <a:p>
            <a:pPr marL="461963" indent="-2349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550" b="1" dirty="0">
                <a:latin typeface="Comic Sans MS" panose="030F0702030302020204" pitchFamily="66" charset="0"/>
              </a:rPr>
              <a:t>REHABILITATION: Goal is to help criminals to re-enter society &amp; be productive</a:t>
            </a:r>
          </a:p>
          <a:p>
            <a:pPr marL="461963" indent="-2349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550" b="1" dirty="0">
                <a:latin typeface="Comic Sans MS" panose="030F0702030302020204" pitchFamily="66" charset="0"/>
              </a:rPr>
              <a:t>DETERRENCE: Keep others from committing crimes</a:t>
            </a:r>
          </a:p>
          <a:p>
            <a:pPr marL="228600" indent="-228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50" b="1" u="sng" dirty="0">
                <a:latin typeface="Comic Sans MS" panose="030F0702030302020204" pitchFamily="66" charset="0"/>
              </a:rPr>
              <a:t>Indeterminate Sentencing</a:t>
            </a:r>
          </a:p>
          <a:p>
            <a:pPr marL="461963" indent="-2349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550" b="1" dirty="0">
                <a:latin typeface="Comic Sans MS" panose="030F0702030302020204" pitchFamily="66" charset="0"/>
              </a:rPr>
              <a:t>Judge gives a range of sentences</a:t>
            </a:r>
          </a:p>
          <a:p>
            <a:pPr marL="461963" indent="-2349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550" b="1" dirty="0">
                <a:latin typeface="Comic Sans MS" panose="030F0702030302020204" pitchFamily="66" charset="0"/>
              </a:rPr>
              <a:t>Depends on judge, politics, etc.</a:t>
            </a:r>
          </a:p>
          <a:p>
            <a:pPr marL="228600" indent="-228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50" b="1" u="sng" dirty="0">
                <a:latin typeface="Comic Sans MS" panose="030F0702030302020204" pitchFamily="66" charset="0"/>
              </a:rPr>
              <a:t>MANDATORY SENTENCING/ 3 STRIKE LAWS</a:t>
            </a:r>
            <a:r>
              <a:rPr lang="en-US" sz="2550" b="1" dirty="0">
                <a:latin typeface="Comic Sans MS" panose="030F0702030302020204" pitchFamily="66" charset="0"/>
              </a:rPr>
              <a:t>: 3 times charged = jail time</a:t>
            </a:r>
          </a:p>
          <a:p>
            <a:pPr marL="228600" indent="-228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50" b="1" u="sng" dirty="0">
                <a:latin typeface="Comic Sans MS" panose="030F0702030302020204" pitchFamily="66" charset="0"/>
              </a:rPr>
              <a:t>PAROLE</a:t>
            </a:r>
            <a:r>
              <a:rPr lang="en-US" sz="2550" b="1" dirty="0">
                <a:latin typeface="Comic Sans MS" panose="030F0702030302020204" pitchFamily="66" charset="0"/>
              </a:rPr>
              <a:t>: Early release from jail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E3EA51B-3B6D-42F7-A740-8A741A10710B}" type="slidenum">
              <a:rPr lang="en-US" altLang="en-US" smtClean="0">
                <a:solidFill>
                  <a:srgbClr val="045C75"/>
                </a:solidFill>
                <a:latin typeface="Comic Sans MS" panose="030F0702030302020204" pitchFamily="66" charset="0"/>
              </a:rPr>
              <a:pPr/>
              <a:t>28</a:t>
            </a:fld>
            <a:endParaRPr lang="en-US" altLang="en-US" smtClean="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59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5"/>
          <p:cNvSpPr>
            <a:spLocks noGrp="1" noChangeArrowheads="1"/>
          </p:cNvSpPr>
          <p:nvPr>
            <p:ph type="title"/>
          </p:nvPr>
        </p:nvSpPr>
        <p:spPr>
          <a:xfrm>
            <a:off x="1504950" y="55564"/>
            <a:ext cx="9132888" cy="600075"/>
          </a:xfr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000000"/>
                </a:solidFill>
                <a:latin typeface="Comic Sans MS" panose="030F0702030302020204" pitchFamily="66" charset="0"/>
              </a:rPr>
              <a:t>Civil Court Procedure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04950" y="533400"/>
            <a:ext cx="9132888" cy="6324600"/>
          </a:xfrm>
        </p:spPr>
        <p:txBody>
          <a:bodyPr>
            <a:noAutofit/>
          </a:bodyPr>
          <a:lstStyle/>
          <a:p>
            <a:pPr marL="177800" indent="-1778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u="sng" dirty="0">
                <a:latin typeface="Comic Sans MS" panose="030F0702030302020204" pitchFamily="66" charset="0"/>
              </a:rPr>
              <a:t>Can take years to settle in court</a:t>
            </a:r>
            <a:r>
              <a:rPr lang="en-US" sz="2400" b="1" dirty="0">
                <a:latin typeface="Comic Sans MS" panose="030F0702030302020204" pitchFamily="66" charset="0"/>
              </a:rPr>
              <a:t> b/c of so many cases; most cases settle out of court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Steps:</a:t>
            </a:r>
          </a:p>
          <a:p>
            <a:pPr marL="227013" indent="-227013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File a </a:t>
            </a:r>
            <a:r>
              <a:rPr lang="en-US" sz="2400" b="1" u="sng" dirty="0">
                <a:latin typeface="Comic Sans MS" panose="030F0702030302020204" pitchFamily="66" charset="0"/>
              </a:rPr>
              <a:t>COMPLAINT</a:t>
            </a:r>
            <a:r>
              <a:rPr lang="en-US" sz="2400" b="1" dirty="0">
                <a:latin typeface="Comic Sans MS" panose="030F0702030302020204" pitchFamily="66" charset="0"/>
              </a:rPr>
              <a:t>: Formal statement naming plaintiff, defendant, and nature of lawsuit</a:t>
            </a:r>
          </a:p>
          <a:p>
            <a:pPr marL="227013" indent="-227013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u="sng" dirty="0">
                <a:latin typeface="Comic Sans MS" panose="030F0702030302020204" pitchFamily="66" charset="0"/>
              </a:rPr>
              <a:t>SUMMONS</a:t>
            </a:r>
            <a:r>
              <a:rPr lang="en-US" sz="2400" b="1" dirty="0">
                <a:latin typeface="Comic Sans MS" panose="030F0702030302020204" pitchFamily="66" charset="0"/>
              </a:rPr>
              <a:t> is issued: Sent to the defendant to inform them of the case</a:t>
            </a:r>
          </a:p>
          <a:p>
            <a:pPr marL="227013" indent="-227013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Attorneys exchange </a:t>
            </a:r>
            <a:r>
              <a:rPr lang="en-US" sz="2400" b="1" u="sng" dirty="0">
                <a:latin typeface="Comic Sans MS" panose="030F0702030302020204" pitchFamily="66" charset="0"/>
              </a:rPr>
              <a:t>PLEADINGS</a:t>
            </a:r>
            <a:r>
              <a:rPr lang="en-US" sz="2400" b="1" dirty="0">
                <a:latin typeface="Comic Sans MS" panose="030F0702030302020204" pitchFamily="66" charset="0"/>
              </a:rPr>
              <a:t>: Complaint &amp; defendant’s answer together</a:t>
            </a:r>
          </a:p>
          <a:p>
            <a:pPr marL="227013" indent="-227013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Court </a:t>
            </a:r>
            <a:r>
              <a:rPr lang="en-US" sz="2400" b="1" u="sng" dirty="0">
                <a:latin typeface="Comic Sans MS" panose="030F0702030302020204" pitchFamily="66" charset="0"/>
              </a:rPr>
              <a:t>PRESENTATIONS</a:t>
            </a:r>
            <a:r>
              <a:rPr lang="en-US" sz="2400" b="1" dirty="0">
                <a:latin typeface="Comic Sans MS" panose="030F0702030302020204" pitchFamily="66" charset="0"/>
              </a:rPr>
              <a:t>: Attorneys present cases</a:t>
            </a:r>
          </a:p>
          <a:p>
            <a:pPr marL="227013" indent="-227013" eaLnBrk="1" hangingPunct="1">
              <a:spcBef>
                <a:spcPts val="2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Judge or jury begin </a:t>
            </a:r>
            <a:r>
              <a:rPr lang="en-US" altLang="en-US" sz="2400" b="1" u="sng" dirty="0">
                <a:latin typeface="Comic Sans MS" panose="030F0702030302020204" pitchFamily="66" charset="0"/>
              </a:rPr>
              <a:t>DELIBERATIONS</a:t>
            </a:r>
          </a:p>
          <a:p>
            <a:pPr marL="461963" indent="-234950" eaLnBrk="1" hangingPunct="1">
              <a:spcBef>
                <a:spcPts val="200"/>
              </a:spcBef>
              <a:buFontTx/>
              <a:buChar char="•"/>
              <a:defRPr/>
            </a:pPr>
            <a:r>
              <a:rPr lang="en-US" altLang="en-US" sz="2400" b="1" dirty="0">
                <a:latin typeface="Comic Sans MS" panose="030F0702030302020204" pitchFamily="66" charset="0"/>
              </a:rPr>
              <a:t>“Preponderance of evidence”</a:t>
            </a:r>
          </a:p>
          <a:p>
            <a:pPr marL="461963" indent="-234950" eaLnBrk="1" hangingPunct="1">
              <a:spcBef>
                <a:spcPts val="200"/>
              </a:spcBef>
              <a:buFontTx/>
              <a:buChar char="•"/>
              <a:defRPr/>
            </a:pPr>
            <a:r>
              <a:rPr lang="en-US" altLang="en-US" sz="2400" b="1" dirty="0">
                <a:latin typeface="Comic Sans MS" panose="030F0702030302020204" pitchFamily="66" charset="0"/>
              </a:rPr>
              <a:t>Whoever has best evidence wins</a:t>
            </a:r>
          </a:p>
          <a:p>
            <a:pPr marL="227013" indent="-227013" eaLnBrk="1" hangingPunct="1">
              <a:spcBef>
                <a:spcPts val="200"/>
              </a:spcBef>
              <a:defRPr/>
            </a:pPr>
            <a:r>
              <a:rPr lang="en-US" altLang="en-US" sz="2400" b="1" u="sng" dirty="0">
                <a:latin typeface="Comic Sans MS" panose="030F0702030302020204" pitchFamily="66" charset="0"/>
              </a:rPr>
              <a:t>VERDICT</a:t>
            </a:r>
            <a:r>
              <a:rPr lang="en-US" altLang="en-US" sz="2400" b="1" dirty="0">
                <a:latin typeface="Comic Sans MS" panose="030F0702030302020204" pitchFamily="66" charset="0"/>
              </a:rPr>
              <a:t> is issued</a:t>
            </a:r>
          </a:p>
          <a:p>
            <a:pPr marL="461963" indent="-234950" eaLnBrk="1" hangingPunct="1">
              <a:spcBef>
                <a:spcPts val="200"/>
              </a:spcBef>
              <a:buFontTx/>
              <a:buChar char="•"/>
              <a:defRPr/>
            </a:pPr>
            <a:r>
              <a:rPr lang="en-US" altLang="en-US" sz="2400" b="1" dirty="0">
                <a:latin typeface="Comic Sans MS" panose="030F0702030302020204" pitchFamily="66" charset="0"/>
              </a:rPr>
              <a:t>Plaintiff wins = remedy set</a:t>
            </a:r>
          </a:p>
          <a:p>
            <a:pPr marL="461963" indent="-234950" eaLnBrk="1" hangingPunct="1">
              <a:spcBef>
                <a:spcPts val="200"/>
              </a:spcBef>
              <a:buFontTx/>
              <a:buChar char="•"/>
              <a:defRPr/>
            </a:pPr>
            <a:r>
              <a:rPr lang="en-US" altLang="en-US" sz="2400" b="1" dirty="0">
                <a:latin typeface="Comic Sans MS" panose="030F0702030302020204" pitchFamily="66" charset="0"/>
              </a:rPr>
              <a:t>Plaintiff loses = gets nothing and pays court costs</a:t>
            </a:r>
          </a:p>
          <a:p>
            <a:pPr marL="519113" indent="-2921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550" b="1" dirty="0">
              <a:latin typeface="Comic Sans MS" panose="030F0702030302020204" pitchFamily="66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BEC77BE-979C-4660-A50F-2B598074F0C2}" type="slidenum">
              <a:rPr lang="en-US" altLang="en-US" smtClean="0">
                <a:solidFill>
                  <a:srgbClr val="045C75"/>
                </a:solidFill>
                <a:latin typeface="Comic Sans MS" panose="030F0702030302020204" pitchFamily="66" charset="0"/>
              </a:rPr>
              <a:pPr/>
              <a:t>29</a:t>
            </a:fld>
            <a:endParaRPr lang="en-US" altLang="en-US" smtClean="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844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58865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CIVICS &amp; ECONOMICS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</a:rPr>
              <a:t>UNIT #10: LAW &amp;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JUSTICE</a:t>
            </a:r>
            <a:br>
              <a:rPr lang="en-US" b="1" dirty="0" smtClean="0">
                <a:solidFill>
                  <a:srgbClr val="0070C0"/>
                </a:solidFill>
                <a:latin typeface="+mn-lt"/>
              </a:rPr>
            </a:br>
            <a:r>
              <a:rPr lang="en-US" b="1" dirty="0" smtClean="0">
                <a:latin typeface="+mn-lt"/>
              </a:rPr>
              <a:t>10.1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06538" y="6191250"/>
            <a:ext cx="9144001" cy="66675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>
                <a:solidFill>
                  <a:srgbClr val="FFFF00"/>
                </a:solidFill>
                <a:latin typeface="Calibri" panose="020F0502020204030204"/>
              </a:rPr>
              <a:t>CAMPING ON SNAELFELLSNUS PENINSULA IN ICELAND</a:t>
            </a:r>
          </a:p>
        </p:txBody>
      </p:sp>
    </p:spTree>
    <p:extLst>
      <p:ext uri="{BB962C8B-B14F-4D97-AF65-F5344CB8AC3E}">
        <p14:creationId xmlns:p14="http://schemas.microsoft.com/office/powerpoint/2010/main" val="21370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5"/>
          <p:cNvSpPr>
            <a:spLocks noGrp="1" noChangeArrowheads="1"/>
          </p:cNvSpPr>
          <p:nvPr>
            <p:ph type="title"/>
          </p:nvPr>
        </p:nvSpPr>
        <p:spPr>
          <a:xfrm>
            <a:off x="1504950" y="55564"/>
            <a:ext cx="9132888" cy="600075"/>
          </a:xfr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000000"/>
                </a:solidFill>
                <a:latin typeface="Comic Sans MS" panose="030F0702030302020204" pitchFamily="66" charset="0"/>
              </a:rPr>
              <a:t>Criminal Court Procedure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04950" y="655638"/>
            <a:ext cx="9132888" cy="6202362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Steps:</a:t>
            </a:r>
          </a:p>
          <a:p>
            <a:pPr marL="227013" indent="-227013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Police </a:t>
            </a:r>
            <a:r>
              <a:rPr lang="en-US" sz="2400" b="1" u="sng" dirty="0">
                <a:latin typeface="Comic Sans MS" panose="030F0702030302020204" pitchFamily="66" charset="0"/>
              </a:rPr>
              <a:t>ARREST</a:t>
            </a:r>
            <a:r>
              <a:rPr lang="en-US" sz="2400" b="1" dirty="0">
                <a:latin typeface="Comic Sans MS" panose="030F0702030302020204" pitchFamily="66" charset="0"/>
              </a:rPr>
              <a:t> (or book a suspect)</a:t>
            </a:r>
          </a:p>
          <a:p>
            <a:pPr marL="227013" indent="-227013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b="1" u="sng" dirty="0">
                <a:latin typeface="Comic Sans MS" panose="030F0702030302020204" pitchFamily="66" charset="0"/>
              </a:rPr>
              <a:t>PRELIMINARY HEARING</a:t>
            </a:r>
            <a:r>
              <a:rPr lang="en-US" altLang="en-US" sz="2400" b="1" dirty="0">
                <a:latin typeface="Comic Sans MS" panose="030F0702030302020204" pitchFamily="66" charset="0"/>
              </a:rPr>
              <a:t>: suspect appears before a judge &amp; bail is set</a:t>
            </a:r>
          </a:p>
          <a:p>
            <a:pPr marL="227013" indent="-227013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b="1" u="sng" dirty="0">
                <a:latin typeface="Comic Sans MS" panose="030F0702030302020204" pitchFamily="66" charset="0"/>
              </a:rPr>
              <a:t>INDICTMENT</a:t>
            </a:r>
            <a:r>
              <a:rPr lang="en-US" altLang="en-US" sz="2400" b="1" dirty="0">
                <a:latin typeface="Comic Sans MS" panose="030F0702030302020204" pitchFamily="66" charset="0"/>
              </a:rPr>
              <a:t>: jury or judge hears evidence &amp; formally charges suspect</a:t>
            </a:r>
          </a:p>
          <a:p>
            <a:pPr marL="227013" indent="-227013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b="1" u="sng" dirty="0">
                <a:latin typeface="Comic Sans MS" panose="030F0702030302020204" pitchFamily="66" charset="0"/>
              </a:rPr>
              <a:t>ARRAIGNMENT</a:t>
            </a:r>
            <a:r>
              <a:rPr lang="en-US" altLang="en-US" sz="2400" b="1" dirty="0">
                <a:latin typeface="Comic Sans MS" panose="030F0702030302020204" pitchFamily="66" charset="0"/>
              </a:rPr>
              <a:t>: suspect is formally presented w/ charges &amp; asked to plea (guilty or not-guilty)</a:t>
            </a:r>
          </a:p>
          <a:p>
            <a:pPr marL="593726" lvl="1" indent="-227013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 smtClean="0">
                <a:latin typeface="Comic Sans MS" panose="030F0702030302020204" pitchFamily="66" charset="0"/>
              </a:rPr>
              <a:t>If suspect pleads guilty (often on a lesser charge), they can accept a plea bargain</a:t>
            </a:r>
          </a:p>
          <a:p>
            <a:pPr marL="593726" lvl="1" indent="-227013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 smtClean="0">
                <a:latin typeface="Comic Sans MS" panose="030F0702030302020204" pitchFamily="66" charset="0"/>
              </a:rPr>
              <a:t>If suspect pleads not guilty, a trial date is set</a:t>
            </a:r>
          </a:p>
          <a:p>
            <a:pPr marL="227013" indent="-227013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b="1" u="sng" dirty="0">
                <a:latin typeface="Comic Sans MS" panose="030F0702030302020204" pitchFamily="66" charset="0"/>
              </a:rPr>
              <a:t>TRIAL</a:t>
            </a:r>
            <a:r>
              <a:rPr lang="en-US" altLang="en-US" sz="2400" b="1" dirty="0">
                <a:latin typeface="Comic Sans MS" panose="030F0702030302020204" pitchFamily="66" charset="0"/>
              </a:rPr>
              <a:t>: prosecution &amp; defense present case to jury/judge</a:t>
            </a:r>
          </a:p>
          <a:p>
            <a:pPr marL="227013" indent="-227013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b="1" u="sng" dirty="0">
                <a:latin typeface="Comic Sans MS" panose="030F0702030302020204" pitchFamily="66" charset="0"/>
              </a:rPr>
              <a:t>VERDICT</a:t>
            </a:r>
            <a:r>
              <a:rPr lang="en-US" altLang="en-US" sz="2400" b="1" dirty="0">
                <a:latin typeface="Comic Sans MS" panose="030F0702030302020204" pitchFamily="66" charset="0"/>
              </a:rPr>
              <a:t>: jury or judge reaches a decision</a:t>
            </a:r>
          </a:p>
          <a:p>
            <a:pPr marL="593726" lvl="1" indent="-227013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 smtClean="0">
                <a:latin typeface="Comic Sans MS" panose="030F0702030302020204" pitchFamily="66" charset="0"/>
              </a:rPr>
              <a:t>Acquittal: defendant found not-guilty &amp; goes free</a:t>
            </a:r>
          </a:p>
          <a:p>
            <a:pPr marL="593726" lvl="1" indent="-227013" eaLnBrk="1" fontAlgn="auto" hangingPunct="1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 smtClean="0">
                <a:latin typeface="Comic Sans MS" panose="030F0702030302020204" pitchFamily="66" charset="0"/>
              </a:rPr>
              <a:t>Sentencing: defendant found guilty, &amp; judge sentences the defendant</a:t>
            </a:r>
            <a:endParaRPr lang="en-US" altLang="en-US" b="1" dirty="0">
              <a:latin typeface="Comic Sans MS" panose="030F0702030302020204" pitchFamily="66" charset="0"/>
            </a:endParaRPr>
          </a:p>
          <a:p>
            <a:pPr marL="519113" indent="-292100" eaLnBrk="1" fontAlgn="auto" hangingPunct="1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550" b="1" dirty="0">
              <a:latin typeface="Comic Sans MS" panose="030F0702030302020204" pitchFamily="66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66F2E85-2CE5-40B8-A864-8A7624FF1AC7}" type="slidenum">
              <a:rPr lang="en-US" altLang="en-US" smtClean="0">
                <a:solidFill>
                  <a:srgbClr val="045C75"/>
                </a:solidFill>
                <a:latin typeface="Comic Sans MS" panose="030F0702030302020204" pitchFamily="66" charset="0"/>
              </a:rPr>
              <a:pPr/>
              <a:t>30</a:t>
            </a:fld>
            <a:endParaRPr lang="en-US" altLang="en-US" smtClean="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126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Civil Court Procedure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A3A28A2-93BA-45BB-9CCB-0A2F6C635EEA}" type="slidenum">
              <a:rPr lang="en-US" altLang="en-US" smtClean="0">
                <a:solidFill>
                  <a:srgbClr val="045C75"/>
                </a:solidFill>
                <a:latin typeface="Comic Sans MS" panose="030F0702030302020204" pitchFamily="66" charset="0"/>
              </a:rPr>
              <a:pPr/>
              <a:t>31</a:t>
            </a:fld>
            <a:endParaRPr lang="en-US" altLang="en-US" smtClean="0">
              <a:solidFill>
                <a:srgbClr val="045C75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0052" name="Picture 6" descr="lawsuit-sc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4" y="1133475"/>
            <a:ext cx="5159375" cy="5595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427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altLang="en-US" sz="3600" b="1" u="sng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Administrative Law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704850"/>
            <a:ext cx="9144000" cy="152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z="27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Incl. rules &amp; regulations made by govt agencies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z="27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Example: Environmental Protection Agency creates a regulation banning certain types of pollution</a:t>
            </a:r>
          </a:p>
        </p:txBody>
      </p:sp>
      <p:sp>
        <p:nvSpPr>
          <p:cNvPr id="131076" name="Rectangle 2"/>
          <p:cNvSpPr txBox="1">
            <a:spLocks noChangeArrowheads="1"/>
          </p:cNvSpPr>
          <p:nvPr/>
        </p:nvSpPr>
        <p:spPr bwMode="auto">
          <a:xfrm>
            <a:off x="3505200" y="2635250"/>
            <a:ext cx="518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u="sng">
                <a:solidFill>
                  <a:prstClr val="black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Statutory Law</a:t>
            </a:r>
          </a:p>
        </p:txBody>
      </p:sp>
      <p:sp>
        <p:nvSpPr>
          <p:cNvPr id="117765" name="Rectangle 3"/>
          <p:cNvSpPr txBox="1">
            <a:spLocks noChangeArrowheads="1"/>
          </p:cNvSpPr>
          <p:nvPr/>
        </p:nvSpPr>
        <p:spPr bwMode="auto">
          <a:xfrm>
            <a:off x="1524000" y="3352800"/>
            <a:ext cx="9144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Deal w/ statutes (state law) that regulate behavior</a:t>
            </a:r>
          </a:p>
          <a:p>
            <a:pPr fontAlgn="base"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Ex.: Speed limits, food inspection processes, minimum ages for work permits, driver’s licenses, voting requirements, etc.</a:t>
            </a:r>
          </a:p>
        </p:txBody>
      </p:sp>
    </p:spTree>
    <p:extLst>
      <p:ext uri="{BB962C8B-B14F-4D97-AF65-F5344CB8AC3E}">
        <p14:creationId xmlns:p14="http://schemas.microsoft.com/office/powerpoint/2010/main" val="13817730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altLang="en-US" sz="3600" b="1" u="sng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Constitutional Law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514350"/>
            <a:ext cx="9144000" cy="29908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00" b="1" dirty="0">
                <a:latin typeface="Comic Sans MS" charset="0"/>
                <a:ea typeface="ＭＳ Ｐゴシック" charset="-128"/>
              </a:rPr>
              <a:t>Laws written in Constitution must be followed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700" b="1" dirty="0">
                <a:latin typeface="Comic Sans MS" charset="0"/>
                <a:ea typeface="ＭＳ Ｐゴシック" charset="-128"/>
              </a:rPr>
              <a:t>Example – Rights of the accused, such as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b="1" dirty="0">
                <a:latin typeface="Comic Sans MS" charset="0"/>
                <a:ea typeface="ＭＳ Ｐゴシック" charset="-128"/>
              </a:rPr>
              <a:t>Habeas Corpus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b="1" dirty="0">
                <a:latin typeface="Comic Sans MS" charset="0"/>
                <a:ea typeface="ＭＳ Ｐゴシック" charset="-128"/>
              </a:rPr>
              <a:t>No Double Jeopardy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b="1" dirty="0">
                <a:latin typeface="Comic Sans MS" charset="0"/>
                <a:ea typeface="ＭＳ Ｐゴシック" charset="-128"/>
              </a:rPr>
              <a:t>Hear &amp; Question Witnesses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b="1" dirty="0">
                <a:latin typeface="Comic Sans MS" charset="0"/>
                <a:ea typeface="ＭＳ Ｐゴシック" charset="-128"/>
              </a:rPr>
              <a:t>Impartial Jury</a:t>
            </a:r>
          </a:p>
        </p:txBody>
      </p:sp>
      <p:sp>
        <p:nvSpPr>
          <p:cNvPr id="132100" name="Rectangle 2"/>
          <p:cNvSpPr txBox="1">
            <a:spLocks noChangeArrowheads="1"/>
          </p:cNvSpPr>
          <p:nvPr/>
        </p:nvSpPr>
        <p:spPr bwMode="auto">
          <a:xfrm>
            <a:off x="1976438" y="348297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u="sng">
                <a:solidFill>
                  <a:prstClr val="black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International Law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19238" y="4114800"/>
            <a:ext cx="91440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Made up of treaties, customs, &amp; agreements with other nations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If broken, defendant can go to the World Court (est. by United Nations in 1946)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sz="13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omic Sans MS"/>
              </a:rPr>
              <a:t>HAVE OUT THE FINAL EXAM REVIEW SHEET FOR UNIT #6</a:t>
            </a:r>
          </a:p>
        </p:txBody>
      </p:sp>
    </p:spTree>
    <p:extLst>
      <p:ext uri="{BB962C8B-B14F-4D97-AF65-F5344CB8AC3E}">
        <p14:creationId xmlns:p14="http://schemas.microsoft.com/office/powerpoint/2010/main" val="27376820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VOCAB LOG – 10.3,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01/05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44500"/>
            <a:ext cx="9144000" cy="64135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700" b="1" u="sng" dirty="0">
                <a:solidFill>
                  <a:srgbClr val="FF0000"/>
                </a:solidFill>
              </a:rPr>
              <a:t>BELOW 10.2 VOCAB, LABEL TODAY’S VOCAB AS “</a:t>
            </a:r>
            <a:r>
              <a:rPr lang="en-US" sz="2700" b="1" u="sng" dirty="0">
                <a:solidFill>
                  <a:srgbClr val="0070C0"/>
                </a:solidFill>
              </a:rPr>
              <a:t>10.3 – 01/05</a:t>
            </a:r>
            <a:r>
              <a:rPr lang="en-US" sz="2700" b="1" u="sng" dirty="0">
                <a:solidFill>
                  <a:srgbClr val="FF0000"/>
                </a:solidFill>
              </a:rPr>
              <a:t>.”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500" b="1" u="sng" dirty="0"/>
              <a:t>CIVIL CASE</a:t>
            </a:r>
            <a:r>
              <a:rPr lang="en-US" sz="2500" b="1" dirty="0"/>
              <a:t>: involve disputes over rights, property, &amp; benefits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500" b="1" u="sng" dirty="0"/>
              <a:t>CRIMINAL CASE</a:t>
            </a:r>
            <a:r>
              <a:rPr lang="en-US" sz="2500" b="1" dirty="0"/>
              <a:t>: where </a:t>
            </a:r>
            <a:r>
              <a:rPr lang="en-US" sz="2500" b="1" dirty="0" err="1"/>
              <a:t>govt</a:t>
            </a:r>
            <a:r>
              <a:rPr lang="en-US" sz="2500" b="1" dirty="0"/>
              <a:t> charges person w/ breaking the law</a:t>
            </a:r>
            <a:endParaRPr lang="en-US" sz="2500" b="1" u="sng" dirty="0"/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500" b="1" u="sng" dirty="0"/>
              <a:t>Mediation</a:t>
            </a:r>
            <a:r>
              <a:rPr lang="en-US" sz="2500" b="1" dirty="0"/>
              <a:t>: type of 3</a:t>
            </a:r>
            <a:r>
              <a:rPr lang="en-US" sz="2500" b="1" baseline="30000" dirty="0"/>
              <a:t>rd</a:t>
            </a:r>
            <a:r>
              <a:rPr lang="en-US" sz="2500" b="1" dirty="0"/>
              <a:t> party conflict resolution, where 3</a:t>
            </a:r>
            <a:r>
              <a:rPr lang="en-US" sz="2500" b="1" baseline="30000" dirty="0"/>
              <a:t>rd</a:t>
            </a:r>
            <a:r>
              <a:rPr lang="en-US" sz="2500" b="1" dirty="0"/>
              <a:t> party assists in resolving a conflict, but doesn’t make a decision 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500" b="1" u="sng" dirty="0"/>
              <a:t>Arbitration</a:t>
            </a:r>
            <a:r>
              <a:rPr lang="en-US" sz="2500" b="1" dirty="0"/>
              <a:t>: type of 3</a:t>
            </a:r>
            <a:r>
              <a:rPr lang="en-US" sz="2500" b="1" baseline="30000" dirty="0"/>
              <a:t>rd</a:t>
            </a:r>
            <a:r>
              <a:rPr lang="en-US" sz="2500" b="1" dirty="0"/>
              <a:t> party conflict resolution, where 3</a:t>
            </a:r>
            <a:r>
              <a:rPr lang="en-US" sz="2500" b="1" baseline="30000" dirty="0"/>
              <a:t>rd</a:t>
            </a:r>
            <a:r>
              <a:rPr lang="en-US" sz="2500" b="1" dirty="0"/>
              <a:t> party makes a decision to resolve the conflict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500" b="1" u="sng" dirty="0"/>
              <a:t>Majority opinion</a:t>
            </a:r>
            <a:r>
              <a:rPr lang="en-US" sz="2500" b="1" dirty="0"/>
              <a:t>: written court decision expressing views of majority of justices on a case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500" b="1" u="sng" dirty="0"/>
              <a:t>Concurring opinion</a:t>
            </a:r>
            <a:r>
              <a:rPr lang="en-US" sz="2500" b="1" dirty="0"/>
              <a:t>: written by justices who agree w/ majority opinion, but for different reasons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500" b="1" u="sng" dirty="0"/>
              <a:t>Dissenting opinion</a:t>
            </a:r>
            <a:r>
              <a:rPr lang="en-US" sz="2500" b="1" dirty="0"/>
              <a:t>: written by justices who oppose majority opinion on a case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500" b="1" u="sng" dirty="0"/>
              <a:t>Unanimous decision</a:t>
            </a:r>
            <a:r>
              <a:rPr lang="en-US" sz="2500" b="1" dirty="0"/>
              <a:t>: when all justices on a court agree on a case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500" b="1" dirty="0">
                <a:solidFill>
                  <a:srgbClr val="FF0000"/>
                </a:solidFill>
              </a:rPr>
              <a:t>VOCAB SLIDES WILL STAY UP ONLY UNTIL 7:26AM</a:t>
            </a:r>
          </a:p>
          <a:p>
            <a:pPr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Char char="§"/>
              <a:defRPr/>
            </a:pPr>
            <a:r>
              <a:rPr lang="en-US" sz="2500" b="1" dirty="0">
                <a:solidFill>
                  <a:srgbClr val="FF0000"/>
                </a:solidFill>
              </a:rPr>
              <a:t>MAKE SURE YOU HAVE A </a:t>
            </a:r>
            <a:r>
              <a:rPr lang="en-US" sz="2500" b="1" dirty="0">
                <a:solidFill>
                  <a:srgbClr val="0070C0"/>
                </a:solidFill>
              </a:rPr>
              <a:t>UNIT #10 BLUE STUDY GUIDE </a:t>
            </a:r>
            <a:r>
              <a:rPr lang="en-US" sz="2500" b="1" dirty="0">
                <a:solidFill>
                  <a:srgbClr val="FF0000"/>
                </a:solidFill>
              </a:rPr>
              <a:t>&amp; </a:t>
            </a:r>
            <a:r>
              <a:rPr lang="en-US" sz="25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#8 YELLOW REVIEW SHEET </a:t>
            </a:r>
            <a:r>
              <a:rPr lang="en-US" sz="2500" b="1" dirty="0">
                <a:solidFill>
                  <a:srgbClr val="FF0000"/>
                </a:solidFill>
              </a:rPr>
              <a:t>FOR AFTER NOTES</a:t>
            </a:r>
          </a:p>
        </p:txBody>
      </p:sp>
    </p:spTree>
    <p:extLst>
      <p:ext uri="{BB962C8B-B14F-4D97-AF65-F5344CB8AC3E}">
        <p14:creationId xmlns:p14="http://schemas.microsoft.com/office/powerpoint/2010/main" val="29469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538" y="965915"/>
            <a:ext cx="9144000" cy="13525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CIVICS &amp; ECONOMICS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</a:rPr>
              <a:t>UNIT #10: LAW &amp;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JUSTICE</a:t>
            </a:r>
            <a:br>
              <a:rPr lang="en-US" b="1" dirty="0" smtClean="0">
                <a:solidFill>
                  <a:srgbClr val="0070C0"/>
                </a:solidFill>
                <a:latin typeface="+mn-lt"/>
              </a:rPr>
            </a:br>
            <a:r>
              <a:rPr lang="en-US" b="1" dirty="0" smtClean="0">
                <a:latin typeface="+mn-lt"/>
              </a:rPr>
              <a:t>10.3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06538" y="6191250"/>
            <a:ext cx="9144001" cy="66675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>
                <a:solidFill>
                  <a:srgbClr val="FFFF00"/>
                </a:solidFill>
                <a:latin typeface="Calibri" panose="020F0502020204030204"/>
              </a:rPr>
              <a:t>CAMPING ON SNAELFELLSNUS PENINSULA IN ICELAND</a:t>
            </a:r>
          </a:p>
        </p:txBody>
      </p:sp>
    </p:spTree>
    <p:extLst>
      <p:ext uri="{BB962C8B-B14F-4D97-AF65-F5344CB8AC3E}">
        <p14:creationId xmlns:p14="http://schemas.microsoft.com/office/powerpoint/2010/main" val="36529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1981200" y="3048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latin typeface="Comic Sans MS" panose="030F0702030302020204" pitchFamily="66" charset="0"/>
              </a:rPr>
              <a:t>SPECIAL COURT SYSTEMS</a:t>
            </a:r>
          </a:p>
        </p:txBody>
      </p:sp>
    </p:spTree>
    <p:extLst>
      <p:ext uri="{BB962C8B-B14F-4D97-AF65-F5344CB8AC3E}">
        <p14:creationId xmlns:p14="http://schemas.microsoft.com/office/powerpoint/2010/main" val="30601638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1981200" y="22226"/>
            <a:ext cx="8229600" cy="587375"/>
          </a:xfrm>
        </p:spPr>
        <p:txBody>
          <a:bodyPr/>
          <a:lstStyle/>
          <a:p>
            <a:pPr algn="ctr" eaLnBrk="1" hangingPunct="1"/>
            <a:r>
              <a:rPr lang="en-US" altLang="en-US" sz="3600" b="1" u="sng">
                <a:latin typeface="Comic Sans MS" panose="030F0702030302020204" pitchFamily="66" charset="0"/>
                <a:ea typeface="ＭＳ Ｐゴシック" panose="020B0600070205080204" pitchFamily="34" charset="-128"/>
              </a:rPr>
              <a:t>Military Courts</a:t>
            </a:r>
            <a:endParaRPr lang="en-US" altLang="en-US" sz="3600" b="1" u="sng">
              <a:ea typeface="ＭＳ Ｐゴシック" panose="020B0600070205080204" pitchFamily="34" charset="-128"/>
            </a:endParaRP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9144000" cy="5181600"/>
          </a:xfrm>
        </p:spPr>
        <p:txBody>
          <a:bodyPr/>
          <a:lstStyle/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Congress has the power “to make Rules for the Government &amp; Regulation of the land &amp; naval Forces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Called the Uniform Code of Military Justice (UCMJ) 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Set of criminal laws that apply to people in the military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Lists the procedures for conducting a military trial &amp; explains what punishments are allowed.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Separate from the civilian system 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Designed for the special needs of the military</a:t>
            </a:r>
          </a:p>
        </p:txBody>
      </p:sp>
    </p:spTree>
    <p:extLst>
      <p:ext uri="{BB962C8B-B14F-4D97-AF65-F5344CB8AC3E}">
        <p14:creationId xmlns:p14="http://schemas.microsoft.com/office/powerpoint/2010/main" val="14057452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altLang="en-US" sz="3600" b="1" u="sng">
                <a:latin typeface="Comic Sans MS" panose="030F0702030302020204" pitchFamily="66" charset="0"/>
              </a:rPr>
              <a:t>Juvenile Courts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1524000" y="762001"/>
            <a:ext cx="9144000" cy="5140325"/>
          </a:xfrm>
        </p:spPr>
        <p:txBody>
          <a:bodyPr/>
          <a:lstStyle/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People under age 18 that commit a crime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Usually more flexible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Allows a judge to look at many factors in a child’s life when deciding the consequences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Believes that young people sometimes make bad choices that they would not make if they were more mature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Offers more chances for young people to learn from mistakes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Goal is </a:t>
            </a:r>
            <a:r>
              <a:rPr lang="en-US" altLang="en-US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rehabilitation</a:t>
            </a:r>
          </a:p>
        </p:txBody>
      </p:sp>
    </p:spTree>
    <p:extLst>
      <p:ext uri="{BB962C8B-B14F-4D97-AF65-F5344CB8AC3E}">
        <p14:creationId xmlns:p14="http://schemas.microsoft.com/office/powerpoint/2010/main" val="20267684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Comic Sans MS" panose="030F0702030302020204" pitchFamily="66" charset="0"/>
              </a:rPr>
              <a:t> RESOLVING CONFLICT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en-US" altLang="en-US" smtClean="0">
                <a:latin typeface="Comic Sans MS" panose="030F0702030302020204" pitchFamily="66" charset="0"/>
              </a:rPr>
              <a:t>Can’t we all just get along?</a:t>
            </a:r>
          </a:p>
        </p:txBody>
      </p:sp>
    </p:spTree>
    <p:extLst>
      <p:ext uri="{BB962C8B-B14F-4D97-AF65-F5344CB8AC3E}">
        <p14:creationId xmlns:p14="http://schemas.microsoft.com/office/powerpoint/2010/main" val="10241887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371600"/>
            <a:ext cx="9144000" cy="182880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50" dirty="0">
                <a:solidFill>
                  <a:srgbClr val="FFFF00"/>
                </a:solidFill>
                <a:cs typeface="Comic Sans MS"/>
              </a:rPr>
              <a:t>Development of Law in American Society:</a:t>
            </a:r>
            <a:br>
              <a:rPr lang="en-US" sz="3450" dirty="0">
                <a:solidFill>
                  <a:srgbClr val="FFFF00"/>
                </a:solidFill>
                <a:cs typeface="Comic Sans MS"/>
              </a:rPr>
            </a:br>
            <a:r>
              <a:rPr lang="en-US" sz="3450" dirty="0">
                <a:solidFill>
                  <a:srgbClr val="FFFF00"/>
                </a:solidFill>
                <a:cs typeface="Comic Sans MS"/>
              </a:rPr>
              <a:t>Jurisprudence 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en-US" altLang="en-US" b="1" smtClean="0">
                <a:solidFill>
                  <a:srgbClr val="EDF3DB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Justice vs. Fairness</a:t>
            </a:r>
          </a:p>
          <a:p>
            <a:pPr marR="0" eaLnBrk="1" hangingPunct="1"/>
            <a:r>
              <a:rPr lang="en-US" altLang="en-US" smtClean="0">
                <a:solidFill>
                  <a:srgbClr val="EDF3DB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6921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1113"/>
            <a:ext cx="8229600" cy="666751"/>
          </a:xfrm>
        </p:spPr>
        <p:txBody>
          <a:bodyPr/>
          <a:lstStyle/>
          <a:p>
            <a:pPr algn="ctr" eaLnBrk="1" hangingPunct="1"/>
            <a:r>
              <a:rPr lang="en-US" altLang="en-US" sz="4200" b="1" u="sng">
                <a:latin typeface="Comic Sans MS" panose="030F0702030302020204" pitchFamily="66" charset="0"/>
              </a:rPr>
              <a:t>CONSENSUS BUILDING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1512888" y="655638"/>
            <a:ext cx="9144001" cy="3382962"/>
          </a:xfrm>
        </p:spPr>
        <p:txBody>
          <a:bodyPr/>
          <a:lstStyle/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Mediation of a conflict which involves </a:t>
            </a:r>
            <a:r>
              <a:rPr lang="en-US" altLang="en-US" sz="2700" b="1" u="sng" dirty="0">
                <a:latin typeface="Comic Sans MS" panose="030F0702030302020204" pitchFamily="66" charset="0"/>
              </a:rPr>
              <a:t>many parties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Consensus building allows parties to build trust with each other through open communication &amp; agreed understanding of the issues.  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Ex.: environmental OR trade treaties signed by multiple countries)</a:t>
            </a:r>
          </a:p>
          <a:p>
            <a:pPr eaLnBrk="1" hangingPunct="1"/>
            <a:r>
              <a:rPr lang="en-US" altLang="en-US" sz="2700" b="1" dirty="0">
                <a:latin typeface="Comic Sans MS" panose="030F0702030302020204" pitchFamily="66" charset="0"/>
              </a:rPr>
              <a:t>“Coming to a consensus”</a:t>
            </a:r>
            <a:r>
              <a:rPr lang="en-US" altLang="en-US" sz="27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Come to some agreement</a:t>
            </a:r>
            <a:endParaRPr lang="en-US" altLang="en-US" sz="2700" b="1" dirty="0">
              <a:latin typeface="Comic Sans MS" panose="030F0702030302020204" pitchFamily="66" charset="0"/>
            </a:endParaRPr>
          </a:p>
        </p:txBody>
      </p:sp>
      <p:sp>
        <p:nvSpPr>
          <p:cNvPr id="152580" name="Rectangle 2"/>
          <p:cNvSpPr txBox="1">
            <a:spLocks noChangeArrowheads="1"/>
          </p:cNvSpPr>
          <p:nvPr/>
        </p:nvSpPr>
        <p:spPr bwMode="auto">
          <a:xfrm>
            <a:off x="1970088" y="3886200"/>
            <a:ext cx="822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200" b="1" u="sng">
                <a:solidFill>
                  <a:srgbClr val="04617B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DEBATE</a:t>
            </a:r>
          </a:p>
        </p:txBody>
      </p:sp>
      <p:sp>
        <p:nvSpPr>
          <p:cNvPr id="152581" name="Rectangle 3"/>
          <p:cNvSpPr txBox="1">
            <a:spLocks noChangeArrowheads="1"/>
          </p:cNvSpPr>
          <p:nvPr/>
        </p:nvSpPr>
        <p:spPr bwMode="auto">
          <a:xfrm>
            <a:off x="1524000" y="46101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An </a:t>
            </a:r>
            <a:r>
              <a:rPr lang="en-US" altLang="en-US" b="1" u="sng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interactive discussion</a:t>
            </a: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, where the pros and cons of certain </a:t>
            </a:r>
            <a:r>
              <a:rPr lang="en-US" altLang="en-US" b="1" u="sng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issues are discussed</a:t>
            </a: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. </a:t>
            </a:r>
          </a:p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Ex.: Republican and Democratic presidential debates</a:t>
            </a:r>
          </a:p>
          <a:p>
            <a:pPr fontAlgn="base">
              <a:spcAft>
                <a:spcPct val="0"/>
              </a:spcAft>
            </a:pPr>
            <a:r>
              <a:rPr lang="en-US" altLang="en-US" b="1" u="sng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Moderator</a:t>
            </a: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is person that </a:t>
            </a:r>
            <a:r>
              <a:rPr lang="en-US" altLang="en-US" b="1" u="sng" dirty="0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asks questions &amp; sets debate rules</a:t>
            </a:r>
          </a:p>
        </p:txBody>
      </p:sp>
    </p:spTree>
    <p:extLst>
      <p:ext uri="{BB962C8B-B14F-4D97-AF65-F5344CB8AC3E}">
        <p14:creationId xmlns:p14="http://schemas.microsoft.com/office/powerpoint/2010/main" val="42847641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0638"/>
            <a:ext cx="8229600" cy="706438"/>
          </a:xfrm>
        </p:spPr>
        <p:txBody>
          <a:bodyPr/>
          <a:lstStyle/>
          <a:p>
            <a:pPr algn="ctr" eaLnBrk="1" hangingPunct="1"/>
            <a:r>
              <a:rPr lang="en-US" altLang="en-US" sz="4200" b="1" u="sng">
                <a:latin typeface="Comic Sans MS" panose="030F0702030302020204" pitchFamily="66" charset="0"/>
              </a:rPr>
              <a:t>NEGOTIATION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531938" y="685800"/>
            <a:ext cx="9144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Comic Sans MS" panose="030F0702030302020204" pitchFamily="66" charset="0"/>
              </a:rPr>
              <a:t>P</a:t>
            </a:r>
            <a:r>
              <a:rPr lang="en-US" altLang="en-US" b="1" dirty="0" smtClean="0">
                <a:latin typeface="Comic Sans MS" panose="030F0702030302020204" pitchFamily="66" charset="0"/>
              </a:rPr>
              <a:t>rocess of resolving disputes &amp; conflicts through discussions that try to reach acceptable solution to everyone involved</a:t>
            </a:r>
          </a:p>
          <a:p>
            <a:pPr eaLnBrk="1" hangingPunct="1">
              <a:defRPr/>
            </a:pPr>
            <a:r>
              <a:rPr lang="en-US" altLang="en-US" b="1" dirty="0" smtClean="0">
                <a:latin typeface="Comic Sans MS" panose="030F0702030302020204" pitchFamily="66" charset="0"/>
              </a:rPr>
              <a:t>Ex.: car buying, job interview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TOPICS ARE OFTEN PARTS OF NEGOTIATION?</a:t>
            </a:r>
          </a:p>
        </p:txBody>
      </p:sp>
      <p:sp>
        <p:nvSpPr>
          <p:cNvPr id="153604" name="Rectangle 2"/>
          <p:cNvSpPr txBox="1">
            <a:spLocks noChangeArrowheads="1"/>
          </p:cNvSpPr>
          <p:nvPr/>
        </p:nvSpPr>
        <p:spPr bwMode="auto">
          <a:xfrm>
            <a:off x="1981200" y="2998788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200" b="1" u="sng">
                <a:solidFill>
                  <a:srgbClr val="04617B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COMPROMISE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3646488"/>
            <a:ext cx="91440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A concept of finding agreement through discussion and a mutual acceptance of terms. 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Compromise usually occurs when parties consider </a:t>
            </a:r>
            <a:r>
              <a:rPr lang="en-US" alt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an outcome of agreement to be more important than the potential gain of their personal interests</a:t>
            </a: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altLang="en-US" b="1" cap="all" dirty="0">
                <a:solidFill>
                  <a:srgbClr val="FF0000"/>
                </a:solidFill>
                <a:latin typeface="Comic Sans MS" panose="030F0702030302020204" pitchFamily="66" charset="0"/>
              </a:rPr>
              <a:t>What compromises did we learn about this year?</a:t>
            </a:r>
          </a:p>
        </p:txBody>
      </p:sp>
    </p:spTree>
    <p:extLst>
      <p:ext uri="{BB962C8B-B14F-4D97-AF65-F5344CB8AC3E}">
        <p14:creationId xmlns:p14="http://schemas.microsoft.com/office/powerpoint/2010/main" val="22273225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b="1" baseline="30000" smtClean="0">
                <a:solidFill>
                  <a:schemeClr val="accent1"/>
                </a:solidFill>
                <a:latin typeface="Comic Sans MS" panose="030F0702030302020204" pitchFamily="66" charset="0"/>
              </a:rPr>
              <a:t>rd</a:t>
            </a:r>
            <a:r>
              <a:rPr lang="en-US" altLang="en-US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 Party Conflict Resolution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9144000" cy="54102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latin typeface="Comic Sans MS" panose="030F0702030302020204" pitchFamily="66" charset="0"/>
              </a:rPr>
              <a:t>If two people are unable to resolve a conflict they can involve a third party.</a:t>
            </a:r>
          </a:p>
          <a:p>
            <a:pPr lvl="1" eaLnBrk="1" hangingPunct="1"/>
            <a:r>
              <a:rPr lang="en-US" altLang="en-US" sz="3000" b="1" u="sng" dirty="0">
                <a:latin typeface="Comic Sans MS" panose="030F0702030302020204" pitchFamily="66" charset="0"/>
              </a:rPr>
              <a:t>Mediator</a:t>
            </a:r>
            <a:r>
              <a:rPr lang="en-US" altLang="en-US" sz="3000" b="1" dirty="0">
                <a:latin typeface="Comic Sans MS" panose="030F0702030302020204" pitchFamily="66" charset="0"/>
              </a:rPr>
              <a:t>: Someone that helps resolve the conflict but </a:t>
            </a:r>
            <a:r>
              <a:rPr lang="en-US" altLang="en-US" sz="3000" b="1" u="sng" dirty="0">
                <a:latin typeface="Comic Sans MS" panose="030F0702030302020204" pitchFamily="66" charset="0"/>
              </a:rPr>
              <a:t>does not make a decision</a:t>
            </a:r>
          </a:p>
          <a:p>
            <a:pPr lvl="4" eaLnBrk="1" hangingPunct="1"/>
            <a:r>
              <a:rPr lang="en-US" altLang="en-US" sz="3000" b="1" dirty="0">
                <a:latin typeface="Comic Sans MS" panose="030F0702030302020204" pitchFamily="66" charset="0"/>
              </a:rPr>
              <a:t>Teacher, peer, counselor </a:t>
            </a:r>
          </a:p>
          <a:p>
            <a:pPr lvl="1" eaLnBrk="1" hangingPunct="1"/>
            <a:r>
              <a:rPr lang="en-US" altLang="en-US" sz="3000" b="1" u="sng" dirty="0">
                <a:latin typeface="Comic Sans MS" panose="030F0702030302020204" pitchFamily="66" charset="0"/>
              </a:rPr>
              <a:t>Arbitrator</a:t>
            </a:r>
            <a:r>
              <a:rPr lang="en-US" altLang="en-US" sz="3000" b="1" dirty="0">
                <a:latin typeface="Comic Sans MS" panose="030F0702030302020204" pitchFamily="66" charset="0"/>
              </a:rPr>
              <a:t>: Someone that </a:t>
            </a:r>
            <a:r>
              <a:rPr lang="en-US" altLang="en-US" sz="3000" b="1" u="sng" dirty="0">
                <a:latin typeface="Comic Sans MS" panose="030F0702030302020204" pitchFamily="66" charset="0"/>
              </a:rPr>
              <a:t>makes a decision </a:t>
            </a:r>
            <a:r>
              <a:rPr lang="en-US" altLang="en-US" sz="3000" b="1" dirty="0">
                <a:latin typeface="Comic Sans MS" panose="030F0702030302020204" pitchFamily="66" charset="0"/>
              </a:rPr>
              <a:t>to resolve conflict, usually court-appointed</a:t>
            </a:r>
          </a:p>
        </p:txBody>
      </p:sp>
    </p:spTree>
    <p:extLst>
      <p:ext uri="{BB962C8B-B14F-4D97-AF65-F5344CB8AC3E}">
        <p14:creationId xmlns:p14="http://schemas.microsoft.com/office/powerpoint/2010/main" val="513423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8915400" cy="533400"/>
          </a:xfrm>
        </p:spPr>
        <p:txBody>
          <a:bodyPr/>
          <a:lstStyle/>
          <a:p>
            <a:r>
              <a:rPr lang="en-US" altLang="en-US" sz="3300" b="1" u="sng" dirty="0"/>
              <a:t>JURISDICTION</a:t>
            </a:r>
            <a:r>
              <a:rPr lang="en-US" altLang="en-US" sz="3300" b="1" dirty="0"/>
              <a:t>: authority of a court to hear a case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00200" y="1143001"/>
          <a:ext cx="8991600" cy="3963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180"/>
                <a:gridCol w="7043420"/>
              </a:tblGrid>
              <a:tr h="782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TYPE OF JURISDICTION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DEFINITION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2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</a:rPr>
                        <a:t>Exclusive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Authority to hear cases belongs only </a:t>
                      </a:r>
                      <a:r>
                        <a:rPr lang="en-US" sz="2400" b="1" dirty="0" smtClean="0">
                          <a:effectLst/>
                          <a:latin typeface="+mj-lt"/>
                        </a:rPr>
                        <a:t>TO</a:t>
                      </a:r>
                      <a:r>
                        <a:rPr lang="en-US" sz="2400" b="1" baseline="0" dirty="0" smtClean="0">
                          <a:effectLst/>
                          <a:latin typeface="+mj-lt"/>
                        </a:rPr>
                        <a:t> FEDERAL COURTS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2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</a:rPr>
                        <a:t>Concurrent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Authority to hear cases belongs to </a:t>
                      </a:r>
                      <a:r>
                        <a:rPr lang="en-US" sz="2400" b="1" dirty="0" smtClean="0">
                          <a:effectLst/>
                          <a:latin typeface="+mj-lt"/>
                        </a:rPr>
                        <a:t>both</a:t>
                      </a:r>
                      <a:r>
                        <a:rPr lang="en-US" sz="2400" b="1" baseline="0" dirty="0" smtClean="0">
                          <a:effectLst/>
                          <a:latin typeface="+mj-lt"/>
                        </a:rPr>
                        <a:t> FEDERAL &amp; STATE COURTS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2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</a:rPr>
                        <a:t>Original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Authority to hear cases for the </a:t>
                      </a:r>
                      <a:r>
                        <a:rPr lang="en-US" sz="2400" b="1" dirty="0" smtClean="0">
                          <a:effectLst/>
                          <a:latin typeface="+mj-lt"/>
                        </a:rPr>
                        <a:t>FIRST</a:t>
                      </a:r>
                      <a:r>
                        <a:rPr lang="en-US" sz="2400" b="1" baseline="0" dirty="0" smtClean="0">
                          <a:effectLst/>
                          <a:latin typeface="+mj-lt"/>
                        </a:rPr>
                        <a:t> TIME (SUCH AS U.S. DISTRICT COURTS)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31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</a:rPr>
                        <a:t>Appellate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Authority to hear cases </a:t>
                      </a:r>
                      <a:r>
                        <a:rPr lang="en-US" sz="2400" b="1" dirty="0" smtClean="0">
                          <a:effectLst/>
                          <a:latin typeface="+mj-lt"/>
                        </a:rPr>
                        <a:t>THAT</a:t>
                      </a:r>
                      <a:r>
                        <a:rPr lang="en-US" sz="2400" b="1" baseline="0" dirty="0" smtClean="0">
                          <a:effectLst/>
                          <a:latin typeface="+mj-lt"/>
                        </a:rPr>
                        <a:t> HAVE ALREADY BEEN HEARD BY COURTS (SUCH AS U.S. COURTS OF APPEAL)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6507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8915400" cy="685800"/>
          </a:xfrm>
        </p:spPr>
        <p:txBody>
          <a:bodyPr/>
          <a:lstStyle/>
          <a:p>
            <a:r>
              <a:rPr lang="en-US" altLang="en-US" sz="3600" b="1" u="sng"/>
              <a:t>COURT OPINIONS</a:t>
            </a:r>
            <a:endParaRPr lang="en-US" altLang="en-US" sz="3600" b="1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00200" y="1371600"/>
          <a:ext cx="8915400" cy="4467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7239000"/>
              </a:tblGrid>
              <a:tr h="7827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TYPE OF OPINION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>
                          <a:effectLst/>
                          <a:latin typeface="+mj-lt"/>
                        </a:rPr>
                        <a:t>DEFINITION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79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Majority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75"/>
                        </a:spcBef>
                        <a:spcAft>
                          <a:spcPts val="15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Written court decision expressing views of majority of justices on a case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75"/>
                        </a:spcBef>
                        <a:spcAft>
                          <a:spcPts val="15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For SCOTUS, means 5 or more justices out of nine</a:t>
                      </a:r>
                    </a:p>
                  </a:txBody>
                  <a:tcPr marL="68580" marR="68580" marT="0" marB="0"/>
                </a:tc>
              </a:tr>
              <a:tr h="713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>
                          <a:effectLst/>
                          <a:latin typeface="+mj-lt"/>
                        </a:rPr>
                        <a:t>Concurring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75"/>
                        </a:spcBef>
                        <a:spcAft>
                          <a:spcPts val="15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Written by justices who agree w/ majority opinion, but for different reasons</a:t>
                      </a:r>
                    </a:p>
                  </a:txBody>
                  <a:tcPr marL="68580" marR="68580" marT="0" marB="0"/>
                </a:tc>
              </a:tr>
              <a:tr h="1080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>
                          <a:effectLst/>
                          <a:latin typeface="+mj-lt"/>
                        </a:rPr>
                        <a:t>Dissenting</a:t>
                      </a:r>
                      <a:endParaRPr lang="en-US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75"/>
                        </a:spcBef>
                        <a:spcAft>
                          <a:spcPts val="15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Written by justices who oppose majority opinion on a case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75"/>
                        </a:spcBef>
                        <a:spcAft>
                          <a:spcPts val="15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For SCOTUS, means fewer than five justices</a:t>
                      </a:r>
                      <a:endParaRPr kumimoji="0" lang="en-US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827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Unanimous Decision</a:t>
                      </a:r>
                      <a:endParaRPr lang="en-US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75"/>
                        </a:spcBef>
                        <a:spcAft>
                          <a:spcPts val="15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When all justices on a court agree on a case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75"/>
                        </a:spcBef>
                        <a:spcAft>
                          <a:spcPts val="15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For SCOTUS, means all nine justices agree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1464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"/>
            <a:ext cx="9144000" cy="2640169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CIVICS &amp; ECONOMICS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</a:rPr>
              <a:t>UNIT #10: LAW &amp;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JUSTICE</a:t>
            </a:r>
            <a:br>
              <a:rPr lang="en-US" b="1" dirty="0" smtClean="0">
                <a:solidFill>
                  <a:srgbClr val="0070C0"/>
                </a:solidFill>
                <a:latin typeface="+mn-lt"/>
              </a:rPr>
            </a:br>
            <a:r>
              <a:rPr lang="en-US" b="1" dirty="0" smtClean="0">
                <a:latin typeface="+mn-lt"/>
              </a:rPr>
              <a:t>STUDY GUIDE</a:t>
            </a:r>
            <a:endParaRPr lang="en-US" b="1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06538" y="6191250"/>
            <a:ext cx="9144001" cy="66675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>
                <a:solidFill>
                  <a:srgbClr val="FFFF00"/>
                </a:solidFill>
                <a:latin typeface="Calibri" panose="020F0502020204030204"/>
              </a:rPr>
              <a:t>CAMPING ON SNAELFELLSNUS PENINSULA IN ICELAND</a:t>
            </a:r>
          </a:p>
        </p:txBody>
      </p:sp>
    </p:spTree>
    <p:extLst>
      <p:ext uri="{BB962C8B-B14F-4D97-AF65-F5344CB8AC3E}">
        <p14:creationId xmlns:p14="http://schemas.microsoft.com/office/powerpoint/2010/main" val="19500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243525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#10 – STUDY GUIDE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33400"/>
            <a:ext cx="4243526" cy="63246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DETERRENCE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REHABILITATION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CIVIL DISOBEDIENCE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RETRIBUTION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CAPITAL PUNISHMENT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PAROLE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MISDEMEANORS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FELONIES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PROPERTY CRIMES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VIOLENT CRIMES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CIVIL CASES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CRIMINAL CASES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UNANIMOUS DECISION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MAJORITY OPINION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CONCURRING OPINION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DISSENTING OPINION</a:t>
            </a:r>
            <a:endParaRPr lang="en-US" sz="255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54749" y="76200"/>
            <a:ext cx="364872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4</a:t>
            </a:r>
            <a:r>
              <a:rPr lang="en-US" sz="255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2550" b="1" dirty="0" smtClean="0">
                <a:solidFill>
                  <a:prstClr val="black"/>
                </a:solidFill>
              </a:rPr>
              <a:t> AMENDMENT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6TH AMENDMENT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14TH AMENDEMENT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>
                <a:solidFill>
                  <a:prstClr val="black"/>
                </a:solidFill>
              </a:rPr>
              <a:t> </a:t>
            </a:r>
            <a:r>
              <a:rPr lang="en-US" sz="2550" b="1" dirty="0" smtClean="0">
                <a:solidFill>
                  <a:prstClr val="black"/>
                </a:solidFill>
              </a:rPr>
              <a:t>5TH AMENDMENT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>
                <a:solidFill>
                  <a:prstClr val="black"/>
                </a:solidFill>
              </a:rPr>
              <a:t> </a:t>
            </a:r>
            <a:r>
              <a:rPr lang="en-US" sz="2550" b="1" dirty="0" smtClean="0">
                <a:solidFill>
                  <a:prstClr val="black"/>
                </a:solidFill>
              </a:rPr>
              <a:t>8TH AMENDMENT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>
                <a:solidFill>
                  <a:prstClr val="black"/>
                </a:solidFill>
              </a:rPr>
              <a:t> </a:t>
            </a:r>
            <a:r>
              <a:rPr lang="en-US" sz="2550" b="1" dirty="0" smtClean="0">
                <a:solidFill>
                  <a:prstClr val="black"/>
                </a:solidFill>
              </a:rPr>
              <a:t>ARTICLE I, SECTION 9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SUMMONS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COMPLAINT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VERDICT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PRESENTATIONS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THE PLEADINGS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CRIMINAL CASES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DELIBERATIONS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ORIGINAL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EXCLUSIVE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CONCURRENT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550" b="1" dirty="0">
                <a:solidFill>
                  <a:prstClr val="black"/>
                </a:solidFill>
              </a:rPr>
              <a:t> </a:t>
            </a:r>
            <a:r>
              <a:rPr lang="en-US" sz="2550" b="1" dirty="0" smtClean="0">
                <a:solidFill>
                  <a:prstClr val="black"/>
                </a:solidFill>
              </a:rPr>
              <a:t>MAGNA CARTA</a:t>
            </a:r>
            <a:endParaRPr lang="en-US" sz="2550" b="1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803472" y="76200"/>
            <a:ext cx="438852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JUSTINIAN CODE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LEGAL CODE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HAMMURABI’S CODE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>
                <a:solidFill>
                  <a:prstClr val="black"/>
                </a:solidFill>
              </a:rPr>
              <a:t> </a:t>
            </a:r>
            <a:r>
              <a:rPr lang="en-US" sz="2550" b="1" dirty="0" smtClean="0">
                <a:solidFill>
                  <a:prstClr val="black"/>
                </a:solidFill>
              </a:rPr>
              <a:t>MORAL CODE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>
                <a:solidFill>
                  <a:prstClr val="black"/>
                </a:solidFill>
              </a:rPr>
              <a:t> </a:t>
            </a:r>
            <a:r>
              <a:rPr lang="en-US" sz="2550" b="1" dirty="0" smtClean="0">
                <a:solidFill>
                  <a:prstClr val="black"/>
                </a:solidFill>
              </a:rPr>
              <a:t>ENGLISH BILL OF RIGHTS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>
                <a:solidFill>
                  <a:prstClr val="black"/>
                </a:solidFill>
              </a:rPr>
              <a:t> </a:t>
            </a:r>
            <a:r>
              <a:rPr lang="en-US" sz="2550" b="1" dirty="0" smtClean="0">
                <a:solidFill>
                  <a:prstClr val="black"/>
                </a:solidFill>
              </a:rPr>
              <a:t>COMMON LAW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CONSTITUTIONAL LAW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STATUTORY LAW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ADMINISTRATIVE LAW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TRIAL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ARREST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INDICTMENT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ARRAIGNMENT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PRELIMINARY HEARING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PLEA BARGAIN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 TRIAL JURY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AutoNum type="arabicParenBoth" startAt="34"/>
              <a:defRPr/>
            </a:pPr>
            <a:r>
              <a:rPr lang="en-US" sz="2550" b="1" dirty="0">
                <a:solidFill>
                  <a:prstClr val="black"/>
                </a:solidFill>
              </a:rPr>
              <a:t> </a:t>
            </a:r>
            <a:r>
              <a:rPr lang="en-US" sz="2550" b="1" dirty="0" smtClean="0">
                <a:solidFill>
                  <a:prstClr val="black"/>
                </a:solidFill>
              </a:rPr>
              <a:t>GRAND JURY</a:t>
            </a:r>
            <a:endParaRPr lang="en-US" sz="25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243525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#10 – STUDY GUIDE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33400"/>
            <a:ext cx="4243526" cy="63246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AutoNum type="arabicParenBoth" startAt="51"/>
              <a:defRPr/>
            </a:pPr>
            <a:r>
              <a:rPr lang="en-US" sz="2550" b="1" dirty="0" smtClean="0"/>
              <a:t> PLAINTIFF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 smtClean="0"/>
              <a:t> DEFENDANT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 smtClean="0"/>
              <a:t> PROSECUTOR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PUBLIC DEFENDER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 smtClean="0"/>
              <a:t> MILITARY COURTS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smtClean="0"/>
              <a:t> CONSENSUS BUILDING</a:t>
            </a:r>
            <a:endParaRPr lang="en-US" sz="2550" b="1" dirty="0" smtClean="0"/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NEGOTIATION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 smtClean="0"/>
              <a:t> JUVENILE COURTS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 smtClean="0"/>
              <a:t> DEBATES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BURDEN OF PROOF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PROSECUTION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“BEYOND A REASONABLE DOUBT”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PLAINTIFF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51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“PREPONDERANCE OF EVIDENCE”</a:t>
            </a:r>
            <a:endParaRPr lang="en-US" sz="255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07511" y="444500"/>
            <a:ext cx="7584489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None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(65) SERVE AS THIRD PARTIES IN DISPUTE RESOLUTION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None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(66) ARBITRATOR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Font typeface="Arial" panose="020B0604020202020204" pitchFamily="34" charset="0"/>
              <a:buNone/>
              <a:defRPr/>
            </a:pPr>
            <a:r>
              <a:rPr lang="en-US" sz="2550" b="1" dirty="0" smtClean="0">
                <a:solidFill>
                  <a:prstClr val="black"/>
                </a:solidFill>
              </a:rPr>
              <a:t>(67) NOT-GUILTY</a:t>
            </a:r>
            <a:endParaRPr lang="en-US" sz="25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INFLUENCES OF U.S. LAW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47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sz="4200" b="1" u="sng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Code of Hammurabi: 1700s BCE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533526" y="693739"/>
            <a:ext cx="7686675" cy="1957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First known system of written law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Over 280 harsh laws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b="1" u="sng">
                <a:latin typeface="Comic Sans MS" panose="030F0702030302020204" pitchFamily="66" charset="0"/>
                <a:ea typeface="ＭＳ Ｐゴシック" panose="020B0600070205080204" pitchFamily="34" charset="-128"/>
              </a:rPr>
              <a:t>Legal Code</a:t>
            </a:r>
            <a:r>
              <a:rPr lang="en-US" altLang="en-US" sz="30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 – statements of what is legal &amp; illegal</a:t>
            </a:r>
          </a:p>
        </p:txBody>
      </p:sp>
      <p:pic>
        <p:nvPicPr>
          <p:cNvPr id="65540" name="Picture 5" descr="Code_of_Hammurabi_replica_stele_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20725"/>
            <a:ext cx="1447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2"/>
          <p:cNvSpPr txBox="1">
            <a:spLocks noChangeArrowheads="1"/>
          </p:cNvSpPr>
          <p:nvPr/>
        </p:nvSpPr>
        <p:spPr bwMode="auto">
          <a:xfrm>
            <a:off x="1828800" y="2651126"/>
            <a:ext cx="8686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200" b="1" u="sng">
                <a:solidFill>
                  <a:srgbClr val="04617B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Ten Commandments</a:t>
            </a:r>
            <a:r>
              <a:rPr lang="en-US" altLang="en-US" sz="4200" b="1">
                <a:solidFill>
                  <a:srgbClr val="04617B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: 1200s BCE</a:t>
            </a:r>
            <a:endParaRPr lang="en-US" altLang="en-US" sz="4200" b="1" u="sng">
              <a:solidFill>
                <a:srgbClr val="04617B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57800" y="3351213"/>
            <a:ext cx="5410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Found in the Bible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Followed by Hebrews in ancient Palestine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u="sng" dirty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Moral Code</a:t>
            </a:r>
            <a:r>
              <a:rPr lang="en-US" sz="3000" b="1" dirty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 – statements of what is right &amp; wrong</a:t>
            </a:r>
          </a:p>
        </p:txBody>
      </p:sp>
      <p:pic>
        <p:nvPicPr>
          <p:cNvPr id="65543" name="Picture 4" descr="MCSO01704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1"/>
            <a:ext cx="33147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7639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5200" b="1" u="sng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Draconian Law: 600s BCE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6629400" cy="25019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7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First written law of Athens, Greece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7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Very harsh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700" b="1" u="sng">
                <a:latin typeface="Comic Sans MS" panose="030F0702030302020204" pitchFamily="66" charset="0"/>
                <a:ea typeface="ＭＳ Ｐゴシック" panose="020B0600070205080204" pitchFamily="34" charset="-128"/>
              </a:rPr>
              <a:t>Retribution</a:t>
            </a:r>
            <a:r>
              <a:rPr lang="en-US" altLang="en-US" sz="27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 - revenge, punishment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7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Legal Code - what is right &amp; wrong according to law</a:t>
            </a:r>
          </a:p>
          <a:p>
            <a:pPr eaLnBrk="1" hangingPunct="1">
              <a:buFont typeface="Wingdings" panose="05000000000000000000" pitchFamily="2" charset="2"/>
              <a:buChar char="¢"/>
            </a:pPr>
            <a:endParaRPr lang="en-US" altLang="en-US" sz="3500" b="1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67588" name="Picture 5" descr="MPj040483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63600"/>
            <a:ext cx="2514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2"/>
          <p:cNvSpPr txBox="1">
            <a:spLocks noChangeArrowheads="1"/>
          </p:cNvSpPr>
          <p:nvPr/>
        </p:nvSpPr>
        <p:spPr bwMode="auto">
          <a:xfrm>
            <a:off x="2403475" y="3340100"/>
            <a:ext cx="8229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000" b="1" u="sng">
                <a:solidFill>
                  <a:prstClr val="black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Justinian Code: 500s CE</a:t>
            </a:r>
          </a:p>
        </p:txBody>
      </p:sp>
      <p:sp>
        <p:nvSpPr>
          <p:cNvPr id="40966" name="Rectangle 3"/>
          <p:cNvSpPr txBox="1">
            <a:spLocks noChangeArrowheads="1"/>
          </p:cNvSpPr>
          <p:nvPr/>
        </p:nvSpPr>
        <p:spPr bwMode="auto">
          <a:xfrm>
            <a:off x="3505201" y="4178300"/>
            <a:ext cx="7127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300" b="1">
                <a:solidFill>
                  <a:prstClr val="black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Harsh Roman law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300" b="1">
                <a:solidFill>
                  <a:prstClr val="black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Emperor Justinian I compiled &amp; simplified all of the previous Roman codes of law in A.D. 533</a:t>
            </a:r>
          </a:p>
        </p:txBody>
      </p:sp>
      <p:pic>
        <p:nvPicPr>
          <p:cNvPr id="67591" name="Picture 5" descr="justin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97338"/>
            <a:ext cx="19812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588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163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altLang="en-US" sz="4500" b="1" u="sng">
                <a:latin typeface="Comic Sans MS" panose="030F0702030302020204" pitchFamily="66" charset="0"/>
                <a:ea typeface="ＭＳ Ｐゴシック" panose="020B0600070205080204" pitchFamily="34" charset="-128"/>
              </a:rPr>
              <a:t>British Common Law: 1100s AD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715964"/>
            <a:ext cx="7772400" cy="19510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7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Most important source of American law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7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Common law is law based on previous court decisions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700" b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Established in many of the English colonies</a:t>
            </a:r>
          </a:p>
        </p:txBody>
      </p:sp>
      <p:pic>
        <p:nvPicPr>
          <p:cNvPr id="68612" name="Picture 4" descr="j0300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066800"/>
            <a:ext cx="152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2"/>
          <p:cNvSpPr txBox="1">
            <a:spLocks noChangeArrowheads="1"/>
          </p:cNvSpPr>
          <p:nvPr/>
        </p:nvSpPr>
        <p:spPr bwMode="auto">
          <a:xfrm>
            <a:off x="1684338" y="2198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 u="sng">
                <a:solidFill>
                  <a:srgbClr val="04617B"/>
                </a:solidFill>
                <a:latin typeface="Maiandra GD" panose="020E0502030308020204" pitchFamily="34" charset="0"/>
                <a:ea typeface="ＭＳ Ｐゴシック" panose="020B0600070205080204" pitchFamily="34" charset="-128"/>
              </a:rPr>
              <a:t>Magna Carta: 1215</a:t>
            </a:r>
          </a:p>
        </p:txBody>
      </p:sp>
      <p:sp>
        <p:nvSpPr>
          <p:cNvPr id="41990" name="Rectangle 3"/>
          <p:cNvSpPr txBox="1">
            <a:spLocks noChangeArrowheads="1"/>
          </p:cNvSpPr>
          <p:nvPr/>
        </p:nvSpPr>
        <p:spPr bwMode="auto">
          <a:xfrm>
            <a:off x="3733800" y="3341688"/>
            <a:ext cx="69342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0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Limited powers of the English king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000" b="1">
                <a:solidFill>
                  <a:prstClr val="blac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Granted new rights &amp; laws to English nobles</a:t>
            </a:r>
          </a:p>
        </p:txBody>
      </p:sp>
      <p:pic>
        <p:nvPicPr>
          <p:cNvPr id="68615" name="Picture 5" descr="MagnaCa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20780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070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0"/>
            <a:ext cx="8988425" cy="762000"/>
          </a:xfrm>
        </p:spPr>
        <p:txBody>
          <a:bodyPr/>
          <a:lstStyle/>
          <a:p>
            <a:pPr eaLnBrk="1" hangingPunct="1"/>
            <a:r>
              <a:rPr lang="en-US" altLang="en-US" sz="4500" b="1" u="sng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English Bill of Rights: 1689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854326" y="762000"/>
            <a:ext cx="7813675" cy="2743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latin typeface="Comic Sans MS"/>
                <a:cs typeface="Comic Sans MS"/>
              </a:rPr>
              <a:t>Further restricted powers of British monarchy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latin typeface="Comic Sans MS"/>
                <a:cs typeface="Comic Sans MS"/>
              </a:rPr>
              <a:t>Holds many of the ideas that we now have in our Bill of Rights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latin typeface="Comic Sans MS"/>
                <a:cs typeface="Comic Sans MS"/>
              </a:rPr>
              <a:t>Freedom of Speech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latin typeface="Comic Sans MS"/>
                <a:cs typeface="Comic Sans MS"/>
              </a:rPr>
              <a:t>Right to fair trial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latin typeface="Comic Sans MS"/>
                <a:cs typeface="Comic Sans MS"/>
              </a:rPr>
              <a:t>No cruel &amp; unusual punishment</a:t>
            </a:r>
          </a:p>
        </p:txBody>
      </p:sp>
      <p:pic>
        <p:nvPicPr>
          <p:cNvPr id="69636" name="Picture 4" descr="MPj040079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447800"/>
            <a:ext cx="1333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 txBox="1">
            <a:spLocks noChangeArrowheads="1"/>
          </p:cNvSpPr>
          <p:nvPr/>
        </p:nvSpPr>
        <p:spPr bwMode="auto">
          <a:xfrm>
            <a:off x="1536700" y="3360738"/>
            <a:ext cx="914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 u="sng">
                <a:solidFill>
                  <a:srgbClr val="04617B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Iroquois Constitution: 1500’s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0826" y="4008438"/>
            <a:ext cx="5992813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Oral constitution of a confederacy of 6 Native American tribes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prstClr val="black"/>
                </a:solidFill>
                <a:latin typeface="Comic Sans MS" charset="0"/>
                <a:ea typeface="ＭＳ Ｐゴシック" charset="-128"/>
              </a:rPr>
              <a:t>Inspired Benjamin Franklin &amp; James Madison when writing U.S. Constitution</a:t>
            </a:r>
          </a:p>
        </p:txBody>
      </p:sp>
      <p:pic>
        <p:nvPicPr>
          <p:cNvPr id="69639" name="Picture 2" descr="http://mysite.verizon.net/richvitto/sitebuildercontent/sitebuilderpictures/NYTribe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9" y="4114800"/>
            <a:ext cx="3005137" cy="2611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7720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 bldLvl="2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 rotWithShape="0">
          <a:blip xmlns:r="http://schemas.openxmlformats.org/officeDocument/2006/relationships" r:embed="rId1"/>
          <a:stretch>
            <a:fillRect l="-2217" t="-1311" r="-1355" b="-2809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 rotWithShape="0">
          <a:blip xmlns:r="http://schemas.openxmlformats.org/officeDocument/2006/relationships" r:embed="rId1"/>
          <a:stretch>
            <a:fillRect l="-2217" t="-1311" r="-1355" b="-2809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3073</Words>
  <Application>Microsoft Office PowerPoint</Application>
  <PresentationFormat>Widescreen</PresentationFormat>
  <Paragraphs>407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68" baseType="lpstr">
      <vt:lpstr>ＭＳ Ｐゴシック</vt:lpstr>
      <vt:lpstr>Arial</vt:lpstr>
      <vt:lpstr>Calibri</vt:lpstr>
      <vt:lpstr>Calibri Light</vt:lpstr>
      <vt:lpstr>Comic Sans MS</vt:lpstr>
      <vt:lpstr>Constantia</vt:lpstr>
      <vt:lpstr>Lucida Grande</vt:lpstr>
      <vt:lpstr>Maiandra GD</vt:lpstr>
      <vt:lpstr>Tahoma</vt:lpstr>
      <vt:lpstr>Times New Roman</vt:lpstr>
      <vt:lpstr>Wingdings</vt:lpstr>
      <vt:lpstr>Wingdings 2</vt:lpstr>
      <vt:lpstr>ヒラギノ角ゴ ProN W6</vt:lpstr>
      <vt:lpstr>Office Theme</vt:lpstr>
      <vt:lpstr>1_Office Theme</vt:lpstr>
      <vt:lpstr>Flow</vt:lpstr>
      <vt:lpstr>2_Office Theme</vt:lpstr>
      <vt:lpstr>1_Flow</vt:lpstr>
      <vt:lpstr>3_Office Theme</vt:lpstr>
      <vt:lpstr>2_Flow</vt:lpstr>
      <vt:lpstr>4_Office Theme</vt:lpstr>
      <vt:lpstr>UNIT #10 SLIDES</vt:lpstr>
      <vt:lpstr>VOCAB LOG – 10.1, 12/19</vt:lpstr>
      <vt:lpstr>CIVICS &amp; ECONOMICS UNIT #10: LAW &amp; JUSTICE 10.1</vt:lpstr>
      <vt:lpstr>Development of Law in American Society: Jurisprudence  </vt:lpstr>
      <vt:lpstr>INFLUENCES OF U.S. LAW</vt:lpstr>
      <vt:lpstr>Code of Hammurabi: 1700s BCE</vt:lpstr>
      <vt:lpstr>Draconian Law: 600s BCE</vt:lpstr>
      <vt:lpstr>British Common Law: 1100s AD</vt:lpstr>
      <vt:lpstr>English Bill of Rights: 1689</vt:lpstr>
      <vt:lpstr>Civil Rights Act of 1964 </vt:lpstr>
      <vt:lpstr>SOURCES OF U.S. LAW</vt:lpstr>
      <vt:lpstr>In our govt there are 4 main sources of laws: </vt:lpstr>
      <vt:lpstr>Constitutional Law</vt:lpstr>
      <vt:lpstr>Administrative law: Regulations</vt:lpstr>
      <vt:lpstr>PowerPoint Presentation</vt:lpstr>
      <vt:lpstr>PROTECTIONS IN THE U.S. CONSTITUTION</vt:lpstr>
      <vt:lpstr>PROTECTIONS IN THE U.S. CONSTITUTION</vt:lpstr>
      <vt:lpstr>PROTECTIONS IN THE U.S. CONSTITUTION</vt:lpstr>
      <vt:lpstr>VOCAB LOG – 10.2, 01/04</vt:lpstr>
      <vt:lpstr>CIVICS &amp; ECONOMICS UNIT #10: LAW &amp; JUSTICE 10.2</vt:lpstr>
      <vt:lpstr>Types of Law</vt:lpstr>
      <vt:lpstr>Common Law</vt:lpstr>
      <vt:lpstr>Criminal Law</vt:lpstr>
      <vt:lpstr>Civil Law</vt:lpstr>
      <vt:lpstr>Major Players Continued:</vt:lpstr>
      <vt:lpstr>TWO TYPES OF JURIES</vt:lpstr>
      <vt:lpstr>Burden of Proof</vt:lpstr>
      <vt:lpstr>Criminal Punishments</vt:lpstr>
      <vt:lpstr>Civil Court Procedure</vt:lpstr>
      <vt:lpstr>Criminal Court Procedure</vt:lpstr>
      <vt:lpstr>Civil Court Procedure</vt:lpstr>
      <vt:lpstr>Administrative Law</vt:lpstr>
      <vt:lpstr>Constitutional Law</vt:lpstr>
      <vt:lpstr>VOCAB LOG – 10.3, 01/05</vt:lpstr>
      <vt:lpstr>CIVICS &amp; ECONOMICS UNIT #10: LAW &amp; JUSTICE 10.3</vt:lpstr>
      <vt:lpstr>SPECIAL COURT SYSTEMS</vt:lpstr>
      <vt:lpstr>Military Courts</vt:lpstr>
      <vt:lpstr>Juvenile Courts</vt:lpstr>
      <vt:lpstr> RESOLVING CONFLICT</vt:lpstr>
      <vt:lpstr>CONSENSUS BUILDING</vt:lpstr>
      <vt:lpstr>NEGOTIATION</vt:lpstr>
      <vt:lpstr>3rd Party Conflict Resolution</vt:lpstr>
      <vt:lpstr>JURISDICTION: authority of a court to hear a case</vt:lpstr>
      <vt:lpstr>COURT OPINIONS</vt:lpstr>
      <vt:lpstr>CIVICS &amp; ECONOMICS UNIT #10: LAW &amp; JUSTICE STUDY GUIDE</vt:lpstr>
      <vt:lpstr>UNIT #10 – STUDY GUIDE</vt:lpstr>
      <vt:lpstr>UNIT #10 – STUDY GUIDE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#10 SLIDES</dc:title>
  <dc:creator>Kakavitsas, Samuel G.</dc:creator>
  <cp:lastModifiedBy>Kakavitsas, Samuel G.</cp:lastModifiedBy>
  <cp:revision>3</cp:revision>
  <dcterms:created xsi:type="dcterms:W3CDTF">2017-01-04T14:40:54Z</dcterms:created>
  <dcterms:modified xsi:type="dcterms:W3CDTF">2017-01-04T19:39:54Z</dcterms:modified>
</cp:coreProperties>
</file>