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5" r:id="rId26"/>
    <p:sldId id="286" r:id="rId27"/>
    <p:sldId id="287" r:id="rId28"/>
    <p:sldId id="288" r:id="rId29"/>
    <p:sldId id="303" r:id="rId30"/>
    <p:sldId id="310" r:id="rId31"/>
    <p:sldId id="311" r:id="rId32"/>
    <p:sldId id="312" r:id="rId33"/>
    <p:sldId id="313" r:id="rId34"/>
    <p:sldId id="289" r:id="rId35"/>
    <p:sldId id="307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14" r:id="rId49"/>
    <p:sldId id="315" r:id="rId50"/>
    <p:sldId id="316" r:id="rId51"/>
    <p:sldId id="317" r:id="rId52"/>
    <p:sldId id="321" r:id="rId53"/>
    <p:sldId id="322" r:id="rId54"/>
    <p:sldId id="323" r:id="rId55"/>
    <p:sldId id="324" r:id="rId56"/>
    <p:sldId id="325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0" autoAdjust="0"/>
    <p:restoredTop sz="94660"/>
  </p:normalViewPr>
  <p:slideViewPr>
    <p:cSldViewPr snapToGrid="0">
      <p:cViewPr varScale="1">
        <p:scale>
          <a:sx n="85" d="100"/>
          <a:sy n="85" d="100"/>
        </p:scale>
        <p:origin x="3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40A8-D7AE-487C-9335-DE925E4DD57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F7B-992A-4F71-9328-102ACDFE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7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40A8-D7AE-487C-9335-DE925E4DD57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F7B-992A-4F71-9328-102ACDFE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4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40A8-D7AE-487C-9335-DE925E4DD57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F7B-992A-4F71-9328-102ACDFE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76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 title="Slide Design Pictu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ern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7498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9/7/2016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6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kern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9/7/2016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724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9/7/2016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47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>
                <a:solidFill>
                  <a:srgbClr val="E5E8E8"/>
                </a:solidFill>
              </a:rPr>
              <a:pPr/>
              <a:t>9/7/2016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78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9/7/2016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84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9/7/2016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1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>
                <a:solidFill>
                  <a:srgbClr val="263050"/>
                </a:solidFill>
              </a:rPr>
              <a:pPr/>
              <a:t>9/7/2016</a:t>
            </a:fld>
            <a:endParaRPr>
              <a:solidFill>
                <a:srgbClr val="26305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>
              <a:solidFill>
                <a:srgbClr val="263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263050"/>
                </a:solidFill>
              </a:rPr>
              <a:pPr/>
              <a:t>‹#›</a:t>
            </a:fld>
            <a:endParaRPr>
              <a:solidFill>
                <a:srgbClr val="263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06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40A8-D7AE-487C-9335-DE925E4DD57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F7B-992A-4F71-9328-102ACDFE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9/7/2016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17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ern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>
                <a:solidFill>
                  <a:srgbClr val="263050"/>
                </a:solidFill>
              </a:rPr>
              <a:pPr/>
              <a:t>9/7/2016</a:t>
            </a:fld>
            <a:endParaRPr>
              <a:solidFill>
                <a:srgbClr val="26305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263050"/>
                </a:solidFill>
              </a:rPr>
              <a:pPr/>
              <a:t>‹#›</a:t>
            </a:fld>
            <a:endParaRPr>
              <a:solidFill>
                <a:srgbClr val="263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2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ern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9/7/2016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07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9/7/2016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3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9/7/2016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3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40A8-D7AE-487C-9335-DE925E4DD57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F7B-992A-4F71-9328-102ACDFE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7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40A8-D7AE-487C-9335-DE925E4DD57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F7B-992A-4F71-9328-102ACDFE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3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40A8-D7AE-487C-9335-DE925E4DD57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F7B-992A-4F71-9328-102ACDFE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0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40A8-D7AE-487C-9335-DE925E4DD57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F7B-992A-4F71-9328-102ACDFE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2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40A8-D7AE-487C-9335-DE925E4DD57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F7B-992A-4F71-9328-102ACDFE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0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40A8-D7AE-487C-9335-DE925E4DD57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F7B-992A-4F71-9328-102ACDFE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9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40A8-D7AE-487C-9335-DE925E4DD57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AF7B-992A-4F71-9328-102ACDFE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71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940A8-D7AE-487C-9335-DE925E4DD57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CAF7B-992A-4F71-9328-102ACDFE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kern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9/7/2016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54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100000"/>
        <a:buFont typeface="Arial" pitchFamily="34" charset="0"/>
        <a:buChar char="▪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100000"/>
        <a:buFont typeface="Arial" pitchFamily="34" charset="0"/>
        <a:buChar char="▪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30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§1.2 – TWO WAYS TO BECOME AN AMERICAN CITIZEN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4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By birth:</a:t>
            </a:r>
            <a:endParaRPr lang="en-US" sz="3000" b="1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Type: Natural-born citizen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Three cases</a:t>
            </a:r>
            <a:r>
              <a:rPr lang="en-US" sz="3000" b="1" dirty="0" smtClean="0"/>
              <a:t>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Born in USA or its territories </a:t>
            </a:r>
            <a:r>
              <a:rPr lang="en-US" sz="3000" b="1" dirty="0" smtClean="0"/>
              <a:t>(incl. Guam &amp; Puerto Rico) &amp; to parent who is a US citizen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3000" b="1" dirty="0"/>
              <a:t>	</a:t>
            </a:r>
            <a:r>
              <a:rPr lang="en-US" sz="3000" b="1" dirty="0" smtClean="0"/>
              <a:t>Ex.: Born in Puerto Rico to parents who are citizens of Puerto Rico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Born outside of USA to </a:t>
            </a:r>
            <a:r>
              <a:rPr lang="en-US" sz="3000" b="1" dirty="0" smtClean="0">
                <a:solidFill>
                  <a:srgbClr val="FF0000"/>
                </a:solidFill>
              </a:rPr>
              <a:t>at least one parent who is a US citizen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3000" b="1" dirty="0"/>
              <a:t>	</a:t>
            </a:r>
            <a:r>
              <a:rPr lang="en-US" sz="3000" b="1" dirty="0" smtClean="0"/>
              <a:t>Ex.: Born in France to a parent from Texas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Born in USA or its territories to a parent who isn’t a citizen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3000" b="1" dirty="0"/>
              <a:t>	</a:t>
            </a:r>
            <a:r>
              <a:rPr lang="en-US" sz="3000" b="1" dirty="0" smtClean="0"/>
              <a:t>Ex.: Born in Florida to parents who are German citizens</a:t>
            </a:r>
          </a:p>
          <a:p>
            <a:pPr marL="365760" lvl="1" indent="0" algn="ctr">
              <a:spcBef>
                <a:spcPts val="600"/>
              </a:spcBef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*****IN YOUR OWN WORDS, WHAT IS REQUIRED TO BE A NATURAL-BORN CITIZEN?***** </a:t>
            </a:r>
          </a:p>
        </p:txBody>
      </p:sp>
    </p:spTree>
    <p:extLst>
      <p:ext uri="{BB962C8B-B14F-4D97-AF65-F5344CB8AC3E}">
        <p14:creationId xmlns:p14="http://schemas.microsoft.com/office/powerpoint/2010/main" val="158372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§1.2 – TWO WAYS TO BECOME AN AMERICAN CITIZEN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4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Through the naturalization process:</a:t>
            </a:r>
            <a:endParaRPr lang="en-US" sz="3000" b="1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Type: </a:t>
            </a:r>
            <a:r>
              <a:rPr lang="en-US" sz="3000" b="1" dirty="0" smtClean="0">
                <a:solidFill>
                  <a:srgbClr val="FF0000"/>
                </a:solidFill>
              </a:rPr>
              <a:t>Naturalized citizen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Requirements: Over 18 </a:t>
            </a:r>
            <a:r>
              <a:rPr lang="en-US" sz="3000" b="1" dirty="0" err="1" smtClean="0"/>
              <a:t>yrs</a:t>
            </a:r>
            <a:r>
              <a:rPr lang="en-US" sz="3000" b="1" dirty="0" smtClean="0"/>
              <a:t> old &amp; residing in USA for last 5 </a:t>
            </a:r>
            <a:r>
              <a:rPr lang="en-US" sz="3000" b="1" dirty="0" err="1" smtClean="0"/>
              <a:t>yrs</a:t>
            </a:r>
            <a:r>
              <a:rPr lang="en-US" sz="3000" b="1" dirty="0" smtClean="0"/>
              <a:t> (single)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Steps</a:t>
            </a:r>
            <a:r>
              <a:rPr lang="en-US" sz="3000" b="1" dirty="0" smtClean="0"/>
              <a:t>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Sign </a:t>
            </a:r>
            <a:r>
              <a:rPr lang="en-US" sz="3000" b="1" dirty="0" smtClean="0">
                <a:solidFill>
                  <a:srgbClr val="FF0000"/>
                </a:solidFill>
              </a:rPr>
              <a:t>DECLARATION OF INTENT </a:t>
            </a:r>
            <a:r>
              <a:rPr lang="en-US" sz="3000" b="1" dirty="0" smtClean="0"/>
              <a:t>to become US citizen with the US Citizenship &amp; Immigration Service (USCIS)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Fill out </a:t>
            </a:r>
            <a:r>
              <a:rPr lang="en-US" sz="3000" b="1" dirty="0" smtClean="0">
                <a:solidFill>
                  <a:srgbClr val="FF0000"/>
                </a:solidFill>
              </a:rPr>
              <a:t>APPLICATION</a:t>
            </a:r>
            <a:r>
              <a:rPr lang="en-US" sz="3000" b="1" dirty="0" smtClean="0"/>
              <a:t> for a background check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Undergo </a:t>
            </a:r>
            <a:r>
              <a:rPr lang="en-US" sz="3000" b="1" dirty="0" smtClean="0">
                <a:solidFill>
                  <a:srgbClr val="FF0000"/>
                </a:solidFill>
              </a:rPr>
              <a:t>INTERVIEW</a:t>
            </a:r>
            <a:r>
              <a:rPr lang="en-US" sz="3000" b="1" dirty="0" smtClean="0"/>
              <a:t> to determine moral character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Take </a:t>
            </a:r>
            <a:r>
              <a:rPr lang="en-US" sz="3000" b="1" dirty="0" smtClean="0">
                <a:solidFill>
                  <a:srgbClr val="FF0000"/>
                </a:solidFill>
              </a:rPr>
              <a:t>EXAM</a:t>
            </a:r>
            <a:r>
              <a:rPr lang="en-US" sz="3000" b="1" dirty="0" smtClean="0"/>
              <a:t> to test basic reading, writing, &amp; speaking of English &amp; facts about US history/</a:t>
            </a:r>
            <a:r>
              <a:rPr lang="en-US" sz="3000" b="1" dirty="0" err="1" smtClean="0"/>
              <a:t>govt</a:t>
            </a:r>
            <a:endParaRPr lang="en-US" sz="3000" b="1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Pledge </a:t>
            </a:r>
            <a:r>
              <a:rPr lang="en-US" sz="3000" b="1" dirty="0" smtClean="0">
                <a:solidFill>
                  <a:srgbClr val="FF0000"/>
                </a:solidFill>
              </a:rPr>
              <a:t>OATH OF ALLEGIANCE </a:t>
            </a:r>
            <a:r>
              <a:rPr lang="en-US" sz="3000" b="1" dirty="0" smtClean="0"/>
              <a:t>to the USA</a:t>
            </a:r>
          </a:p>
        </p:txBody>
      </p:sp>
    </p:spTree>
    <p:extLst>
      <p:ext uri="{BB962C8B-B14F-4D97-AF65-F5344CB8AC3E}">
        <p14:creationId xmlns:p14="http://schemas.microsoft.com/office/powerpoint/2010/main" val="56011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§1.2 – WAYS TO LOSE CITIZENSHIP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4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Denaturalization</a:t>
            </a:r>
            <a:r>
              <a:rPr lang="en-US" sz="2700" b="1" dirty="0" smtClean="0"/>
              <a:t>: fraud or deception during the naturalization process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/>
              <a:t>Ex: Lying on your application to the USCIS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Expatriation</a:t>
            </a:r>
            <a:r>
              <a:rPr lang="en-US" sz="2700" b="1" dirty="0" smtClean="0"/>
              <a:t>: giving up citizenship in one country to become citizen of another; can be voluntary or involuntary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/>
              <a:t>Ex: Want to become a citizen of Sweden, so you give up your US citizenship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Punishment for a crime</a:t>
            </a:r>
            <a:r>
              <a:rPr lang="en-US" sz="2700" b="1" dirty="0" smtClean="0"/>
              <a:t>: loss of citizenship for disloyalty to country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/>
              <a:t>Ex: Spying on behalf of enemies of the US (treason)</a:t>
            </a:r>
            <a:endParaRPr lang="en-US" sz="2500" b="1" dirty="0"/>
          </a:p>
          <a:p>
            <a:pPr marL="365760" lvl="1" indent="0" algn="ctr">
              <a:spcBef>
                <a:spcPts val="600"/>
              </a:spcBef>
              <a:buNone/>
            </a:pPr>
            <a:r>
              <a:rPr lang="en-US" sz="2500" b="1" dirty="0" smtClean="0"/>
              <a:t>******************************************************************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>
                <a:solidFill>
                  <a:srgbClr val="C00000"/>
                </a:solidFill>
              </a:rPr>
              <a:t>PREVIEW THE QUESTIONS BELOW ON YOUR NOTE SHEET (1 MINUTE)</a:t>
            </a:r>
            <a:endParaRPr lang="en-US" sz="25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>
                <a:solidFill>
                  <a:srgbClr val="C00000"/>
                </a:solidFill>
              </a:rPr>
              <a:t>READ PAGES 18-19 SILENTLY (4 MINUTES)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>
                <a:solidFill>
                  <a:srgbClr val="C00000"/>
                </a:solidFill>
              </a:rPr>
              <a:t>TURN TO SOMEONE AROUND YOU WHO HAS FINISHED &amp; DISCUSS THE QUESTIONS &amp; COMPLETE THE QUESTIONS (2 MINUTES)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>
                <a:solidFill>
                  <a:srgbClr val="C00000"/>
                </a:solidFill>
              </a:rPr>
              <a:t>YOU MAY BE CALLED TO THE BOARD TO WRITE YOUR RESPONSE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>
                <a:solidFill>
                  <a:srgbClr val="C00000"/>
                </a:solidFill>
              </a:rPr>
              <a:t>RAISE YOUR HAND IF YOU HAVE TROUBLE WITH THE QUESTIONS</a:t>
            </a:r>
          </a:p>
        </p:txBody>
      </p:sp>
    </p:spTree>
    <p:extLst>
      <p:ext uri="{BB962C8B-B14F-4D97-AF65-F5344CB8AC3E}">
        <p14:creationId xmlns:p14="http://schemas.microsoft.com/office/powerpoint/2010/main" val="261834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660400"/>
          </a:xfrm>
        </p:spPr>
        <p:txBody>
          <a:bodyPr>
            <a:normAutofit/>
          </a:bodyPr>
          <a:lstStyle/>
          <a:p>
            <a:r>
              <a:rPr lang="en-US" b="1" dirty="0" smtClean="0"/>
              <a:t>AFTER NOTES &amp; VOCAB EXIT SLIP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500"/>
            <a:ext cx="12192000" cy="6045200"/>
          </a:xfrm>
        </p:spPr>
        <p:txBody>
          <a:bodyPr>
            <a:noAutofit/>
          </a:bodyPr>
          <a:lstStyle/>
          <a:p>
            <a:r>
              <a:rPr lang="en-US" b="1" dirty="0" smtClean="0"/>
              <a:t>SYLLABUS SCAVENGER HUNT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Be prepared to turn in at the beginning of class FRIDAY (EXTRA CREDIT IF COMPLETED BEFORE FRIDAY!)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Work alone or with a partner </a:t>
            </a:r>
            <a:r>
              <a:rPr lang="en-US" sz="2800" b="1" u="sng" dirty="0" smtClean="0">
                <a:solidFill>
                  <a:srgbClr val="FF0000"/>
                </a:solidFill>
              </a:rPr>
              <a:t>BESIDE YOU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MAKE SURE YOU ARE UP TO #20 BY THE END OF CLASS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WE WILL CHECK AT _________</a:t>
            </a:r>
          </a:p>
          <a:p>
            <a:pPr marL="0" indent="0">
              <a:buNone/>
            </a:pPr>
            <a:r>
              <a:rPr lang="en-US" b="1" u="sng" dirty="0" smtClean="0"/>
              <a:t>OTHER REMINDERS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PARENT LETTER DUE WEDNESDAY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MATERIALS CHECK DUE THURSDAY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u="sng" dirty="0"/>
              <a:t>Vocab Exit Slip </a:t>
            </a:r>
            <a:r>
              <a:rPr lang="en-US" b="1" dirty="0"/>
              <a:t>– 1.1 (use today’s words)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Work in pairs to complete </a:t>
            </a:r>
            <a:r>
              <a:rPr lang="en-US" b="1" u="sng" dirty="0"/>
              <a:t>syllabus scavenger hunt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u="sng" dirty="0"/>
              <a:t>Vocab HW</a:t>
            </a:r>
            <a:r>
              <a:rPr lang="en-US" b="1" dirty="0"/>
              <a:t> – 1.1 (use today’s words)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FF0000"/>
                </a:solidFill>
              </a:rPr>
              <a:t>Put textbook under your desk, borrowed highlighters go back in the bucket, &amp; borrowed pencils go back in cup at the materials station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63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VOCAB – LESSON §1.3 – DATE: 01/27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3"/>
            <a:ext cx="12192000" cy="584700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Assimilation</a:t>
            </a:r>
            <a:r>
              <a:rPr lang="en-US" sz="2850" b="1" dirty="0" smtClean="0"/>
              <a:t>: blending of different cultures into ONE distinct culture; can be voluntary of involuntary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Cultural pluralism</a:t>
            </a:r>
            <a:r>
              <a:rPr lang="en-US" sz="2850" b="1" dirty="0" smtClean="0"/>
              <a:t>: different cultures COEXIST w/ one another, each keeping their own distinct traits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Culture</a:t>
            </a:r>
            <a:r>
              <a:rPr lang="en-US" sz="2850" b="1" dirty="0" smtClean="0"/>
              <a:t>: set of beliefs, customs, &amp; symbols that SHARED by a group of </a:t>
            </a:r>
            <a:r>
              <a:rPr lang="en-US" sz="2850" b="1" dirty="0" err="1" smtClean="0"/>
              <a:t>ppl</a:t>
            </a:r>
            <a:endParaRPr lang="en-US" sz="2850" b="1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Melting pot</a:t>
            </a:r>
            <a:r>
              <a:rPr lang="en-US" sz="2850" b="1" dirty="0" smtClean="0"/>
              <a:t>: the idea that the USA is a place where different cultures BLEND together to form one American culture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Salad bowl</a:t>
            </a:r>
            <a:r>
              <a:rPr lang="en-US" sz="2850" b="1" dirty="0" smtClean="0"/>
              <a:t>: the idea that the USA is a mix of different groups that KEEP their unique cultural traits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850" b="1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REMEMBER TO UNDERLINE &amp; HIGHLIGHT THE TERMS!!!!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HAVE OUT YOUR NOTES FROM YESTERDAY!!!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850" b="1" dirty="0" smtClean="0"/>
          </a:p>
        </p:txBody>
      </p:sp>
    </p:spTree>
    <p:extLst>
      <p:ext uri="{BB962C8B-B14F-4D97-AF65-F5344CB8AC3E}">
        <p14:creationId xmlns:p14="http://schemas.microsoft.com/office/powerpoint/2010/main" val="427732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52" y="4800600"/>
            <a:ext cx="121018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#1: Citizenship &amp; Comparative Political Systems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CIVICS +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5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§1.3 – U.S. CITIZENSHIP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46100"/>
            <a:ext cx="12192000" cy="6060762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600" b="1" u="sng" dirty="0" smtClean="0"/>
              <a:t>ARTICLE I, SECTION 8, CLAUSE 4: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600" b="1" dirty="0" smtClean="0"/>
              <a:t>1789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600" b="1" dirty="0" smtClean="0"/>
              <a:t>U.S. Congress has the power to make rules for the naturalization process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600" b="1" u="sng" dirty="0"/>
              <a:t>AMENDMENT XIII: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600" b="1" dirty="0"/>
              <a:t>1865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600" b="1" dirty="0"/>
              <a:t>Result of the Civil War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600" b="1" dirty="0"/>
              <a:t>Outlawed slavery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600" b="1" u="sng" dirty="0"/>
              <a:t>AMENDMENT XIV: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600" b="1" dirty="0"/>
              <a:t>1865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600" b="1" dirty="0"/>
              <a:t>Result of the Civil War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600" b="1" dirty="0"/>
              <a:t>Guaranteed citizenship &amp; equal protection to all natural-born and naturalized citizens, incl. former slaves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600" b="1" u="sng" dirty="0"/>
              <a:t>AMENDMENT XV: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600" b="1" dirty="0"/>
              <a:t>1865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600" b="1" dirty="0"/>
              <a:t>Result of the Civil War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600" b="1" dirty="0"/>
              <a:t>Guaranteed right to vote to all citizens regardless of a citizen’s </a:t>
            </a:r>
            <a:r>
              <a:rPr lang="en-US" sz="2600" b="1" dirty="0" smtClean="0"/>
              <a:t>race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67492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§1.3 – U.S. CITIZENSHIP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4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AMENDMENT XIX:</a:t>
            </a:r>
            <a:endParaRPr lang="en-US" sz="3000" b="1" u="sng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1920</a:t>
            </a:r>
            <a:endParaRPr lang="en-US" sz="2800" b="1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Result of the women’s suffrage movement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Guaranteed right to vote to all female citizens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u="sng" dirty="0"/>
              <a:t>AMENDMENT </a:t>
            </a:r>
            <a:r>
              <a:rPr lang="en-US" sz="3000" b="1" u="sng" dirty="0" smtClean="0">
                <a:solidFill>
                  <a:srgbClr val="C00000"/>
                </a:solidFill>
              </a:rPr>
              <a:t>XXVI: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1970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Result </a:t>
            </a:r>
            <a:r>
              <a:rPr lang="en-US" sz="2800" b="1" dirty="0"/>
              <a:t>of </a:t>
            </a:r>
            <a:r>
              <a:rPr lang="en-US" sz="2800" b="1" dirty="0" smtClean="0"/>
              <a:t>the Vietnam War</a:t>
            </a:r>
            <a:endParaRPr lang="en-US" sz="2800" b="1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18-20 year olds were fighting &amp; dying in combat, but in some states, they couldn’t vote until they were 21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Guaranteed right to vote to all citizens that were at least 18 years old</a:t>
            </a:r>
          </a:p>
          <a:p>
            <a:pPr marL="365760" lvl="1" indent="0">
              <a:spcBef>
                <a:spcPts val="600"/>
              </a:spcBef>
              <a:buNone/>
            </a:pPr>
            <a:endParaRPr lang="en-US" sz="2800" b="1" dirty="0"/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HOW WOULD YOU FEEL IF YOU WERE FIGHTING IN A WAR FOR YOUR COUNTRY, BUT COULD NOT VOTE?</a:t>
            </a:r>
          </a:p>
        </p:txBody>
      </p:sp>
    </p:spTree>
    <p:extLst>
      <p:ext uri="{BB962C8B-B14F-4D97-AF65-F5344CB8AC3E}">
        <p14:creationId xmlns:p14="http://schemas.microsoft.com/office/powerpoint/2010/main" val="317565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§1.3 – U.S. CITIZENSHIP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4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INDIAN NATURALIZATION ACT:</a:t>
            </a:r>
            <a:endParaRPr lang="en-US" sz="2700" b="1" u="sng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1924</a:t>
            </a:r>
            <a:endParaRPr lang="en-US" sz="2700" b="1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Expanded U.S. citizenship to Native Americans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USA PATRIOT ACT: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2001</a:t>
            </a:r>
            <a:endParaRPr lang="en-US" sz="2700" b="1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Result of </a:t>
            </a:r>
            <a:r>
              <a:rPr lang="en-US" sz="2700" b="1" dirty="0" smtClean="0"/>
              <a:t>Sept. 11</a:t>
            </a:r>
            <a:r>
              <a:rPr lang="en-US" sz="2700" b="1" baseline="30000" dirty="0" smtClean="0"/>
              <a:t>th</a:t>
            </a:r>
            <a:r>
              <a:rPr lang="en-US" sz="2700" b="1" dirty="0" smtClean="0"/>
              <a:t> terrorist attacks</a:t>
            </a:r>
            <a:endParaRPr lang="en-US" sz="2700" b="1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Goal: Prevent another major terrorist attack by increasing govt power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Govt can monitor citizens’ private communication such as email &amp; calls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Some people think this violates the 4</a:t>
            </a:r>
            <a:r>
              <a:rPr lang="en-US" sz="2700" b="1" baseline="30000" dirty="0" smtClean="0"/>
              <a:t>th</a:t>
            </a:r>
            <a:r>
              <a:rPr lang="en-US" sz="2700" b="1" dirty="0" smtClean="0"/>
              <a:t> Amendment of the U.S. Constitution which protects citizens against unreasonable searches &amp; seizures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700" b="1" dirty="0" smtClean="0">
                <a:solidFill>
                  <a:srgbClr val="C00000"/>
                </a:solidFill>
              </a:rPr>
              <a:t>DISCUSS: HOW DO WE BALANCE SECURITY WITH FREEDOM &amp; PRIVACY?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700" b="1" dirty="0" smtClean="0">
                <a:solidFill>
                  <a:srgbClr val="C00000"/>
                </a:solidFill>
              </a:rPr>
              <a:t>DO YOU THINK ONE IS MORE IMPORTANT THAN THE OTHER? IF SO, WHY?</a:t>
            </a:r>
          </a:p>
        </p:txBody>
      </p:sp>
    </p:spTree>
    <p:extLst>
      <p:ext uri="{BB962C8B-B14F-4D97-AF65-F5344CB8AC3E}">
        <p14:creationId xmlns:p14="http://schemas.microsoft.com/office/powerpoint/2010/main" val="25185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§1.3 – U.S. CITIZENSHIP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4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DRED SCOTT vs SANDFORD:</a:t>
            </a:r>
            <a:endParaRPr lang="en-US" sz="2700" b="1" u="sng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1857</a:t>
            </a:r>
            <a:endParaRPr lang="en-US" sz="2700" b="1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Former slave moved back to Missouri (slave state) &amp; sued for his freedom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U.S. Supreme Court ruled that slaves were not considered citizens</a:t>
            </a:r>
          </a:p>
          <a:p>
            <a:pPr marL="365760" lvl="1" indent="0">
              <a:spcBef>
                <a:spcPts val="600"/>
              </a:spcBef>
              <a:buNone/>
            </a:pPr>
            <a:endParaRPr lang="en-US" sz="2800" b="1" dirty="0"/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BIG TAKEAWAY: DISCUSS: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OVER TIME, HAS FULL CITIZENSHIP BEEN </a:t>
            </a:r>
            <a:r>
              <a:rPr lang="en-US" sz="2800" b="1" u="sng" dirty="0" smtClean="0">
                <a:solidFill>
                  <a:srgbClr val="C00000"/>
                </a:solidFill>
              </a:rPr>
              <a:t>EXPANDED TO </a:t>
            </a:r>
            <a:r>
              <a:rPr lang="en-US" sz="2800" b="1" dirty="0" smtClean="0">
                <a:solidFill>
                  <a:srgbClr val="C00000"/>
                </a:solidFill>
              </a:rPr>
              <a:t>OR </a:t>
            </a:r>
            <a:r>
              <a:rPr lang="en-US" sz="2800" b="1" u="sng" dirty="0" smtClean="0">
                <a:solidFill>
                  <a:srgbClr val="C00000"/>
                </a:solidFill>
              </a:rPr>
              <a:t>RESTRICTED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smtClean="0">
                <a:solidFill>
                  <a:srgbClr val="C00000"/>
                </a:solidFill>
              </a:rPr>
              <a:t>FROM</a:t>
            </a:r>
            <a:r>
              <a:rPr lang="en-US" sz="2800" b="1" dirty="0" smtClean="0">
                <a:solidFill>
                  <a:srgbClr val="C00000"/>
                </a:solidFill>
              </a:rPr>
              <a:t> DIFFERENT GROUPS OF AMERICANS?</a:t>
            </a:r>
          </a:p>
        </p:txBody>
      </p:sp>
    </p:spTree>
    <p:extLst>
      <p:ext uri="{BB962C8B-B14F-4D97-AF65-F5344CB8AC3E}">
        <p14:creationId xmlns:p14="http://schemas.microsoft.com/office/powerpoint/2010/main" val="50150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VOCAB – LESSON §1.1 – DATE: 08/30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28035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/>
              <a:t>Citizen</a:t>
            </a:r>
            <a:r>
              <a:rPr lang="en-US" sz="2850" b="1" dirty="0"/>
              <a:t>: community member who owes loyalty to their </a:t>
            </a:r>
            <a:r>
              <a:rPr lang="en-US" sz="2850" b="1" dirty="0" err="1"/>
              <a:t>govt</a:t>
            </a:r>
            <a:r>
              <a:rPr lang="en-US" sz="2850" b="1" dirty="0"/>
              <a:t> &amp; is entitled to protection from </a:t>
            </a:r>
            <a:r>
              <a:rPr lang="en-US" sz="2850" b="1" dirty="0" smtClean="0"/>
              <a:t>it</a:t>
            </a:r>
            <a:endParaRPr lang="en-US" sz="2850" b="1" u="sng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Civic duties</a:t>
            </a:r>
            <a:r>
              <a:rPr lang="en-US" sz="2850" b="1" dirty="0" smtClean="0"/>
              <a:t>: things we are REQUIRED to do BY LAW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Civic responsibilities</a:t>
            </a:r>
            <a:r>
              <a:rPr lang="en-US" sz="2850" b="1" dirty="0" smtClean="0"/>
              <a:t>: things we are SUPPOSED to do FOR SOCIETY’S WELL-BEING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Personal responsibilities</a:t>
            </a:r>
            <a:r>
              <a:rPr lang="en-US" sz="2850" b="1" dirty="0" smtClean="0"/>
              <a:t>: things we are SUPPOSED to do FOR OUR OWN WELL-BEING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Rights</a:t>
            </a:r>
            <a:r>
              <a:rPr lang="en-US" sz="2850" b="1" dirty="0" smtClean="0"/>
              <a:t>: things GUARANTEED to us BY GOVT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Civil liberties</a:t>
            </a:r>
            <a:r>
              <a:rPr lang="en-US" sz="2850" b="1" dirty="0" smtClean="0"/>
              <a:t>: rights guaranteed to </a:t>
            </a:r>
            <a:r>
              <a:rPr lang="en-US" sz="2850" b="1" dirty="0" err="1" smtClean="0"/>
              <a:t>indvs</a:t>
            </a:r>
            <a:r>
              <a:rPr lang="en-US" sz="2850" b="1" dirty="0" smtClean="0"/>
              <a:t>, such as freedom of expression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Civil rights</a:t>
            </a:r>
            <a:r>
              <a:rPr lang="en-US" sz="2850" b="1" dirty="0" smtClean="0"/>
              <a:t>: equal protection under the law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850" b="1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FF0000"/>
                </a:solidFill>
              </a:rPr>
              <a:t>REMEMBER TO UNDERLINE &amp; HIGHLIGHT THE </a:t>
            </a:r>
            <a:r>
              <a:rPr lang="en-US" sz="3600" b="1" dirty="0" smtClean="0">
                <a:solidFill>
                  <a:srgbClr val="FF0000"/>
                </a:solidFill>
              </a:rPr>
              <a:t>TERMS!!!!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22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§1.3 – AMERICAN DIVERSITY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4"/>
            <a:ext cx="5950039" cy="508715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MELTING POT</a:t>
            </a:r>
            <a:endParaRPr lang="en-US" sz="3000" b="1" u="sng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USA a </a:t>
            </a:r>
            <a:r>
              <a:rPr lang="en-US" sz="2800" b="1" dirty="0" smtClean="0">
                <a:solidFill>
                  <a:srgbClr val="FF0000"/>
                </a:solidFill>
              </a:rPr>
              <a:t>BLEND of different cultures into one unique identity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Like ingredients in a melting pot blend into one flavor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Ex.: Most Americans celebrate </a:t>
            </a:r>
            <a:r>
              <a:rPr lang="en-US" sz="2800" b="1" dirty="0" smtClean="0">
                <a:solidFill>
                  <a:srgbClr val="FF0000"/>
                </a:solidFill>
              </a:rPr>
              <a:t>St. Patrick’s Day</a:t>
            </a:r>
            <a:r>
              <a:rPr lang="en-US" sz="2800" b="1" dirty="0" smtClean="0"/>
              <a:t> &amp; eat </a:t>
            </a:r>
            <a:r>
              <a:rPr lang="en-US" sz="2800" b="1" dirty="0" smtClean="0">
                <a:solidFill>
                  <a:srgbClr val="FF0000"/>
                </a:solidFill>
              </a:rPr>
              <a:t>Tex-Mex</a:t>
            </a:r>
            <a:r>
              <a:rPr lang="en-US" sz="2800" b="1" dirty="0" smtClean="0"/>
              <a:t> foods; Native Am. forced to learn English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Limit immigration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Supports </a:t>
            </a:r>
            <a:r>
              <a:rPr lang="en-US" sz="2800" b="1" dirty="0" smtClean="0">
                <a:solidFill>
                  <a:srgbClr val="FF0000"/>
                </a:solidFill>
              </a:rPr>
              <a:t>assimilation</a:t>
            </a:r>
          </a:p>
        </p:txBody>
      </p:sp>
      <p:sp>
        <p:nvSpPr>
          <p:cNvPr id="4" name="Content Placeholder 13"/>
          <p:cNvSpPr txBox="1">
            <a:spLocks/>
          </p:cNvSpPr>
          <p:nvPr/>
        </p:nvSpPr>
        <p:spPr>
          <a:xfrm>
            <a:off x="5950039" y="643944"/>
            <a:ext cx="6241961" cy="5087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263050"/>
                </a:solidFill>
              </a:rPr>
              <a:t>SALAD BOWL</a:t>
            </a:r>
          </a:p>
          <a:p>
            <a:pPr lvl="1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USA a mix or mosaic of different cultures</a:t>
            </a:r>
            <a:r>
              <a:rPr lang="en-US" sz="2800" b="1" dirty="0" smtClean="0">
                <a:solidFill>
                  <a:srgbClr val="263050"/>
                </a:solidFill>
              </a:rPr>
              <a:t> that </a:t>
            </a:r>
            <a:r>
              <a:rPr lang="en-US" sz="2800" b="1" dirty="0" smtClean="0">
                <a:solidFill>
                  <a:srgbClr val="FF0000"/>
                </a:solidFill>
              </a:rPr>
              <a:t>KEEP their unique identities</a:t>
            </a:r>
          </a:p>
          <a:p>
            <a:pPr lvl="1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263050"/>
                </a:solidFill>
              </a:rPr>
              <a:t>Like salad ingredients mix together but keep their </a:t>
            </a:r>
            <a:r>
              <a:rPr lang="en-US" sz="2800" b="1" dirty="0" err="1" smtClean="0">
                <a:solidFill>
                  <a:srgbClr val="263050"/>
                </a:solidFill>
              </a:rPr>
              <a:t>indv</a:t>
            </a:r>
            <a:r>
              <a:rPr lang="en-US" sz="2800" b="1" dirty="0" smtClean="0">
                <a:solidFill>
                  <a:srgbClr val="263050"/>
                </a:solidFill>
              </a:rPr>
              <a:t> flavors</a:t>
            </a:r>
          </a:p>
          <a:p>
            <a:pPr lvl="1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263050"/>
                </a:solidFill>
              </a:rPr>
              <a:t>Ex.: </a:t>
            </a:r>
            <a:r>
              <a:rPr lang="en-US" sz="2800" b="1" dirty="0" smtClean="0">
                <a:solidFill>
                  <a:srgbClr val="FF0000"/>
                </a:solidFill>
              </a:rPr>
              <a:t>Chinatown, Little Italy</a:t>
            </a:r>
            <a:r>
              <a:rPr lang="en-US" sz="2800" b="1" dirty="0" smtClean="0">
                <a:solidFill>
                  <a:srgbClr val="263050"/>
                </a:solidFill>
              </a:rPr>
              <a:t>, speaking Spanish w/ relatives at home</a:t>
            </a:r>
          </a:p>
          <a:p>
            <a:pPr lvl="1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No limits on immigration</a:t>
            </a:r>
          </a:p>
          <a:p>
            <a:pPr lvl="1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263050"/>
                </a:solidFill>
              </a:rPr>
              <a:t>Supports </a:t>
            </a:r>
            <a:r>
              <a:rPr lang="en-US" sz="2800" b="1" dirty="0" smtClean="0">
                <a:solidFill>
                  <a:srgbClr val="FF0000"/>
                </a:solidFill>
              </a:rPr>
              <a:t>cultural pluralism</a:t>
            </a:r>
          </a:p>
        </p:txBody>
      </p:sp>
      <p:sp>
        <p:nvSpPr>
          <p:cNvPr id="5" name="Content Placeholder 13"/>
          <p:cNvSpPr txBox="1">
            <a:spLocks/>
          </p:cNvSpPr>
          <p:nvPr/>
        </p:nvSpPr>
        <p:spPr>
          <a:xfrm>
            <a:off x="0" y="5731099"/>
            <a:ext cx="12325082" cy="8371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spcBef>
                <a:spcPts val="600"/>
              </a:spcBef>
              <a:buClr>
                <a:srgbClr val="263050"/>
              </a:buClr>
              <a:buFont typeface="Arial" pitchFamily="34" charset="0"/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DISCUSS: WHICH METAPHOR DO YOU THINK IS MORE ACCURATE ABOUT THE USA? DEFEND YOUR ANSWER!</a:t>
            </a:r>
          </a:p>
        </p:txBody>
      </p:sp>
    </p:spTree>
    <p:extLst>
      <p:ext uri="{BB962C8B-B14F-4D97-AF65-F5344CB8AC3E}">
        <p14:creationId xmlns:p14="http://schemas.microsoft.com/office/powerpoint/2010/main" val="351738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8338"/>
          </a:xfrm>
        </p:spPr>
        <p:txBody>
          <a:bodyPr/>
          <a:lstStyle/>
          <a:p>
            <a:r>
              <a:rPr lang="en-US" b="1" dirty="0" smtClean="0"/>
              <a:t>“Analogies for America: Beyond the Melting Pot”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8338"/>
            <a:ext cx="12192000" cy="583216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chemeClr val="tx1"/>
                </a:solidFill>
              </a:rPr>
              <a:t>Why does the author think that the melting pot metaphor is not entirely accurate?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Interpret: “When supporters of the melting pot metaphor start talking, it often turns out that they have a clear mental formula for what it means to be American – and it isn’t always my formula.”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C00000"/>
                </a:solidFill>
              </a:rPr>
              <a:t>Answer: We all can’t agree that there is just ______ American culture.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tx1"/>
                </a:solidFill>
              </a:rPr>
              <a:t>Why does the author think that the salad bowl metaphor is not entirely accurate?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</a:rPr>
              <a:t>Interpret: “It misses what is cohesive and distinctive about America to see the country as a long buffet of ingredients, which we all choose to EXCLUDE or include according to our transient appetites of the day.”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C00000"/>
                </a:solidFill>
              </a:rPr>
              <a:t>Answer: It implies that we have nothing in c_________, and that sometimes certain groups are e___________ or d______________ against</a:t>
            </a:r>
            <a:r>
              <a:rPr lang="en-US" sz="2800" b="1" dirty="0" smtClean="0">
                <a:solidFill>
                  <a:srgbClr val="C00000"/>
                </a:solidFill>
              </a:rPr>
              <a:t>.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64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8338"/>
          </a:xfrm>
        </p:spPr>
        <p:txBody>
          <a:bodyPr/>
          <a:lstStyle/>
          <a:p>
            <a:r>
              <a:rPr lang="en-US" b="1" dirty="0" smtClean="0"/>
              <a:t>“Analogies for America: Beyond the Melting Pot”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8338"/>
            <a:ext cx="12192000" cy="517730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chemeClr val="tx1"/>
                </a:solidFill>
              </a:rPr>
              <a:t>What metaphor does the author use to describe American diversity?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C00000"/>
                </a:solidFill>
              </a:rPr>
              <a:t>Answer: C_____________ F___________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3000" b="1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chemeClr val="tx1"/>
                </a:solidFill>
              </a:rPr>
              <a:t>Explain the author’s metaphor.</a:t>
            </a:r>
            <a:endParaRPr lang="en-US" sz="3000" b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C00000"/>
                </a:solidFill>
              </a:rPr>
              <a:t>Answer</a:t>
            </a:r>
            <a:r>
              <a:rPr lang="en-US" sz="3000" b="1" dirty="0" smtClean="0">
                <a:solidFill>
                  <a:srgbClr val="C00000"/>
                </a:solidFill>
              </a:rPr>
              <a:t>: We each have parts of our heritage that are d__________, but we also share c___________ traits.</a:t>
            </a:r>
            <a:endParaRPr lang="en-US" sz="3000" b="1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3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48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660400"/>
          </a:xfrm>
        </p:spPr>
        <p:txBody>
          <a:bodyPr>
            <a:normAutofit/>
          </a:bodyPr>
          <a:lstStyle/>
          <a:p>
            <a:r>
              <a:rPr lang="en-US" b="1" dirty="0" smtClean="0"/>
              <a:t>AFTER NOTES &amp; VOCAB EXIT SLIP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500"/>
            <a:ext cx="12192000" cy="6045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b="1" u="sng" dirty="0" smtClean="0"/>
              <a:t>OTHER REMINDERS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700" b="1" dirty="0" smtClean="0"/>
              <a:t>BRING MATERIALS (BINDER, PAPER, PENCIL, TABS) TMRW IF YOU DIDN’T TODAY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700" b="1" dirty="0" smtClean="0"/>
              <a:t>BRING SIGNED PINK PARENT LETTER TOMORROW IF YOU DIDN’T TODAY</a:t>
            </a:r>
          </a:p>
          <a:p>
            <a:pPr marL="457200" lvl="1" indent="0">
              <a:buNone/>
            </a:pPr>
            <a:endParaRPr lang="en-US" sz="2700" b="1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u="sng" dirty="0"/>
              <a:t>Vocab Exit Slip </a:t>
            </a:r>
            <a:r>
              <a:rPr lang="en-US" sz="2700" b="1" dirty="0"/>
              <a:t>– </a:t>
            </a:r>
            <a:r>
              <a:rPr lang="en-US" sz="2700" b="1" dirty="0" smtClean="0"/>
              <a:t>1.3 </a:t>
            </a:r>
            <a:r>
              <a:rPr lang="en-US" sz="2700" b="1" dirty="0"/>
              <a:t>(use today’s words)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Work in pairs to complete </a:t>
            </a:r>
            <a:r>
              <a:rPr lang="en-US" sz="2700" b="1" u="sng" dirty="0"/>
              <a:t>syllabus scavenger hunt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u="sng" dirty="0"/>
              <a:t>Vocab HW</a:t>
            </a:r>
            <a:r>
              <a:rPr lang="en-US" sz="2700" b="1" dirty="0"/>
              <a:t> – </a:t>
            </a:r>
            <a:r>
              <a:rPr lang="en-US" sz="2700" b="1" dirty="0" smtClean="0"/>
              <a:t>1.3 </a:t>
            </a:r>
            <a:r>
              <a:rPr lang="en-US" sz="2700" b="1" dirty="0"/>
              <a:t>(use today’s words)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>
                <a:solidFill>
                  <a:srgbClr val="FF0000"/>
                </a:solidFill>
              </a:rPr>
              <a:t>Put textbook under your desk, borrowed highlighters go back in the bucket, &amp; borrowed pencils go back in cup at the materials station</a:t>
            </a:r>
          </a:p>
          <a:p>
            <a:pPr marL="0" indent="0">
              <a:buNone/>
            </a:pPr>
            <a:endParaRPr lang="en-US" sz="27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78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VOCAB – LESSON §1.4 – DATE: 02/01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28035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Democratic</a:t>
            </a:r>
            <a:r>
              <a:rPr lang="en-US" sz="2850" b="1" dirty="0" smtClean="0"/>
              <a:t>: systems of govt where sovereignty lies w/ all citizens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Authoritarian</a:t>
            </a:r>
            <a:r>
              <a:rPr lang="en-US" sz="2850" b="1" dirty="0" smtClean="0"/>
              <a:t>: systems of govt where sovereignty lies w/ one or more leaders who don’t have to answer to the citizens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Sovereignty</a:t>
            </a:r>
            <a:r>
              <a:rPr lang="en-US" sz="2850" b="1" dirty="0" smtClean="0"/>
              <a:t>: those who have the ultimate power or authority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Dictatorship</a:t>
            </a:r>
            <a:r>
              <a:rPr lang="en-US" sz="2850" b="1" dirty="0" smtClean="0"/>
              <a:t>: govt where all power lies w/ one leader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Totalitarian dictatorship</a:t>
            </a:r>
            <a:r>
              <a:rPr lang="en-US" sz="2850" b="1" dirty="0" smtClean="0"/>
              <a:t>: govt where all power lies w/ one leader who demands loyalty by using FEAR &amp; INTIMIDATION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Absolute monarchy</a:t>
            </a:r>
            <a:r>
              <a:rPr lang="en-US" sz="2850" b="1" dirty="0" smtClean="0"/>
              <a:t>: king/queen w/ TOTAL power</a:t>
            </a:r>
            <a:endParaRPr lang="en-US" sz="2850" b="1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Theocracy</a:t>
            </a:r>
            <a:r>
              <a:rPr lang="en-US" sz="2850" b="1" dirty="0" smtClean="0"/>
              <a:t>: govt ruled by RELIGIOUS leaders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Oligarchy</a:t>
            </a:r>
            <a:r>
              <a:rPr lang="en-US" sz="2850" b="1" dirty="0" smtClean="0"/>
              <a:t>: govt ruled by a FEW, usually by elders or those considered WISEST members of society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Aristocracy</a:t>
            </a:r>
            <a:r>
              <a:rPr lang="en-US" sz="2850" b="1" dirty="0" smtClean="0"/>
              <a:t>: govt ruled a the WEALTHY FEW</a:t>
            </a:r>
          </a:p>
        </p:txBody>
      </p:sp>
    </p:spTree>
    <p:extLst>
      <p:ext uri="{BB962C8B-B14F-4D97-AF65-F5344CB8AC3E}">
        <p14:creationId xmlns:p14="http://schemas.microsoft.com/office/powerpoint/2010/main" val="21614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08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§1.4 – Authoritarian v. Democratic govt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-2" y="406400"/>
            <a:ext cx="7122018" cy="6200462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u="sng" dirty="0" smtClean="0"/>
              <a:t>Authoritarian:</a:t>
            </a:r>
            <a:endParaRPr lang="en-US" sz="2500" b="1" dirty="0"/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/>
              <a:t>Systems </a:t>
            </a:r>
            <a:r>
              <a:rPr lang="en-US" sz="2500" b="1" dirty="0"/>
              <a:t>of govt where </a:t>
            </a:r>
            <a:r>
              <a:rPr lang="en-US" sz="2500" b="1" dirty="0">
                <a:solidFill>
                  <a:srgbClr val="FF0000"/>
                </a:solidFill>
              </a:rPr>
              <a:t>sovereignty lies w/ one or more leaders</a:t>
            </a:r>
            <a:r>
              <a:rPr lang="en-US" sz="2500" b="1" dirty="0"/>
              <a:t> who don’t have to answer to the </a:t>
            </a:r>
            <a:r>
              <a:rPr lang="en-US" sz="2500" b="1" dirty="0" smtClean="0"/>
              <a:t>citizens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/>
              <a:t>Sovereign: </a:t>
            </a:r>
            <a:r>
              <a:rPr lang="en-US" sz="2500" b="1" dirty="0" smtClean="0">
                <a:solidFill>
                  <a:srgbClr val="FF0000"/>
                </a:solidFill>
              </a:rPr>
              <a:t>one or more leaders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/>
              <a:t>Rights of citizens: </a:t>
            </a:r>
            <a:r>
              <a:rPr lang="en-US" sz="2500" b="1" dirty="0" smtClean="0">
                <a:solidFill>
                  <a:srgbClr val="FF0000"/>
                </a:solidFill>
              </a:rPr>
              <a:t>few or no rights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/>
              <a:t>How does govt keep order: </a:t>
            </a:r>
            <a:r>
              <a:rPr lang="en-US" sz="2500" b="1" dirty="0" smtClean="0">
                <a:solidFill>
                  <a:srgbClr val="FF0000"/>
                </a:solidFill>
              </a:rPr>
              <a:t>(p. 25)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/>
              <a:t>Govt </a:t>
            </a:r>
            <a:r>
              <a:rPr lang="en-US" sz="2500" b="1" dirty="0" smtClean="0">
                <a:solidFill>
                  <a:srgbClr val="FF0000"/>
                </a:solidFill>
              </a:rPr>
              <a:t>controls the media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/>
              <a:t>Use of </a:t>
            </a:r>
            <a:r>
              <a:rPr lang="en-US" sz="2500" b="1" dirty="0" smtClean="0">
                <a:solidFill>
                  <a:srgbClr val="FF0000"/>
                </a:solidFill>
              </a:rPr>
              <a:t>p____________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>
                <a:solidFill>
                  <a:srgbClr val="FF0000"/>
                </a:solidFill>
              </a:rPr>
              <a:t>Heavy use of m_______/p______ power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/>
              <a:t> TYPES: Theocracy, Aristocracy, Oligarchy, Absolute Monarchy, Dictatorship, Totalitarian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500" b="1" dirty="0" smtClean="0"/>
              <a:t>EXAMPLES:</a:t>
            </a:r>
          </a:p>
          <a:p>
            <a:pPr marL="685800" lvl="2" indent="0">
              <a:spcBef>
                <a:spcPts val="400"/>
              </a:spcBef>
              <a:buNone/>
            </a:pPr>
            <a:r>
              <a:rPr lang="en-US" sz="2500" b="1" dirty="0" smtClean="0"/>
              <a:t>King Louis XIV in France , Hitler in Germany, </a:t>
            </a:r>
            <a:r>
              <a:rPr lang="en-US" sz="2500" b="1" dirty="0" err="1" smtClean="0"/>
              <a:t>Sadaam</a:t>
            </a:r>
            <a:r>
              <a:rPr lang="en-US" sz="2500" b="1" dirty="0" smtClean="0"/>
              <a:t> Hussein in Iraq, the Taliban in Afghanistan</a:t>
            </a:r>
          </a:p>
        </p:txBody>
      </p:sp>
      <p:sp>
        <p:nvSpPr>
          <p:cNvPr id="4" name="Content Placeholder 13"/>
          <p:cNvSpPr txBox="1">
            <a:spLocks/>
          </p:cNvSpPr>
          <p:nvPr/>
        </p:nvSpPr>
        <p:spPr>
          <a:xfrm>
            <a:off x="7122016" y="508000"/>
            <a:ext cx="5035639" cy="6098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400" b="1" u="sng" dirty="0" smtClean="0">
                <a:solidFill>
                  <a:srgbClr val="263050"/>
                </a:solidFill>
              </a:rPr>
              <a:t>Democratic:</a:t>
            </a:r>
            <a:endParaRPr lang="en-US" sz="2400" b="1" dirty="0" smtClean="0">
              <a:solidFill>
                <a:srgbClr val="263050"/>
              </a:solidFill>
            </a:endParaRPr>
          </a:p>
          <a:p>
            <a:pPr lvl="1">
              <a:spcBef>
                <a:spcPts val="3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263050"/>
                </a:solidFill>
              </a:rPr>
              <a:t>Systems of govt where </a:t>
            </a:r>
            <a:r>
              <a:rPr lang="en-US" sz="2400" b="1" dirty="0">
                <a:solidFill>
                  <a:srgbClr val="FF0000"/>
                </a:solidFill>
              </a:rPr>
              <a:t>sovereignty lies w/ all </a:t>
            </a:r>
            <a:r>
              <a:rPr lang="en-US" sz="2400" b="1" dirty="0" smtClean="0">
                <a:solidFill>
                  <a:srgbClr val="FF0000"/>
                </a:solidFill>
              </a:rPr>
              <a:t>citizens</a:t>
            </a:r>
          </a:p>
          <a:p>
            <a:pPr lvl="1">
              <a:spcBef>
                <a:spcPts val="3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263050"/>
                </a:solidFill>
              </a:rPr>
              <a:t>Sovereign: </a:t>
            </a:r>
            <a:r>
              <a:rPr lang="en-US" sz="2400" b="1" dirty="0" smtClean="0">
                <a:solidFill>
                  <a:srgbClr val="FF0000"/>
                </a:solidFill>
              </a:rPr>
              <a:t>the p_______ or c_________</a:t>
            </a:r>
          </a:p>
          <a:p>
            <a:pPr lvl="1">
              <a:spcBef>
                <a:spcPts val="3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263050"/>
                </a:solidFill>
              </a:rPr>
              <a:t>Rights of citizens: </a:t>
            </a:r>
            <a:r>
              <a:rPr lang="en-US" sz="2400" b="1" dirty="0" smtClean="0">
                <a:solidFill>
                  <a:srgbClr val="FF0000"/>
                </a:solidFill>
              </a:rPr>
              <a:t>many rights</a:t>
            </a:r>
          </a:p>
          <a:p>
            <a:pPr lvl="1">
              <a:spcBef>
                <a:spcPts val="3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263050"/>
                </a:solidFill>
              </a:rPr>
              <a:t>How does govt keep order: </a:t>
            </a:r>
            <a:r>
              <a:rPr lang="en-US" sz="2400" b="1" dirty="0" smtClean="0">
                <a:solidFill>
                  <a:srgbClr val="FF0000"/>
                </a:solidFill>
              </a:rPr>
              <a:t>(p. 25)</a:t>
            </a:r>
          </a:p>
          <a:p>
            <a:pPr lvl="2">
              <a:spcBef>
                <a:spcPts val="3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FF0000"/>
                </a:solidFill>
              </a:rPr>
              <a:t>The R____ of L___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263050"/>
                </a:solidFill>
              </a:rPr>
              <a:t>TYPES: Direct Democracy, Representative Democracy, Constitutional Monarchy, Social Democracy</a:t>
            </a:r>
          </a:p>
          <a:p>
            <a:pPr lvl="1">
              <a:spcBef>
                <a:spcPts val="3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263050"/>
                </a:solidFill>
              </a:rPr>
              <a:t>EXAMPLES:</a:t>
            </a:r>
          </a:p>
          <a:p>
            <a:pPr marL="685800" lvl="2" indent="0">
              <a:spcBef>
                <a:spcPts val="300"/>
              </a:spcBef>
              <a:buClr>
                <a:srgbClr val="263050"/>
              </a:buClr>
              <a:buFont typeface="Arial" pitchFamily="34" charset="0"/>
              <a:buNone/>
            </a:pPr>
            <a:r>
              <a:rPr lang="en-US" sz="2400" b="1" dirty="0" smtClean="0">
                <a:solidFill>
                  <a:srgbClr val="263050"/>
                </a:solidFill>
              </a:rPr>
              <a:t>Great Britain, United States, Ancient Athens, Roman Republic</a:t>
            </a:r>
          </a:p>
        </p:txBody>
      </p:sp>
    </p:spTree>
    <p:extLst>
      <p:ext uri="{BB962C8B-B14F-4D97-AF65-F5344CB8AC3E}">
        <p14:creationId xmlns:p14="http://schemas.microsoft.com/office/powerpoint/2010/main" val="115142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§1.4 – Authoritarian Forms of Govt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-2" y="643944"/>
            <a:ext cx="12192002" cy="59629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Dictatorship</a:t>
            </a:r>
            <a:r>
              <a:rPr lang="en-US" sz="2700" b="1" dirty="0"/>
              <a:t>: </a:t>
            </a:r>
            <a:endParaRPr lang="en-US" sz="2700" b="1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All </a:t>
            </a:r>
            <a:r>
              <a:rPr lang="en-US" sz="2700" b="1" dirty="0"/>
              <a:t>power lies w/ </a:t>
            </a:r>
            <a:r>
              <a:rPr lang="en-US" sz="2700" b="1" dirty="0">
                <a:solidFill>
                  <a:srgbClr val="FF0000"/>
                </a:solidFill>
              </a:rPr>
              <a:t>one </a:t>
            </a:r>
            <a:r>
              <a:rPr lang="en-US" sz="2700" b="1" dirty="0" smtClean="0">
                <a:solidFill>
                  <a:srgbClr val="FF0000"/>
                </a:solidFill>
              </a:rPr>
              <a:t>leader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May have advisors, but makes final decisions</a:t>
            </a:r>
            <a:endParaRPr lang="en-US" sz="270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Ex.: </a:t>
            </a:r>
            <a:r>
              <a:rPr lang="en-US" sz="2700" b="1" dirty="0" err="1" smtClean="0">
                <a:solidFill>
                  <a:srgbClr val="FF0000"/>
                </a:solidFill>
              </a:rPr>
              <a:t>Sadaam</a:t>
            </a:r>
            <a:r>
              <a:rPr lang="en-US" sz="2700" b="1" dirty="0" smtClean="0">
                <a:solidFill>
                  <a:srgbClr val="FF0000"/>
                </a:solidFill>
              </a:rPr>
              <a:t> Hussein in Iraq, Fidel Castro in Cuba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Totalitarian dictatorship</a:t>
            </a:r>
            <a:r>
              <a:rPr lang="en-US" sz="2700" b="1" dirty="0"/>
              <a:t>: </a:t>
            </a:r>
            <a:endParaRPr lang="en-US" sz="2700" b="1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All power lies w/ </a:t>
            </a:r>
            <a:r>
              <a:rPr lang="en-US" sz="2700" b="1" dirty="0">
                <a:solidFill>
                  <a:srgbClr val="FF0000"/>
                </a:solidFill>
              </a:rPr>
              <a:t>one leader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Leader </a:t>
            </a:r>
            <a:r>
              <a:rPr lang="en-US" sz="2700" b="1" dirty="0">
                <a:solidFill>
                  <a:srgbClr val="FF0000"/>
                </a:solidFill>
              </a:rPr>
              <a:t>demands loyalty by using FEAR &amp; INTIMIDATION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Ex.: </a:t>
            </a:r>
            <a:r>
              <a:rPr lang="en-US" sz="2700" b="1" dirty="0">
                <a:solidFill>
                  <a:srgbClr val="FF0000"/>
                </a:solidFill>
              </a:rPr>
              <a:t>Hitler in Germany, Mussolini in Italy, Pol Pot in Cambodia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Absolute monarchy</a:t>
            </a:r>
            <a:r>
              <a:rPr lang="en-US" sz="2700" b="1" dirty="0" smtClean="0"/>
              <a:t>: </a:t>
            </a:r>
            <a:endParaRPr lang="en-US" sz="270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>
                <a:solidFill>
                  <a:srgbClr val="FF0000"/>
                </a:solidFill>
              </a:rPr>
              <a:t>King/queen, power inherited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Has </a:t>
            </a:r>
            <a:r>
              <a:rPr lang="en-US" sz="2700" b="1" dirty="0" smtClean="0">
                <a:solidFill>
                  <a:srgbClr val="FF0000"/>
                </a:solidFill>
              </a:rPr>
              <a:t>TOTAL power</a:t>
            </a:r>
            <a:endParaRPr lang="en-US" sz="2700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Ex</a:t>
            </a:r>
            <a:r>
              <a:rPr lang="en-US" sz="2700" b="1" dirty="0"/>
              <a:t>.: </a:t>
            </a:r>
            <a:r>
              <a:rPr lang="en-US" sz="2700" b="1" dirty="0" smtClean="0">
                <a:solidFill>
                  <a:srgbClr val="FF0000"/>
                </a:solidFill>
              </a:rPr>
              <a:t>Louis XIV (France), Elizabeth I (Britain), King Phillip II (Spain)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u="sng" dirty="0"/>
              <a:t>Theocracy</a:t>
            </a:r>
            <a:r>
              <a:rPr lang="en-US" sz="2700" b="1" dirty="0"/>
              <a:t>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 err="1"/>
              <a:t>Govt</a:t>
            </a:r>
            <a:r>
              <a:rPr lang="en-US" sz="2700" b="1" dirty="0"/>
              <a:t> where </a:t>
            </a:r>
            <a:r>
              <a:rPr lang="en-US" sz="2700" b="1" dirty="0">
                <a:solidFill>
                  <a:srgbClr val="FF0000"/>
                </a:solidFill>
              </a:rPr>
              <a:t>rulers are RELIGIOUS LEADERS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Ex.: </a:t>
            </a:r>
            <a:r>
              <a:rPr lang="en-US" sz="2700" b="1" dirty="0">
                <a:solidFill>
                  <a:srgbClr val="FF0000"/>
                </a:solidFill>
              </a:rPr>
              <a:t>Taliban (Afghanistan), Pope (Vatican City</a:t>
            </a:r>
            <a:r>
              <a:rPr lang="en-US" sz="2700" b="1" dirty="0" smtClean="0">
                <a:solidFill>
                  <a:srgbClr val="FF0000"/>
                </a:solidFill>
              </a:rPr>
              <a:t>)</a:t>
            </a:r>
            <a:endParaRPr lang="en-US" sz="2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0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§1.4 – Authoritarian Forms of Govt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-2" y="643944"/>
            <a:ext cx="12192002" cy="59629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Oligarchy</a:t>
            </a:r>
            <a:r>
              <a:rPr lang="en-US" sz="2700" b="1" dirty="0" smtClean="0"/>
              <a:t>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Govt </a:t>
            </a:r>
            <a:r>
              <a:rPr lang="en-US" sz="2700" b="1" dirty="0" smtClean="0">
                <a:solidFill>
                  <a:srgbClr val="FF0000"/>
                </a:solidFill>
              </a:rPr>
              <a:t>ruled by a FEW people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>
                <a:solidFill>
                  <a:srgbClr val="FF0000"/>
                </a:solidFill>
              </a:rPr>
              <a:t>Often elders (oldest)</a:t>
            </a:r>
            <a:r>
              <a:rPr lang="en-US" sz="2700" b="1" dirty="0" smtClean="0"/>
              <a:t>, most experienced, or wealthiest</a:t>
            </a:r>
            <a:endParaRPr lang="en-US" sz="270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Ex.: </a:t>
            </a:r>
            <a:r>
              <a:rPr lang="en-US" sz="2700" b="1" dirty="0" smtClean="0">
                <a:solidFill>
                  <a:srgbClr val="FF0000"/>
                </a:solidFill>
              </a:rPr>
              <a:t>Native Am. tribal councils</a:t>
            </a:r>
            <a:r>
              <a:rPr lang="en-US" sz="2700" b="1" dirty="0" smtClean="0"/>
              <a:t>, </a:t>
            </a:r>
            <a:r>
              <a:rPr lang="en-US" sz="2700" b="1" dirty="0" err="1" smtClean="0">
                <a:solidFill>
                  <a:srgbClr val="FF0000"/>
                </a:solidFill>
              </a:rPr>
              <a:t>Ephors</a:t>
            </a:r>
            <a:r>
              <a:rPr lang="en-US" sz="2700" b="1" dirty="0" smtClean="0">
                <a:solidFill>
                  <a:srgbClr val="FF0000"/>
                </a:solidFill>
              </a:rPr>
              <a:t> in Ancient Sparta (Greece)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Aristocracy</a:t>
            </a:r>
            <a:r>
              <a:rPr lang="en-US" sz="2700" b="1" dirty="0" smtClean="0"/>
              <a:t>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Govt </a:t>
            </a:r>
            <a:r>
              <a:rPr lang="en-US" sz="2700" b="1" dirty="0" smtClean="0">
                <a:solidFill>
                  <a:srgbClr val="FF0000"/>
                </a:solidFill>
              </a:rPr>
              <a:t>ruled by the WEALTHY FEW, who use their power </a:t>
            </a:r>
            <a:endParaRPr lang="en-US" sz="2700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Often use their power to increase their wealth</a:t>
            </a:r>
            <a:endParaRPr lang="en-US" sz="270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Ex.: </a:t>
            </a:r>
            <a:r>
              <a:rPr lang="en-US" sz="2700" b="1" dirty="0" smtClean="0">
                <a:solidFill>
                  <a:srgbClr val="FF0000"/>
                </a:solidFill>
              </a:rPr>
              <a:t>Pre-Revolution France (three estates), late Roman Empire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3000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Have out your blue study guide.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We will complete 1-12.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0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VOCAB – LESSON §1.5 – DATE: 09/06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28035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Anarchy</a:t>
            </a:r>
            <a:r>
              <a:rPr lang="en-US" sz="2850" b="1" dirty="0" smtClean="0"/>
              <a:t>: no govt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Direct democracy</a:t>
            </a:r>
            <a:r>
              <a:rPr lang="en-US" sz="2850" b="1" dirty="0" smtClean="0"/>
              <a:t>: govt where citizens make the laws THEMSELVES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Representative democracy</a:t>
            </a:r>
            <a:r>
              <a:rPr lang="en-US" sz="2850" b="1" dirty="0" smtClean="0"/>
              <a:t>: govt where citizens ELECT others to make laws for them; republic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Constitutional monarchy</a:t>
            </a:r>
            <a:r>
              <a:rPr lang="en-US" sz="2850" b="1" dirty="0" smtClean="0"/>
              <a:t>: govt where citizens elect others to make laws for them, but also have king/queen w/ CEREMONIAL role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Social democracy</a:t>
            </a:r>
            <a:r>
              <a:rPr lang="en-US" sz="2850" b="1" dirty="0" smtClean="0"/>
              <a:t>: govt where citizens elect leaders &amp; where many needs &amp; wants of citizens are provided directly by the </a:t>
            </a:r>
            <a:r>
              <a:rPr lang="en-US" sz="2850" b="1" dirty="0" err="1" smtClean="0"/>
              <a:t>govt</a:t>
            </a:r>
            <a:endParaRPr lang="en-US" sz="2850" b="1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850" b="1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FF0000"/>
                </a:solidFill>
              </a:rPr>
              <a:t>HAVE OUT YESTERDAY’S NOTES WHEN YOU ARE FINISHED</a:t>
            </a:r>
          </a:p>
        </p:txBody>
      </p:sp>
    </p:spTree>
    <p:extLst>
      <p:ext uri="{BB962C8B-B14F-4D97-AF65-F5344CB8AC3E}">
        <p14:creationId xmlns:p14="http://schemas.microsoft.com/office/powerpoint/2010/main" val="255172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52" y="4800600"/>
            <a:ext cx="121018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#1: Citizenship &amp; Comparative Political Systems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CIVICS +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52" y="4800600"/>
            <a:ext cx="121018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#1: Citizenship &amp; Comparative Political Systems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CIVICS +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§1.5 – Democratic Forms of Govt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-2" y="643944"/>
            <a:ext cx="12192002" cy="59629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u="sng" dirty="0" smtClean="0">
                <a:solidFill>
                  <a:srgbClr val="FF0000"/>
                </a:solidFill>
              </a:rPr>
              <a:t>Direct democracy</a:t>
            </a:r>
            <a:r>
              <a:rPr lang="en-US" sz="2650" b="1" dirty="0" smtClean="0">
                <a:solidFill>
                  <a:srgbClr val="FF0000"/>
                </a:solidFill>
              </a:rPr>
              <a:t>: </a:t>
            </a:r>
            <a:endParaRPr lang="en-US" sz="2650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/>
              <a:t>Govt where </a:t>
            </a:r>
            <a:r>
              <a:rPr lang="en-US" sz="2650" b="1" dirty="0" smtClean="0">
                <a:solidFill>
                  <a:srgbClr val="FF0000"/>
                </a:solidFill>
              </a:rPr>
              <a:t>citizens make the laws THEMSELVES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 smtClean="0"/>
              <a:t>Pros: Citizens get what they want, forces citizens to stay informed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 smtClean="0"/>
              <a:t>Cons: Inconvenient to get citizens together, difficult to make decisions and/or agree on issues</a:t>
            </a:r>
            <a:endParaRPr lang="en-US" sz="265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/>
              <a:t>Ex.: </a:t>
            </a:r>
            <a:r>
              <a:rPr lang="en-US" sz="2650" b="1" dirty="0" smtClean="0">
                <a:solidFill>
                  <a:srgbClr val="FF0000"/>
                </a:solidFill>
              </a:rPr>
              <a:t>Ancient Athens</a:t>
            </a:r>
            <a:r>
              <a:rPr lang="en-US" sz="2650" b="1" dirty="0" smtClean="0"/>
              <a:t>, Town Hall meetings in Vermont &amp; New Hampshire</a:t>
            </a:r>
            <a:endParaRPr lang="en-US" sz="265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u="sng" dirty="0" smtClean="0">
                <a:solidFill>
                  <a:srgbClr val="FF0000"/>
                </a:solidFill>
              </a:rPr>
              <a:t>Representative democracy</a:t>
            </a:r>
            <a:r>
              <a:rPr lang="en-US" sz="2650" b="1" dirty="0" smtClean="0"/>
              <a:t>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 smtClean="0"/>
              <a:t>Govt where </a:t>
            </a:r>
            <a:r>
              <a:rPr lang="en-US" sz="2650" b="1" dirty="0" smtClean="0">
                <a:solidFill>
                  <a:srgbClr val="FF0000"/>
                </a:solidFill>
              </a:rPr>
              <a:t>citizens ELECT leaders to make laws for them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 smtClean="0"/>
              <a:t>A.K.A.: </a:t>
            </a:r>
            <a:r>
              <a:rPr lang="en-US" sz="2650" b="1" dirty="0" smtClean="0">
                <a:solidFill>
                  <a:srgbClr val="FF0000"/>
                </a:solidFill>
              </a:rPr>
              <a:t>Republic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 smtClean="0"/>
              <a:t>Pros: Convenient to pick leaders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 smtClean="0"/>
              <a:t>Cons: Leaders don’t always do what we want them to do</a:t>
            </a:r>
            <a:endParaRPr lang="en-US" sz="265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 smtClean="0"/>
              <a:t>Ex.: </a:t>
            </a:r>
            <a:r>
              <a:rPr lang="en-US" sz="2650" b="1" dirty="0" smtClean="0">
                <a:solidFill>
                  <a:srgbClr val="FF0000"/>
                </a:solidFill>
              </a:rPr>
              <a:t>Roman Republic, USA</a:t>
            </a:r>
          </a:p>
        </p:txBody>
      </p:sp>
    </p:spTree>
    <p:extLst>
      <p:ext uri="{BB962C8B-B14F-4D97-AF65-F5344CB8AC3E}">
        <p14:creationId xmlns:p14="http://schemas.microsoft.com/office/powerpoint/2010/main" val="24095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§1.5 – Democratic Forms of Govt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-2" y="643944"/>
            <a:ext cx="12192002" cy="59629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u="sng" dirty="0" smtClean="0">
                <a:solidFill>
                  <a:srgbClr val="FF0000"/>
                </a:solidFill>
              </a:rPr>
              <a:t>Constitutional monarchy</a:t>
            </a:r>
            <a:r>
              <a:rPr lang="en-US" sz="2650" b="1" dirty="0" smtClean="0">
                <a:solidFill>
                  <a:srgbClr val="FF0000"/>
                </a:solidFill>
              </a:rPr>
              <a:t>: </a:t>
            </a:r>
            <a:endParaRPr lang="en-US" sz="2650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 smtClean="0"/>
              <a:t>Citizens </a:t>
            </a:r>
            <a:r>
              <a:rPr lang="en-US" sz="2650" b="1" dirty="0" smtClean="0">
                <a:solidFill>
                  <a:srgbClr val="FF0000"/>
                </a:solidFill>
              </a:rPr>
              <a:t>elect leaders </a:t>
            </a:r>
            <a:r>
              <a:rPr lang="en-US" sz="2650" b="1" dirty="0">
                <a:solidFill>
                  <a:srgbClr val="FF0000"/>
                </a:solidFill>
              </a:rPr>
              <a:t>to make laws for </a:t>
            </a:r>
            <a:r>
              <a:rPr lang="en-US" sz="2650" b="1" dirty="0" smtClean="0">
                <a:solidFill>
                  <a:srgbClr val="FF0000"/>
                </a:solidFill>
              </a:rPr>
              <a:t>them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 smtClean="0"/>
              <a:t>Also </a:t>
            </a:r>
            <a:r>
              <a:rPr lang="en-US" sz="2650" b="1" dirty="0"/>
              <a:t>have </a:t>
            </a:r>
            <a:r>
              <a:rPr lang="en-US" sz="2650" b="1" dirty="0">
                <a:solidFill>
                  <a:srgbClr val="FF0000"/>
                </a:solidFill>
              </a:rPr>
              <a:t>king/queen w/ CEREMONIAL </a:t>
            </a:r>
            <a:r>
              <a:rPr lang="en-US" sz="2650" b="1" dirty="0" smtClean="0">
                <a:solidFill>
                  <a:srgbClr val="FF0000"/>
                </a:solidFill>
              </a:rPr>
              <a:t>role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 smtClean="0"/>
              <a:t>Pros &amp; cons: same as representative democracy</a:t>
            </a:r>
            <a:endParaRPr lang="en-US" sz="265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 smtClean="0"/>
              <a:t>Ex</a:t>
            </a:r>
            <a:r>
              <a:rPr lang="en-US" sz="2650" b="1" dirty="0"/>
              <a:t>.: </a:t>
            </a:r>
            <a:r>
              <a:rPr lang="en-US" sz="2650" b="1" dirty="0" smtClean="0">
                <a:solidFill>
                  <a:srgbClr val="FF0000"/>
                </a:solidFill>
              </a:rPr>
              <a:t>Great Britain</a:t>
            </a:r>
            <a:r>
              <a:rPr lang="en-US" sz="2650" b="1" dirty="0" smtClean="0"/>
              <a:t>, Spain</a:t>
            </a:r>
            <a:endParaRPr lang="en-US" sz="265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u="sng" dirty="0" smtClean="0"/>
              <a:t>Social Democracy</a:t>
            </a:r>
            <a:r>
              <a:rPr lang="en-US" sz="2650" b="1" dirty="0" smtClean="0"/>
              <a:t>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 smtClean="0">
                <a:solidFill>
                  <a:srgbClr val="FF0000"/>
                </a:solidFill>
              </a:rPr>
              <a:t>Citizens </a:t>
            </a:r>
            <a:r>
              <a:rPr lang="en-US" sz="2650" b="1" dirty="0">
                <a:solidFill>
                  <a:srgbClr val="FF0000"/>
                </a:solidFill>
              </a:rPr>
              <a:t>elect </a:t>
            </a:r>
            <a:r>
              <a:rPr lang="en-US" sz="2650" b="1" dirty="0" smtClean="0">
                <a:solidFill>
                  <a:srgbClr val="FF0000"/>
                </a:solidFill>
              </a:rPr>
              <a:t>leaders to make laws for them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 smtClean="0">
                <a:solidFill>
                  <a:srgbClr val="FF0000"/>
                </a:solidFill>
              </a:rPr>
              <a:t>Many needs/wants </a:t>
            </a:r>
            <a:r>
              <a:rPr lang="en-US" sz="2650" b="1" dirty="0">
                <a:solidFill>
                  <a:srgbClr val="FF0000"/>
                </a:solidFill>
              </a:rPr>
              <a:t>of citizens </a:t>
            </a:r>
            <a:r>
              <a:rPr lang="en-US" sz="2650" b="1" dirty="0" smtClean="0">
                <a:solidFill>
                  <a:srgbClr val="FF0000"/>
                </a:solidFill>
              </a:rPr>
              <a:t>provided </a:t>
            </a:r>
            <a:r>
              <a:rPr lang="en-US" sz="2650" b="1" dirty="0">
                <a:solidFill>
                  <a:srgbClr val="FF0000"/>
                </a:solidFill>
              </a:rPr>
              <a:t>directly by the </a:t>
            </a:r>
            <a:r>
              <a:rPr lang="en-US" sz="2650" b="1" dirty="0" smtClean="0">
                <a:solidFill>
                  <a:srgbClr val="FF0000"/>
                </a:solidFill>
              </a:rPr>
              <a:t>govt</a:t>
            </a:r>
            <a:r>
              <a:rPr lang="en-US" sz="2650" b="1" dirty="0" smtClean="0"/>
              <a:t>, like education &amp; healthcare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 smtClean="0"/>
              <a:t>Pros: High economic security, low poverty and crime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 smtClean="0"/>
              <a:t>Cons: Higher tax rates</a:t>
            </a:r>
            <a:endParaRPr lang="en-US" sz="265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 smtClean="0"/>
              <a:t>Ex.: </a:t>
            </a:r>
            <a:r>
              <a:rPr lang="en-US" sz="2650" b="1" dirty="0" smtClean="0">
                <a:solidFill>
                  <a:srgbClr val="FF0000"/>
                </a:solidFill>
              </a:rPr>
              <a:t>Sweden</a:t>
            </a:r>
            <a:r>
              <a:rPr lang="en-US" sz="2650" b="1" dirty="0" smtClean="0"/>
              <a:t>, Norway, Denmark</a:t>
            </a:r>
          </a:p>
        </p:txBody>
      </p:sp>
    </p:spTree>
    <p:extLst>
      <p:ext uri="{BB962C8B-B14F-4D97-AF65-F5344CB8AC3E}">
        <p14:creationId xmlns:p14="http://schemas.microsoft.com/office/powerpoint/2010/main" val="42911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</a:t>
            </a:r>
            <a:r>
              <a:rPr lang="en-US" b="1" smtClean="0"/>
              <a:t>§1.5 </a:t>
            </a:r>
            <a:r>
              <a:rPr lang="en-US" b="1" dirty="0" smtClean="0"/>
              <a:t>– No Govt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-2" y="643944"/>
            <a:ext cx="12192002" cy="59629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u="sng" dirty="0" smtClean="0">
                <a:solidFill>
                  <a:srgbClr val="FF0000"/>
                </a:solidFill>
              </a:rPr>
              <a:t>Anarchy</a:t>
            </a:r>
            <a:r>
              <a:rPr lang="en-US" sz="2650" b="1" dirty="0" smtClean="0"/>
              <a:t>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 smtClean="0"/>
              <a:t>Society that has </a:t>
            </a:r>
            <a:r>
              <a:rPr lang="en-US" sz="2650" b="1" dirty="0" smtClean="0">
                <a:solidFill>
                  <a:srgbClr val="FF0000"/>
                </a:solidFill>
              </a:rPr>
              <a:t>NO GOVT</a:t>
            </a:r>
            <a:endParaRPr lang="en-US" sz="2650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 smtClean="0"/>
              <a:t>Tends to be very </a:t>
            </a:r>
            <a:r>
              <a:rPr lang="en-US" sz="2650" b="1" dirty="0" smtClean="0">
                <a:solidFill>
                  <a:srgbClr val="FF0000"/>
                </a:solidFill>
              </a:rPr>
              <a:t>chaotic</a:t>
            </a:r>
            <a:endParaRPr lang="en-US" sz="2650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50" b="1" dirty="0"/>
              <a:t>Ex.: </a:t>
            </a:r>
            <a:r>
              <a:rPr lang="en-US" sz="2650" b="1" dirty="0" smtClean="0">
                <a:solidFill>
                  <a:srgbClr val="FF0000"/>
                </a:solidFill>
              </a:rPr>
              <a:t>Somalia</a:t>
            </a:r>
          </a:p>
          <a:p>
            <a:pPr marL="365760" lvl="1" indent="0">
              <a:spcBef>
                <a:spcPts val="0"/>
              </a:spcBef>
              <a:buNone/>
            </a:pPr>
            <a:endParaRPr lang="en-US" sz="2650" b="1" dirty="0"/>
          </a:p>
          <a:p>
            <a:pPr marL="365760" lvl="1" indent="0">
              <a:spcBef>
                <a:spcPts val="0"/>
              </a:spcBef>
              <a:buNone/>
            </a:pPr>
            <a:endParaRPr lang="en-US" sz="2650" b="1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FF0000"/>
                </a:solidFill>
              </a:rPr>
              <a:t>HAVE OUT YOUR BLUE STUDY GUIDE FROM FRIDAY</a:t>
            </a:r>
            <a:endParaRPr lang="en-US" sz="28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33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Civics +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Study Guide – Unit #1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6761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Vocab quiz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28035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850" b="1" dirty="0" smtClean="0"/>
              <a:t>Study your vocab quietly or play </a:t>
            </a:r>
            <a:r>
              <a:rPr lang="en-US" sz="2850" b="1" dirty="0" err="1" smtClean="0"/>
              <a:t>kahoot</a:t>
            </a:r>
            <a:r>
              <a:rPr lang="en-US" sz="2850" b="1" dirty="0" smtClean="0"/>
              <a:t> while I check last night’s HW (“direct democracy”)</a:t>
            </a:r>
          </a:p>
          <a:p>
            <a:pPr>
              <a:spcBef>
                <a:spcPts val="1200"/>
              </a:spcBef>
            </a:pPr>
            <a:r>
              <a:rPr lang="en-US" sz="2850" b="1" dirty="0" smtClean="0"/>
              <a:t>Make sure you can match definitions for</a:t>
            </a:r>
          </a:p>
          <a:p>
            <a:pPr marL="463550" lvl="1" indent="-180975">
              <a:spcBef>
                <a:spcPts val="1200"/>
              </a:spcBef>
            </a:pPr>
            <a:r>
              <a:rPr lang="en-US" sz="2650" b="1" dirty="0" smtClean="0"/>
              <a:t>Natural born &amp; naturalized citizen</a:t>
            </a:r>
          </a:p>
          <a:p>
            <a:pPr marL="463550" lvl="1" indent="-180975">
              <a:spcBef>
                <a:spcPts val="1200"/>
              </a:spcBef>
            </a:pPr>
            <a:r>
              <a:rPr lang="en-US" sz="2650" b="1" dirty="0" smtClean="0"/>
              <a:t>Naturalization, deportation, expatriation, denaturalization</a:t>
            </a:r>
          </a:p>
          <a:p>
            <a:pPr marL="463550" lvl="1" indent="-180975">
              <a:spcBef>
                <a:spcPts val="1200"/>
              </a:spcBef>
            </a:pPr>
            <a:r>
              <a:rPr lang="en-US" sz="2650" b="1" dirty="0" smtClean="0"/>
              <a:t>Melting pot &amp; salad bowl</a:t>
            </a:r>
          </a:p>
          <a:p>
            <a:pPr marL="463550" lvl="1" indent="-180975">
              <a:spcBef>
                <a:spcPts val="1200"/>
              </a:spcBef>
            </a:pPr>
            <a:r>
              <a:rPr lang="en-US" sz="2650" b="1" dirty="0" smtClean="0"/>
              <a:t>Civic duties, civic responsibilities, rights</a:t>
            </a:r>
          </a:p>
          <a:p>
            <a:pPr marL="463550" lvl="1" indent="-180975">
              <a:spcBef>
                <a:spcPts val="1200"/>
              </a:spcBef>
            </a:pPr>
            <a:r>
              <a:rPr lang="en-US" sz="2650" b="1" dirty="0" smtClean="0"/>
              <a:t>Sovereignty, authoritarian, democratic</a:t>
            </a:r>
          </a:p>
          <a:p>
            <a:pPr marL="463550" lvl="1" indent="-180975">
              <a:spcBef>
                <a:spcPts val="1200"/>
              </a:spcBef>
            </a:pPr>
            <a:r>
              <a:rPr lang="en-US" sz="2650" b="1" dirty="0" smtClean="0"/>
              <a:t>Oligarchy, aristocracy</a:t>
            </a:r>
            <a:r>
              <a:rPr lang="en-US" sz="2650" b="1" dirty="0"/>
              <a:t>, theocracy, absolute </a:t>
            </a:r>
            <a:r>
              <a:rPr lang="en-US" sz="2650" b="1" dirty="0" smtClean="0"/>
              <a:t>monarchy, constitutional monarchy</a:t>
            </a:r>
          </a:p>
          <a:p>
            <a:pPr marL="45720" indent="0">
              <a:spcBef>
                <a:spcPts val="1200"/>
              </a:spcBef>
              <a:buNone/>
            </a:pPr>
            <a:endParaRPr lang="en-US" sz="2850" b="1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FF0000"/>
                </a:solidFill>
              </a:rPr>
              <a:t>HAVE OUT YESTERDAY’S NOTES WHEN YOU ARE FINISHED</a:t>
            </a:r>
          </a:p>
        </p:txBody>
      </p:sp>
    </p:spTree>
    <p:extLst>
      <p:ext uri="{BB962C8B-B14F-4D97-AF65-F5344CB8AC3E}">
        <p14:creationId xmlns:p14="http://schemas.microsoft.com/office/powerpoint/2010/main" val="299089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(1) How did the 13</a:t>
            </a:r>
            <a:r>
              <a:rPr lang="en-US" b="1" baseline="30000" dirty="0" smtClean="0"/>
              <a:t>th</a:t>
            </a:r>
            <a:r>
              <a:rPr lang="en-US" b="1" dirty="0" smtClean="0"/>
              <a:t>, 14</a:t>
            </a:r>
            <a:r>
              <a:rPr lang="en-US" b="1" baseline="30000" dirty="0" smtClean="0"/>
              <a:t>th</a:t>
            </a:r>
            <a:r>
              <a:rPr lang="en-US" b="1" dirty="0" smtClean="0"/>
              <a:t>, 15</a:t>
            </a:r>
            <a:r>
              <a:rPr lang="en-US" b="1" baseline="30000" dirty="0" smtClean="0"/>
              <a:t>th</a:t>
            </a:r>
            <a:r>
              <a:rPr lang="en-US" b="1" dirty="0" smtClean="0"/>
              <a:t>, 19</a:t>
            </a:r>
            <a:r>
              <a:rPr lang="en-US" b="1" baseline="30000" dirty="0" smtClean="0"/>
              <a:t>th</a:t>
            </a:r>
            <a:r>
              <a:rPr lang="en-US" b="1" dirty="0" smtClean="0"/>
              <a:t>, &amp; 26</a:t>
            </a:r>
            <a:r>
              <a:rPr lang="en-US" b="1" baseline="30000" dirty="0" smtClean="0"/>
              <a:t>th</a:t>
            </a:r>
            <a:r>
              <a:rPr lang="en-US" b="1" dirty="0" smtClean="0"/>
              <a:t> Amendments change the concept of citizenship?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901952"/>
            <a:ext cx="9822180" cy="4127627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EXPANDED rights of citizenship to more Americans over time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15607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(2) How did the U.S. </a:t>
            </a:r>
            <a:r>
              <a:rPr lang="en-US" b="1" dirty="0" err="1" smtClean="0"/>
              <a:t>govt</a:t>
            </a:r>
            <a:r>
              <a:rPr lang="en-US" b="1" dirty="0" smtClean="0"/>
              <a:t> limit certain civil liberties after the 9/11 terrorist attacks?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b="1" dirty="0"/>
              <a:t>F</a:t>
            </a:r>
            <a:r>
              <a:rPr lang="en-US" sz="2700" b="1" dirty="0" smtClean="0"/>
              <a:t>ederal </a:t>
            </a:r>
            <a:r>
              <a:rPr lang="en-US" sz="2700" b="1" dirty="0" err="1" smtClean="0"/>
              <a:t>govt</a:t>
            </a:r>
            <a:r>
              <a:rPr lang="en-US" sz="2700" b="1" dirty="0" smtClean="0"/>
              <a:t> gained authority to monitor citizens’ private communication.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40692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294772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(3) Melting pot or salad bowl: “When people give up their heritage, they give up a big part of themselves.”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Salad bowl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0065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294772" cy="2300802"/>
          </a:xfrm>
        </p:spPr>
        <p:txBody>
          <a:bodyPr>
            <a:normAutofit/>
          </a:bodyPr>
          <a:lstStyle/>
          <a:p>
            <a:r>
              <a:rPr lang="en-US" b="1" dirty="0" smtClean="0"/>
              <a:t>(4) Melting pot or salad bowl: “We cannot be a </a:t>
            </a:r>
            <a:r>
              <a:rPr lang="en-US" b="1" dirty="0" err="1" smtClean="0"/>
              <a:t>unted</a:t>
            </a:r>
            <a:r>
              <a:rPr lang="en-US" b="1" dirty="0" smtClean="0"/>
              <a:t> people and be a nation of hyphenated Americans. If we focus on being Irish-Americans or Japanese-Americans, we are NOT united, but rather breaking apart.”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2833351"/>
            <a:ext cx="10555310" cy="3343611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Melting pot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7216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294772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(5) What are some ways that Americans can be become politically active in their communities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Run for local office</a:t>
            </a:r>
          </a:p>
          <a:p>
            <a:r>
              <a:rPr lang="en-US" sz="2400" b="1" dirty="0" smtClean="0"/>
              <a:t>Volunteer on a campaign</a:t>
            </a:r>
          </a:p>
          <a:p>
            <a:r>
              <a:rPr lang="en-US" sz="2400" b="1" dirty="0" smtClean="0"/>
              <a:t>Register people to vote</a:t>
            </a:r>
          </a:p>
          <a:p>
            <a:r>
              <a:rPr lang="en-US" sz="2400" b="1" dirty="0" smtClean="0"/>
              <a:t>Stay informed &amp; vote</a:t>
            </a:r>
          </a:p>
          <a:p>
            <a:endParaRPr lang="en-US" dirty="0"/>
          </a:p>
          <a:p>
            <a:r>
              <a:rPr lang="en-US" sz="3000" b="1" dirty="0" smtClean="0">
                <a:solidFill>
                  <a:srgbClr val="FF0000"/>
                </a:solidFill>
              </a:rPr>
              <a:t>KNOW THE DIFFERENCE B/W CIVIC RESPONSIBILITIES &amp; PERSONAL RESPONSIBILITIES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77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§1.1 – DUTIES, RIGHTS, &amp; RESPONSIBILITIES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28035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Being </a:t>
            </a:r>
            <a:r>
              <a:rPr lang="en-US" sz="3000" b="1" dirty="0"/>
              <a:t>a citizen means that you have certain D</a:t>
            </a:r>
            <a:r>
              <a:rPr lang="en-US" sz="3000" b="1" dirty="0" smtClean="0"/>
              <a:t>________, R_________, </a:t>
            </a:r>
            <a:r>
              <a:rPr lang="en-US" sz="3000" b="1" dirty="0"/>
              <a:t>&amp; </a:t>
            </a:r>
            <a:r>
              <a:rPr lang="en-US" sz="3000" b="1" dirty="0" smtClean="0"/>
              <a:t>R____________________.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u="sng" dirty="0"/>
              <a:t>Civic duties</a:t>
            </a:r>
            <a:endParaRPr lang="en-US" sz="3000" b="1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FF0000"/>
                </a:solidFill>
              </a:rPr>
              <a:t>Things we are REQUIRED to do BY LAW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C00000"/>
                </a:solidFill>
              </a:rPr>
              <a:t>LOOK THE CHART ON PAGE 153 FOR EXAMPLES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OBEY THE ___________</a:t>
            </a:r>
            <a:endParaRPr lang="en-US" sz="3000" b="1" dirty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PAY ____________</a:t>
            </a:r>
            <a:endParaRPr lang="en-US" sz="3000" b="1" dirty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DEFEND THE ______________</a:t>
            </a:r>
            <a:endParaRPr lang="en-US" sz="3000" b="1" dirty="0"/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SERVE IN ___________ (_________ DUTY)</a:t>
            </a:r>
            <a:endParaRPr lang="en-US" sz="3000" b="1" dirty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ATTEND ____________</a:t>
            </a:r>
            <a:endParaRPr lang="en-US" sz="3000" b="1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7673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294772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(6) Civic duties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Definition:</a:t>
            </a:r>
          </a:p>
          <a:p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Examples:</a:t>
            </a:r>
          </a:p>
          <a:p>
            <a:r>
              <a:rPr lang="en-US" sz="2400" b="1" dirty="0" smtClean="0"/>
              <a:t>Obey the law</a:t>
            </a:r>
          </a:p>
          <a:p>
            <a:r>
              <a:rPr lang="en-US" sz="2400" b="1" dirty="0" smtClean="0"/>
              <a:t>Pay taxes</a:t>
            </a:r>
          </a:p>
          <a:p>
            <a:r>
              <a:rPr lang="en-US" sz="2400" b="1" dirty="0" smtClean="0"/>
              <a:t>Serve on a jury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151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294772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(7) What are the main rights of all U.S. citizens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Protection of civil liberties</a:t>
            </a:r>
          </a:p>
          <a:p>
            <a:r>
              <a:rPr lang="en-US" sz="2400" b="1" dirty="0" smtClean="0"/>
              <a:t>Guaranteed equal protection under the law</a:t>
            </a:r>
          </a:p>
          <a:p>
            <a:r>
              <a:rPr lang="en-US" sz="2400" b="1" dirty="0" smtClean="0"/>
              <a:t>Protection from threats, foreign &amp; domestic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7800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294772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(8) Civil responsibilities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Staying informed &amp; voting in elections</a:t>
            </a:r>
          </a:p>
          <a:p>
            <a:r>
              <a:rPr lang="en-US" sz="2400" b="1" dirty="0" smtClean="0"/>
              <a:t>Volunteering</a:t>
            </a:r>
          </a:p>
          <a:p>
            <a:r>
              <a:rPr lang="en-US" sz="2400" b="1" dirty="0" smtClean="0"/>
              <a:t>Respecting others’ property, rights, &amp; opinions</a:t>
            </a:r>
          </a:p>
        </p:txBody>
      </p:sp>
    </p:spTree>
    <p:extLst>
      <p:ext uri="{BB962C8B-B14F-4D97-AF65-F5344CB8AC3E}">
        <p14:creationId xmlns:p14="http://schemas.microsoft.com/office/powerpoint/2010/main" val="199975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294772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(9) Process of becoming a citizen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Naturalization</a:t>
            </a:r>
          </a:p>
        </p:txBody>
      </p:sp>
    </p:spTree>
    <p:extLst>
      <p:ext uri="{BB962C8B-B14F-4D97-AF65-F5344CB8AC3E}">
        <p14:creationId xmlns:p14="http://schemas.microsoft.com/office/powerpoint/2010/main" val="380962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294772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(10) Involuntary loss of citizenship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(add: due to fraud during naturalization process)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denaturalization</a:t>
            </a:r>
          </a:p>
        </p:txBody>
      </p:sp>
    </p:spTree>
    <p:extLst>
      <p:ext uri="{BB962C8B-B14F-4D97-AF65-F5344CB8AC3E}">
        <p14:creationId xmlns:p14="http://schemas.microsoft.com/office/powerpoint/2010/main" val="407835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294772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(11) Sending an undocumented worker back to their country of origin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deportation</a:t>
            </a:r>
          </a:p>
        </p:txBody>
      </p:sp>
    </p:spTree>
    <p:extLst>
      <p:ext uri="{BB962C8B-B14F-4D97-AF65-F5344CB8AC3E}">
        <p14:creationId xmlns:p14="http://schemas.microsoft.com/office/powerpoint/2010/main" val="45138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294772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(12) Giving up citizenship to become a citizen of another country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expatriation</a:t>
            </a:r>
          </a:p>
        </p:txBody>
      </p:sp>
    </p:spTree>
    <p:extLst>
      <p:ext uri="{BB962C8B-B14F-4D97-AF65-F5344CB8AC3E}">
        <p14:creationId xmlns:p14="http://schemas.microsoft.com/office/powerpoint/2010/main" val="364070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9526"/>
            <a:ext cx="11294772" cy="719604"/>
          </a:xfrm>
        </p:spPr>
        <p:txBody>
          <a:bodyPr>
            <a:normAutofit/>
          </a:bodyPr>
          <a:lstStyle/>
          <a:p>
            <a:r>
              <a:rPr lang="en-US" b="1" dirty="0" smtClean="0"/>
              <a:t>(13) – (21): Work in pairs &amp; be prepared to put on the board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" y="729130"/>
            <a:ext cx="7518400" cy="543037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(13) 	1. Sign a D_________ of I______</a:t>
            </a:r>
          </a:p>
          <a:p>
            <a:r>
              <a:rPr lang="en-US" b="1" dirty="0" smtClean="0"/>
              <a:t>	2. Fill out a____________</a:t>
            </a:r>
          </a:p>
          <a:p>
            <a:r>
              <a:rPr lang="en-US" b="1" dirty="0"/>
              <a:t>	</a:t>
            </a:r>
            <a:r>
              <a:rPr lang="en-US" b="1" dirty="0" smtClean="0"/>
              <a:t>3. Conduct an </a:t>
            </a:r>
            <a:r>
              <a:rPr lang="en-US" b="1" dirty="0" err="1" smtClean="0"/>
              <a:t>i</a:t>
            </a:r>
            <a:r>
              <a:rPr lang="en-US" b="1" dirty="0" smtClean="0"/>
              <a:t>____________</a:t>
            </a:r>
          </a:p>
          <a:p>
            <a:r>
              <a:rPr lang="en-US" b="1" dirty="0"/>
              <a:t>	</a:t>
            </a:r>
            <a:r>
              <a:rPr lang="en-US" b="1" dirty="0" smtClean="0"/>
              <a:t>4. Take an e_____</a:t>
            </a:r>
          </a:p>
          <a:p>
            <a:r>
              <a:rPr lang="en-US" b="1" dirty="0"/>
              <a:t>	</a:t>
            </a:r>
            <a:r>
              <a:rPr lang="en-US" b="1" dirty="0" smtClean="0"/>
              <a:t>5. Pledge o____ of a_________ to USA</a:t>
            </a:r>
          </a:p>
          <a:p>
            <a:endParaRPr lang="en-US" b="1" dirty="0" smtClean="0"/>
          </a:p>
          <a:p>
            <a:r>
              <a:rPr lang="en-US" b="1" dirty="0" smtClean="0"/>
              <a:t>(14) 	(a)</a:t>
            </a:r>
          </a:p>
          <a:p>
            <a:r>
              <a:rPr lang="en-US" b="1" dirty="0"/>
              <a:t>	</a:t>
            </a:r>
            <a:r>
              <a:rPr lang="en-US" b="1" dirty="0" smtClean="0"/>
              <a:t>(b)</a:t>
            </a:r>
          </a:p>
          <a:p>
            <a:r>
              <a:rPr lang="en-US" b="1" dirty="0"/>
              <a:t>	</a:t>
            </a:r>
            <a:r>
              <a:rPr lang="en-US" b="1" dirty="0" smtClean="0"/>
              <a:t>(c)</a:t>
            </a:r>
          </a:p>
          <a:p>
            <a:r>
              <a:rPr lang="en-US" b="1" dirty="0" smtClean="0"/>
              <a:t>	(d)</a:t>
            </a:r>
          </a:p>
          <a:p>
            <a:endParaRPr lang="en-US" b="1" dirty="0"/>
          </a:p>
          <a:p>
            <a:r>
              <a:rPr lang="en-US" b="1" dirty="0" smtClean="0"/>
              <a:t>(15)</a:t>
            </a:r>
          </a:p>
          <a:p>
            <a:endParaRPr lang="en-US" b="1" dirty="0"/>
          </a:p>
          <a:p>
            <a:r>
              <a:rPr lang="en-US" b="1" dirty="0" smtClean="0"/>
              <a:t>(16)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18400" y="1470026"/>
            <a:ext cx="4491507" cy="433387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 smtClean="0"/>
          </a:p>
          <a:p>
            <a:r>
              <a:rPr lang="en-US" b="1" dirty="0" smtClean="0"/>
              <a:t>(17)</a:t>
            </a:r>
          </a:p>
          <a:p>
            <a:endParaRPr lang="en-US" b="1" dirty="0" smtClean="0"/>
          </a:p>
          <a:p>
            <a:r>
              <a:rPr lang="en-US" b="1" dirty="0" smtClean="0"/>
              <a:t>(18)</a:t>
            </a:r>
          </a:p>
          <a:p>
            <a:endParaRPr lang="en-US" b="1" dirty="0" smtClean="0"/>
          </a:p>
          <a:p>
            <a:r>
              <a:rPr lang="en-US" b="1" dirty="0" smtClean="0"/>
              <a:t>(19)</a:t>
            </a:r>
          </a:p>
          <a:p>
            <a:endParaRPr lang="en-US" b="1" dirty="0"/>
          </a:p>
          <a:p>
            <a:r>
              <a:rPr lang="en-US" b="1" dirty="0" smtClean="0"/>
              <a:t>(20)</a:t>
            </a:r>
          </a:p>
          <a:p>
            <a:endParaRPr lang="en-US" b="1" dirty="0"/>
          </a:p>
          <a:p>
            <a:r>
              <a:rPr lang="en-US" b="1" dirty="0" smtClean="0"/>
              <a:t>(21)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0779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71" y="1"/>
            <a:ext cx="11294772" cy="592428"/>
          </a:xfrm>
        </p:spPr>
        <p:txBody>
          <a:bodyPr>
            <a:normAutofit/>
          </a:bodyPr>
          <a:lstStyle/>
          <a:p>
            <a:r>
              <a:rPr lang="en-US" b="1" dirty="0" smtClean="0"/>
              <a:t>(22) Complete the chart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592427"/>
          <a:ext cx="12192001" cy="570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5953"/>
                <a:gridCol w="4267200"/>
                <a:gridCol w="2483223"/>
                <a:gridCol w="2635625"/>
              </a:tblGrid>
              <a:tr h="502277"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Type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err="1" smtClean="0"/>
                        <a:t>Defn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Example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Authoritarian or Democratic</a:t>
                      </a:r>
                      <a:endParaRPr lang="en-US" sz="3000" b="1" dirty="0"/>
                    </a:p>
                  </a:txBody>
                  <a:tcPr/>
                </a:tc>
              </a:tr>
              <a:tr h="1566393"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Direct democracy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err="1" smtClean="0"/>
                        <a:t>Govt</a:t>
                      </a:r>
                      <a:r>
                        <a:rPr lang="en-US" sz="3000" b="1" dirty="0" smtClean="0"/>
                        <a:t> where ___________ _____________________</a:t>
                      </a:r>
                      <a:r>
                        <a:rPr lang="en-US" sz="3000" b="1" baseline="0" dirty="0" smtClean="0"/>
                        <a:t> _____________________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Ancient Athens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/>
                        <a:t>Authoritarian or Democratic</a:t>
                      </a:r>
                    </a:p>
                    <a:p>
                      <a:endParaRPr lang="en-US" sz="3000" b="1" dirty="0"/>
                    </a:p>
                  </a:txBody>
                  <a:tcPr/>
                </a:tc>
              </a:tr>
              <a:tr h="1566393"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Representative Democracy</a:t>
                      </a:r>
                    </a:p>
                    <a:p>
                      <a:r>
                        <a:rPr lang="en-US" sz="3000" b="1" dirty="0" smtClean="0"/>
                        <a:t>(</a:t>
                      </a:r>
                      <a:r>
                        <a:rPr lang="en-US" sz="3000" b="1" baseline="0" dirty="0" smtClean="0"/>
                        <a:t> ____________ </a:t>
                      </a:r>
                      <a:r>
                        <a:rPr lang="en-US" sz="3000" b="1" dirty="0" smtClean="0"/>
                        <a:t>)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err="1" smtClean="0"/>
                        <a:t>Govt</a:t>
                      </a:r>
                      <a:r>
                        <a:rPr lang="en-US" sz="3000" b="1" dirty="0" smtClean="0"/>
                        <a:t> where ___________ _____________________</a:t>
                      </a:r>
                      <a:r>
                        <a:rPr lang="en-US" sz="3000" b="1" baseline="0" dirty="0" smtClean="0"/>
                        <a:t> _____________________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USA, Roman Republic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/>
                        <a:t>Authoritarian or Democratic</a:t>
                      </a:r>
                    </a:p>
                    <a:p>
                      <a:endParaRPr lang="en-US" sz="3000" b="1" dirty="0"/>
                    </a:p>
                  </a:txBody>
                  <a:tcPr/>
                </a:tc>
              </a:tr>
              <a:tr h="1566393"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Absolute Monarchy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______/_______ with ________ power; power is __________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Phillip II of Spain, Louis XIV of France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/>
                        <a:t>Authoritarian or Democratic</a:t>
                      </a:r>
                    </a:p>
                    <a:p>
                      <a:endParaRPr lang="en-US" sz="3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7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71" y="1"/>
            <a:ext cx="11294772" cy="592428"/>
          </a:xfrm>
        </p:spPr>
        <p:txBody>
          <a:bodyPr>
            <a:normAutofit/>
          </a:bodyPr>
          <a:lstStyle/>
          <a:p>
            <a:r>
              <a:rPr lang="en-US" b="1" dirty="0" smtClean="0"/>
              <a:t>(23) Complete the chart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592426"/>
          <a:ext cx="12191999" cy="61561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1789"/>
                <a:gridCol w="4241445"/>
                <a:gridCol w="4348765"/>
              </a:tblGrid>
              <a:tr h="574357"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Type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Advantage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Disadvantage</a:t>
                      </a:r>
                      <a:endParaRPr lang="en-US" sz="3000" b="1" dirty="0"/>
                    </a:p>
                  </a:txBody>
                  <a:tcPr/>
                </a:tc>
              </a:tr>
              <a:tr h="2790873"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Direct democracy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3000" b="1" dirty="0" smtClean="0"/>
                        <a:t>- People get to</a:t>
                      </a:r>
                      <a:r>
                        <a:rPr lang="en-US" sz="3000" b="1" baseline="0" dirty="0" smtClean="0"/>
                        <a:t> make the laws that they want for themselves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3000" b="1" dirty="0" smtClean="0"/>
                        <a:t>Inconvenient to decide</a:t>
                      </a:r>
                      <a:r>
                        <a:rPr lang="en-US" sz="3000" b="1" baseline="0" dirty="0" smtClean="0"/>
                        <a:t> every issue</a:t>
                      </a:r>
                      <a:endParaRPr lang="en-US" sz="3000" b="1" dirty="0" smtClean="0"/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3000" b="1" dirty="0" smtClean="0"/>
                        <a:t>Difficult to get people</a:t>
                      </a:r>
                      <a:r>
                        <a:rPr lang="en-US" sz="3000" b="1" baseline="0" dirty="0" smtClean="0"/>
                        <a:t> to agree on issues</a:t>
                      </a:r>
                      <a:endParaRPr lang="en-US" sz="3000" b="1" dirty="0"/>
                    </a:p>
                  </a:txBody>
                  <a:tcPr/>
                </a:tc>
              </a:tr>
              <a:tr h="2790873"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Representative Democracy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3000" b="1" dirty="0" smtClean="0"/>
                        <a:t>- Convenient to elect the  leaders who make the laws for us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- The leaders we elect don’t always do what we want</a:t>
                      </a:r>
                      <a:endParaRPr lang="en-US" sz="3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35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§1.1 – DUTIES, RIGHTS, &amp; RESPONSIBILITIES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28035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800" b="1" u="sng" dirty="0" smtClean="0"/>
              <a:t>Rights</a:t>
            </a:r>
            <a:r>
              <a:rPr lang="en-US" sz="2800" b="1" dirty="0" smtClean="0"/>
              <a:t> </a:t>
            </a:r>
            <a:r>
              <a:rPr lang="en-US" sz="4200" b="1" dirty="0" smtClean="0">
                <a:solidFill>
                  <a:srgbClr val="FF0000"/>
                </a:solidFill>
              </a:rPr>
              <a:t>(Write small!)</a:t>
            </a:r>
            <a:endParaRPr lang="en-US" sz="4200" b="1" dirty="0">
              <a:solidFill>
                <a:srgbClr val="FF0000"/>
              </a:solidFill>
            </a:endParaRP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Things GUARANTEED to us BY GOVT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CIVIL RIGHTS + CIVIL LIBERTIES + SECURITY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CIVIL RIGHTS = equal protection under the law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CIVIL LIBERTIES = freedom to think/act w/o govt interference or unfair treatment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SECURITY = protection from harm</a:t>
            </a:r>
            <a:endParaRPr lang="en-US" sz="2800" b="1" dirty="0"/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EXAMPLES: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Civil rights: all citizens have rights if they are a__________ of a crime (</a:t>
            </a:r>
            <a:r>
              <a:rPr lang="en-US" sz="2800" b="1" dirty="0" smtClean="0">
                <a:solidFill>
                  <a:srgbClr val="FF0000"/>
                </a:solidFill>
              </a:rPr>
              <a:t>right to an a__________, right to not t________ against yourself</a:t>
            </a:r>
            <a:r>
              <a:rPr lang="en-US" sz="2800" b="1" dirty="0" smtClean="0"/>
              <a:t>, etc.)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Civil liberties: all citizens have </a:t>
            </a:r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2800" b="1" dirty="0" smtClean="0">
                <a:solidFill>
                  <a:srgbClr val="FF0000"/>
                </a:solidFill>
              </a:rPr>
              <a:t> Amendment rights protecting freedom of expression</a:t>
            </a:r>
            <a:r>
              <a:rPr lang="en-US" sz="2800" b="1" dirty="0" smtClean="0"/>
              <a:t> (R________, A___________, P_______, P________, S______)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Security: </a:t>
            </a:r>
            <a:r>
              <a:rPr lang="en-US" sz="2800" b="1" dirty="0" smtClean="0">
                <a:solidFill>
                  <a:srgbClr val="FF0000"/>
                </a:solidFill>
              </a:rPr>
              <a:t>safety terrorists/criminals, economic security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3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98425"/>
            <a:ext cx="11294772" cy="752475"/>
          </a:xfrm>
        </p:spPr>
        <p:txBody>
          <a:bodyPr>
            <a:normAutofit/>
          </a:bodyPr>
          <a:lstStyle/>
          <a:p>
            <a:r>
              <a:rPr lang="en-US" b="1" dirty="0" smtClean="0"/>
              <a:t>(24) Melting pot vs. Salad bowl </a:t>
            </a:r>
            <a:r>
              <a:rPr lang="en-US" b="1" dirty="0" smtClean="0">
                <a:solidFill>
                  <a:srgbClr val="FF0000"/>
                </a:solidFill>
              </a:rPr>
              <a:t>(look at 1.3 notes)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000760"/>
          <a:ext cx="12192000" cy="3873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4400"/>
                <a:gridCol w="4851400"/>
                <a:gridCol w="5156200"/>
              </a:tblGrid>
              <a:tr h="629182">
                <a:tc>
                  <a:txBody>
                    <a:bodyPr/>
                    <a:lstStyle/>
                    <a:p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Melting pot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Salad bowl</a:t>
                      </a:r>
                      <a:endParaRPr lang="en-US" sz="3000" b="1" dirty="0"/>
                    </a:p>
                  </a:txBody>
                  <a:tcPr/>
                </a:tc>
              </a:tr>
              <a:tr h="1644118"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Definition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Idea that USA</a:t>
                      </a:r>
                      <a:r>
                        <a:rPr lang="en-US" sz="3000" b="1" baseline="0" dirty="0" smtClean="0"/>
                        <a:t> is a ________ of different cultures into one American culture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Idea that USA is made</a:t>
                      </a:r>
                      <a:r>
                        <a:rPr lang="en-US" sz="3000" b="1" baseline="0" dirty="0" smtClean="0"/>
                        <a:t> up of different groups that ______ their original cultures</a:t>
                      </a:r>
                      <a:endParaRPr lang="en-US" sz="3000" b="1" dirty="0"/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Examples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3000" b="1" dirty="0" smtClean="0"/>
                        <a:t>__________________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3000" b="1" dirty="0" smtClean="0"/>
                        <a:t>__________________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3000" b="1" dirty="0" smtClean="0"/>
                        <a:t>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/>
                        <a:t>- __________________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/>
                        <a:t>- __________________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/>
                        <a:t>- __________________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40893" y="5000625"/>
            <a:ext cx="11294772" cy="7524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Have your half sheet ready for vocab exit slip &amp; </a:t>
            </a:r>
            <a:r>
              <a:rPr lang="en-US" b="1" dirty="0" err="1" smtClean="0">
                <a:solidFill>
                  <a:srgbClr val="FF0000"/>
                </a:solidFill>
              </a:rPr>
              <a:t>hw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84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Vocab quiz</a:t>
            </a:r>
            <a:endParaRPr lang="en-US" b="1" dirty="0">
              <a:latin typeface="+mn-lt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28034"/>
            <a:ext cx="3924300" cy="632996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Civic responsibilities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Civic duties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Rights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Expatriation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Deportation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Denaturalization</a:t>
            </a:r>
          </a:p>
          <a:p>
            <a:pPr>
              <a:spcBef>
                <a:spcPts val="1200"/>
              </a:spcBef>
            </a:pPr>
            <a:endParaRPr lang="en-US" b="1" dirty="0" smtClean="0"/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Melting pot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Salad bowl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Natural-born citizen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Naturalized citizen</a:t>
            </a:r>
            <a:endParaRPr lang="en-US" b="1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Dual citizenship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13"/>
          <p:cNvSpPr txBox="1">
            <a:spLocks/>
          </p:cNvSpPr>
          <p:nvPr/>
        </p:nvSpPr>
        <p:spPr>
          <a:xfrm>
            <a:off x="4318000" y="0"/>
            <a:ext cx="4673600" cy="69739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00B050"/>
                </a:solidFill>
              </a:rPr>
              <a:t>Authoritarian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00B050"/>
                </a:solidFill>
              </a:rPr>
              <a:t>Democratic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00B050"/>
                </a:solidFill>
              </a:rPr>
              <a:t>Sovereignty</a:t>
            </a:r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00B050"/>
                </a:solidFill>
              </a:rPr>
              <a:t>Constitutional monarchy</a:t>
            </a:r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00B050"/>
                </a:solidFill>
              </a:rPr>
              <a:t>Absolute monarchy</a:t>
            </a:r>
          </a:p>
          <a:p>
            <a:pPr>
              <a:spcBef>
                <a:spcPts val="1200"/>
              </a:spcBef>
            </a:pPr>
            <a:endParaRPr lang="en-US" b="1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Theocracy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Aristocracy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Oligarchy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Anarchy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Direct democracy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Representative democracy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Totalitarian dictatorship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1469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Vocab quiz </a:t>
            </a:r>
            <a:r>
              <a:rPr lang="en-US" b="1" dirty="0" smtClean="0">
                <a:solidFill>
                  <a:srgbClr val="C00000"/>
                </a:solidFill>
              </a:rPr>
              <a:t>(10 minutes)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28035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850" b="1" dirty="0" smtClean="0"/>
              <a:t>Clear desk except for </a:t>
            </a:r>
            <a:r>
              <a:rPr lang="en-US" sz="2850" b="1" dirty="0" smtClean="0">
                <a:solidFill>
                  <a:srgbClr val="C00000"/>
                </a:solidFill>
              </a:rPr>
              <a:t>pencil, quiz, &amp; reading sheet</a:t>
            </a:r>
          </a:p>
          <a:p>
            <a:pPr>
              <a:spcBef>
                <a:spcPts val="1200"/>
              </a:spcBef>
            </a:pPr>
            <a:r>
              <a:rPr lang="en-US" sz="2850" b="1" dirty="0" smtClean="0"/>
              <a:t>Keep </a:t>
            </a:r>
            <a:r>
              <a:rPr lang="en-US" sz="2850" b="1" dirty="0" smtClean="0">
                <a:solidFill>
                  <a:srgbClr val="C00000"/>
                </a:solidFill>
              </a:rPr>
              <a:t>quiz face-down until time is called</a:t>
            </a:r>
          </a:p>
          <a:p>
            <a:pPr>
              <a:spcBef>
                <a:spcPts val="1200"/>
              </a:spcBef>
            </a:pPr>
            <a:r>
              <a:rPr lang="en-US" sz="2850" b="1" dirty="0" smtClean="0"/>
              <a:t>You have </a:t>
            </a:r>
            <a:r>
              <a:rPr lang="en-US" sz="2850" b="1" dirty="0" smtClean="0">
                <a:solidFill>
                  <a:srgbClr val="C00000"/>
                </a:solidFill>
              </a:rPr>
              <a:t>10 minutes</a:t>
            </a:r>
          </a:p>
          <a:p>
            <a:pPr>
              <a:spcBef>
                <a:spcPts val="1200"/>
              </a:spcBef>
            </a:pPr>
            <a:r>
              <a:rPr lang="en-US" sz="2850" b="1" dirty="0" smtClean="0"/>
              <a:t>When you are finished, </a:t>
            </a:r>
            <a:r>
              <a:rPr lang="en-US" sz="2850" b="1" dirty="0" smtClean="0">
                <a:solidFill>
                  <a:srgbClr val="C00000"/>
                </a:solidFill>
              </a:rPr>
              <a:t>make sure your name is on your quiz</a:t>
            </a:r>
            <a:r>
              <a:rPr lang="en-US" sz="2850" b="1" dirty="0" smtClean="0"/>
              <a:t>. Unnamed quizzes will be given a ZERO</a:t>
            </a:r>
          </a:p>
          <a:p>
            <a:pPr>
              <a:spcBef>
                <a:spcPts val="1200"/>
              </a:spcBef>
            </a:pPr>
            <a:r>
              <a:rPr lang="en-US" sz="2850" b="1" dirty="0" smtClean="0">
                <a:solidFill>
                  <a:srgbClr val="C00000"/>
                </a:solidFill>
              </a:rPr>
              <a:t>No talking during the quiz</a:t>
            </a:r>
          </a:p>
          <a:p>
            <a:pPr>
              <a:spcBef>
                <a:spcPts val="1200"/>
              </a:spcBef>
            </a:pPr>
            <a:r>
              <a:rPr lang="en-US" sz="2850" b="1" dirty="0" smtClean="0">
                <a:solidFill>
                  <a:srgbClr val="C00000"/>
                </a:solidFill>
              </a:rPr>
              <a:t>When you are finished, turn your quiz face-down </a:t>
            </a:r>
            <a:r>
              <a:rPr lang="en-US" sz="2850" b="1" dirty="0" smtClean="0"/>
              <a:t>&amp; </a:t>
            </a:r>
            <a:r>
              <a:rPr lang="en-US" sz="2850" b="1" dirty="0" smtClean="0">
                <a:solidFill>
                  <a:srgbClr val="C00000"/>
                </a:solidFill>
              </a:rPr>
              <a:t>begin reading the sheet “Excerpts: Politics”</a:t>
            </a:r>
          </a:p>
          <a:p>
            <a:pPr>
              <a:spcBef>
                <a:spcPts val="1200"/>
              </a:spcBef>
            </a:pPr>
            <a:r>
              <a:rPr lang="en-US" sz="2850" b="1" dirty="0" smtClean="0">
                <a:solidFill>
                  <a:srgbClr val="C00000"/>
                </a:solidFill>
              </a:rPr>
              <a:t>When time is called, pass your quiz forward</a:t>
            </a:r>
            <a:r>
              <a:rPr lang="en-US" sz="2850" b="1" dirty="0" smtClean="0"/>
              <a:t>. If your quiz is not in the original stack, it will be given a zero</a:t>
            </a:r>
          </a:p>
        </p:txBody>
      </p:sp>
    </p:spTree>
    <p:extLst>
      <p:ext uri="{BB962C8B-B14F-4D97-AF65-F5344CB8AC3E}">
        <p14:creationId xmlns:p14="http://schemas.microsoft.com/office/powerpoint/2010/main" val="91091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500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A.P.P.A.R.T.S.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006"/>
            <a:ext cx="12192000" cy="5525036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2900" b="1" dirty="0" smtClean="0"/>
              <a:t>Background: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Author: __________________________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Place &amp; time: _____________________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Prior knowledge: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Ancient Athens has a d__________ d_____________ as their from of </a:t>
            </a:r>
            <a:r>
              <a:rPr lang="en-US" sz="2900" b="1" dirty="0" err="1" smtClean="0"/>
              <a:t>govt</a:t>
            </a:r>
            <a:endParaRPr lang="en-US" sz="2900" b="1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Aristotle was a Greek p______________ (thinker)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Aristotle believed that humans needed to understand the world by making o_____________ and using r______ &amp; l_______ (clear &amp; ordered thinking)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Audience: The c________ of Athens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b="1" dirty="0" smtClean="0"/>
              <a:t>Reason: To explain that humans form g_____________ because it is in their n________</a:t>
            </a:r>
          </a:p>
        </p:txBody>
      </p:sp>
    </p:spTree>
    <p:extLst>
      <p:ext uri="{BB962C8B-B14F-4D97-AF65-F5344CB8AC3E}">
        <p14:creationId xmlns:p14="http://schemas.microsoft.com/office/powerpoint/2010/main" val="238489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50006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A.P.P.A.R.T.S.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006"/>
            <a:ext cx="12192000" cy="5525036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3000" b="1" dirty="0" smtClean="0"/>
              <a:t>Steps:</a:t>
            </a:r>
          </a:p>
          <a:p>
            <a:pPr marL="502920" indent="-457200">
              <a:spcBef>
                <a:spcPts val="600"/>
              </a:spcBef>
              <a:buAutoNum type="arabicParenBoth"/>
            </a:pPr>
            <a:r>
              <a:rPr lang="en-US" sz="3000" b="1" dirty="0" smtClean="0">
                <a:solidFill>
                  <a:srgbClr val="C00000"/>
                </a:solidFill>
              </a:rPr>
              <a:t>Look at THE MAIN IDEAS BULLETS. Be on the lookout as we read!</a:t>
            </a:r>
          </a:p>
          <a:p>
            <a:pPr marL="502920" indent="-457200">
              <a:spcBef>
                <a:spcPts val="600"/>
              </a:spcBef>
              <a:buAutoNum type="arabicParenBoth"/>
            </a:pPr>
            <a:r>
              <a:rPr lang="en-US" sz="3000" b="1" dirty="0" smtClean="0"/>
              <a:t>Read-aloud: Follow silently and continue marking things you are unsure of or things that fit with the main ideas</a:t>
            </a:r>
          </a:p>
          <a:p>
            <a:pPr marL="502920" indent="-457200">
              <a:spcBef>
                <a:spcPts val="600"/>
              </a:spcBef>
              <a:buAutoNum type="arabicParenBoth"/>
            </a:pPr>
            <a:r>
              <a:rPr lang="en-US" sz="3000" b="1" dirty="0" smtClean="0"/>
              <a:t>When finished, take one minute to fill in information on your APPARTS chart at the bottom of the sheet (1 minute)</a:t>
            </a:r>
          </a:p>
          <a:p>
            <a:pPr marL="502920" indent="-457200">
              <a:spcBef>
                <a:spcPts val="600"/>
              </a:spcBef>
              <a:buAutoNum type="arabicParenBoth"/>
            </a:pPr>
            <a:r>
              <a:rPr lang="en-US" sz="3000" b="1" dirty="0" smtClean="0"/>
              <a:t>Turn and talk with a partner about the information you have and the information you are unsure of (1 minute)</a:t>
            </a:r>
          </a:p>
          <a:p>
            <a:pPr marL="502920" indent="-457200">
              <a:spcBef>
                <a:spcPts val="600"/>
              </a:spcBef>
              <a:buAutoNum type="arabicParenBoth"/>
            </a:pPr>
            <a:r>
              <a:rPr lang="en-US" sz="3000" b="1" dirty="0" smtClean="0"/>
              <a:t>Copy the APPARTS shown at the bottom of the reading with a partner or individually on a sheet of construction paper.</a:t>
            </a:r>
          </a:p>
          <a:p>
            <a:pPr marL="502920" indent="-457200">
              <a:spcBef>
                <a:spcPts val="600"/>
              </a:spcBef>
              <a:buAutoNum type="arabicParenBoth"/>
            </a:pPr>
            <a:r>
              <a:rPr lang="en-US" sz="3000" b="1" dirty="0"/>
              <a:t> </a:t>
            </a:r>
            <a:r>
              <a:rPr lang="en-US" sz="3000" b="1" dirty="0" smtClean="0">
                <a:solidFill>
                  <a:schemeClr val="tx1"/>
                </a:solidFill>
              </a:rPr>
              <a:t>When finished, </a:t>
            </a:r>
            <a:r>
              <a:rPr lang="en-US" sz="3000" b="1" u="sng" dirty="0" smtClean="0">
                <a:solidFill>
                  <a:srgbClr val="C00000"/>
                </a:solidFill>
              </a:rPr>
              <a:t>turn in on the stool up front </a:t>
            </a:r>
            <a:r>
              <a:rPr lang="en-US" sz="3000" b="1" dirty="0" smtClean="0">
                <a:solidFill>
                  <a:schemeClr val="tx1"/>
                </a:solidFill>
              </a:rPr>
              <a:t>and </a:t>
            </a:r>
            <a:r>
              <a:rPr lang="en-US" sz="3000" b="1" dirty="0" smtClean="0">
                <a:solidFill>
                  <a:srgbClr val="C00000"/>
                </a:solidFill>
              </a:rPr>
              <a:t>complete ORANGE WS w/ a partner (extra credit if completed today)</a:t>
            </a:r>
          </a:p>
          <a:p>
            <a:pPr marL="502920" indent="-457200">
              <a:spcBef>
                <a:spcPts val="600"/>
              </a:spcBef>
              <a:buAutoNum type="arabicParenBoth"/>
            </a:pPr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242817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WHAT YOU WILL TURN IN TMRW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609600"/>
            <a:ext cx="11976100" cy="5419979"/>
          </a:xfrm>
        </p:spPr>
        <p:txBody>
          <a:bodyPr>
            <a:noAutofit/>
          </a:bodyPr>
          <a:lstStyle/>
          <a:p>
            <a:r>
              <a:rPr lang="en-US" sz="3300" b="1" dirty="0" smtClean="0"/>
              <a:t>2 NOTE SHEETS (WHITE PAPER)</a:t>
            </a:r>
          </a:p>
          <a:p>
            <a:r>
              <a:rPr lang="en-US" sz="3300" b="1" dirty="0" smtClean="0"/>
              <a:t>1 BLUE STUDY GUIDE</a:t>
            </a:r>
          </a:p>
          <a:p>
            <a:r>
              <a:rPr lang="en-US" sz="3300" b="1" dirty="0" smtClean="0"/>
              <a:t>1 VOCAB LOG (NOTEBOOK PAPER, FIVE DAYS OF VOCAB, DATED, WITH WORDS HIGHLIGHTED)</a:t>
            </a:r>
          </a:p>
          <a:p>
            <a:r>
              <a:rPr lang="en-US" sz="3300" b="1" dirty="0" smtClean="0"/>
              <a:t>ORANGE WORKSHEET</a:t>
            </a:r>
          </a:p>
          <a:p>
            <a:endParaRPr lang="en-US" sz="3300" b="1" dirty="0"/>
          </a:p>
          <a:p>
            <a:r>
              <a:rPr lang="en-US" sz="3300" b="1" dirty="0" smtClean="0">
                <a:solidFill>
                  <a:srgbClr val="C00000"/>
                </a:solidFill>
              </a:rPr>
              <a:t>BORROW OR TAKE PICTURES OF MISSING ITEMS SO THAT YOU CAN RECEIVE FULL CREDIT TOMORROW!</a:t>
            </a:r>
          </a:p>
          <a:p>
            <a:r>
              <a:rPr lang="en-US" sz="3300" b="1" dirty="0" smtClean="0">
                <a:solidFill>
                  <a:srgbClr val="C00000"/>
                </a:solidFill>
              </a:rPr>
              <a:t>STUDY YOUR BLUE STUDY GUIDE TONIGHT!</a:t>
            </a:r>
            <a:endParaRPr lang="en-US" sz="3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06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§1.1 – DUTIES, RIGHTS, &amp; RESPONSIBILITIES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528035"/>
            <a:ext cx="12192000" cy="596291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Civic Responsibilities</a:t>
            </a:r>
            <a:endParaRPr lang="en-US" sz="3000" b="1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Things we are SUPPOSED to do for the GOOD OF SOCIETY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Besides things we have to do, these are </a:t>
            </a:r>
            <a:r>
              <a:rPr lang="en-US" sz="3000" b="1" dirty="0" smtClean="0">
                <a:solidFill>
                  <a:srgbClr val="FF0000"/>
                </a:solidFill>
              </a:rPr>
              <a:t>things that make us good citizens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C00000"/>
                </a:solidFill>
              </a:rPr>
              <a:t>LOOK THE CHART ON PAGE 153 FOR </a:t>
            </a:r>
            <a:r>
              <a:rPr lang="en-US" sz="3000" b="1" dirty="0" smtClean="0">
                <a:solidFill>
                  <a:srgbClr val="C00000"/>
                </a:solidFill>
              </a:rPr>
              <a:t>EXAMPLES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Be </a:t>
            </a:r>
            <a:r>
              <a:rPr lang="en-US" sz="3000" b="1" dirty="0" err="1" smtClean="0"/>
              <a:t>i</a:t>
            </a:r>
            <a:r>
              <a:rPr lang="en-US" sz="3000" b="1" dirty="0" smtClean="0"/>
              <a:t>__________ &amp; </a:t>
            </a:r>
            <a:r>
              <a:rPr lang="en-US" sz="3000" b="1" dirty="0" smtClean="0">
                <a:solidFill>
                  <a:srgbClr val="FF0000"/>
                </a:solidFill>
              </a:rPr>
              <a:t>v____</a:t>
            </a:r>
            <a:endParaRPr lang="en-US" sz="3000" b="1" dirty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Participate in c_______________</a:t>
            </a:r>
            <a:r>
              <a:rPr lang="en-US" sz="3000" b="1" dirty="0" smtClean="0"/>
              <a:t> &amp; g_______</a:t>
            </a:r>
            <a:endParaRPr lang="en-US" sz="3000" b="1" dirty="0"/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Respect the r________ &amp; p___________ of others</a:t>
            </a:r>
            <a:endParaRPr lang="en-US" sz="3000" b="1" dirty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Respect different o__________ &amp; ways of l_______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12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LESSON §1.1 – CIVIC vs PERSONAL RESPONSIBILITIES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-1" y="643944"/>
            <a:ext cx="6289185" cy="370734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rgbClr val="FF0000"/>
                </a:solidFill>
              </a:rPr>
              <a:t>Civic</a:t>
            </a:r>
            <a:r>
              <a:rPr lang="en-US" sz="2700" b="1" u="sng" dirty="0" smtClean="0"/>
              <a:t> responsibility:</a:t>
            </a:r>
            <a:endParaRPr lang="en-US" sz="2700" b="1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Things we are SUPPOSED to do for </a:t>
            </a:r>
            <a:r>
              <a:rPr lang="en-US" sz="2700" b="1" dirty="0" smtClean="0">
                <a:solidFill>
                  <a:srgbClr val="FF0000"/>
                </a:solidFill>
              </a:rPr>
              <a:t>SOCIETY’S GOOD</a:t>
            </a:r>
            <a:endParaRPr lang="en-US" sz="2700" b="1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EXAMPLES: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V_________</a:t>
            </a:r>
            <a:endParaRPr lang="en-US" sz="2700" b="1" dirty="0"/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V____________ in your community</a:t>
            </a:r>
            <a:endParaRPr lang="en-US" sz="2700" b="1" dirty="0"/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R__________ others</a:t>
            </a:r>
            <a:endParaRPr lang="en-US" sz="2700" b="1" dirty="0"/>
          </a:p>
        </p:txBody>
      </p:sp>
      <p:sp>
        <p:nvSpPr>
          <p:cNvPr id="4" name="Content Placeholder 13"/>
          <p:cNvSpPr txBox="1">
            <a:spLocks/>
          </p:cNvSpPr>
          <p:nvPr/>
        </p:nvSpPr>
        <p:spPr>
          <a:xfrm>
            <a:off x="6289184" y="643944"/>
            <a:ext cx="5709633" cy="4137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rgbClr val="FF0000"/>
                </a:solidFill>
              </a:rPr>
              <a:t>Personal</a:t>
            </a:r>
            <a:r>
              <a:rPr lang="en-US" sz="2700" b="1" u="sng" dirty="0" smtClean="0">
                <a:solidFill>
                  <a:srgbClr val="263050"/>
                </a:solidFill>
              </a:rPr>
              <a:t> responsibility:</a:t>
            </a:r>
            <a:endParaRPr lang="en-US" sz="2700" b="1" dirty="0" smtClean="0">
              <a:solidFill>
                <a:srgbClr val="263050"/>
              </a:solidFill>
            </a:endParaRPr>
          </a:p>
          <a:p>
            <a:pPr lvl="1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700" b="1" dirty="0" smtClean="0">
                <a:solidFill>
                  <a:srgbClr val="263050"/>
                </a:solidFill>
              </a:rPr>
              <a:t>Things we are SUPPOSED to do for </a:t>
            </a:r>
            <a:r>
              <a:rPr lang="en-US" sz="2700" b="1" dirty="0" smtClean="0">
                <a:solidFill>
                  <a:srgbClr val="FF0000"/>
                </a:solidFill>
              </a:rPr>
              <a:t>our OWN GOOD</a:t>
            </a:r>
          </a:p>
          <a:p>
            <a:pPr lvl="1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700" b="1" dirty="0" smtClean="0">
                <a:solidFill>
                  <a:srgbClr val="263050"/>
                </a:solidFill>
              </a:rPr>
              <a:t>EXAMPLES:</a:t>
            </a:r>
          </a:p>
          <a:p>
            <a:pPr lvl="2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700" b="1" dirty="0" smtClean="0">
                <a:solidFill>
                  <a:srgbClr val="263050"/>
                </a:solidFill>
              </a:rPr>
              <a:t>Pay your ________ on time</a:t>
            </a:r>
          </a:p>
          <a:p>
            <a:pPr lvl="2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700" b="1" dirty="0" smtClean="0">
                <a:solidFill>
                  <a:srgbClr val="263050"/>
                </a:solidFill>
              </a:rPr>
              <a:t>Get plenty of e___________</a:t>
            </a:r>
          </a:p>
          <a:p>
            <a:pPr lvl="2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700" b="1" dirty="0" smtClean="0">
                <a:solidFill>
                  <a:srgbClr val="263050"/>
                </a:solidFill>
              </a:rPr>
              <a:t>Clean your h________</a:t>
            </a:r>
          </a:p>
          <a:p>
            <a:pPr lvl="2">
              <a:spcBef>
                <a:spcPts val="6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2700" b="1" dirty="0" smtClean="0">
                <a:solidFill>
                  <a:srgbClr val="C00000"/>
                </a:solidFill>
              </a:rPr>
              <a:t>Others????</a:t>
            </a:r>
          </a:p>
        </p:txBody>
      </p:sp>
      <p:sp>
        <p:nvSpPr>
          <p:cNvPr id="5" name="Content Placeholder 13"/>
          <p:cNvSpPr txBox="1">
            <a:spLocks/>
          </p:cNvSpPr>
          <p:nvPr/>
        </p:nvSpPr>
        <p:spPr>
          <a:xfrm>
            <a:off x="0" y="4090024"/>
            <a:ext cx="11998817" cy="25197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C00000"/>
                </a:solidFill>
              </a:rPr>
              <a:t>When you finish:</a:t>
            </a:r>
          </a:p>
          <a:p>
            <a:pPr>
              <a:spcBef>
                <a:spcPts val="12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C00000"/>
                </a:solidFill>
              </a:rPr>
              <a:t>Have out two half sheets of notebook paper</a:t>
            </a:r>
          </a:p>
          <a:p>
            <a:pPr lvl="1">
              <a:spcBef>
                <a:spcPts val="12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C00000"/>
                </a:solidFill>
              </a:rPr>
              <a:t>Label one sheet “1.1 – exit slip” (WE WILL DO ONE AS A CLASS)</a:t>
            </a:r>
          </a:p>
          <a:p>
            <a:pPr lvl="1">
              <a:spcBef>
                <a:spcPts val="1200"/>
              </a:spcBef>
              <a:buClr>
                <a:srgbClr val="263050"/>
              </a:buClr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C00000"/>
                </a:solidFill>
              </a:rPr>
              <a:t>Label the other sheet “1.1 – </a:t>
            </a:r>
            <a:r>
              <a:rPr lang="en-US" sz="3000" b="1" dirty="0" err="1" smtClean="0">
                <a:solidFill>
                  <a:srgbClr val="C00000"/>
                </a:solidFill>
              </a:rPr>
              <a:t>hw</a:t>
            </a:r>
            <a:r>
              <a:rPr lang="en-US" sz="3000" b="1" dirty="0" smtClean="0">
                <a:solidFill>
                  <a:srgbClr val="C00000"/>
                </a:solidFill>
              </a:rPr>
              <a:t>” (YOU MAY WORK W/ A PARTNER BESIDE YOU)</a:t>
            </a:r>
          </a:p>
        </p:txBody>
      </p:sp>
    </p:spTree>
    <p:extLst>
      <p:ext uri="{BB962C8B-B14F-4D97-AF65-F5344CB8AC3E}">
        <p14:creationId xmlns:p14="http://schemas.microsoft.com/office/powerpoint/2010/main" val="120267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3944"/>
          </a:xfrm>
        </p:spPr>
        <p:txBody>
          <a:bodyPr/>
          <a:lstStyle/>
          <a:p>
            <a:r>
              <a:rPr lang="en-US" b="1" dirty="0" smtClean="0"/>
              <a:t>VOCAB – LESSON §1.2 – DATE: 08/31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643943"/>
            <a:ext cx="12192000" cy="584700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Natural-born citizen</a:t>
            </a:r>
            <a:r>
              <a:rPr lang="en-US" sz="2850" b="1" dirty="0" smtClean="0"/>
              <a:t>: in the USA, person who is born a citizen by being born in the USA or its territories and/or has at least one parent that is a U.S. citizen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Naturalized citizen</a:t>
            </a:r>
            <a:r>
              <a:rPr lang="en-US" sz="2850" b="1" dirty="0" smtClean="0"/>
              <a:t>: in the USA, a person who is not a natural born citizens but goes through steps to become one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Naturalization</a:t>
            </a:r>
            <a:r>
              <a:rPr lang="en-US" sz="2850" b="1" dirty="0" smtClean="0"/>
              <a:t>: the legal process to obtain citizenship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Denaturalization</a:t>
            </a:r>
            <a:r>
              <a:rPr lang="en-US" sz="2850" b="1" dirty="0" smtClean="0"/>
              <a:t>: being stripped of one’s citizenship for fraud/deception during the naturalization process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Expatriation</a:t>
            </a:r>
            <a:r>
              <a:rPr lang="en-US" sz="2850" b="1" dirty="0" smtClean="0"/>
              <a:t>: giving up one’s citizenship to become a citizen of another country; can be voluntary or involuntary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Dual-Citizenship</a:t>
            </a:r>
            <a:r>
              <a:rPr lang="en-US" sz="2850" b="1" dirty="0" smtClean="0"/>
              <a:t>: holding citizenship in more than one country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FF0000"/>
                </a:solidFill>
              </a:rPr>
              <a:t>REMEMBER TO UNDERLINE &amp; HIGHLIGHT THE TERMS</a:t>
            </a:r>
            <a:r>
              <a:rPr lang="en-US" sz="3200" b="1" dirty="0" smtClean="0">
                <a:solidFill>
                  <a:srgbClr val="FF0000"/>
                </a:solidFill>
              </a:rPr>
              <a:t>!!!!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0000"/>
                </a:solidFill>
              </a:rPr>
              <a:t>HAVE OUT YOUR NOTES FROM YESTERDAY!!!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850" b="1" dirty="0" smtClean="0"/>
          </a:p>
        </p:txBody>
      </p:sp>
    </p:spTree>
    <p:extLst>
      <p:ext uri="{BB962C8B-B14F-4D97-AF65-F5344CB8AC3E}">
        <p14:creationId xmlns:p14="http://schemas.microsoft.com/office/powerpoint/2010/main" val="366599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52" y="4800600"/>
            <a:ext cx="121018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#1: Citizenship &amp; Comparative Political Systems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CIVICS +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0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nded Design Blue 16x9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3751</Words>
  <Application>Microsoft Office PowerPoint</Application>
  <PresentationFormat>Widescreen</PresentationFormat>
  <Paragraphs>493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63" baseType="lpstr">
      <vt:lpstr>Arial</vt:lpstr>
      <vt:lpstr>Calibri</vt:lpstr>
      <vt:lpstr>Calibri Light</vt:lpstr>
      <vt:lpstr>Corbel</vt:lpstr>
      <vt:lpstr>Euphemia</vt:lpstr>
      <vt:lpstr>Wingdings</vt:lpstr>
      <vt:lpstr>Office Theme</vt:lpstr>
      <vt:lpstr>Banded Design Blue 16x9</vt:lpstr>
      <vt:lpstr>PowerPoint Presentation</vt:lpstr>
      <vt:lpstr>VOCAB – LESSON §1.1 – DATE: 08/30</vt:lpstr>
      <vt:lpstr>Unit #1: Citizenship &amp; Comparative Political Systems</vt:lpstr>
      <vt:lpstr>LESSON §1.1 – DUTIES, RIGHTS, &amp; RESPONSIBILITIES</vt:lpstr>
      <vt:lpstr>LESSON §1.1 – DUTIES, RIGHTS, &amp; RESPONSIBILITIES</vt:lpstr>
      <vt:lpstr>LESSON §1.1 – DUTIES, RIGHTS, &amp; RESPONSIBILITIES</vt:lpstr>
      <vt:lpstr>LESSON §1.1 – CIVIC vs PERSONAL RESPONSIBILITIES</vt:lpstr>
      <vt:lpstr>VOCAB – LESSON §1.2 – DATE: 08/31</vt:lpstr>
      <vt:lpstr>Unit #1: Citizenship &amp; Comparative Political Systems</vt:lpstr>
      <vt:lpstr>LESSON §1.2 – TWO WAYS TO BECOME AN AMERICAN CITIZEN</vt:lpstr>
      <vt:lpstr>LESSON §1.2 – TWO WAYS TO BECOME AN AMERICAN CITIZEN</vt:lpstr>
      <vt:lpstr>LESSON §1.2 – WAYS TO LOSE CITIZENSHIP</vt:lpstr>
      <vt:lpstr>AFTER NOTES &amp; VOCAB EXIT SLIP</vt:lpstr>
      <vt:lpstr>VOCAB – LESSON §1.3 – DATE: 01/27</vt:lpstr>
      <vt:lpstr>Unit #1: Citizenship &amp; Comparative Political Systems</vt:lpstr>
      <vt:lpstr>LESSON §1.3 – U.S. CITIZENSHIP</vt:lpstr>
      <vt:lpstr>LESSON §1.3 – U.S. CITIZENSHIP</vt:lpstr>
      <vt:lpstr>LESSON §1.3 – U.S. CITIZENSHIP</vt:lpstr>
      <vt:lpstr>LESSON §1.3 – U.S. CITIZENSHIP</vt:lpstr>
      <vt:lpstr>LESSON §1.3 – AMERICAN DIVERSITY</vt:lpstr>
      <vt:lpstr>“Analogies for America: Beyond the Melting Pot”</vt:lpstr>
      <vt:lpstr>“Analogies for America: Beyond the Melting Pot”</vt:lpstr>
      <vt:lpstr>AFTER NOTES &amp; VOCAB EXIT SLIP</vt:lpstr>
      <vt:lpstr>VOCAB – LESSON §1.4 – DATE: 02/01</vt:lpstr>
      <vt:lpstr>LESSON §1.4 – Authoritarian v. Democratic govt</vt:lpstr>
      <vt:lpstr>LESSON §1.4 – Authoritarian Forms of Govt</vt:lpstr>
      <vt:lpstr>LESSON §1.4 – Authoritarian Forms of Govt</vt:lpstr>
      <vt:lpstr>VOCAB – LESSON §1.5 – DATE: 09/06</vt:lpstr>
      <vt:lpstr>Unit #1: Citizenship &amp; Comparative Political Systems</vt:lpstr>
      <vt:lpstr>LESSON §1.5 – Democratic Forms of Govt</vt:lpstr>
      <vt:lpstr>LESSON §1.5 – Democratic Forms of Govt</vt:lpstr>
      <vt:lpstr>LESSON §1.5 – No Govt</vt:lpstr>
      <vt:lpstr>Civics + Economics</vt:lpstr>
      <vt:lpstr>Vocab quiz</vt:lpstr>
      <vt:lpstr>(1) How did the 13th, 14th, 15th, 19th, &amp; 26th Amendments change the concept of citizenship?</vt:lpstr>
      <vt:lpstr>(2) How did the U.S. govt limit certain civil liberties after the 9/11 terrorist attacks?</vt:lpstr>
      <vt:lpstr>(3) Melting pot or salad bowl: “When people give up their heritage, they give up a big part of themselves.”</vt:lpstr>
      <vt:lpstr>(4) Melting pot or salad bowl: “We cannot be a unted people and be a nation of hyphenated Americans. If we focus on being Irish-Americans or Japanese-Americans, we are NOT united, but rather breaking apart.”</vt:lpstr>
      <vt:lpstr>(5) What are some ways that Americans can be become politically active in their communities</vt:lpstr>
      <vt:lpstr>(6) Civic duties</vt:lpstr>
      <vt:lpstr>(7) What are the main rights of all U.S. citizens</vt:lpstr>
      <vt:lpstr>(8) Civil responsibilities</vt:lpstr>
      <vt:lpstr>(9) Process of becoming a citizen</vt:lpstr>
      <vt:lpstr>(10) Involuntary loss of citizenship (add: due to fraud during naturalization process)</vt:lpstr>
      <vt:lpstr>(11) Sending an undocumented worker back to their country of origin</vt:lpstr>
      <vt:lpstr>(12) Giving up citizenship to become a citizen of another country</vt:lpstr>
      <vt:lpstr>(13) – (21): Work in pairs &amp; be prepared to put on the board</vt:lpstr>
      <vt:lpstr>(22) Complete the chart</vt:lpstr>
      <vt:lpstr>(23) Complete the chart</vt:lpstr>
      <vt:lpstr>(24) Melting pot vs. Salad bowl (look at 1.3 notes)</vt:lpstr>
      <vt:lpstr>Vocab quiz</vt:lpstr>
      <vt:lpstr>Vocab quiz (10 minutes)</vt:lpstr>
      <vt:lpstr>A.P.P.A.R.T.S.</vt:lpstr>
      <vt:lpstr>A.P.P.A.R.T.S.</vt:lpstr>
      <vt:lpstr>WHAT YOU WILL TURN IN TMRW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Kakavitsas, Sam</dc:creator>
  <cp:lastModifiedBy>Kakavitsas, Sam</cp:lastModifiedBy>
  <cp:revision>2</cp:revision>
  <dcterms:created xsi:type="dcterms:W3CDTF">2016-09-05T22:54:51Z</dcterms:created>
  <dcterms:modified xsi:type="dcterms:W3CDTF">2016-09-07T21:54:31Z</dcterms:modified>
</cp:coreProperties>
</file>