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301" r:id="rId46"/>
    <p:sldId id="302" r:id="rId47"/>
    <p:sldId id="303" r:id="rId48"/>
    <p:sldId id="304" r:id="rId49"/>
    <p:sldId id="29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94F-F947-4E1A-8030-C9E53C65FFC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DF30-53D7-44CC-ABDC-97EE955B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3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94F-F947-4E1A-8030-C9E53C65FFC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DF30-53D7-44CC-ABDC-97EE955B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2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94F-F947-4E1A-8030-C9E53C65FFC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DF30-53D7-44CC-ABDC-97EE955B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2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94F-F947-4E1A-8030-C9E53C65FFC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DF30-53D7-44CC-ABDC-97EE955B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2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94F-F947-4E1A-8030-C9E53C65FFC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DF30-53D7-44CC-ABDC-97EE955B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0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94F-F947-4E1A-8030-C9E53C65FFC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DF30-53D7-44CC-ABDC-97EE955B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0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94F-F947-4E1A-8030-C9E53C65FFC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DF30-53D7-44CC-ABDC-97EE955B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0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94F-F947-4E1A-8030-C9E53C65FFC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DF30-53D7-44CC-ABDC-97EE955B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7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94F-F947-4E1A-8030-C9E53C65FFC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DF30-53D7-44CC-ABDC-97EE955B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94F-F947-4E1A-8030-C9E53C65FFC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DF30-53D7-44CC-ABDC-97EE955B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4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94F-F947-4E1A-8030-C9E53C65FFC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DF30-53D7-44CC-ABDC-97EE955B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E94F-F947-4E1A-8030-C9E53C65FFC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BDF30-53D7-44CC-ABDC-97EE955B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5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CIVICS &amp; ECONOMICS</a:t>
            </a:r>
            <a:br>
              <a:rPr lang="en-US" dirty="0" smtClean="0"/>
            </a:br>
            <a:r>
              <a:rPr lang="en-US" b="1" dirty="0" smtClean="0"/>
              <a:t>UNIT #2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VOCAB, NOTES, &amp; STUDY GUIDE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19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5666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Vocab Log §2.2 – 02/06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670"/>
            <a:ext cx="12191999" cy="6291330"/>
          </a:xfrm>
        </p:spPr>
        <p:txBody>
          <a:bodyPr>
            <a:noAutofit/>
          </a:bodyPr>
          <a:lstStyle/>
          <a:p>
            <a:pPr marL="45720" indent="0" algn="ctr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UNDERNEATH FRIDAY’S VOCAB, 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LABEL </a:t>
            </a:r>
            <a:r>
              <a:rPr lang="en-US" sz="28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TODAY’S VOCAB AS “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2.2 </a:t>
            </a:r>
            <a:r>
              <a:rPr lang="en-US" sz="28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– 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2/6”</a:t>
            </a:r>
          </a:p>
          <a:p>
            <a:pPr marL="45720" indent="0" algn="ctr">
              <a:spcBef>
                <a:spcPts val="600"/>
              </a:spcBef>
              <a:buNone/>
            </a:pPr>
            <a:endParaRPr lang="en-US" sz="6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3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Limited govt</a:t>
            </a: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leaders in govt cannot do whatever they want beyond what the laws &amp; Constitution specify (MAGNA CARTA)</a:t>
            </a:r>
            <a:endParaRPr lang="en-US" sz="3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3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Habeas corpus</a:t>
            </a: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if a person is arrested &amp; accused of a crime, they must have their day in court (ENGLISH BILL OF RIGHTS)</a:t>
            </a:r>
            <a:endParaRPr lang="en-US" sz="3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3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Mutual protection</a:t>
            </a: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when a group of people agree to protect each other from outside attacks (ALBANY PLAN)</a:t>
            </a:r>
            <a:endParaRPr lang="en-US" sz="3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3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Religious persecution</a:t>
            </a: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when people are targeted for punishment or harm b/c they belong to a certain faith (MAYFLOWER COMPACT)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3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General welfare</a:t>
            </a: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one purpose of govt is to make sure that all citizens are able to lead happy, healthy, productive lives (MAYFLOWER COMPACT)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en-US" sz="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REMEMBER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TO HIGHLIGHT &amp; UNDERLINE YOUR VOCAB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TERMS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IF YOU FINISH EARLY, SET UP YOUR 2.2 VOCAB EXIT SLIP &amp; HW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HAVE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OUT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2.1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NOTE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SHEET, WE WILL DO THE 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BACK SIDE TODAY</a:t>
            </a:r>
            <a:endParaRPr lang="en-US" sz="2800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§2.2 </a:t>
            </a:r>
            <a:r>
              <a:rPr lang="en-US" dirty="0"/>
              <a:t>– </a:t>
            </a:r>
            <a:r>
              <a:rPr lang="en-US" dirty="0" smtClean="0"/>
              <a:t>FOUNDATIONAL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12192000" cy="6248400"/>
          </a:xfrm>
        </p:spPr>
        <p:txBody>
          <a:bodyPr>
            <a:norm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MAGNA CARTA</a:t>
            </a:r>
          </a:p>
          <a:p>
            <a:pPr>
              <a:spcBef>
                <a:spcPts val="600"/>
              </a:spcBef>
            </a:pPr>
            <a:r>
              <a:rPr lang="en-US" sz="2800" b="1" u="sng" dirty="0" smtClean="0">
                <a:solidFill>
                  <a:schemeClr val="tx1"/>
                </a:solidFill>
              </a:rPr>
              <a:t>Author/</a:t>
            </a:r>
            <a:r>
              <a:rPr lang="en-US" sz="2800" b="1" u="sng" dirty="0" err="1" smtClean="0">
                <a:solidFill>
                  <a:schemeClr val="tx1"/>
                </a:solidFill>
              </a:rPr>
              <a:t>Ppl</a:t>
            </a:r>
            <a:r>
              <a:rPr lang="en-US" sz="2800" b="1" u="sng" dirty="0" smtClean="0">
                <a:solidFill>
                  <a:schemeClr val="tx1"/>
                </a:solidFill>
              </a:rPr>
              <a:t> involved</a:t>
            </a:r>
            <a:r>
              <a:rPr lang="en-US" sz="2800" b="1" dirty="0" smtClean="0">
                <a:solidFill>
                  <a:schemeClr val="tx1"/>
                </a:solidFill>
              </a:rPr>
              <a:t>: English nobles &amp; King John</a:t>
            </a:r>
          </a:p>
          <a:p>
            <a:pPr>
              <a:spcBef>
                <a:spcPts val="600"/>
              </a:spcBef>
            </a:pPr>
            <a:r>
              <a:rPr lang="en-US" sz="2800" b="1" u="sng" dirty="0" smtClean="0">
                <a:solidFill>
                  <a:schemeClr val="tx1"/>
                </a:solidFill>
              </a:rPr>
              <a:t>Place/Time</a:t>
            </a:r>
            <a:r>
              <a:rPr lang="en-US" sz="2800" b="1" dirty="0" smtClean="0">
                <a:solidFill>
                  <a:schemeClr val="tx1"/>
                </a:solidFill>
              </a:rPr>
              <a:t>: England, 1215</a:t>
            </a:r>
            <a:endParaRPr lang="en-US" sz="2800" b="1" i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u="sng" dirty="0" smtClean="0">
                <a:solidFill>
                  <a:schemeClr val="tx1"/>
                </a:solidFill>
              </a:rPr>
              <a:t>Background:</a:t>
            </a:r>
            <a:r>
              <a:rPr lang="en-US" sz="2800" b="1" dirty="0" smtClean="0">
                <a:solidFill>
                  <a:schemeClr val="tx1"/>
                </a:solidFill>
              </a:rPr>
              <a:t> In the Middle Ages, </a:t>
            </a:r>
            <a:r>
              <a:rPr lang="en-US" sz="2800" b="1" dirty="0" smtClean="0">
                <a:solidFill>
                  <a:srgbClr val="FF0000"/>
                </a:solidFill>
              </a:rPr>
              <a:t>English nobles were upset with King John for raising taxes &amp; putting them in jail</a:t>
            </a:r>
            <a:r>
              <a:rPr lang="en-US" sz="2800" b="1" dirty="0" smtClean="0">
                <a:solidFill>
                  <a:schemeClr val="tx1"/>
                </a:solidFill>
              </a:rPr>
              <a:t>; so, they forced King to sign it</a:t>
            </a:r>
          </a:p>
          <a:p>
            <a:pPr>
              <a:spcBef>
                <a:spcPts val="600"/>
              </a:spcBef>
            </a:pPr>
            <a:r>
              <a:rPr lang="en-US" sz="2800" b="1" u="sng" dirty="0" smtClean="0">
                <a:solidFill>
                  <a:schemeClr val="tx1"/>
                </a:solidFill>
              </a:rPr>
              <a:t>Main Idea / Significance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600" b="1" dirty="0" smtClean="0">
                <a:solidFill>
                  <a:srgbClr val="FF0000"/>
                </a:solidFill>
              </a:rPr>
              <a:t>Guaranteed rights to nobles that king could not take away</a:t>
            </a:r>
          </a:p>
          <a:p>
            <a:pPr lvl="1">
              <a:spcBef>
                <a:spcPts val="600"/>
              </a:spcBef>
            </a:pPr>
            <a:r>
              <a:rPr lang="en-US" sz="2600" b="1" dirty="0" smtClean="0">
                <a:solidFill>
                  <a:schemeClr val="tx1"/>
                </a:solidFill>
              </a:rPr>
              <a:t>Rights for nobles incl.: </a:t>
            </a:r>
            <a:r>
              <a:rPr lang="en-US" sz="2600" b="1" dirty="0" smtClean="0">
                <a:solidFill>
                  <a:srgbClr val="FF0000"/>
                </a:solidFill>
              </a:rPr>
              <a:t>trial by jury</a:t>
            </a:r>
            <a:r>
              <a:rPr lang="en-US" sz="2600" b="1" dirty="0" smtClean="0">
                <a:solidFill>
                  <a:schemeClr val="tx1"/>
                </a:solidFill>
              </a:rPr>
              <a:t> of one’s peers, </a:t>
            </a:r>
            <a:r>
              <a:rPr lang="en-US" sz="2600" b="1" dirty="0" smtClean="0">
                <a:solidFill>
                  <a:srgbClr val="FF0000"/>
                </a:solidFill>
              </a:rPr>
              <a:t>freedom for trade/commerce &amp; travel</a:t>
            </a:r>
          </a:p>
          <a:p>
            <a:pPr lvl="1">
              <a:spcBef>
                <a:spcPts val="600"/>
              </a:spcBef>
            </a:pPr>
            <a:r>
              <a:rPr lang="en-US" sz="2600" b="1" dirty="0" smtClean="0">
                <a:solidFill>
                  <a:srgbClr val="FF0000"/>
                </a:solidFill>
              </a:rPr>
              <a:t>Limited king’s power (LIMITED GOVT)</a:t>
            </a:r>
          </a:p>
          <a:p>
            <a:pPr lvl="1">
              <a:spcBef>
                <a:spcPts val="600"/>
              </a:spcBef>
            </a:pPr>
            <a:r>
              <a:rPr lang="en-US" sz="2600" b="1" dirty="0" smtClean="0">
                <a:solidFill>
                  <a:srgbClr val="FF0000"/>
                </a:solidFill>
              </a:rPr>
              <a:t>Limited govt &amp; freedoms found in U.S. Constitution</a:t>
            </a:r>
          </a:p>
        </p:txBody>
      </p:sp>
    </p:spTree>
    <p:extLst>
      <p:ext uri="{BB962C8B-B14F-4D97-AF65-F5344CB8AC3E}">
        <p14:creationId xmlns:p14="http://schemas.microsoft.com/office/powerpoint/2010/main" val="392230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§2.2 </a:t>
            </a:r>
            <a:r>
              <a:rPr lang="en-US" dirty="0"/>
              <a:t>– </a:t>
            </a:r>
            <a:r>
              <a:rPr lang="en-US" dirty="0" smtClean="0"/>
              <a:t>FOUNDATIONAL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12192000" cy="6248400"/>
          </a:xfrm>
        </p:spPr>
        <p:txBody>
          <a:bodyPr>
            <a:norm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MAYFLOWER COMPACT</a:t>
            </a:r>
          </a:p>
          <a:p>
            <a:pPr>
              <a:spcBef>
                <a:spcPts val="600"/>
              </a:spcBef>
            </a:pPr>
            <a:r>
              <a:rPr lang="en-US" sz="2800" b="1" u="sng" dirty="0" smtClean="0">
                <a:solidFill>
                  <a:schemeClr val="tx1"/>
                </a:solidFill>
              </a:rPr>
              <a:t>Author/</a:t>
            </a:r>
            <a:r>
              <a:rPr lang="en-US" sz="2800" b="1" u="sng" dirty="0" err="1" smtClean="0">
                <a:solidFill>
                  <a:schemeClr val="tx1"/>
                </a:solidFill>
              </a:rPr>
              <a:t>Ppl</a:t>
            </a:r>
            <a:r>
              <a:rPr lang="en-US" sz="2800" b="1" u="sng" dirty="0" smtClean="0">
                <a:solidFill>
                  <a:schemeClr val="tx1"/>
                </a:solidFill>
              </a:rPr>
              <a:t> involved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</a:rPr>
              <a:t>Pilgrims from Europe</a:t>
            </a:r>
          </a:p>
          <a:p>
            <a:pPr>
              <a:spcBef>
                <a:spcPts val="600"/>
              </a:spcBef>
            </a:pPr>
            <a:r>
              <a:rPr lang="en-US" sz="2800" b="1" u="sng" dirty="0" smtClean="0">
                <a:solidFill>
                  <a:schemeClr val="tx1"/>
                </a:solidFill>
              </a:rPr>
              <a:t>Place/Time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</a:rPr>
              <a:t>1620, (modern-day) Massachusetts</a:t>
            </a:r>
            <a:endParaRPr lang="en-US" sz="2800" b="1" i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u="sng" dirty="0" smtClean="0">
                <a:solidFill>
                  <a:schemeClr val="tx1"/>
                </a:solidFill>
              </a:rPr>
              <a:t>Background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</a:rPr>
              <a:t>Pilgrims escaping RELIGIOUS PERSECUTION in Europe sailed for the New World &amp; needed to form a way to govern themselves</a:t>
            </a:r>
          </a:p>
          <a:p>
            <a:pPr>
              <a:spcBef>
                <a:spcPts val="600"/>
              </a:spcBef>
            </a:pPr>
            <a:r>
              <a:rPr lang="en-US" sz="2800" b="1" u="sng" dirty="0" smtClean="0">
                <a:solidFill>
                  <a:schemeClr val="tx1"/>
                </a:solidFill>
              </a:rPr>
              <a:t>Main Idea / Significance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600" b="1" dirty="0" smtClean="0">
                <a:solidFill>
                  <a:srgbClr val="FF0000"/>
                </a:solidFill>
              </a:rPr>
              <a:t>Established form of self-</a:t>
            </a:r>
            <a:r>
              <a:rPr lang="en-US" sz="2600" b="1" dirty="0" err="1" smtClean="0">
                <a:solidFill>
                  <a:srgbClr val="FF0000"/>
                </a:solidFill>
              </a:rPr>
              <a:t>govt</a:t>
            </a:r>
            <a:r>
              <a:rPr lang="en-US" sz="2600" b="1" dirty="0" smtClean="0">
                <a:solidFill>
                  <a:srgbClr val="FF0000"/>
                </a:solidFill>
              </a:rPr>
              <a:t> &amp; democracy in the New World</a:t>
            </a:r>
          </a:p>
          <a:p>
            <a:pPr lvl="1">
              <a:spcBef>
                <a:spcPts val="600"/>
              </a:spcBef>
            </a:pPr>
            <a:r>
              <a:rPr lang="en-US" sz="2600" b="1" dirty="0" smtClean="0">
                <a:solidFill>
                  <a:srgbClr val="FF0000"/>
                </a:solidFill>
              </a:rPr>
              <a:t>Agree to meet to determine acts, constitution, &amp; offices for the “general good of the colony” (GENERAL WELFARE)</a:t>
            </a:r>
          </a:p>
        </p:txBody>
      </p:sp>
    </p:spTree>
    <p:extLst>
      <p:ext uri="{BB962C8B-B14F-4D97-AF65-F5344CB8AC3E}">
        <p14:creationId xmlns:p14="http://schemas.microsoft.com/office/powerpoint/2010/main" val="180962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§2.2 </a:t>
            </a:r>
            <a:r>
              <a:rPr lang="en-US" dirty="0"/>
              <a:t>– </a:t>
            </a:r>
            <a:r>
              <a:rPr lang="en-US" dirty="0" smtClean="0"/>
              <a:t>FOUNDATIONAL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12192000" cy="6248400"/>
          </a:xfrm>
        </p:spPr>
        <p:txBody>
          <a:bodyPr>
            <a:norm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ENGLISH BILL OF RIGHTS</a:t>
            </a:r>
          </a:p>
          <a:p>
            <a:pPr>
              <a:spcBef>
                <a:spcPts val="600"/>
              </a:spcBef>
            </a:pPr>
            <a:r>
              <a:rPr lang="en-US" sz="2800" b="1" u="sng" dirty="0" smtClean="0">
                <a:solidFill>
                  <a:schemeClr val="tx1"/>
                </a:solidFill>
              </a:rPr>
              <a:t>Author/</a:t>
            </a:r>
            <a:r>
              <a:rPr lang="en-US" sz="2800" b="1" u="sng" dirty="0" err="1" smtClean="0">
                <a:solidFill>
                  <a:schemeClr val="tx1"/>
                </a:solidFill>
              </a:rPr>
              <a:t>Ppl</a:t>
            </a:r>
            <a:r>
              <a:rPr lang="en-US" sz="2800" b="1" u="sng" dirty="0" smtClean="0">
                <a:solidFill>
                  <a:schemeClr val="tx1"/>
                </a:solidFill>
              </a:rPr>
              <a:t> involved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</a:rPr>
              <a:t>British Parliament, William &amp; Mary</a:t>
            </a:r>
          </a:p>
          <a:p>
            <a:pPr>
              <a:spcBef>
                <a:spcPts val="600"/>
              </a:spcBef>
            </a:pPr>
            <a:r>
              <a:rPr lang="en-US" sz="2800" b="1" u="sng" dirty="0" smtClean="0">
                <a:solidFill>
                  <a:schemeClr val="tx1"/>
                </a:solidFill>
              </a:rPr>
              <a:t>Place/Time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</a:rPr>
              <a:t>England, 1689</a:t>
            </a:r>
            <a:endParaRPr lang="en-US" sz="2800" b="1" i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u="sng" dirty="0" smtClean="0">
                <a:solidFill>
                  <a:schemeClr val="tx1"/>
                </a:solidFill>
              </a:rPr>
              <a:t>Background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</a:rPr>
              <a:t>After the Glorious Revolution, the members of British Parliament wanted more power</a:t>
            </a:r>
          </a:p>
          <a:p>
            <a:pPr>
              <a:spcBef>
                <a:spcPts val="600"/>
              </a:spcBef>
            </a:pPr>
            <a:r>
              <a:rPr lang="en-US" sz="2800" b="1" u="sng" dirty="0" smtClean="0">
                <a:solidFill>
                  <a:schemeClr val="tx1"/>
                </a:solidFill>
              </a:rPr>
              <a:t>Main Idea / Significance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600" b="1" dirty="0" smtClean="0">
                <a:solidFill>
                  <a:srgbClr val="FF0000"/>
                </a:solidFill>
              </a:rPr>
              <a:t>King/queen cannot raise taxes, suspend (get rid of) laws, keep a standing army without permission from Parliament</a:t>
            </a:r>
          </a:p>
          <a:p>
            <a:pPr lvl="1">
              <a:spcBef>
                <a:spcPts val="600"/>
              </a:spcBef>
            </a:pPr>
            <a:r>
              <a:rPr lang="en-US" sz="2600" b="1" dirty="0" smtClean="0">
                <a:solidFill>
                  <a:srgbClr val="FF0000"/>
                </a:solidFill>
              </a:rPr>
              <a:t>Guarantees free elections to Parliament, HABEAS CORPUS, &amp; no cruel or unusual punishment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which are found in the U.S. Constitution</a:t>
            </a:r>
          </a:p>
        </p:txBody>
      </p:sp>
    </p:spTree>
    <p:extLst>
      <p:ext uri="{BB962C8B-B14F-4D97-AF65-F5344CB8AC3E}">
        <p14:creationId xmlns:p14="http://schemas.microsoft.com/office/powerpoint/2010/main" val="29926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Lesson §2.2 </a:t>
            </a:r>
            <a:r>
              <a:rPr lang="en-US" b="1" dirty="0"/>
              <a:t>– </a:t>
            </a:r>
            <a:r>
              <a:rPr lang="en-US" b="1" dirty="0" smtClean="0"/>
              <a:t>FOUNDATIONAL DOCUMENTS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12192000" cy="6248400"/>
          </a:xfrm>
        </p:spPr>
        <p:txBody>
          <a:bodyPr>
            <a:norm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ALBANY PLAN OF UNION</a:t>
            </a:r>
          </a:p>
          <a:p>
            <a:pPr>
              <a:spcBef>
                <a:spcPts val="600"/>
              </a:spcBef>
            </a:pPr>
            <a:r>
              <a:rPr lang="en-US" sz="2800" b="1" u="sng" dirty="0" smtClean="0">
                <a:solidFill>
                  <a:schemeClr val="tx1"/>
                </a:solidFill>
              </a:rPr>
              <a:t>Author/</a:t>
            </a:r>
            <a:r>
              <a:rPr lang="en-US" sz="2800" b="1" u="sng" dirty="0" err="1" smtClean="0">
                <a:solidFill>
                  <a:schemeClr val="tx1"/>
                </a:solidFill>
              </a:rPr>
              <a:t>Ppl</a:t>
            </a:r>
            <a:r>
              <a:rPr lang="en-US" sz="2800" b="1" u="sng" dirty="0" smtClean="0">
                <a:solidFill>
                  <a:schemeClr val="tx1"/>
                </a:solidFill>
              </a:rPr>
              <a:t> involved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</a:rPr>
              <a:t>Ben Franklin &amp; reps from each colony</a:t>
            </a:r>
          </a:p>
          <a:p>
            <a:pPr>
              <a:spcBef>
                <a:spcPts val="600"/>
              </a:spcBef>
            </a:pPr>
            <a:r>
              <a:rPr lang="en-US" sz="2800" b="1" u="sng" dirty="0" smtClean="0">
                <a:solidFill>
                  <a:schemeClr val="tx1"/>
                </a:solidFill>
              </a:rPr>
              <a:t>Place/Time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</a:rPr>
              <a:t>Albany, NY; 1754 (22 </a:t>
            </a:r>
            <a:r>
              <a:rPr lang="en-US" sz="2800" b="1" dirty="0" err="1" smtClean="0">
                <a:solidFill>
                  <a:srgbClr val="FF0000"/>
                </a:solidFill>
              </a:rPr>
              <a:t>yrs</a:t>
            </a:r>
            <a:r>
              <a:rPr lang="en-US" sz="2800" b="1" dirty="0" smtClean="0">
                <a:solidFill>
                  <a:srgbClr val="FF0000"/>
                </a:solidFill>
              </a:rPr>
              <a:t> before Amer. Rev.)</a:t>
            </a:r>
            <a:endParaRPr lang="en-US" sz="2800" b="1" i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u="sng" dirty="0" smtClean="0">
                <a:solidFill>
                  <a:schemeClr val="tx1"/>
                </a:solidFill>
              </a:rPr>
              <a:t>Background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</a:rPr>
              <a:t>French-Indian War spilling over into the colonies; some thought colonies should join together for MUTUAL PROTECTION</a:t>
            </a:r>
          </a:p>
          <a:p>
            <a:pPr>
              <a:spcBef>
                <a:spcPts val="600"/>
              </a:spcBef>
            </a:pPr>
            <a:r>
              <a:rPr lang="en-US" sz="2800" b="1" u="sng" dirty="0" smtClean="0">
                <a:solidFill>
                  <a:schemeClr val="tx1"/>
                </a:solidFill>
              </a:rPr>
              <a:t>Main Idea / Significance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600" b="1" dirty="0" smtClean="0">
                <a:solidFill>
                  <a:srgbClr val="FF0000"/>
                </a:solidFill>
              </a:rPr>
              <a:t>Proposal did not pass, but still presented colonists w/ idea they could unite</a:t>
            </a:r>
          </a:p>
          <a:p>
            <a:pPr lvl="1">
              <a:spcBef>
                <a:spcPts val="600"/>
              </a:spcBef>
            </a:pPr>
            <a:r>
              <a:rPr lang="en-US" sz="2600" b="1" dirty="0" smtClean="0">
                <a:solidFill>
                  <a:srgbClr val="FF0000"/>
                </a:solidFill>
              </a:rPr>
              <a:t>Didn’t pass b/c colonies were afraid of giving up their power to ONE CENTRAL GOVT</a:t>
            </a:r>
          </a:p>
          <a:p>
            <a:pPr lvl="1">
              <a:spcBef>
                <a:spcPts val="600"/>
              </a:spcBef>
            </a:pPr>
            <a:r>
              <a:rPr lang="en-US" sz="2600" b="1" dirty="0" smtClean="0">
                <a:solidFill>
                  <a:srgbClr val="FF0000"/>
                </a:solidFill>
              </a:rPr>
              <a:t>MUTUAL PROTECTION = “provide for the common defense” in U.S. Constitution</a:t>
            </a:r>
          </a:p>
        </p:txBody>
      </p:sp>
    </p:spTree>
    <p:extLst>
      <p:ext uri="{BB962C8B-B14F-4D97-AF65-F5344CB8AC3E}">
        <p14:creationId xmlns:p14="http://schemas.microsoft.com/office/powerpoint/2010/main" val="297284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§2.2 </a:t>
            </a:r>
            <a:r>
              <a:rPr lang="en-US" dirty="0"/>
              <a:t>– </a:t>
            </a:r>
            <a:r>
              <a:rPr lang="en-US" dirty="0" smtClean="0"/>
              <a:t>FOUNDATIONAL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7230534" cy="5384799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“4. That </a:t>
            </a:r>
            <a:r>
              <a:rPr lang="en-US" sz="3200" b="1" i="1" u="sng" dirty="0">
                <a:solidFill>
                  <a:srgbClr val="FF0000"/>
                </a:solidFill>
              </a:rPr>
              <a:t>levying money for or to use of the crown</a:t>
            </a:r>
            <a:r>
              <a:rPr lang="en-US" sz="3200" dirty="0">
                <a:solidFill>
                  <a:schemeClr val="tx1"/>
                </a:solidFill>
              </a:rPr>
              <a:t> by pretense and prerogative [right] </a:t>
            </a:r>
            <a:r>
              <a:rPr lang="en-US" sz="3200" b="1" i="1" u="sng" dirty="0">
                <a:solidFill>
                  <a:srgbClr val="FF0000"/>
                </a:solidFill>
              </a:rPr>
              <a:t>without grant [permission] of Parliament…is illegal</a:t>
            </a:r>
            <a:r>
              <a:rPr lang="en-US" sz="3200" dirty="0">
                <a:solidFill>
                  <a:schemeClr val="tx1"/>
                </a:solidFill>
              </a:rPr>
              <a:t>.”</a:t>
            </a:r>
          </a:p>
          <a:p>
            <a:pPr marL="4572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“8. That </a:t>
            </a:r>
            <a:r>
              <a:rPr lang="en-US" sz="3200" b="1" i="1" u="sng" dirty="0">
                <a:solidFill>
                  <a:srgbClr val="FF0000"/>
                </a:solidFill>
              </a:rPr>
              <a:t>election of members of Parliament ought to be free</a:t>
            </a:r>
            <a:r>
              <a:rPr lang="en-US" sz="3200" dirty="0">
                <a:solidFill>
                  <a:schemeClr val="tx1"/>
                </a:solidFill>
              </a:rPr>
              <a:t>…”</a:t>
            </a:r>
          </a:p>
          <a:p>
            <a:pPr marL="4572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“9. That the </a:t>
            </a:r>
            <a:r>
              <a:rPr lang="en-US" sz="3200" b="1" i="1" u="sng" dirty="0">
                <a:solidFill>
                  <a:srgbClr val="FF0000"/>
                </a:solidFill>
              </a:rPr>
              <a:t>freedom of speech</a:t>
            </a:r>
            <a:r>
              <a:rPr lang="en-US" sz="3200" dirty="0">
                <a:solidFill>
                  <a:schemeClr val="tx1"/>
                </a:solidFill>
              </a:rPr>
              <a:t>, and debates or </a:t>
            </a:r>
            <a:r>
              <a:rPr lang="en-US" sz="3200" dirty="0" smtClean="0">
                <a:solidFill>
                  <a:schemeClr val="tx1"/>
                </a:solidFill>
              </a:rPr>
              <a:t>proceedings </a:t>
            </a:r>
            <a:r>
              <a:rPr lang="en-US" sz="3200" dirty="0">
                <a:solidFill>
                  <a:schemeClr val="tx1"/>
                </a:solidFill>
              </a:rPr>
              <a:t>in Parliament ought not to be impeached [challenged by the king/queen] or questioned in any </a:t>
            </a:r>
            <a:r>
              <a:rPr lang="en-US" sz="3200" dirty="0" smtClean="0">
                <a:solidFill>
                  <a:schemeClr val="tx1"/>
                </a:solidFill>
              </a:rPr>
              <a:t>court </a:t>
            </a:r>
            <a:r>
              <a:rPr lang="en-US" sz="3200" dirty="0">
                <a:solidFill>
                  <a:schemeClr val="tx1"/>
                </a:solidFill>
              </a:rPr>
              <a:t>or place outside of Parliament…”</a:t>
            </a:r>
          </a:p>
          <a:p>
            <a:pPr marL="4572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“10. That excessive bail ought not to be required, </a:t>
            </a:r>
            <a:r>
              <a:rPr lang="en-US" sz="3200" b="1" i="1" u="sng" dirty="0">
                <a:solidFill>
                  <a:srgbClr val="FF0000"/>
                </a:solidFill>
              </a:rPr>
              <a:t>nor excessive fines imposed, nor cruel and unusual punishments inflicted</a:t>
            </a:r>
            <a:r>
              <a:rPr lang="en-US" sz="3200" dirty="0" smtClean="0">
                <a:solidFill>
                  <a:schemeClr val="tx1"/>
                </a:solidFill>
              </a:rPr>
              <a:t>.”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83400" y="762000"/>
            <a:ext cx="5308600" cy="51138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Document: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ENGLISH BILL OF RIGHTS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dirty="0" smtClean="0"/>
              <a:t>Paraphrase: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Guarantee: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sz="3000" b="1" dirty="0" smtClean="0">
                <a:solidFill>
                  <a:srgbClr val="FF0000"/>
                </a:solidFill>
              </a:rPr>
              <a:t>Free elections to Parliament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sz="3000" b="1" dirty="0" smtClean="0">
                <a:solidFill>
                  <a:srgbClr val="FF0000"/>
                </a:solidFill>
              </a:rPr>
              <a:t>King needs permission from permissions to levy taxes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sz="3000" b="1" dirty="0" smtClean="0">
                <a:solidFill>
                  <a:srgbClr val="FF0000"/>
                </a:solidFill>
              </a:rPr>
              <a:t>No cruel or unusual punishment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sz="3000" b="1" dirty="0" smtClean="0">
                <a:solidFill>
                  <a:srgbClr val="FF0000"/>
                </a:solidFill>
              </a:rPr>
              <a:t>Freedom of speech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4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§2.2 </a:t>
            </a:r>
            <a:r>
              <a:rPr lang="en-US" dirty="0"/>
              <a:t>– </a:t>
            </a:r>
            <a:r>
              <a:rPr lang="en-US" dirty="0" smtClean="0"/>
              <a:t>FOUNDATIONAL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7340958" cy="5384799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“20. For a trivial [non-serious] offense, a free man [noble] shall be fined only in proportion to the degree of his offense.”</a:t>
            </a:r>
          </a:p>
          <a:p>
            <a:pPr marL="4572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“39. </a:t>
            </a:r>
            <a:r>
              <a:rPr lang="en-US" sz="3200" b="1" i="1" u="sng" dirty="0">
                <a:solidFill>
                  <a:srgbClr val="FF0000"/>
                </a:solidFill>
              </a:rPr>
              <a:t>No free man shall be seized or imprisoned, or stripped of his rights or possessions, or outlawed or exiled, or deprived of his standing in any other way</a:t>
            </a:r>
            <a:r>
              <a:rPr lang="en-US" sz="3200" dirty="0">
                <a:solidFill>
                  <a:schemeClr val="tx1"/>
                </a:solidFill>
              </a:rPr>
              <a:t>, nor will we proceed with force against him, or send others to do so, </a:t>
            </a:r>
            <a:r>
              <a:rPr lang="en-US" sz="3200" b="1" i="1" u="sng" dirty="0">
                <a:solidFill>
                  <a:srgbClr val="FF0000"/>
                </a:solidFill>
              </a:rPr>
              <a:t>except by the lawful judgement of his equals, or by the law of the land.”</a:t>
            </a:r>
          </a:p>
          <a:p>
            <a:pPr marL="4572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“45. We will appoint as justices, constables, sheriffs, or </a:t>
            </a:r>
            <a:r>
              <a:rPr lang="en-US" sz="3200" dirty="0" err="1">
                <a:solidFill>
                  <a:schemeClr val="tx1"/>
                </a:solidFill>
              </a:rPr>
              <a:t>baliffs</a:t>
            </a:r>
            <a:r>
              <a:rPr lang="en-US" sz="3200" dirty="0">
                <a:solidFill>
                  <a:schemeClr val="tx1"/>
                </a:solidFill>
              </a:rPr>
              <a:t> only such as know the law of the realm and mean to observe it well.”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7230534" y="762000"/>
            <a:ext cx="4961466" cy="51138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Document: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MAGNA CARTA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dirty="0" smtClean="0"/>
              <a:t>Paraphrase: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Guarantee nobles right to fair trial; limited power of the king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4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§2.2 </a:t>
            </a:r>
            <a:r>
              <a:rPr lang="en-US" dirty="0"/>
              <a:t>– </a:t>
            </a:r>
            <a:r>
              <a:rPr lang="en-US" dirty="0" smtClean="0"/>
              <a:t>FOUNDATIONAL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6349285" cy="53847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“It is proposed that humble application be made for an act of </a:t>
            </a:r>
            <a:r>
              <a:rPr lang="en-US" sz="3200" b="1" i="1" u="sng" dirty="0">
                <a:solidFill>
                  <a:srgbClr val="FF0000"/>
                </a:solidFill>
              </a:rPr>
              <a:t>Parliament…by virtue of which one general government may be formed in America, including all the said colonies,</a:t>
            </a:r>
            <a:r>
              <a:rPr lang="en-US" sz="3200" dirty="0">
                <a:solidFill>
                  <a:schemeClr val="tx1"/>
                </a:solidFill>
              </a:rPr>
              <a:t> within and under which government each colony may retain [keep] it present constitution, except in the particulars wherein a change may be directed by the said act.”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349285" y="762000"/>
            <a:ext cx="5842715" cy="51138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Document: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ALBANY PLAN OF UNION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dirty="0" smtClean="0"/>
              <a:t>Paraphrase: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Proposal to unite the colonies with one </a:t>
            </a:r>
            <a:r>
              <a:rPr lang="en-US" sz="3200" b="1" dirty="0" err="1" smtClean="0">
                <a:solidFill>
                  <a:srgbClr val="FF0000"/>
                </a:solidFill>
              </a:rPr>
              <a:t>govt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45720" indent="0">
              <a:spcBef>
                <a:spcPts val="600"/>
              </a:spcBef>
              <a:buNone/>
            </a:pPr>
            <a:endParaRPr 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1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§2.2 </a:t>
            </a:r>
            <a:r>
              <a:rPr lang="en-US" dirty="0"/>
              <a:t>– </a:t>
            </a:r>
            <a:r>
              <a:rPr lang="en-US" dirty="0" smtClean="0"/>
              <a:t>FOUNDATIONAL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1"/>
            <a:ext cx="7340958" cy="49276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“We … Having undertaken … a voyage to plant the first colony in the northern parts of Virginia … </a:t>
            </a:r>
            <a:r>
              <a:rPr lang="en-US" sz="3200" b="1" i="1" u="sng" dirty="0">
                <a:solidFill>
                  <a:srgbClr val="FF0000"/>
                </a:solidFill>
              </a:rPr>
              <a:t>combine ourselves together into a civil Body Politick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b="1" i="1" u="sng" dirty="0">
                <a:solidFill>
                  <a:srgbClr val="FF0000"/>
                </a:solidFill>
              </a:rPr>
              <a:t>for our better Ordering and Preservation</a:t>
            </a:r>
            <a:r>
              <a:rPr lang="en-US" sz="3200" dirty="0">
                <a:solidFill>
                  <a:schemeClr val="tx1"/>
                </a:solidFill>
              </a:rPr>
              <a:t> … And by Virtue hereof to </a:t>
            </a:r>
            <a:r>
              <a:rPr lang="en-US" sz="3200" b="1" i="1" u="sng" dirty="0">
                <a:solidFill>
                  <a:srgbClr val="FF0000"/>
                </a:solidFill>
              </a:rPr>
              <a:t>enact, constitute, and frame, such just and equal Laws</a:t>
            </a:r>
            <a:r>
              <a:rPr lang="en-US" sz="3200" dirty="0">
                <a:solidFill>
                  <a:schemeClr val="tx1"/>
                </a:solidFill>
              </a:rPr>
              <a:t>, Ordinances, Acts, Constitutions and Offices, from time to time, as shall be thought most meet and convenient </a:t>
            </a:r>
            <a:r>
              <a:rPr lang="en-US" sz="3200" b="1" i="1" u="sng" dirty="0">
                <a:solidFill>
                  <a:srgbClr val="FF0000"/>
                </a:solidFill>
              </a:rPr>
              <a:t>for the General good of the Colony</a:t>
            </a:r>
            <a:r>
              <a:rPr lang="en-US" sz="3200" dirty="0">
                <a:solidFill>
                  <a:schemeClr val="tx1"/>
                </a:solidFill>
              </a:rPr>
              <a:t>; unto which we promise all due submission and obedience."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7230534" y="762000"/>
            <a:ext cx="4961466" cy="51138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Document: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MAYFLOWER COMPACT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dirty="0" smtClean="0"/>
              <a:t>Paraphrase: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Pilgrims agree to form a government to ensure for the general welfare (common good)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7100" y="5598869"/>
            <a:ext cx="80025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HAVE OUT YOUR BLUE STUDY GUIDE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0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5666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Vocab Log §2.3 – 02/07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670"/>
            <a:ext cx="12191999" cy="6291330"/>
          </a:xfrm>
        </p:spPr>
        <p:txBody>
          <a:bodyPr>
            <a:noAutofit/>
          </a:bodyPr>
          <a:lstStyle/>
          <a:p>
            <a:pPr marL="45720" indent="0" algn="ctr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UNDERNEATH YESTERDAY’S VOCAB, 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LABEL TODAY’S VOCAB AS “2.3 – 2/7”</a:t>
            </a:r>
          </a:p>
          <a:p>
            <a:pPr marL="45720" indent="0" algn="ctr">
              <a:spcBef>
                <a:spcPts val="600"/>
              </a:spcBef>
              <a:buNone/>
            </a:pPr>
            <a:endParaRPr lang="en-US" sz="1200" b="1" u="sng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Salutary Neglect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British basically let colonists manage themselves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Self-govt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colonists were able to form their own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govts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 each colonies in order to manage themselves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Popular sovereignty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consent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of the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governed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Boycott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form of protest where ppl agree not to buy a good/service to bring about change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Petition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when a group of people lists things w/ which they’re upset and/or things they would like to see changed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Repeal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when a law is undone or taken away</a:t>
            </a:r>
          </a:p>
          <a:p>
            <a:pPr marL="45720" indent="0">
              <a:spcBef>
                <a:spcPts val="600"/>
              </a:spcBef>
              <a:buNone/>
            </a:pPr>
            <a:endParaRPr lang="en-US" sz="12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REMEMBER TO HIGHLIGHT &amp; UNDERLINE YOUR VOCAB TERMS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IF YOU FINISH EARLY, SET UP YOUR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2.3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VOCAB EXIT SLIP &amp; HW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HAVE OUT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NEW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NOTE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SHEET</a:t>
            </a:r>
            <a:endParaRPr lang="en-US" sz="2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7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533400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</a:rPr>
              <a:t>Vocab Log §2.1 –02/03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12191999" cy="63246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95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Natural rights</a:t>
            </a:r>
            <a:r>
              <a:rPr lang="en-US" sz="29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</a:t>
            </a:r>
            <a:r>
              <a:rPr lang="en-US" sz="295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indvs</a:t>
            </a:r>
            <a:r>
              <a:rPr lang="en-US" sz="29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950" b="1" dirty="0">
                <a:solidFill>
                  <a:schemeClr val="tx1"/>
                </a:solidFill>
                <a:latin typeface="Calibri" panose="020F0502020204030204" pitchFamily="34" charset="0"/>
              </a:rPr>
              <a:t>have basic rights given to them by </a:t>
            </a:r>
            <a:r>
              <a:rPr lang="en-US" sz="29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nature/God </a:t>
            </a:r>
            <a:r>
              <a:rPr lang="en-US" sz="2950" b="1" dirty="0">
                <a:solidFill>
                  <a:schemeClr val="tx1"/>
                </a:solidFill>
                <a:latin typeface="Calibri" panose="020F0502020204030204" pitchFamily="34" charset="0"/>
              </a:rPr>
              <a:t>that </a:t>
            </a:r>
            <a:r>
              <a:rPr lang="en-US" sz="29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can’t be taken away (LOCKE)</a:t>
            </a:r>
            <a:endParaRPr lang="en-US" sz="295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95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Social contract</a:t>
            </a:r>
            <a:r>
              <a:rPr lang="en-US" sz="29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agreement </a:t>
            </a:r>
            <a:r>
              <a:rPr lang="en-US" sz="2950" b="1" dirty="0">
                <a:solidFill>
                  <a:schemeClr val="tx1"/>
                </a:solidFill>
                <a:latin typeface="Calibri" panose="020F0502020204030204" pitchFamily="34" charset="0"/>
              </a:rPr>
              <a:t>for mutual benefit </a:t>
            </a:r>
            <a:r>
              <a:rPr lang="en-US" sz="29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b/w </a:t>
            </a:r>
            <a:r>
              <a:rPr lang="en-US" sz="295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indvs</a:t>
            </a:r>
            <a:r>
              <a:rPr lang="en-US" sz="29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&amp; a govt; </a:t>
            </a:r>
            <a:r>
              <a:rPr lang="en-US" sz="295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indvs</a:t>
            </a:r>
            <a:r>
              <a:rPr lang="en-US" sz="29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give up some freedoms for protection &amp; security (ROUSSEAU &amp; LOCKE)</a:t>
            </a:r>
            <a:endParaRPr lang="en-US" sz="295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950" b="1" u="sng" dirty="0">
                <a:solidFill>
                  <a:schemeClr val="tx1"/>
                </a:solidFill>
                <a:latin typeface="Calibri" panose="020F0502020204030204" pitchFamily="34" charset="0"/>
              </a:rPr>
              <a:t>State of nature</a:t>
            </a:r>
            <a:r>
              <a:rPr lang="en-US" sz="2950" b="1" dirty="0">
                <a:solidFill>
                  <a:schemeClr val="tx1"/>
                </a:solidFill>
                <a:latin typeface="Calibri" panose="020F0502020204030204" pitchFamily="34" charset="0"/>
              </a:rPr>
              <a:t> – made-up condition of mankind before there was govt; </a:t>
            </a:r>
            <a:r>
              <a:rPr lang="en-US" sz="2950" b="1" dirty="0" err="1">
                <a:solidFill>
                  <a:schemeClr val="tx1"/>
                </a:solidFill>
                <a:latin typeface="Calibri" panose="020F0502020204030204" pitchFamily="34" charset="0"/>
              </a:rPr>
              <a:t>indvs</a:t>
            </a:r>
            <a:r>
              <a:rPr lang="en-US" sz="2950" b="1" dirty="0">
                <a:solidFill>
                  <a:schemeClr val="tx1"/>
                </a:solidFill>
                <a:latin typeface="Calibri" panose="020F0502020204030204" pitchFamily="34" charset="0"/>
              </a:rPr>
              <a:t> had total freedom but no protection &amp; </a:t>
            </a:r>
            <a:r>
              <a:rPr lang="en-US" sz="29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security (ROUSSEAU)</a:t>
            </a:r>
            <a:endParaRPr lang="en-US" sz="295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95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Separation of powers</a:t>
            </a:r>
            <a:r>
              <a:rPr lang="en-US" sz="29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system </a:t>
            </a:r>
            <a:r>
              <a:rPr lang="en-US" sz="2950" b="1" dirty="0">
                <a:solidFill>
                  <a:schemeClr val="tx1"/>
                </a:solidFill>
                <a:latin typeface="Calibri" panose="020F0502020204030204" pitchFamily="34" charset="0"/>
              </a:rPr>
              <a:t>of </a:t>
            </a:r>
            <a:r>
              <a:rPr lang="en-US" sz="29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govt w/ different branches (executive</a:t>
            </a:r>
            <a:r>
              <a:rPr lang="en-US" sz="2950" b="1" dirty="0">
                <a:solidFill>
                  <a:schemeClr val="tx1"/>
                </a:solidFill>
                <a:latin typeface="Calibri" panose="020F0502020204030204" pitchFamily="34" charset="0"/>
              </a:rPr>
              <a:t>, legislative, </a:t>
            </a:r>
            <a:r>
              <a:rPr lang="en-US" sz="29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&amp; judicial) having different functions &amp; powers (MONTESQUIEU)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95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Popular sovereignty</a:t>
            </a:r>
            <a:r>
              <a:rPr lang="en-US" sz="29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ultimate power of govt belongs to the ppl or citizens; govt needs approval to govern (a.k.a.: consent of the governed) (LOCKE)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95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Tolerance</a:t>
            </a:r>
            <a:r>
              <a:rPr lang="en-US" sz="29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respecting property, rights, &amp; opinions of others, incl. those who are different from us or w/ whom we disagree (VOLTAIRE)</a:t>
            </a:r>
          </a:p>
          <a:p>
            <a:pPr marL="45720" indent="0">
              <a:spcBef>
                <a:spcPts val="200"/>
              </a:spcBef>
              <a:buNone/>
            </a:pPr>
            <a:endParaRPr lang="en-US" sz="12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REMEMBER TO </a:t>
            </a:r>
            <a:r>
              <a:rPr lang="en-US" sz="30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UNDERLINE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YOUR VOCAB TERMS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HAVE OUT YOUR 2.1 NOTE SHEET!</a:t>
            </a:r>
          </a:p>
        </p:txBody>
      </p:sp>
    </p:spTree>
    <p:extLst>
      <p:ext uri="{BB962C8B-B14F-4D97-AF65-F5344CB8AC3E}">
        <p14:creationId xmlns:p14="http://schemas.microsoft.com/office/powerpoint/2010/main" val="72786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§2.3 </a:t>
            </a:r>
            <a:r>
              <a:rPr lang="en-US" dirty="0"/>
              <a:t>– </a:t>
            </a:r>
            <a:r>
              <a:rPr lang="en-US" dirty="0" smtClean="0"/>
              <a:t>SALUTARY NEGLECT &amp; SELF-RULE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12192000" cy="6248400"/>
          </a:xfrm>
        </p:spPr>
        <p:txBody>
          <a:bodyPr>
            <a:norm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SALUTARY NEGLECT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Britain basically let colonists govern themselves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CAUSE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Because the American colonies were 3,000 miles away from Britain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EFFECTS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Self-government: colonial legislatures or assemblies (elected by the ppl) form &amp; manage day-to-day power &amp; colonial funds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Independent trade practices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2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8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§2.3 </a:t>
            </a:r>
            <a:r>
              <a:rPr lang="en-US" dirty="0"/>
              <a:t>– </a:t>
            </a:r>
            <a:r>
              <a:rPr lang="en-US" dirty="0" smtClean="0"/>
              <a:t>SALUTARY NEGLECT &amp; SELF-RULE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12192000" cy="5741096"/>
          </a:xfrm>
        </p:spPr>
        <p:txBody>
          <a:bodyPr>
            <a:norm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SELF-GOVT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US" sz="2700" b="1" dirty="0" smtClean="0">
                <a:solidFill>
                  <a:srgbClr val="FF0000"/>
                </a:solidFill>
              </a:rPr>
              <a:t>Examples on pages 36-37</a:t>
            </a:r>
          </a:p>
          <a:p>
            <a:pPr>
              <a:spcBef>
                <a:spcPts val="600"/>
              </a:spcBef>
            </a:pPr>
            <a:r>
              <a:rPr lang="en-US" sz="2700" b="1" dirty="0" smtClean="0">
                <a:solidFill>
                  <a:srgbClr val="FF0000"/>
                </a:solidFill>
              </a:rPr>
              <a:t>MAGNA CARTA: </a:t>
            </a:r>
            <a:r>
              <a:rPr lang="en-US" sz="2700" b="1" dirty="0">
                <a:solidFill>
                  <a:schemeClr val="tx1"/>
                </a:solidFill>
              </a:rPr>
              <a:t>Drew up rules to govern themselves; established tradition of </a:t>
            </a:r>
            <a:r>
              <a:rPr lang="en-US" sz="2700" b="1" dirty="0" smtClean="0">
                <a:solidFill>
                  <a:schemeClr val="tx1"/>
                </a:solidFill>
              </a:rPr>
              <a:t>DIRECT DEMOCRACY </a:t>
            </a:r>
            <a:r>
              <a:rPr lang="en-US" sz="2700" b="1" dirty="0">
                <a:solidFill>
                  <a:schemeClr val="tx1"/>
                </a:solidFill>
              </a:rPr>
              <a:t>in New England</a:t>
            </a:r>
          </a:p>
          <a:p>
            <a:pPr>
              <a:spcBef>
                <a:spcPts val="600"/>
              </a:spcBef>
            </a:pPr>
            <a:r>
              <a:rPr lang="en-US" sz="2700" b="1" dirty="0" smtClean="0">
                <a:solidFill>
                  <a:srgbClr val="FF0000"/>
                </a:solidFill>
              </a:rPr>
              <a:t>HOUSE OF BURGESSES: </a:t>
            </a:r>
            <a:r>
              <a:rPr lang="en-US" sz="2700" b="1" dirty="0">
                <a:solidFill>
                  <a:schemeClr val="tx1"/>
                </a:solidFill>
              </a:rPr>
              <a:t>Legislature set up by Colonists in Virginia Colony</a:t>
            </a:r>
          </a:p>
          <a:p>
            <a:pPr>
              <a:spcBef>
                <a:spcPts val="600"/>
              </a:spcBef>
            </a:pPr>
            <a:r>
              <a:rPr lang="en-US" sz="2700" b="1" dirty="0" smtClean="0">
                <a:solidFill>
                  <a:srgbClr val="FF0000"/>
                </a:solidFill>
              </a:rPr>
              <a:t>TOWN MEETINGS: </a:t>
            </a:r>
            <a:r>
              <a:rPr lang="en-US" sz="2700" b="1" dirty="0" smtClean="0">
                <a:solidFill>
                  <a:schemeClr val="tx1"/>
                </a:solidFill>
              </a:rPr>
              <a:t>EVERYONE </a:t>
            </a:r>
            <a:r>
              <a:rPr lang="en-US" sz="2700" b="1" dirty="0">
                <a:solidFill>
                  <a:schemeClr val="tx1"/>
                </a:solidFill>
              </a:rPr>
              <a:t>could attend, but only </a:t>
            </a:r>
            <a:r>
              <a:rPr lang="en-US" sz="2700" b="1" dirty="0" smtClean="0">
                <a:solidFill>
                  <a:schemeClr val="tx1"/>
                </a:solidFill>
              </a:rPr>
              <a:t>MEN </a:t>
            </a:r>
            <a:r>
              <a:rPr lang="en-US" sz="2700" b="1" dirty="0">
                <a:solidFill>
                  <a:schemeClr val="tx1"/>
                </a:solidFill>
              </a:rPr>
              <a:t>who owned </a:t>
            </a:r>
            <a:r>
              <a:rPr lang="en-US" sz="2700" b="1" dirty="0" smtClean="0">
                <a:solidFill>
                  <a:schemeClr val="tx1"/>
                </a:solidFill>
              </a:rPr>
              <a:t>LAND </a:t>
            </a:r>
            <a:r>
              <a:rPr lang="en-US" sz="2700" b="1" dirty="0">
                <a:solidFill>
                  <a:schemeClr val="tx1"/>
                </a:solidFill>
              </a:rPr>
              <a:t>could vote</a:t>
            </a:r>
          </a:p>
          <a:p>
            <a:pPr>
              <a:spcBef>
                <a:spcPts val="600"/>
              </a:spcBef>
            </a:pPr>
            <a:r>
              <a:rPr lang="en-US" sz="2700" b="1" dirty="0" smtClean="0">
                <a:solidFill>
                  <a:srgbClr val="FF0000"/>
                </a:solidFill>
              </a:rPr>
              <a:t>FUNDAMENTAL ORDERS OF CONNECTICUT</a:t>
            </a:r>
            <a:r>
              <a:rPr lang="en-US" sz="2700" b="1" dirty="0" smtClean="0">
                <a:solidFill>
                  <a:schemeClr val="tx1"/>
                </a:solidFill>
              </a:rPr>
              <a:t>: </a:t>
            </a:r>
            <a:r>
              <a:rPr lang="en-US" sz="2700" b="1" dirty="0">
                <a:solidFill>
                  <a:schemeClr val="tx1"/>
                </a:solidFill>
              </a:rPr>
              <a:t>First </a:t>
            </a:r>
            <a:r>
              <a:rPr lang="en-US" sz="2700" b="1" dirty="0" smtClean="0">
                <a:solidFill>
                  <a:schemeClr val="tx1"/>
                </a:solidFill>
              </a:rPr>
              <a:t>WRITTEN CONSTITUTION in </a:t>
            </a:r>
            <a:r>
              <a:rPr lang="en-US" sz="2700" b="1" dirty="0">
                <a:solidFill>
                  <a:schemeClr val="tx1"/>
                </a:solidFill>
              </a:rPr>
              <a:t>the colonies; </a:t>
            </a:r>
            <a:r>
              <a:rPr lang="en-US" sz="2700" b="1" dirty="0" smtClean="0">
                <a:solidFill>
                  <a:schemeClr val="tx1"/>
                </a:solidFill>
              </a:rPr>
              <a:t>ELECTIONS </a:t>
            </a:r>
            <a:r>
              <a:rPr lang="en-US" sz="2700" b="1" dirty="0">
                <a:solidFill>
                  <a:schemeClr val="tx1"/>
                </a:solidFill>
              </a:rPr>
              <a:t>for representatives, governor, &amp; judges</a:t>
            </a:r>
          </a:p>
          <a:p>
            <a:pPr>
              <a:spcBef>
                <a:spcPts val="600"/>
              </a:spcBef>
            </a:pPr>
            <a:r>
              <a:rPr lang="en-US" sz="2700" b="1" dirty="0" smtClean="0">
                <a:solidFill>
                  <a:srgbClr val="FF0000"/>
                </a:solidFill>
              </a:rPr>
              <a:t>EARLY LEGISLATURES: </a:t>
            </a:r>
            <a:r>
              <a:rPr lang="en-US" sz="2700" b="1" dirty="0">
                <a:solidFill>
                  <a:srgbClr val="FF0000"/>
                </a:solidFill>
              </a:rPr>
              <a:t>Bicameral (2 houses) formed in each </a:t>
            </a:r>
            <a:r>
              <a:rPr lang="en-US" sz="2700" b="1" dirty="0" smtClean="0">
                <a:solidFill>
                  <a:srgbClr val="FF0000"/>
                </a:solidFill>
              </a:rPr>
              <a:t>colony (</a:t>
            </a:r>
            <a:r>
              <a:rPr lang="en-US" sz="2700" b="1" dirty="0" smtClean="0">
                <a:solidFill>
                  <a:schemeClr val="tx1"/>
                </a:solidFill>
              </a:rPr>
              <a:t>ADD: </a:t>
            </a:r>
            <a:r>
              <a:rPr lang="en-US" sz="2700" b="1" dirty="0" smtClean="0">
                <a:solidFill>
                  <a:srgbClr val="FF0000"/>
                </a:solidFill>
              </a:rPr>
              <a:t>COLONIAL ASSEMBLIES)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2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1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§2.3 </a:t>
            </a:r>
            <a:r>
              <a:rPr lang="en-US" dirty="0"/>
              <a:t>– </a:t>
            </a:r>
            <a:r>
              <a:rPr lang="en-US" dirty="0" smtClean="0"/>
              <a:t>SALUTARY NEGLECT &amp; SELF-RULE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12192000" cy="6248400"/>
          </a:xfrm>
        </p:spPr>
        <p:txBody>
          <a:bodyPr>
            <a:norm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POPULAR SOVEREIGNTY</a:t>
            </a:r>
          </a:p>
          <a:p>
            <a:pPr>
              <a:spcBef>
                <a:spcPts val="600"/>
              </a:spcBef>
            </a:pPr>
            <a:r>
              <a:rPr lang="en-US" sz="2700" b="1" dirty="0" smtClean="0">
                <a:solidFill>
                  <a:schemeClr val="tx1"/>
                </a:solidFill>
              </a:rPr>
              <a:t>Definition: </a:t>
            </a:r>
            <a:r>
              <a:rPr lang="en-US" sz="2800" b="1" dirty="0">
                <a:solidFill>
                  <a:srgbClr val="FF0000"/>
                </a:solidFill>
              </a:rPr>
              <a:t>ultimate power of govt belongs to the </a:t>
            </a:r>
            <a:r>
              <a:rPr lang="en-US" sz="2800" b="1" dirty="0" smtClean="0">
                <a:solidFill>
                  <a:srgbClr val="FF0000"/>
                </a:solidFill>
              </a:rPr>
              <a:t>PEOPLE or CITIZENS (a.k.a., “CONSENT OF THE GOVERNED”)</a:t>
            </a:r>
          </a:p>
          <a:p>
            <a:pPr>
              <a:spcBef>
                <a:spcPts val="600"/>
              </a:spcBef>
            </a:pPr>
            <a:r>
              <a:rPr lang="en-US" sz="2700" b="1" dirty="0" smtClean="0">
                <a:solidFill>
                  <a:schemeClr val="tx1"/>
                </a:solidFill>
              </a:rPr>
              <a:t>Features</a:t>
            </a:r>
            <a:r>
              <a:rPr lang="en-US" sz="2700" b="1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500" b="1" dirty="0" smtClean="0">
                <a:solidFill>
                  <a:srgbClr val="FF0000"/>
                </a:solidFill>
              </a:rPr>
              <a:t>Free &amp; fair ELECTIONS</a:t>
            </a:r>
          </a:p>
          <a:p>
            <a:pPr lvl="1">
              <a:spcBef>
                <a:spcPts val="600"/>
              </a:spcBef>
            </a:pPr>
            <a:r>
              <a:rPr lang="en-US" sz="2500" b="1" dirty="0" smtClean="0">
                <a:solidFill>
                  <a:srgbClr val="FF0000"/>
                </a:solidFill>
              </a:rPr>
              <a:t>REPRESENTATIVES who make &amp; enforce laws</a:t>
            </a:r>
          </a:p>
          <a:p>
            <a:pPr lvl="1">
              <a:spcBef>
                <a:spcPts val="600"/>
              </a:spcBef>
            </a:pPr>
            <a:r>
              <a:rPr lang="en-US" sz="2500" b="1" dirty="0" smtClean="0">
                <a:solidFill>
                  <a:srgbClr val="FF0000"/>
                </a:solidFill>
              </a:rPr>
              <a:t>Govt follows the will of the </a:t>
            </a:r>
            <a:r>
              <a:rPr lang="en-US" sz="2500" b="1" dirty="0" err="1" smtClean="0">
                <a:solidFill>
                  <a:srgbClr val="FF0000"/>
                </a:solidFill>
              </a:rPr>
              <a:t>ppl</a:t>
            </a:r>
            <a:r>
              <a:rPr lang="en-US" sz="2500" b="1" dirty="0" smtClean="0">
                <a:solidFill>
                  <a:srgbClr val="FF0000"/>
                </a:solidFill>
              </a:rPr>
              <a:t> (CONSENT of the GOVERNED)</a:t>
            </a:r>
            <a:endParaRPr lang="en-US" sz="27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700" b="1" dirty="0" smtClean="0">
                <a:solidFill>
                  <a:schemeClr val="tx1"/>
                </a:solidFill>
              </a:rPr>
              <a:t>(Page 49)</a:t>
            </a:r>
            <a:r>
              <a:rPr lang="en-US" sz="2700" b="1" dirty="0" smtClean="0">
                <a:solidFill>
                  <a:srgbClr val="FF0000"/>
                </a:solidFill>
              </a:rPr>
              <a:t> By </a:t>
            </a:r>
            <a:r>
              <a:rPr lang="en-US" sz="2700" b="1" dirty="0">
                <a:solidFill>
                  <a:srgbClr val="FF0000"/>
                </a:solidFill>
              </a:rPr>
              <a:t>1776, all thirteen colonies already had their </a:t>
            </a:r>
            <a:r>
              <a:rPr lang="en-US" sz="2700" b="1" dirty="0" smtClean="0">
                <a:solidFill>
                  <a:srgbClr val="FF0000"/>
                </a:solidFill>
              </a:rPr>
              <a:t>own REPRESENTATIVE governments </a:t>
            </a:r>
            <a:r>
              <a:rPr lang="en-US" sz="2700" b="1" dirty="0">
                <a:solidFill>
                  <a:srgbClr val="FF0000"/>
                </a:solidFill>
              </a:rPr>
              <a:t>with </a:t>
            </a:r>
            <a:r>
              <a:rPr lang="en-US" sz="2700" b="1" dirty="0" smtClean="0">
                <a:solidFill>
                  <a:srgbClr val="FF0000"/>
                </a:solidFill>
              </a:rPr>
              <a:t>legislatures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lang="en-US" sz="2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0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0"/>
            <a:ext cx="5157787" cy="467233"/>
          </a:xfrm>
        </p:spPr>
        <p:txBody>
          <a:bodyPr>
            <a:normAutofit/>
          </a:bodyPr>
          <a:lstStyle/>
          <a:p>
            <a:r>
              <a:rPr lang="en-US" sz="2700" dirty="0" smtClean="0"/>
              <a:t>What Happened?/What was it?</a:t>
            </a:r>
            <a:endParaRPr lang="en-US" sz="27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1366" y="467232"/>
            <a:ext cx="5280210" cy="6390767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900" b="1" dirty="0">
                <a:latin typeface="Calibri" panose="020F0502020204030204" pitchFamily="34" charset="0"/>
              </a:rPr>
              <a:t>To achieve favorable balance of trade, Britain taxed colonies’ exports to other countries</a:t>
            </a:r>
          </a:p>
          <a:p>
            <a:pPr>
              <a:spcBef>
                <a:spcPts val="200"/>
              </a:spcBef>
            </a:pPr>
            <a:r>
              <a:rPr lang="en-US" sz="2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Proposal by Ben Franklin to unite colonies under </a:t>
            </a:r>
            <a:r>
              <a:rPr lang="en-US" sz="2900" b="1" i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one</a:t>
            </a:r>
            <a:r>
              <a:rPr lang="en-US" sz="2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representative govt.</a:t>
            </a:r>
          </a:p>
          <a:p>
            <a:pPr>
              <a:spcBef>
                <a:spcPts val="200"/>
              </a:spcBef>
            </a:pPr>
            <a:r>
              <a:rPr lang="en-US" sz="29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British fought French for dominance in North America</a:t>
            </a:r>
          </a:p>
          <a:p>
            <a:pPr>
              <a:spcBef>
                <a:spcPts val="200"/>
              </a:spcBef>
            </a:pPr>
            <a:r>
              <a:rPr lang="en-US" sz="29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Required colonists to house British soldiers stationed in North America</a:t>
            </a:r>
          </a:p>
          <a:p>
            <a:pPr>
              <a:spcBef>
                <a:spcPts val="200"/>
              </a:spcBef>
            </a:pPr>
            <a:r>
              <a:rPr lang="en-US" sz="29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Taxed printed materials, such as newspapers &amp; contracts by requiring a </a:t>
            </a:r>
            <a:r>
              <a:rPr lang="en-US" sz="29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govt</a:t>
            </a:r>
            <a:r>
              <a:rPr lang="en-US" sz="29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9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stamp</a:t>
            </a:r>
            <a:r>
              <a:rPr lang="en-US" sz="29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752730" y="0"/>
            <a:ext cx="6439270" cy="46723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Significance</a:t>
            </a:r>
            <a:endParaRPr lang="en-US" sz="27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818097" y="467232"/>
            <a:ext cx="6373904" cy="63907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900" b="1" dirty="0" smtClean="0">
                <a:latin typeface="Calibri" panose="020F0502020204030204" pitchFamily="34" charset="0"/>
              </a:rPr>
              <a:t>Colonists were used to having independent trade practices with Britain</a:t>
            </a:r>
            <a:endParaRPr lang="en-US" sz="2900" b="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Served as model for U.S. govt. after American Revolution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9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Britain won the war &amp; became only colonial power in North America, but went into debt to pay for it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9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Outraged </a:t>
            </a:r>
            <a:r>
              <a:rPr lang="en-US" sz="2900" b="1" dirty="0">
                <a:solidFill>
                  <a:srgbClr val="7030A0"/>
                </a:solidFill>
                <a:latin typeface="Calibri" panose="020F0502020204030204" pitchFamily="34" charset="0"/>
              </a:rPr>
              <a:t>colonists who felt no duty to provide housing to British </a:t>
            </a:r>
            <a:r>
              <a:rPr lang="en-US" sz="29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soldiers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9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Outraged </a:t>
            </a:r>
            <a:r>
              <a:rPr lang="en-US" sz="29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colonists </a:t>
            </a:r>
            <a:r>
              <a:rPr lang="en-US" sz="29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because </a:t>
            </a:r>
            <a:r>
              <a:rPr lang="en-US" sz="29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they lacked representation in British Parliament (“No taxation </a:t>
            </a:r>
            <a:r>
              <a:rPr lang="en-US" sz="29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without representation.”)</a:t>
            </a:r>
          </a:p>
        </p:txBody>
      </p:sp>
    </p:spTree>
    <p:extLst>
      <p:ext uri="{BB962C8B-B14F-4D97-AF65-F5344CB8AC3E}">
        <p14:creationId xmlns:p14="http://schemas.microsoft.com/office/powerpoint/2010/main" val="57822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0"/>
            <a:ext cx="5157787" cy="467233"/>
          </a:xfrm>
        </p:spPr>
        <p:txBody>
          <a:bodyPr>
            <a:normAutofit/>
          </a:bodyPr>
          <a:lstStyle/>
          <a:p>
            <a:r>
              <a:rPr lang="en-US" sz="2700" dirty="0" smtClean="0"/>
              <a:t>What Happened?/What was it?</a:t>
            </a:r>
            <a:endParaRPr lang="en-US" sz="27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8938" y="467234"/>
            <a:ext cx="4999204" cy="6390766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sz="2900" b="1" dirty="0">
                <a:latin typeface="Calibri" panose="020F0502020204030204" pitchFamily="34" charset="0"/>
                <a:cs typeface="Arial" panose="020B0604020202020204" pitchFamily="34" charset="0"/>
              </a:rPr>
              <a:t>Taxed goods imported into colonies like glass &amp; tea</a:t>
            </a:r>
          </a:p>
          <a:p>
            <a:pPr>
              <a:spcBef>
                <a:spcPts val="200"/>
              </a:spcBef>
            </a:pPr>
            <a:r>
              <a:rPr lang="en-US" sz="29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British </a:t>
            </a:r>
            <a:r>
              <a:rPr lang="en-US" sz="29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soldiers fire </a:t>
            </a:r>
            <a:r>
              <a:rPr lang="en-US" sz="29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shots on </a:t>
            </a:r>
            <a:r>
              <a:rPr lang="en-US" sz="29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angry protestors</a:t>
            </a:r>
          </a:p>
          <a:p>
            <a:pPr>
              <a:spcBef>
                <a:spcPts val="200"/>
              </a:spcBef>
            </a:pPr>
            <a:r>
              <a:rPr lang="en-US" sz="2900" b="1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Colonists </a:t>
            </a:r>
            <a:r>
              <a:rPr lang="en-US" sz="2900" b="1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dumped tea into Boston Harbor to protest </a:t>
            </a:r>
            <a:r>
              <a:rPr lang="en-US" sz="2900" b="1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taxes</a:t>
            </a:r>
            <a:endParaRPr lang="en-US" sz="2900" b="1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9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Restricted colonists’ rights; British official replaced representative govt. in </a:t>
            </a:r>
            <a:r>
              <a:rPr lang="en-US" sz="29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Massachusetts</a:t>
            </a:r>
          </a:p>
          <a:p>
            <a:pPr>
              <a:spcBef>
                <a:spcPts val="200"/>
              </a:spcBef>
            </a:pPr>
            <a:r>
              <a:rPr lang="en-US" sz="2900" b="1" dirty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Gathering of colonial leaders to petition King to let colonies govern themselves; King ignored </a:t>
            </a:r>
            <a:r>
              <a:rPr lang="en-US" sz="2900" b="1" dirty="0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their request</a:t>
            </a:r>
            <a:endParaRPr lang="en-US" sz="2900" b="1" dirty="0">
              <a:solidFill>
                <a:srgbClr val="7030A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752730" y="1"/>
            <a:ext cx="6439270" cy="46723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Significance</a:t>
            </a:r>
            <a:endParaRPr lang="en-US" sz="27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597081" y="467233"/>
            <a:ext cx="6594920" cy="6390767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sz="2900" b="1" dirty="0">
                <a:latin typeface="Calibri" panose="020F0502020204030204" pitchFamily="34" charset="0"/>
              </a:rPr>
              <a:t>Outraged colonists who were opposed to even small taxes without representation in Parliament</a:t>
            </a:r>
          </a:p>
          <a:p>
            <a:pPr>
              <a:spcBef>
                <a:spcPts val="200"/>
              </a:spcBef>
            </a:pPr>
            <a:r>
              <a:rPr lang="en-US" sz="2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Depicted </a:t>
            </a:r>
            <a:r>
              <a:rPr lang="en-US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as brutal slaying of innocent civilians</a:t>
            </a:r>
          </a:p>
          <a:p>
            <a:pPr>
              <a:spcBef>
                <a:spcPts val="200"/>
              </a:spcBef>
            </a:pPr>
            <a:r>
              <a:rPr lang="en-US" sz="2900" b="1" dirty="0">
                <a:solidFill>
                  <a:srgbClr val="00B050"/>
                </a:solidFill>
                <a:latin typeface="Calibri" panose="020F0502020204030204" pitchFamily="34" charset="0"/>
              </a:rPr>
              <a:t>British responded by passing Intolerable/Coercive </a:t>
            </a:r>
            <a:r>
              <a:rPr lang="en-US" sz="29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acts</a:t>
            </a:r>
          </a:p>
          <a:p>
            <a:pPr>
              <a:spcBef>
                <a:spcPts val="200"/>
              </a:spcBef>
            </a:pPr>
            <a:r>
              <a:rPr lang="en-US" sz="29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Colonists were outraged because they had been used to their freedom &amp; </a:t>
            </a:r>
            <a:r>
              <a:rPr lang="en-US" sz="29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self-</a:t>
            </a:r>
            <a:r>
              <a:rPr lang="en-US" sz="29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govt</a:t>
            </a:r>
            <a:endParaRPr lang="en-US" sz="29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900" b="1" dirty="0">
                <a:solidFill>
                  <a:srgbClr val="7030A0"/>
                </a:solidFill>
                <a:latin typeface="Calibri" panose="020F0502020204030204" pitchFamily="34" charset="0"/>
              </a:rPr>
              <a:t>Colonial leaders would meet again after being ignored by </a:t>
            </a:r>
            <a:r>
              <a:rPr lang="en-US" sz="29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King</a:t>
            </a:r>
            <a:endParaRPr lang="en-US" sz="29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22128"/>
            <a:ext cx="5157787" cy="467233"/>
          </a:xfrm>
        </p:spPr>
        <p:txBody>
          <a:bodyPr>
            <a:normAutofit/>
          </a:bodyPr>
          <a:lstStyle/>
          <a:p>
            <a:r>
              <a:rPr lang="en-US" sz="2700" dirty="0" smtClean="0"/>
              <a:t>What Happened?/What was it?</a:t>
            </a:r>
            <a:endParaRPr lang="en-US" sz="27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4118" y="489360"/>
            <a:ext cx="5619838" cy="636864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3300" b="1" dirty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British tried to seize arms &amp; ammunition </a:t>
            </a:r>
            <a:r>
              <a:rPr lang="en-US" sz="3300" b="1" dirty="0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that had been banned from the colonists</a:t>
            </a:r>
            <a:r>
              <a:rPr lang="en-US" sz="3300" b="1" dirty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&amp; face resistance from colonial </a:t>
            </a:r>
            <a:r>
              <a:rPr lang="en-US" sz="3300" b="1" dirty="0" smtClean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militias</a:t>
            </a:r>
            <a:endParaRPr lang="en-US" sz="3300" b="1" dirty="0">
              <a:solidFill>
                <a:srgbClr val="7030A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33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Colonial </a:t>
            </a:r>
            <a:r>
              <a:rPr lang="en-US" sz="33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leaders meet again, agreeing to </a:t>
            </a:r>
            <a:r>
              <a:rPr lang="en-US" sz="33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cut </a:t>
            </a:r>
            <a:r>
              <a:rPr lang="en-US" sz="33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ties </a:t>
            </a:r>
            <a:r>
              <a:rPr lang="en-US" sz="33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with Britain</a:t>
            </a:r>
            <a:endParaRPr lang="en-US" sz="33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752730" y="22128"/>
            <a:ext cx="6439270" cy="46723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Significance</a:t>
            </a:r>
            <a:endParaRPr lang="en-US" sz="27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93225" y="489360"/>
            <a:ext cx="5898776" cy="6261847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7030A0"/>
                </a:solidFill>
                <a:latin typeface="Calibri" panose="020F0502020204030204" pitchFamily="34" charset="0"/>
              </a:rPr>
              <a:t>Start of </a:t>
            </a:r>
            <a:r>
              <a:rPr lang="en-US" sz="33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American Revolution</a:t>
            </a:r>
          </a:p>
          <a:p>
            <a:endParaRPr lang="en-US" sz="3300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en-US" sz="3300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r>
              <a:rPr lang="en-US" sz="33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Thomas </a:t>
            </a:r>
            <a:r>
              <a:rPr lang="en-US" sz="33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Jefferson &amp; colonial leaders sign </a:t>
            </a:r>
            <a:r>
              <a:rPr lang="en-US" sz="33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Declaration </a:t>
            </a:r>
            <a:r>
              <a:rPr lang="en-US" sz="33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</a:t>
            </a:r>
            <a:r>
              <a:rPr lang="en-US" sz="33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Independence</a:t>
            </a:r>
            <a:endParaRPr lang="en-US" sz="33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0" y="5212693"/>
            <a:ext cx="12192000" cy="467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000" b="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 smtClean="0">
                <a:solidFill>
                  <a:srgbClr val="FF0000"/>
                </a:solidFill>
              </a:rPr>
              <a:t>HAVE OUT YOUR BLUE STUDY GUIDE!</a:t>
            </a:r>
            <a:endParaRPr lang="en-US"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1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5666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Vocab Log §2.4– 02/08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670"/>
            <a:ext cx="12191999" cy="6291330"/>
          </a:xfrm>
        </p:spPr>
        <p:txBody>
          <a:bodyPr>
            <a:noAutofit/>
          </a:bodyPr>
          <a:lstStyle/>
          <a:p>
            <a:pPr marL="45720" indent="0" algn="ctr">
              <a:spcBef>
                <a:spcPts val="600"/>
              </a:spcBef>
              <a:buNone/>
            </a:pPr>
            <a:r>
              <a:rPr lang="en-US" sz="2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UNDERNEATH YESTERDAY’S VOCAB, </a:t>
            </a:r>
            <a:r>
              <a:rPr lang="en-US" sz="29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LABEL </a:t>
            </a:r>
            <a:r>
              <a:rPr lang="en-US" sz="29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TODAY’S VOCAB AS “</a:t>
            </a:r>
            <a:r>
              <a:rPr lang="en-US" sz="29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2.4 </a:t>
            </a:r>
            <a:r>
              <a:rPr lang="en-US" sz="29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– </a:t>
            </a:r>
            <a:r>
              <a:rPr lang="en-US" sz="29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2/8”</a:t>
            </a:r>
            <a:endParaRPr lang="en-US" sz="29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9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Unalienable</a:t>
            </a:r>
            <a:r>
              <a:rPr lang="en-US" sz="29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cannot be taken away</a:t>
            </a:r>
            <a:endParaRPr lang="en-US" sz="2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9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Usurp</a:t>
            </a:r>
            <a:r>
              <a:rPr lang="en-US" sz="29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to take property or power by force</a:t>
            </a:r>
            <a:endParaRPr lang="en-US" sz="2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9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Grievances</a:t>
            </a:r>
            <a:r>
              <a:rPr lang="en-US" sz="2900" b="1" dirty="0">
                <a:solidFill>
                  <a:schemeClr val="tx1"/>
                </a:solidFill>
                <a:latin typeface="Calibri" panose="020F0502020204030204" pitchFamily="34" charset="0"/>
              </a:rPr>
              <a:t> – </a:t>
            </a:r>
            <a:r>
              <a:rPr lang="en-US" sz="29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list </a:t>
            </a:r>
            <a:r>
              <a:rPr lang="en-US" sz="2900" b="1" dirty="0">
                <a:solidFill>
                  <a:schemeClr val="tx1"/>
                </a:solidFill>
                <a:latin typeface="Calibri" panose="020F0502020204030204" pitchFamily="34" charset="0"/>
              </a:rPr>
              <a:t>of reasons that explains how one feels they have been harmed by </a:t>
            </a:r>
            <a:r>
              <a:rPr lang="en-US" sz="29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another</a:t>
            </a:r>
            <a:endParaRPr lang="en-US" sz="29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9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Redress</a:t>
            </a:r>
            <a:r>
              <a:rPr lang="en-US" sz="29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to fix or to make right again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9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Dissolve</a:t>
            </a:r>
            <a:r>
              <a:rPr lang="en-US" sz="2900" b="1" dirty="0">
                <a:solidFill>
                  <a:schemeClr val="tx1"/>
                </a:solidFill>
                <a:latin typeface="Calibri" panose="020F0502020204030204" pitchFamily="34" charset="0"/>
              </a:rPr>
              <a:t> – to get rid of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9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Confederation</a:t>
            </a:r>
            <a:r>
              <a:rPr lang="en-US" sz="29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type of govt where </a:t>
            </a:r>
            <a:r>
              <a:rPr lang="en-US" sz="29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STATES</a:t>
            </a:r>
            <a:r>
              <a:rPr lang="en-US" sz="29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have the most power, NOT a strong central </a:t>
            </a:r>
            <a:r>
              <a:rPr lang="en-US" sz="29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govt</a:t>
            </a:r>
            <a:endParaRPr lang="en-US" sz="29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9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Central govt</a:t>
            </a:r>
            <a:r>
              <a:rPr lang="en-US" sz="29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–govt of an </a:t>
            </a:r>
            <a:r>
              <a:rPr lang="en-US" sz="29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ENTIRE NATION</a:t>
            </a:r>
            <a:r>
              <a:rPr lang="en-US" sz="29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; in U.S., the one in Washington, D.C.</a:t>
            </a:r>
          </a:p>
          <a:p>
            <a:pPr marL="45720" indent="0">
              <a:spcBef>
                <a:spcPts val="600"/>
              </a:spcBef>
              <a:buNone/>
            </a:pPr>
            <a:endParaRPr lang="en-US" sz="12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REMEMBER </a:t>
            </a:r>
            <a:r>
              <a:rPr lang="en-US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TO </a:t>
            </a:r>
            <a:r>
              <a:rPr lang="en-US" sz="29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HIGHLIGHT</a:t>
            </a:r>
            <a:r>
              <a:rPr lang="en-US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 &amp; </a:t>
            </a:r>
            <a:r>
              <a:rPr lang="en-US" sz="29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UNDERLINE</a:t>
            </a:r>
            <a:r>
              <a:rPr lang="en-US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 YOUR VOCAB TERMS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 IF YOU FINISH EARLY, SET UP YOUR </a:t>
            </a:r>
            <a:r>
              <a:rPr lang="en-US" sz="2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2.4 </a:t>
            </a:r>
            <a:r>
              <a:rPr lang="en-US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VOCAB EXIT SLIP &amp; HW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 HAVE OUT NEW NOTE </a:t>
            </a:r>
            <a:r>
              <a:rPr lang="en-US" sz="2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SHEET</a:t>
            </a:r>
            <a:endParaRPr lang="en-US" sz="29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2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§2.4 </a:t>
            </a:r>
            <a:r>
              <a:rPr lang="en-US" dirty="0"/>
              <a:t>– </a:t>
            </a:r>
            <a:r>
              <a:rPr lang="en-US" dirty="0" smtClean="0"/>
              <a:t>DECLARATION OF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12192000" cy="6119612"/>
          </a:xfrm>
        </p:spPr>
        <p:txBody>
          <a:bodyPr>
            <a:noAutofit/>
          </a:bodyPr>
          <a:lstStyle/>
          <a:p>
            <a:pPr marL="457200" indent="-412750">
              <a:spcBef>
                <a:spcPts val="400"/>
              </a:spcBef>
              <a:buNone/>
            </a:pPr>
            <a:r>
              <a:rPr lang="en-US" sz="33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AUTHOR</a:t>
            </a:r>
            <a:r>
              <a:rPr lang="en-US" sz="3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US" sz="3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THOMAS JEFFERSON &amp; delegates at the SECOND CONTINENTAL CONGRESS</a:t>
            </a:r>
          </a:p>
          <a:p>
            <a:pPr marL="457200" indent="-412750">
              <a:spcBef>
                <a:spcPts val="400"/>
              </a:spcBef>
              <a:buNone/>
            </a:pPr>
            <a:r>
              <a:rPr lang="en-US" sz="33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PLACE/TIME:</a:t>
            </a:r>
            <a:r>
              <a:rPr lang="en-US" sz="3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3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PHILADELPHIA, PA; JULY 4th, 1776 </a:t>
            </a:r>
          </a:p>
          <a:p>
            <a:pPr marL="457200" indent="-412750">
              <a:spcBef>
                <a:spcPts val="400"/>
              </a:spcBef>
              <a:buNone/>
            </a:pPr>
            <a:r>
              <a:rPr lang="en-US" sz="33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PRIOR KNOWLEDGE</a:t>
            </a:r>
            <a:r>
              <a:rPr lang="en-US" sz="3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marL="457200" indent="-412750">
              <a:spcBef>
                <a:spcPts val="400"/>
              </a:spcBef>
            </a:pPr>
            <a:r>
              <a:rPr lang="en-US" sz="3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Locke: humans born with natural rights; purpose of govt is to protect these rights; &amp; if they don’t, power returns to the people &amp; they can replace the </a:t>
            </a:r>
            <a:r>
              <a:rPr lang="en-US" sz="33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govt</a:t>
            </a:r>
            <a:r>
              <a:rPr lang="en-US" sz="3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with a new one</a:t>
            </a:r>
          </a:p>
          <a:p>
            <a:pPr marL="457200" indent="-412750">
              <a:spcBef>
                <a:spcPts val="400"/>
              </a:spcBef>
            </a:pPr>
            <a:r>
              <a:rPr lang="en-US" sz="3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Events leading to revolution: Navigation Acts (restricted trade), Stamp Act (no taxation without representation), Intolerable Acts (got rid of self-</a:t>
            </a:r>
            <a:r>
              <a:rPr lang="en-US" sz="33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govt</a:t>
            </a:r>
            <a:r>
              <a:rPr lang="en-US" sz="3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&amp; freedoms colonists had been used to)</a:t>
            </a:r>
          </a:p>
          <a:p>
            <a:pPr marL="457200" indent="-412750">
              <a:spcBef>
                <a:spcPts val="400"/>
              </a:spcBef>
              <a:buNone/>
            </a:pPr>
            <a:r>
              <a:rPr lang="en-US" sz="33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AUDIENCE</a:t>
            </a:r>
            <a:r>
              <a:rPr lang="en-US" sz="3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US" sz="3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King George III, American colonists, &amp; the entire world</a:t>
            </a:r>
          </a:p>
        </p:txBody>
      </p:sp>
    </p:spTree>
    <p:extLst>
      <p:ext uri="{BB962C8B-B14F-4D97-AF65-F5344CB8AC3E}">
        <p14:creationId xmlns:p14="http://schemas.microsoft.com/office/powerpoint/2010/main" val="49468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837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Lesson §2.4 </a:t>
            </a:r>
            <a:r>
              <a:rPr lang="en-US" sz="2800" b="1" dirty="0"/>
              <a:t>– </a:t>
            </a:r>
            <a:r>
              <a:rPr lang="en-US" sz="2800" b="1" dirty="0" smtClean="0"/>
              <a:t>DECLARATION OF INDEPENDENCE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88307"/>
            <a:ext cx="12192000" cy="6469693"/>
          </a:xfrm>
        </p:spPr>
        <p:txBody>
          <a:bodyPr>
            <a:noAutofit/>
          </a:bodyPr>
          <a:lstStyle/>
          <a:p>
            <a:pPr marL="45720" indent="0">
              <a:spcBef>
                <a:spcPts val="150"/>
              </a:spcBef>
              <a:buNone/>
            </a:pPr>
            <a:r>
              <a:rPr lang="en-US" sz="3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REASON(S): </a:t>
            </a:r>
          </a:p>
          <a:p>
            <a:pPr>
              <a:spcBef>
                <a:spcPts val="150"/>
              </a:spcBef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Declare independence 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from </a:t>
            </a: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Britain</a:t>
            </a:r>
            <a:endParaRPr lang="en-US" sz="30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spcBef>
                <a:spcPts val="150"/>
              </a:spcBef>
            </a:pP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Explain purpose of govt: To </a:t>
            </a: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protect 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citizens’ </a:t>
            </a: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natural rights</a:t>
            </a:r>
            <a:endParaRPr lang="en-US" sz="30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spcBef>
                <a:spcPts val="150"/>
              </a:spcBef>
            </a:pP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List their </a:t>
            </a: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grievances with 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King George</a:t>
            </a:r>
          </a:p>
          <a:p>
            <a:pPr>
              <a:spcBef>
                <a:spcPts val="150"/>
              </a:spcBef>
            </a:pP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Explain how they tried to deal w/ king’s abuse of </a:t>
            </a: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power over 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the colonies</a:t>
            </a:r>
          </a:p>
          <a:p>
            <a:pPr marL="45720" indent="0">
              <a:spcBef>
                <a:spcPts val="150"/>
              </a:spcBef>
              <a:buNone/>
            </a:pPr>
            <a:r>
              <a:rPr lang="en-US" sz="3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MAIN IDEA:</a:t>
            </a:r>
          </a:p>
          <a:p>
            <a:pPr>
              <a:spcBef>
                <a:spcPts val="150"/>
              </a:spcBef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Purpose of govt: To secure “natural rights,” such as life, liberty, &amp; the pursuit of happiness”</a:t>
            </a:r>
          </a:p>
          <a:p>
            <a:pPr>
              <a:spcBef>
                <a:spcPts val="150"/>
              </a:spcBef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King George &amp; Parliament abused their power over colonists by: </a:t>
            </a:r>
          </a:p>
          <a:p>
            <a:pPr lvl="1">
              <a:spcBef>
                <a:spcPts val="150"/>
              </a:spcBef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Intolerable Acts: [5, 13i] “dissolved Representative Houses”</a:t>
            </a:r>
          </a:p>
          <a:p>
            <a:pPr lvl="1">
              <a:spcBef>
                <a:spcPts val="150"/>
              </a:spcBef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Stamp Act &amp; Townshend Act: [13d] “imposing taxes … w/o consent the colonists”</a:t>
            </a:r>
          </a:p>
          <a:p>
            <a:pPr lvl="1">
              <a:spcBef>
                <a:spcPts val="150"/>
              </a:spcBef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Navigation Act: [13c] “cutting off trade”</a:t>
            </a:r>
          </a:p>
          <a:p>
            <a:pPr>
              <a:spcBef>
                <a:spcPts val="150"/>
              </a:spcBef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Because of abuse of power, colonists can declare independence from Britain</a:t>
            </a:r>
          </a:p>
        </p:txBody>
      </p:sp>
    </p:spTree>
    <p:extLst>
      <p:ext uri="{BB962C8B-B14F-4D97-AF65-F5344CB8AC3E}">
        <p14:creationId xmlns:p14="http://schemas.microsoft.com/office/powerpoint/2010/main" val="153319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§2.4 </a:t>
            </a:r>
            <a:r>
              <a:rPr lang="en-US" dirty="0"/>
              <a:t>– </a:t>
            </a:r>
            <a:r>
              <a:rPr lang="en-US" dirty="0" smtClean="0"/>
              <a:t>DECLARATION OF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12192000" cy="6248400"/>
          </a:xfrm>
        </p:spPr>
        <p:txBody>
          <a:bodyPr>
            <a:no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en-US" sz="33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SIGNIFICANCE</a:t>
            </a:r>
            <a:r>
              <a:rPr lang="en-US" sz="3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endParaRPr lang="en-US" sz="33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Officially separate from Britain</a:t>
            </a:r>
          </a:p>
          <a:p>
            <a:pPr>
              <a:spcBef>
                <a:spcPts val="600"/>
              </a:spcBef>
            </a:pPr>
            <a:r>
              <a:rPr lang="en-US" sz="33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Would inspire other revolutions (in France, Haiti, etc.)</a:t>
            </a:r>
          </a:p>
          <a:p>
            <a:pPr>
              <a:spcBef>
                <a:spcPts val="600"/>
              </a:spcBef>
            </a:pPr>
            <a:endParaRPr lang="en-US" sz="33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3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HAVE OUT YOUR TEXTBOOK</a:t>
            </a:r>
          </a:p>
          <a:p>
            <a:pPr>
              <a:spcBef>
                <a:spcPts val="600"/>
              </a:spcBef>
            </a:pPr>
            <a:r>
              <a:rPr lang="en-US" sz="33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WE WILL READ PAGES 68-70 TO HELP US FILL IN THE CHART ON THE BOTTOM OF YOUR NOTES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Lesson §2.1 </a:t>
            </a:r>
            <a:r>
              <a:rPr lang="en-US" b="1" dirty="0">
                <a:solidFill>
                  <a:srgbClr val="002060"/>
                </a:solidFill>
              </a:rPr>
              <a:t>– </a:t>
            </a:r>
            <a:r>
              <a:rPr lang="en-US" b="1" dirty="0" smtClean="0">
                <a:solidFill>
                  <a:srgbClr val="002060"/>
                </a:solidFill>
              </a:rPr>
              <a:t>ENLIGHTENMENT THINKERS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12192000" cy="6248400"/>
          </a:xfrm>
        </p:spPr>
        <p:txBody>
          <a:bodyPr>
            <a:norm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JOHN-JACQUES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ROUSSEAU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Famous writing:</a:t>
            </a:r>
            <a:r>
              <a:rPr lang="en-US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 SOCIAL CONTRACT</a:t>
            </a:r>
            <a:endParaRPr lang="en-US" sz="28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Social Contract theory (like Locke)</a:t>
            </a:r>
          </a:p>
          <a:p>
            <a:pPr lvl="1">
              <a:spcBef>
                <a:spcPts val="6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Implicit contract: understood without being said</a:t>
            </a:r>
          </a:p>
          <a:p>
            <a:pPr lvl="1">
              <a:spcBef>
                <a:spcPts val="6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 a state of nature, humans have total freedom &amp; can do as they please, but no one is secure from being harmed by others</a:t>
            </a:r>
          </a:p>
          <a:p>
            <a:pPr lvl="1">
              <a:spcBef>
                <a:spcPts val="6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People enter into a social contract where they give up some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frredoms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for protection or security &amp; the common good (or general welfare)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Promoted equality of opportunity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How did they inspire American govt?: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“promote the general welfare,” “provide for the common defense,” &amp; “ensure domestic tranquility” are part of the Constitution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2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§2.4 </a:t>
            </a:r>
            <a:r>
              <a:rPr lang="en-US" dirty="0"/>
              <a:t>– </a:t>
            </a:r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12192000" cy="6248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THE UNITED STATES’ FIRST CONSTITUTION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CONFEDERATION </a:t>
            </a: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– type 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of govt where STATES HAVE MOST POWER, </a:t>
            </a: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INSTEAD OF A STRONG 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CENTRAL </a:t>
            </a: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GOVT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WEAKNESSES: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(p. 69, chart)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Lack power &amp; money: Congress couldn’t collect taxes, regulate trade, or enforce laws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Lack of central power: No single leader, no national court system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Rules too rigid: Took 9 out of 13 states to approve laws, Articles could only be changed with all states being in agreement</a:t>
            </a:r>
            <a:endParaRPr lang="en-US" sz="265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20040" lvl="1" indent="0">
              <a:spcBef>
                <a:spcPts val="600"/>
              </a:spcBef>
              <a:buNone/>
            </a:pPr>
            <a:endParaRPr lang="en-US" sz="285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6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§2.4 </a:t>
            </a:r>
            <a:r>
              <a:rPr lang="en-US" dirty="0"/>
              <a:t>– </a:t>
            </a:r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12192000" cy="62484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Role of debt:</a:t>
            </a:r>
            <a:endParaRPr lang="en-US" sz="3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To pay for the Revolutionary War Congress had to borrow money (they couldn’t collect taxes)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States also had heavy taxes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Shays: farmer who fell into debt because he owed state taxes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State threatened to take his farm, so he led an armed revolt with other farmers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This revolt [Shay’s Rebellion] scared many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Solution:</a:t>
            </a:r>
            <a:endParaRPr lang="en-US" sz="3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Leaders meet in Philadelphia to revise the Articles of Confederation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When they arrive, they decide to scrap the Articles &amp; replace w/ a whole NEW constitution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PUT AWAY YOUR TEXTBOOK IN THE BIN UNDER YOUR DESK WHEN FINISHED &amp; HAVE OUT YOUR BLUE STUDY GUIDE!</a:t>
            </a:r>
            <a:endParaRPr lang="en-US" sz="265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8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566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Vocab Log §2.5– 02/09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670"/>
            <a:ext cx="12191999" cy="6291330"/>
          </a:xfrm>
        </p:spPr>
        <p:txBody>
          <a:bodyPr>
            <a:noAutofit/>
          </a:bodyPr>
          <a:lstStyle/>
          <a:p>
            <a:pPr marL="45720" indent="0" algn="ctr">
              <a:spcBef>
                <a:spcPts val="100"/>
              </a:spcBef>
              <a:buNone/>
            </a:pPr>
            <a:r>
              <a:rPr lang="en-US" sz="27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LABEL TODAY’S VOCAB AS “2.5 – 2/9”</a:t>
            </a:r>
          </a:p>
          <a:p>
            <a:pPr marL="45720" indent="0" algn="ctr">
              <a:spcBef>
                <a:spcPts val="100"/>
              </a:spcBef>
              <a:buNone/>
            </a:pPr>
            <a:endParaRPr lang="en-US" sz="600" b="1" u="sng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850" b="1" u="sng" dirty="0" smtClean="0">
                <a:solidFill>
                  <a:srgbClr val="00B050"/>
                </a:solidFill>
                <a:latin typeface="Calibri" panose="020F0502020204030204" pitchFamily="34" charset="0"/>
              </a:rPr>
              <a:t>Factions</a:t>
            </a:r>
            <a:r>
              <a:rPr lang="en-US" sz="28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groups w/in a larger group who disagree</a:t>
            </a:r>
            <a:endParaRPr lang="en-US" sz="285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850" b="1" u="sng" dirty="0" smtClean="0">
                <a:solidFill>
                  <a:srgbClr val="00B050"/>
                </a:solidFill>
                <a:latin typeface="Calibri" panose="020F0502020204030204" pitchFamily="34" charset="0"/>
              </a:rPr>
              <a:t>Federalists</a:t>
            </a:r>
            <a:r>
              <a:rPr lang="en-US" sz="28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those who supported a strong central govt</a:t>
            </a:r>
            <a:endParaRPr lang="en-US" sz="285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850" b="1" u="sng" dirty="0" smtClean="0">
                <a:solidFill>
                  <a:srgbClr val="00B050"/>
                </a:solidFill>
                <a:latin typeface="Calibri" panose="020F0502020204030204" pitchFamily="34" charset="0"/>
              </a:rPr>
              <a:t>Anti-Federalists</a:t>
            </a:r>
            <a:r>
              <a:rPr lang="en-US" sz="28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those who opposed a strong central govt</a:t>
            </a: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85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Ratify</a:t>
            </a:r>
            <a:r>
              <a:rPr lang="en-US" sz="28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approve </a:t>
            </a: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85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Proportional representation</a:t>
            </a:r>
            <a:r>
              <a:rPr lang="en-US" sz="28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states with higher populations get more representatives in Congress</a:t>
            </a: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85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Equal representation </a:t>
            </a:r>
            <a:r>
              <a:rPr lang="en-US" sz="28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states get same number representatives in Congress regardless of population</a:t>
            </a: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85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Bill of Rights </a:t>
            </a:r>
            <a:r>
              <a:rPr lang="en-US" sz="28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first ten amendments/changes to Constitution</a:t>
            </a: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85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Electoral College</a:t>
            </a:r>
            <a:r>
              <a:rPr lang="en-US" sz="28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group of ppl named by each state to select </a:t>
            </a:r>
            <a:r>
              <a:rPr lang="en-US" sz="285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pres</a:t>
            </a:r>
            <a:r>
              <a:rPr lang="en-US" sz="28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&amp; VP</a:t>
            </a: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85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Bicameral legislature</a:t>
            </a:r>
            <a:r>
              <a:rPr lang="en-US" sz="28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2 house legislature (Congress = House of Representatives + Senate)</a:t>
            </a:r>
          </a:p>
          <a:p>
            <a:pPr marL="45720" indent="0">
              <a:spcBef>
                <a:spcPts val="100"/>
              </a:spcBef>
              <a:buNone/>
            </a:pPr>
            <a:endParaRPr lang="en-US" sz="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REMEMBER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TO </a:t>
            </a:r>
            <a:r>
              <a:rPr 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UNDERLINE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YOUR VOCAB TERMS</a:t>
            </a:r>
          </a:p>
          <a:p>
            <a:pPr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IF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YOU FINISH EARLY, SET UP YOUR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2.5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VOCAB EXIT SLIP &amp;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HW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3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566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NOTES §2.5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670"/>
            <a:ext cx="12191999" cy="629133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WHAT IS A FACTION?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GROUPS WITHIN A LARGER GROUP THAT DISAGREE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WHAT ARE THE MAJOR EXAMPLES OF FACTIONS IN GOVT TODAY?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POLITICAL PARTIES (DEMOCRATS versus REPUBLICANS)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WHAT WERE THE MAJOR FACTIONS DURING THE CONSTITUTIONAL CONVENTION?</a:t>
            </a: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FEDERALISTS versus ANTI-FEDERALISTS (MAIN ONE)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NORTH versus SOUTH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STATES with LARGE POPULATIONS versus STATES with SMALL POPULATIONS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2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19448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Calibri" panose="020F0502020204030204" pitchFamily="34" charset="0"/>
              </a:rPr>
              <a:t>Lesson §2.5 </a:t>
            </a:r>
            <a:r>
              <a:rPr lang="en-US" sz="3000" b="1" dirty="0">
                <a:latin typeface="Calibri" panose="020F0502020204030204" pitchFamily="34" charset="0"/>
              </a:rPr>
              <a:t>– </a:t>
            </a:r>
            <a:r>
              <a:rPr lang="en-US" sz="3000" b="1" dirty="0" smtClean="0">
                <a:latin typeface="Calibri" panose="020F0502020204030204" pitchFamily="34" charset="0"/>
              </a:rPr>
              <a:t>FEDERALISTS v. ANTI-FEDERALISTS</a:t>
            </a:r>
            <a:endParaRPr lang="en-US" sz="3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386832"/>
            <a:ext cx="6050153" cy="5374559"/>
          </a:xfrm>
        </p:spPr>
        <p:txBody>
          <a:bodyPr>
            <a:noAutofit/>
          </a:bodyPr>
          <a:lstStyle/>
          <a:p>
            <a:pPr marL="45720" indent="0">
              <a:spcBef>
                <a:spcPts val="200"/>
              </a:spcBef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FEDERALISTS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New Constitution: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Support b/c it gives more power to central govt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Ppl: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Washington</a:t>
            </a: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James Madison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Beliefs:</a:t>
            </a:r>
            <a:endParaRPr lang="en-US" sz="3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Strong national or central govt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Articles failed b/c it didn’t give enough power to national govt 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States would conflict w/ each other w/o strong national govt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Need common currency, national military, &amp; national courts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50152" y="418009"/>
            <a:ext cx="6098918" cy="5208912"/>
          </a:xfrm>
        </p:spPr>
        <p:txBody>
          <a:bodyPr>
            <a:no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ANTI-FEDERALISTS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New Constitution: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Oppose b/c it would create powerful central govt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Ppl: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Jefferson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Beliefs:</a:t>
            </a:r>
            <a:endParaRPr lang="en-US" sz="3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Weak national or central govt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States should have more power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With a strong national govt, we could end up w/ another king that abused his power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2692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Compromise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: If Constitution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ratified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, a B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_____ 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of R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________ 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would be added to protect people’s individual f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____________.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19448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Calibri" panose="020F0502020204030204" pitchFamily="34" charset="0"/>
              </a:rPr>
              <a:t>Lesson §2.5 </a:t>
            </a:r>
            <a:r>
              <a:rPr lang="en-US" sz="3000" b="1" dirty="0">
                <a:latin typeface="Calibri" panose="020F0502020204030204" pitchFamily="34" charset="0"/>
              </a:rPr>
              <a:t>– </a:t>
            </a:r>
            <a:r>
              <a:rPr lang="en-US" sz="3000" b="1" dirty="0" smtClean="0">
                <a:latin typeface="Calibri" panose="020F0502020204030204" pitchFamily="34" charset="0"/>
              </a:rPr>
              <a:t>FEDERALISTS v. ANTI-FEDERALISTS</a:t>
            </a:r>
            <a:endParaRPr lang="en-US" sz="3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386832"/>
            <a:ext cx="6050153" cy="5374559"/>
          </a:xfrm>
        </p:spPr>
        <p:txBody>
          <a:bodyPr>
            <a:noAutofit/>
          </a:bodyPr>
          <a:lstStyle/>
          <a:p>
            <a:pPr marL="45720" indent="0">
              <a:spcBef>
                <a:spcPts val="200"/>
              </a:spcBef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FEDERALISTS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New Constitution: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Support b/c it gives more power to central govt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Ppl: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Washington</a:t>
            </a: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James Madison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Beliefs:</a:t>
            </a:r>
            <a:endParaRPr lang="en-US" sz="3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Strong national or central govt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Articles failed b/c it didn’t give enough power to national govt 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States would conflict w/ each other w/o strong national govt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Need common currency, national military, &amp; national courts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50152" y="418009"/>
            <a:ext cx="6098918" cy="5208912"/>
          </a:xfrm>
        </p:spPr>
        <p:txBody>
          <a:bodyPr>
            <a:no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ANTI-FEDERALISTS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New Constitution: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Oppose b/c it would create powerful central govt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Ppl: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Jefferson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Beliefs:</a:t>
            </a:r>
            <a:endParaRPr lang="en-US" sz="3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Weak national or central govt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States should have more power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With a strong national govt, we could end up w/ another king that abused his power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2692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Compromise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: If Constitution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ratified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, a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BILL 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of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RIGHTS 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would be added to protect people’s individual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FREEDOMS.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6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566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§2.5 – CONSTITUTIONAL COMPROMISES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670"/>
            <a:ext cx="12191999" cy="62913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Virginia Plan (supported by states with LARGE populations)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PROPORTIONAL representation (based on population)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BICAMERAL legislature (2 houses)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New Jersey Plan (supported by states with SMALL populations)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EQUAL representation (every state gets same # of representatives, regardless of population)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UNICAMERAL legislature (1 house)</a:t>
            </a:r>
            <a:endParaRPr lang="en-US" sz="315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en-US" sz="315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315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DISCUSS: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15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WHICH DO YOU THINK IS FAIRER?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15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WHY WOULD HIGH POPULATION STATES SUPPORT THE VIRGINIA PLAN?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15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WHY WOULD SMALL POPULATION STATES SUPPORT THE NEW JERSEY PLAN?</a:t>
            </a:r>
          </a:p>
        </p:txBody>
      </p:sp>
    </p:spTree>
    <p:extLst>
      <p:ext uri="{BB962C8B-B14F-4D97-AF65-F5344CB8AC3E}">
        <p14:creationId xmlns:p14="http://schemas.microsoft.com/office/powerpoint/2010/main" val="403441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566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§2.5 – CONSTITUTIONAL COMPROMISES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670"/>
            <a:ext cx="12191999" cy="62913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GREAT COMPROMISE / CONNECTICUT COMPROMISE (compromise between states with LARGE populations &amp; states with SMALL populations)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BICAMERIAL legislature </a:t>
            </a:r>
            <a:r>
              <a:rPr lang="en-US" sz="3150" b="1" dirty="0">
                <a:solidFill>
                  <a:srgbClr val="0070C0"/>
                </a:solidFill>
                <a:latin typeface="Calibri" panose="020F0502020204030204" pitchFamily="34" charset="0"/>
              </a:rPr>
              <a:t>(2 houses)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One house has PROPORTIONAL representation (HOUSE of REPRESENTATIVES)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One house has EQUAL representation (SENATE)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15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35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EXAMPLE: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NORTH CAROLINA HAS 10 MILLION PEOPLE, SO IT GETS 13 MEMBERS IN THE HOUSE OF REPRESENTATIVES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SOUTH CAROLINA HAS 4.8 MILLION PEOPLE, SO IT GETS 7 MEMBERS IN THE HOUSE OF REPRESENTATIVES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BOTH STATES GET TWO MEMBERS IN THE SENATE</a:t>
            </a:r>
          </a:p>
        </p:txBody>
      </p:sp>
    </p:spTree>
    <p:extLst>
      <p:ext uri="{BB962C8B-B14F-4D97-AF65-F5344CB8AC3E}">
        <p14:creationId xmlns:p14="http://schemas.microsoft.com/office/powerpoint/2010/main" val="144976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566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§2.5 – CONSTITUTIONAL COMPROMISES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670"/>
            <a:ext cx="12191999" cy="62913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THREE-FIFTHS COMPROMISE (compromise between NORTHERN &amp; SOUTHERN states)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South wanted to count SLAVES as part of the population to have more REPRESENTATIVES in Congress; NORTHERN states opposed this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Agreement 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</a:rPr>
              <a:t>that slaves would count as </a:t>
            </a:r>
            <a:r>
              <a:rPr lang="en-US" sz="3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60% (3/5ths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</a:rPr>
              <a:t>) of a person to determine </a:t>
            </a:r>
            <a:r>
              <a:rPr lang="en-US" sz="3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POPULATION 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</a:rPr>
              <a:t>&amp; </a:t>
            </a:r>
            <a:r>
              <a:rPr lang="en-US" sz="3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NUMBER 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</a:rPr>
              <a:t>of </a:t>
            </a:r>
            <a:r>
              <a:rPr lang="en-US" sz="3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REPRESENTATIVES 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</a:rPr>
              <a:t>for each </a:t>
            </a:r>
            <a:r>
              <a:rPr lang="en-US" sz="3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state</a:t>
            </a:r>
            <a:endParaRPr lang="en-US" sz="3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8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33363" indent="-233363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EXAMPLE: </a:t>
            </a:r>
            <a:r>
              <a:rPr lang="en-US" sz="285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SOUTH CAROLINA HAS A FREE POPULATION OF 1,000,000 &amp; A SLAVE POPULATION OF 1,000,000. WHAT WOULD THE U.S. GOVT CONSIDER THEIR POPULATION? WHAT DID SOUTH ORIGINALLY WANT? WHAT DID THE NORTH ORIGINALLY WANT?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5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3/5THS COMPROMISE: 1,000,000 + (0.60)(1,000,000) = 1,600,000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5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SOUTH CAROLINA WOULD HAVE LIKED TO HAVE COUNTED IT AS 2,000,000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5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NORTHERN STATES WOULD HAVE LIKED TO HAVE COUNTED IT AS 1,000,000</a:t>
            </a:r>
          </a:p>
        </p:txBody>
      </p:sp>
    </p:spTree>
    <p:extLst>
      <p:ext uri="{BB962C8B-B14F-4D97-AF65-F5344CB8AC3E}">
        <p14:creationId xmlns:p14="http://schemas.microsoft.com/office/powerpoint/2010/main" val="54503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566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§2.5 – CONSTITUTIONAL COMPROMISES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670"/>
            <a:ext cx="12191999" cy="62913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ELECTORAL COLLEGE (compromise between states with SMALL populations &amp; states with LARGE populations)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PRES. &amp; VICE PRES. selected by people chosen from each STATE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Each state has a number of electoral votes based on the sum of its MEMBERS in the HOUSE &amp; SENATE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Example: NC has 13 members in the House &amp; 2 Senators, so it has 15 electoral votes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315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33363" indent="-233363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Example: SC has 7 members in the House. How many electoral votes does it cast for President &amp; Vice President?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9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7 (HOUSE) + 2 (SENATE) = 9 ELECTORAL VOTES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QUESTION: Does the candidate that wins the most votes nationwide always win?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No, because they don’t always win the Electoral College (270 electoral votes are required to win), such as the 2016 election.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9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Lesson §2.1 </a:t>
            </a:r>
            <a:r>
              <a:rPr lang="en-US" b="1" dirty="0"/>
              <a:t>– </a:t>
            </a:r>
            <a:r>
              <a:rPr lang="en-US" b="1" dirty="0" smtClean="0"/>
              <a:t>ENLIGHTENMENT THINKERS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12192000" cy="5537200"/>
          </a:xfrm>
        </p:spPr>
        <p:txBody>
          <a:bodyPr>
            <a:norm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BARON de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MONTESQUIEU</a:t>
            </a:r>
          </a:p>
          <a:p>
            <a:pPr>
              <a:spcBef>
                <a:spcPts val="600"/>
              </a:spcBef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Famous writing: </a:t>
            </a:r>
            <a:r>
              <a:rPr lang="en-US" sz="30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 SPIRIT OF THE LAWS</a:t>
            </a:r>
            <a:endParaRPr lang="en-US" sz="30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Limit power of govt through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separation of powers by having three branches of govt (legislative, executive, judicial)</a:t>
            </a:r>
          </a:p>
          <a:p>
            <a:pPr>
              <a:spcBef>
                <a:spcPts val="600"/>
              </a:spcBef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Checks &amp; balances: Each branch has the power to limit other branches</a:t>
            </a: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govt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How did they inspire American govt American govt?: our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Constitution sets up three branches of govt (legislative, executive, judicial), each with different powers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3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566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§2.5 – CONSTITUTIONAL COMPROMISES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670"/>
            <a:ext cx="6158753" cy="25351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ELECTORAL COLLEGE RESULTS: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CLINTON = 232 ELECTORAL VOTES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TRUMP = 306 ELECTORAL VOTES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POPULAR VOTE RESULTS: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CLINTON = 66 MILLION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TRUMP = 63 MILLION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t="9173" r="-1" b="4847"/>
          <a:stretch/>
        </p:blipFill>
        <p:spPr>
          <a:xfrm>
            <a:off x="5664356" y="1791093"/>
            <a:ext cx="6527644" cy="51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2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566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§2.5 – CONSTITUTIONAL COMPROMISES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670"/>
            <a:ext cx="12191999" cy="62913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SLAVE TRADE COMPROMISE (compromise between NORTH &amp; SOUTH)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SOUTH opposed taxes on their EXPORTS to Europe like COTTON, rice, &amp; tobacco)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NORTH wanted to ban IMPORTING slaves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North agrees not to TAX southern EXPORTS &amp; South agrees to a ban on IMPORTING slaves after 1808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15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35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PREDICT: Does this end slavery after 1808?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35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PREDICT: What will happen in the 1860s?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35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4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§2.5 </a:t>
            </a:r>
            <a:r>
              <a:rPr lang="en-US" dirty="0"/>
              <a:t>– </a:t>
            </a:r>
            <a:r>
              <a:rPr lang="en-US" dirty="0" smtClean="0"/>
              <a:t>COMPROMISES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609598"/>
          <a:ext cx="12192000" cy="546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7856"/>
                <a:gridCol w="8374144"/>
              </a:tblGrid>
              <a:tr h="394954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anose="020F0502020204030204" pitchFamily="34" charset="0"/>
                        </a:rPr>
                        <a:t>PROPOSAL</a:t>
                      </a:r>
                      <a:endParaRPr lang="en-US" sz="3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Calibri" panose="020F0502020204030204" pitchFamily="34" charset="0"/>
                        </a:rPr>
                        <a:t>WHAT WAS PROPOSED?</a:t>
                      </a:r>
                      <a:endParaRPr lang="en-US" sz="36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339020">
                <a:tc>
                  <a:txBody>
                    <a:bodyPr/>
                    <a:lstStyle/>
                    <a:p>
                      <a:r>
                        <a:rPr lang="en-US" sz="3500" b="1" dirty="0" smtClean="0">
                          <a:latin typeface="Calibri" panose="020F0502020204030204" pitchFamily="34" charset="0"/>
                        </a:rPr>
                        <a:t>Other</a:t>
                      </a:r>
                      <a:r>
                        <a:rPr lang="en-US" sz="3500" b="1" baseline="0" dirty="0" smtClean="0">
                          <a:latin typeface="Calibri" panose="020F0502020204030204" pitchFamily="34" charset="0"/>
                        </a:rPr>
                        <a:t> Decisions </a:t>
                      </a:r>
                      <a:r>
                        <a:rPr lang="en-US" sz="3500" b="1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(compromises b/w FEDERALISTS &amp; ANTI-FEDERALISTS)</a:t>
                      </a:r>
                      <a:endParaRPr lang="en-US" sz="35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3450" b="1" dirty="0" smtClean="0">
                          <a:latin typeface="Calibri" panose="020F0502020204030204" pitchFamily="34" charset="0"/>
                        </a:rPr>
                        <a:t>Changing the Constitution</a:t>
                      </a:r>
                      <a:r>
                        <a:rPr lang="en-US" sz="3450" b="1" baseline="0" dirty="0" smtClean="0"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US" sz="345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Change Constitution by Amendment process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3450" b="1" baseline="0" dirty="0" smtClean="0">
                          <a:latin typeface="Calibri" panose="020F0502020204030204" pitchFamily="34" charset="0"/>
                        </a:rPr>
                        <a:t>Executive branch: </a:t>
                      </a:r>
                      <a:r>
                        <a:rPr lang="en-US" sz="345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One president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3450" b="1" baseline="0" dirty="0" smtClean="0">
                          <a:latin typeface="Calibri" panose="020F0502020204030204" pitchFamily="34" charset="0"/>
                        </a:rPr>
                        <a:t>Taxes: </a:t>
                      </a:r>
                      <a:r>
                        <a:rPr lang="en-US" sz="345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Both Congress &amp; state </a:t>
                      </a:r>
                      <a:r>
                        <a:rPr lang="en-US" sz="3450" b="1" baseline="0" dirty="0" err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govts</a:t>
                      </a:r>
                      <a:r>
                        <a:rPr lang="en-US" sz="345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can collect taxes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3450" b="1" baseline="0" dirty="0" smtClean="0">
                          <a:latin typeface="Calibri" panose="020F0502020204030204" pitchFamily="34" charset="0"/>
                        </a:rPr>
                        <a:t>Money: </a:t>
                      </a:r>
                      <a:r>
                        <a:rPr lang="en-US" sz="345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Only national govt can create money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3450" b="1" baseline="0" dirty="0" err="1" smtClean="0">
                          <a:latin typeface="Calibri" panose="020F0502020204030204" pitchFamily="34" charset="0"/>
                        </a:rPr>
                        <a:t>Indvidual</a:t>
                      </a:r>
                      <a:r>
                        <a:rPr lang="en-US" sz="3450" b="1" baseline="0" dirty="0" smtClean="0">
                          <a:latin typeface="Calibri" panose="020F0502020204030204" pitchFamily="34" charset="0"/>
                        </a:rPr>
                        <a:t> freedoms: </a:t>
                      </a:r>
                      <a:r>
                        <a:rPr lang="en-US" sz="345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Guaranteed in the Bill of Rights</a:t>
                      </a:r>
                      <a:endParaRPr lang="en-US" sz="345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212264"/>
            <a:ext cx="1219200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5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OUT YOUR BLUE STUDY GUIDE TO FINISH </a:t>
            </a:r>
            <a:endParaRPr lang="en-US" sz="355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4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STUDY </a:t>
            </a:r>
            <a:r>
              <a:rPr lang="en-US" sz="2700" b="1" dirty="0" smtClean="0">
                <a:solidFill>
                  <a:srgbClr val="C00000"/>
                </a:solidFill>
              </a:rPr>
              <a:t>GUIDE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12192000" cy="5651500"/>
          </a:xfrm>
        </p:spPr>
        <p:txBody>
          <a:bodyPr>
            <a:normAutofit/>
          </a:bodyPr>
          <a:lstStyle/>
          <a:p>
            <a:pPr marL="457200" indent="-412750">
              <a:spcBef>
                <a:spcPts val="600"/>
              </a:spcBef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(3) COLONIAL ASSEMBLIES (LEGISLATURES) DID NOT WANT TO GIVE UP POWER TO ONE CENTRAL GOVERNMENT</a:t>
            </a:r>
          </a:p>
          <a:p>
            <a:pPr marL="457200" indent="-412750">
              <a:spcBef>
                <a:spcPts val="600"/>
              </a:spcBef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(7) SOCIAL CONTRACT THEORY</a:t>
            </a:r>
          </a:p>
          <a:p>
            <a:pPr marL="775970" lvl="1" indent="-457200">
              <a:spcBef>
                <a:spcPts val="600"/>
              </a:spcBef>
              <a:buFontTx/>
              <a:buChar char="-"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LOCKE &amp; ROUSSEAU</a:t>
            </a:r>
          </a:p>
          <a:p>
            <a:pPr marL="775970" lvl="1" indent="-457200">
              <a:spcBef>
                <a:spcPts val="600"/>
              </a:spcBef>
              <a:buFontTx/>
              <a:buChar char="-"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PEOPLE GIVE UP SOME FREEDOMS IN EXCHANGE FOR SECURITY &amp; ORDER</a:t>
            </a:r>
          </a:p>
          <a:p>
            <a:pPr marL="457200" indent="-412750">
              <a:spcBef>
                <a:spcPts val="600"/>
              </a:spcBef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(8) OUR CONSTITUTION GIVES US 3 BRANCHES OF GOVT (LEGISLATIVE, EXECUTIVE, &amp; JUDICIAL)</a:t>
            </a:r>
          </a:p>
          <a:p>
            <a:pPr marL="457200" indent="-412750">
              <a:spcBef>
                <a:spcPts val="600"/>
              </a:spcBef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(9) VOLTAIRE</a:t>
            </a:r>
          </a:p>
          <a:p>
            <a:pPr marL="457200" indent="-412750">
              <a:spcBef>
                <a:spcPts val="600"/>
              </a:spcBef>
              <a:buNone/>
            </a:pPr>
            <a:r>
              <a:rPr lang="en-US" sz="3000" b="1" smtClean="0">
                <a:solidFill>
                  <a:srgbClr val="C00000"/>
                </a:solidFill>
                <a:latin typeface="Calibri" panose="020F0502020204030204" pitchFamily="34" charset="0"/>
              </a:rPr>
              <a:t>(</a:t>
            </a: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14) THE CITIZENS OR “WE THE PEOPLE”</a:t>
            </a:r>
          </a:p>
          <a:p>
            <a:pPr marL="457200" indent="-412750">
              <a:spcBef>
                <a:spcPts val="600"/>
              </a:spcBef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(22) NEXT SLIDE</a:t>
            </a:r>
          </a:p>
          <a:p>
            <a:pPr marL="457200" indent="-412750">
              <a:buNone/>
            </a:pPr>
            <a:endParaRPr lang="en-US" sz="3000" b="1" dirty="0" smtClean="0">
              <a:latin typeface="Calibri" panose="020F0502020204030204" pitchFamily="34" charset="0"/>
            </a:endParaRPr>
          </a:p>
          <a:p>
            <a:pPr marL="457200" indent="-412750">
              <a:buNone/>
            </a:pPr>
            <a:endParaRPr lang="en-US" sz="3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6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STUDY GUIDE </a:t>
            </a:r>
            <a:r>
              <a:rPr lang="en-US" sz="2700" b="1" dirty="0" smtClean="0">
                <a:solidFill>
                  <a:srgbClr val="C00000"/>
                </a:solidFill>
              </a:rPr>
              <a:t>(2 </a:t>
            </a:r>
            <a:r>
              <a:rPr lang="en-US" sz="2700" b="1" dirty="0">
                <a:solidFill>
                  <a:srgbClr val="C00000"/>
                </a:solidFill>
              </a:rPr>
              <a:t>MINS; WORK W/ SOMEONE BESIDE YOU!)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12192000" cy="56515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000" b="1" dirty="0" smtClean="0">
                <a:latin typeface="Calibri" panose="020F0502020204030204" pitchFamily="34" charset="0"/>
              </a:rPr>
              <a:t>(22) See chart:</a:t>
            </a:r>
          </a:p>
          <a:p>
            <a:pPr marL="45720" indent="0">
              <a:buNone/>
            </a:pPr>
            <a:endParaRPr lang="en-US" sz="3000" b="1" dirty="0" smtClean="0"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en-US" sz="3000" b="1" dirty="0" smtClean="0"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en-US" sz="3000" b="1" dirty="0" smtClean="0"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en-US" sz="30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70" y="977030"/>
            <a:ext cx="12223539" cy="43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4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93059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STUDY </a:t>
            </a:r>
            <a:r>
              <a:rPr lang="en-US" sz="2700" b="1" dirty="0" smtClean="0">
                <a:solidFill>
                  <a:srgbClr val="C00000"/>
                </a:solidFill>
              </a:rPr>
              <a:t>GUIDE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12376"/>
            <a:ext cx="12192000" cy="6445624"/>
          </a:xfrm>
        </p:spPr>
        <p:txBody>
          <a:bodyPr>
            <a:noAutofit/>
          </a:bodyPr>
          <a:lstStyle/>
          <a:p>
            <a:pPr marL="457200" indent="-412750">
              <a:spcBef>
                <a:spcPts val="1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(1) SALUTARY NEGLECT</a:t>
            </a:r>
          </a:p>
          <a:p>
            <a:pPr marL="457200" indent="-412750">
              <a:spcBef>
                <a:spcPts val="1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(2) EFFECTS OF SALUTARY NEGLECT</a:t>
            </a:r>
          </a:p>
          <a:p>
            <a:pPr marL="775970" lvl="1" indent="-457200">
              <a:spcBef>
                <a:spcPts val="100"/>
              </a:spcBef>
              <a:buFontTx/>
              <a:buChar char="-"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REPRESENTATIVE COLONIAL ASSEMBLIES/LEGISLATURES</a:t>
            </a:r>
          </a:p>
          <a:p>
            <a:pPr marL="775970" lvl="1" indent="-457200">
              <a:spcBef>
                <a:spcPts val="100"/>
              </a:spcBef>
              <a:buFontTx/>
              <a:buChar char="-"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INDEPENDENT COLONIAL TRADE PRACTICES</a:t>
            </a:r>
          </a:p>
          <a:p>
            <a:pPr marL="457200" indent="-412750">
              <a:spcBef>
                <a:spcPts val="1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(6) EVENTS THAT LED TO THE AMERICAN REVOLUTION</a:t>
            </a:r>
          </a:p>
          <a:p>
            <a:pPr marL="775970" lvl="1" indent="-457200">
              <a:spcBef>
                <a:spcPts val="100"/>
              </a:spcBef>
              <a:buFontTx/>
              <a:buChar char="-"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QUARTERING ACT</a:t>
            </a:r>
          </a:p>
          <a:p>
            <a:pPr marL="775970" lvl="1" indent="-457200">
              <a:spcBef>
                <a:spcPts val="100"/>
              </a:spcBef>
              <a:buFontTx/>
              <a:buChar char="-"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NAVIGATION ACTS</a:t>
            </a:r>
          </a:p>
          <a:p>
            <a:pPr marL="775970" lvl="1" indent="-457200">
              <a:spcBef>
                <a:spcPts val="100"/>
              </a:spcBef>
              <a:buFontTx/>
              <a:buChar char="-"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STAMP ACT</a:t>
            </a:r>
          </a:p>
          <a:p>
            <a:pPr marL="775970" lvl="1" indent="-457200">
              <a:spcBef>
                <a:spcPts val="100"/>
              </a:spcBef>
              <a:buFontTx/>
              <a:buChar char="-"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BOSTON MASSACRE</a:t>
            </a:r>
          </a:p>
          <a:p>
            <a:pPr marL="775970" lvl="1" indent="-457200">
              <a:spcBef>
                <a:spcPts val="100"/>
              </a:spcBef>
              <a:buFontTx/>
              <a:buChar char="-"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INTOLERABLE/COERCIVE ACTS</a:t>
            </a:r>
          </a:p>
          <a:p>
            <a:pPr marL="775970" lvl="1" indent="-457200">
              <a:spcBef>
                <a:spcPts val="100"/>
              </a:spcBef>
              <a:buFontTx/>
              <a:buChar char="-"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SECOND CONTINENTAL CONGRESS</a:t>
            </a:r>
          </a:p>
          <a:p>
            <a:pPr marL="457200" indent="-412750">
              <a:spcBef>
                <a:spcPts val="1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(11) CONSENT OF THE GOVERNED</a:t>
            </a:r>
          </a:p>
          <a:p>
            <a:pPr marL="457200" indent="-412750">
              <a:spcBef>
                <a:spcPts val="1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(12) Change from yesterday!!!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INTOLERABLE/COERCIVE ACTS</a:t>
            </a:r>
          </a:p>
          <a:p>
            <a:pPr marL="457200" indent="-412750">
              <a:spcBef>
                <a:spcPts val="1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(13) OBJECTED TO BEING TAXED WITHOUT HAVING REPRESENTATION IN BRITISH PARLIAMENT</a:t>
            </a:r>
          </a:p>
          <a:p>
            <a:pPr marL="457200" indent="-412750" algn="ctr">
              <a:spcBef>
                <a:spcPts val="100"/>
              </a:spcBef>
              <a:buNone/>
            </a:pP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NEXT, WORK ON YOUR 2.3 EXIT SLIP!</a:t>
            </a:r>
          </a:p>
        </p:txBody>
      </p:sp>
    </p:spTree>
    <p:extLst>
      <p:ext uri="{BB962C8B-B14F-4D97-AF65-F5344CB8AC3E}">
        <p14:creationId xmlns:p14="http://schemas.microsoft.com/office/powerpoint/2010/main" val="394302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93059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STUDY </a:t>
            </a:r>
            <a:r>
              <a:rPr lang="en-US" sz="2700" b="1" dirty="0" smtClean="0">
                <a:solidFill>
                  <a:srgbClr val="C00000"/>
                </a:solidFill>
              </a:rPr>
              <a:t>GUIDE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12376"/>
            <a:ext cx="12192000" cy="6445624"/>
          </a:xfrm>
        </p:spPr>
        <p:txBody>
          <a:bodyPr>
            <a:noAutofit/>
          </a:bodyPr>
          <a:lstStyle/>
          <a:p>
            <a:pPr marL="457200" indent="-412750">
              <a:spcBef>
                <a:spcPts val="100"/>
              </a:spcBef>
              <a:buNone/>
            </a:pPr>
            <a:r>
              <a:rPr lang="en-US" sz="315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(4) PEOPLE HAVE NATURAL RIGHTS THAT ARE UNALIENABLE; JOHN LOCKE</a:t>
            </a:r>
          </a:p>
          <a:p>
            <a:pPr marL="457200" indent="-412750">
              <a:spcBef>
                <a:spcPts val="100"/>
              </a:spcBef>
              <a:buNone/>
            </a:pPr>
            <a:r>
              <a:rPr lang="en-US" sz="315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(5) WHEN GOVT BECOMES OPPRESIVE (VIOLATES THE NATURAL RIGHTS) OF CITIZENS</a:t>
            </a:r>
          </a:p>
          <a:p>
            <a:pPr marL="457200" indent="-412750">
              <a:spcBef>
                <a:spcPts val="100"/>
              </a:spcBef>
              <a:buNone/>
            </a:pPr>
            <a:r>
              <a:rPr lang="en-US" sz="315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(10) GOVT IS SUPPOSED TO PROTECT THE NATURAL RIGHTS OF CITIZENS</a:t>
            </a:r>
          </a:p>
          <a:p>
            <a:pPr marL="457200" indent="-412750">
              <a:spcBef>
                <a:spcPts val="100"/>
              </a:spcBef>
              <a:buNone/>
            </a:pPr>
            <a:r>
              <a:rPr lang="en-US" sz="315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(11) CONSENT OF THE GOVERNED</a:t>
            </a:r>
          </a:p>
          <a:p>
            <a:pPr marL="457200" indent="-412750">
              <a:spcBef>
                <a:spcPts val="100"/>
              </a:spcBef>
              <a:buNone/>
            </a:pPr>
            <a:r>
              <a:rPr lang="en-US" sz="315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(13) OBJECTED TO BEING TAXED WITHOUT HAVING REPRESENTATION IN BRITISH PARLIAMENT</a:t>
            </a:r>
          </a:p>
          <a:p>
            <a:pPr marL="457200" indent="-412750">
              <a:spcBef>
                <a:spcPts val="100"/>
              </a:spcBef>
              <a:buNone/>
            </a:pPr>
            <a:r>
              <a:rPr lang="en-US" sz="315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(16) THREE WEAKNESSES OF THE ARTICLES OF CONFEDERATION</a:t>
            </a:r>
          </a:p>
          <a:p>
            <a:pPr marL="775970" lvl="1" indent="-45720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WEAK GOVT THAT COULDN’T COLLECT TAXES, RAISE AN ARMY, REGULATE TRADE, OR PRINT MONEY</a:t>
            </a:r>
          </a:p>
          <a:p>
            <a:pPr marL="775970" lvl="1" indent="-45720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RIGID/INFLEXIBLE RULES: TOOK 9 OUT OF 13 STATES TO PASS LAWS</a:t>
            </a:r>
          </a:p>
          <a:p>
            <a:pPr marL="775970" lvl="1" indent="-45720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315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LACKED A CENTRAL POWER: NO LEADER TO ENFORCE LAWS, NO COURTS TO INTERPRET LAWS</a:t>
            </a:r>
          </a:p>
        </p:txBody>
      </p:sp>
    </p:spTree>
    <p:extLst>
      <p:ext uri="{BB962C8B-B14F-4D97-AF65-F5344CB8AC3E}">
        <p14:creationId xmlns:p14="http://schemas.microsoft.com/office/powerpoint/2010/main" val="22150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93059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STUDY </a:t>
            </a:r>
            <a:r>
              <a:rPr lang="en-US" sz="2700" b="1" dirty="0" smtClean="0">
                <a:solidFill>
                  <a:srgbClr val="C00000"/>
                </a:solidFill>
              </a:rPr>
              <a:t>GUIDE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12376"/>
            <a:ext cx="12192000" cy="6445624"/>
          </a:xfrm>
        </p:spPr>
        <p:txBody>
          <a:bodyPr>
            <a:noAutofit/>
          </a:bodyPr>
          <a:lstStyle/>
          <a:p>
            <a:pPr marL="457200" indent="-412750">
              <a:spcBef>
                <a:spcPts val="100"/>
              </a:spcBef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(17) SHAY’S REBELLION LED TO THE FALL OF THE ARTICLES BECAUSE OF:</a:t>
            </a:r>
          </a:p>
          <a:p>
            <a:pPr marL="457200" lvl="1" indent="-41275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WEAK NATIONAL GOVT FORCED STATES TO RAISE TAXES TO PAY OFF DEBTS FROM THE AMERICAN REVOLUTION &amp;</a:t>
            </a:r>
          </a:p>
          <a:p>
            <a:pPr marL="457200" lvl="1" indent="-41275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LACK OF NATIONAL GOVT FORCED STATES TO DEAL WITH REBELLIONS ON THEIR OWN</a:t>
            </a:r>
          </a:p>
          <a:p>
            <a:pPr marL="457200" indent="-412750" algn="ctr">
              <a:spcBef>
                <a:spcPts val="100"/>
              </a:spcBef>
              <a:buNone/>
            </a:pPr>
            <a:r>
              <a:rPr 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NEXT, WORK ON YOUR 2.4 EXIT SLIP!</a:t>
            </a:r>
          </a:p>
        </p:txBody>
      </p:sp>
    </p:spTree>
    <p:extLst>
      <p:ext uri="{BB962C8B-B14F-4D97-AF65-F5344CB8AC3E}">
        <p14:creationId xmlns:p14="http://schemas.microsoft.com/office/powerpoint/2010/main" val="47062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STUDY GUIDE </a:t>
            </a:r>
            <a:r>
              <a:rPr lang="en-US" sz="2700" b="1" dirty="0" smtClean="0">
                <a:solidFill>
                  <a:srgbClr val="C00000"/>
                </a:solidFill>
              </a:rPr>
              <a:t>(3 </a:t>
            </a:r>
            <a:r>
              <a:rPr lang="en-US" sz="2700" b="1" dirty="0">
                <a:solidFill>
                  <a:srgbClr val="C00000"/>
                </a:solidFill>
              </a:rPr>
              <a:t>MINS; WORK W/ SOMEONE BESIDE YOU!)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12192000" cy="6248400"/>
          </a:xfrm>
        </p:spPr>
        <p:txBody>
          <a:bodyPr>
            <a:normAutofit/>
          </a:bodyPr>
          <a:lstStyle/>
          <a:p>
            <a:pPr marL="45720" indent="0">
              <a:spcBef>
                <a:spcPts val="4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(15) PROMISED A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BILL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OF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RIGHTS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TO PROTECT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CIVIL LIBERTIES</a:t>
            </a:r>
          </a:p>
          <a:p>
            <a:pPr marL="45720" indent="0">
              <a:spcBef>
                <a:spcPts val="4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(18)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THREE-FIFTHS Compromise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" indent="0">
              <a:spcBef>
                <a:spcPts val="4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(19)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ELECTORAL COLLEGE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" indent="0">
              <a:spcBef>
                <a:spcPts val="4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(20)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GREAT Compromise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/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CONNECTICUT Compromise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" indent="0">
              <a:spcBef>
                <a:spcPts val="4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(21)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SLAVE TRADE Compromise</a:t>
            </a:r>
          </a:p>
          <a:p>
            <a:pPr marL="45720" indent="0">
              <a:spcBef>
                <a:spcPts val="400"/>
              </a:spcBef>
              <a:buNone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(23) Federalist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(F) or Anti-Federalist (A)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61963" indent="-2349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“There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should be a strong national government.”</a:t>
            </a:r>
          </a:p>
          <a:p>
            <a:pPr marL="461963" indent="-2349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“State governments should have more power.”</a:t>
            </a:r>
          </a:p>
          <a:p>
            <a:pPr marL="461963" indent="-2349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F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The Articles do not give enough power to the national govt.”</a:t>
            </a:r>
          </a:p>
          <a:p>
            <a:pPr marL="461963" indent="-2349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F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We need a common currency and national military.”</a:t>
            </a:r>
          </a:p>
          <a:p>
            <a:pPr marL="461963" indent="-2349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A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“If national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govt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 grows too strong, we will end up with yet another king.”</a:t>
            </a:r>
          </a:p>
          <a:p>
            <a:pPr marL="461963" indent="-2349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A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 Faction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led by Thomas Jefferson</a:t>
            </a:r>
          </a:p>
          <a:p>
            <a:pPr marL="461963" indent="-2349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F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Faction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led by Alexander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Hamilton</a:t>
            </a:r>
          </a:p>
          <a:p>
            <a:pPr marL="227013" indent="-227013" algn="ctr">
              <a:spcBef>
                <a:spcPts val="400"/>
              </a:spcBef>
              <a:buNone/>
            </a:pPr>
            <a:r>
              <a:rPr lang="en-US" sz="33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COMPLETE YOUR 2.5 EXIT SLIP &amp; VOCAB “HW”</a:t>
            </a:r>
          </a:p>
        </p:txBody>
      </p:sp>
    </p:spTree>
    <p:extLst>
      <p:ext uri="{BB962C8B-B14F-4D97-AF65-F5344CB8AC3E}">
        <p14:creationId xmlns:p14="http://schemas.microsoft.com/office/powerpoint/2010/main" val="283482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QUIZ </a:t>
            </a:r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762000"/>
            <a:ext cx="4779390" cy="451543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VOLTAIRE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ROUSSEAU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LOCKE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MONTESQUIEU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MAGNA CARTA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MAYFLOWER COMPACT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ENGLISH BILL OF RIGHTS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ALBANY PLAN</a:t>
            </a:r>
            <a:endParaRPr lang="en-US" sz="3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875229" y="609600"/>
            <a:ext cx="7316771" cy="466783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STAMP ACT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NAVIGATION ACTS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INTOLERABLE/COERCIVE ACTS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FIRST CONTINENTAL CONGRESS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SECOND CONTINENTAL CONGRESS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QUARTERING ACT</a:t>
            </a:r>
          </a:p>
          <a:p>
            <a:pPr marL="45720" indent="0">
              <a:spcBef>
                <a:spcPts val="600"/>
              </a:spcBef>
              <a:buNone/>
            </a:pPr>
            <a:endParaRPr 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SELF-GOVT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SALUTARY NEGLECT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POPULAR SOVEREIGNTY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3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3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0" y="5396846"/>
            <a:ext cx="12191999" cy="101338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NAME OF THE FIRST CONSTITUTION OF THE USA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NAME ONE WEAKNESS OF THE ARTICLES OF CONFEDERATION</a:t>
            </a:r>
          </a:p>
        </p:txBody>
      </p:sp>
    </p:spTree>
    <p:extLst>
      <p:ext uri="{BB962C8B-B14F-4D97-AF65-F5344CB8AC3E}">
        <p14:creationId xmlns:p14="http://schemas.microsoft.com/office/powerpoint/2010/main" val="52133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Lesson §2.1 </a:t>
            </a:r>
            <a:r>
              <a:rPr lang="en-US" b="1" dirty="0"/>
              <a:t>– </a:t>
            </a:r>
            <a:r>
              <a:rPr lang="en-US" b="1" dirty="0" smtClean="0"/>
              <a:t>ENLIGHTENMENT THINKERS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12192000" cy="6248400"/>
          </a:xfrm>
        </p:spPr>
        <p:txBody>
          <a:bodyPr>
            <a:norm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JOHN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LOCKE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Famous writing: </a:t>
            </a:r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TWO TREATISES OF GOVERNMENT</a:t>
            </a:r>
            <a:endParaRPr lang="en-US" sz="28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Social Contract theory (like ROUSSEAU)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People are born with natural rights that cannot be taken away (unalienable rights)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Purpose of government is to: protect citizens’ unalienable &amp; natural rights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If government doesn’t protect these rights, citizens should replace it with a new one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(because the citizens have ultimate authority, or popular sovereignty)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How did they inspire American govt American govt?: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Declaration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of Independence states that the colonists have the right to separate from Britain because their natural rights were not being protected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9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Lesson §2.1 </a:t>
            </a:r>
            <a:r>
              <a:rPr lang="en-US" b="1" dirty="0"/>
              <a:t>– </a:t>
            </a:r>
            <a:r>
              <a:rPr lang="en-US" b="1" dirty="0" smtClean="0"/>
              <a:t>ENLIGHTENMENT THINKERS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12192000" cy="5537200"/>
          </a:xfrm>
        </p:spPr>
        <p:txBody>
          <a:bodyPr>
            <a:normAutofit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VOLTAIRE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Famous writing: </a:t>
            </a:r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CANDIDE</a:t>
            </a:r>
            <a:endParaRPr lang="en-US" sz="28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Protection of civil liberties (like freedom of expression) &amp; religious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tolerance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Critic of organized religion (including the Catholic Church)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How did they inspire American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govt?: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First Amendment of Constitution guarantees freedom of expression, religious freedom, &amp; no official religion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8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Lesson §2.1 </a:t>
            </a:r>
            <a:r>
              <a:rPr lang="en-US" b="1" dirty="0"/>
              <a:t>– </a:t>
            </a:r>
            <a:r>
              <a:rPr lang="en-US" b="1" dirty="0" smtClean="0"/>
              <a:t>ENLIGHTENMENT THINKERS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7230534" cy="5586549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en-US" sz="32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When the legislative and executive powers are united in the same person, or in the same body of magistrates, there can be not liberty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; because apprehensions may arise, lest the same monarch or senate should enact tyrannical laws, to execute them in a tyrannical manner…</a:t>
            </a:r>
          </a:p>
          <a:p>
            <a:pPr marL="4572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“Again, </a:t>
            </a:r>
            <a:r>
              <a:rPr lang="en-US" sz="32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there is no liberty, if the judiciary power be not separated from the legislative and executive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. Were it joined with the legislative, the life and liberty of the subject would be exposed to arbitrary control; for the judge would be then the legislator. Were it joined to executive power, the judge might behave with violence and oppression.”</a:t>
            </a:r>
          </a:p>
          <a:p>
            <a:pPr marL="45720" indent="0">
              <a:spcBef>
                <a:spcPts val="600"/>
              </a:spcBef>
              <a:buNone/>
            </a:pPr>
            <a:endParaRPr lang="en-US" sz="3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7230534" y="762000"/>
            <a:ext cx="4961466" cy="511386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Philosopher: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MONTESQUIEU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3200" b="1" dirty="0" smtClean="0">
                <a:latin typeface="Calibri" panose="020F0502020204030204" pitchFamily="34" charset="0"/>
              </a:rPr>
              <a:t>Paraphrase: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When different PARTS of govt belong to the SAME person or body of people, there is no LIBERTY, only TYRANNY</a:t>
            </a:r>
            <a:endParaRPr lang="en-US" sz="3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2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§2.1 </a:t>
            </a:r>
            <a:r>
              <a:rPr lang="en-US" dirty="0"/>
              <a:t>– </a:t>
            </a:r>
            <a:r>
              <a:rPr lang="en-US" dirty="0" smtClean="0"/>
              <a:t>ENLIGHTENMENT THINKERS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7230534" cy="53847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[1] “[In a state of nature] </a:t>
            </a:r>
            <a:r>
              <a:rPr lang="en-US" sz="28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Man is born free, and everywhere he is in chains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.”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[2] “What </a:t>
            </a:r>
            <a:r>
              <a:rPr lang="en-US" sz="28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man loses by the social contract is his natural freedom and an unlimited right to do everything that tempts him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 and that he can get; what </a:t>
            </a:r>
            <a:r>
              <a:rPr lang="en-US" sz="28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he gains is civil freedom and the proprietorship of everything he possesses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.”</a:t>
            </a:r>
          </a:p>
          <a:p>
            <a:pPr marL="45720" indent="0">
              <a:spcBef>
                <a:spcPts val="600"/>
              </a:spcBef>
              <a:buNone/>
            </a:pP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7230534" y="762000"/>
            <a:ext cx="4961466" cy="511386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Philosopher: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ROUSSEAU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3200" b="1" dirty="0" smtClean="0">
                <a:latin typeface="Calibri" panose="020F0502020204030204" pitchFamily="34" charset="0"/>
              </a:rPr>
              <a:t>Paraphrase: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[1] Without GOVERNMENT, humans have total FREEDOM, but no SECURITY or PROTECTION from harm</a:t>
            </a:r>
            <a:endParaRPr lang="en-US" sz="3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" indent="0">
              <a:spcBef>
                <a:spcPts val="600"/>
              </a:spcBef>
              <a:buNone/>
            </a:pPr>
            <a:r>
              <a:rPr lang="en-US" sz="3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[2] When ppl enter into a govt, they lose some FREEDOMS in exchange for SECURITY &amp; PROTECTION</a:t>
            </a:r>
            <a:endParaRPr lang="en-US" sz="3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1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Lesson §2.1 </a:t>
            </a:r>
            <a:r>
              <a:rPr lang="en-US" b="1" dirty="0"/>
              <a:t>– </a:t>
            </a:r>
            <a:r>
              <a:rPr lang="en-US" b="1" dirty="0" smtClean="0"/>
              <a:t>ENLIGHTENMENT THINKERS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5827059" cy="53847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“The state of nature has a law of nature to govern it … no one ought to harm another in his life, health, liberty, or possessions: </a:t>
            </a:r>
            <a:r>
              <a:rPr lang="en-US" sz="28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Every one ... may not … take away or impair … the life, liberty, health, limb, or goods of another.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”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27059" y="762000"/>
            <a:ext cx="6364941" cy="53847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Philosopher: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LOCKE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Paraphrase: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All humans are born w/ NATURAL RIGHTS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No person or govt should HARM others by taking their POSSESSIONS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NATURAL RIGHTS include: LIFE (safety), LIBERTY (freedom), GOODS (property)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3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4942</Words>
  <Application>Microsoft Office PowerPoint</Application>
  <PresentationFormat>Widescreen</PresentationFormat>
  <Paragraphs>478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Wingdings</vt:lpstr>
      <vt:lpstr>Office Theme</vt:lpstr>
      <vt:lpstr>CIVICS &amp; ECONOMICS UNIT #2 SLIDES</vt:lpstr>
      <vt:lpstr>Vocab Log §2.1 –02/03</vt:lpstr>
      <vt:lpstr>Lesson §2.1 – ENLIGHTENMENT THINKERS</vt:lpstr>
      <vt:lpstr>Lesson §2.1 – ENLIGHTENMENT THINKERS</vt:lpstr>
      <vt:lpstr>Lesson §2.1 – ENLIGHTENMENT THINKERS</vt:lpstr>
      <vt:lpstr>Lesson §2.1 – ENLIGHTENMENT THINKERS</vt:lpstr>
      <vt:lpstr>Lesson §2.1 – ENLIGHTENMENT THINKERS</vt:lpstr>
      <vt:lpstr>Lesson §2.1 – ENLIGHTENMENT THINKERS</vt:lpstr>
      <vt:lpstr>Lesson §2.1 – ENLIGHTENMENT THINKERS</vt:lpstr>
      <vt:lpstr>Vocab Log §2.2 – 02/06</vt:lpstr>
      <vt:lpstr>Lesson §2.2 – FOUNDATIONAL DOCUMENTS</vt:lpstr>
      <vt:lpstr>Lesson §2.2 – FOUNDATIONAL DOCUMENTS</vt:lpstr>
      <vt:lpstr>Lesson §2.2 – FOUNDATIONAL DOCUMENTS</vt:lpstr>
      <vt:lpstr>Lesson §2.2 – FOUNDATIONAL DOCUMENTS</vt:lpstr>
      <vt:lpstr>Lesson §2.2 – FOUNDATIONAL DOCUMENTS</vt:lpstr>
      <vt:lpstr>Lesson §2.2 – FOUNDATIONAL DOCUMENTS</vt:lpstr>
      <vt:lpstr>Lesson §2.2 – FOUNDATIONAL DOCUMENTS</vt:lpstr>
      <vt:lpstr>Lesson §2.2 – FOUNDATIONAL DOCUMENTS</vt:lpstr>
      <vt:lpstr>Vocab Log §2.3 – 02/07</vt:lpstr>
      <vt:lpstr>Lesson §2.3 – SALUTARY NEGLECT &amp; SELF-RULE</vt:lpstr>
      <vt:lpstr>Lesson §2.3 – SALUTARY NEGLECT &amp; SELF-RULE</vt:lpstr>
      <vt:lpstr>Lesson §2.3 – SALUTARY NEGLECT &amp; SELF-RULE</vt:lpstr>
      <vt:lpstr>PowerPoint Presentation</vt:lpstr>
      <vt:lpstr>PowerPoint Presentation</vt:lpstr>
      <vt:lpstr>PowerPoint Presentation</vt:lpstr>
      <vt:lpstr>Vocab Log §2.4– 02/08</vt:lpstr>
      <vt:lpstr>Lesson §2.4 – DECLARATION OF INDEPENDENCE</vt:lpstr>
      <vt:lpstr>Lesson §2.4 – DECLARATION OF INDEPENDENCE</vt:lpstr>
      <vt:lpstr>Lesson §2.4 – DECLARATION OF INDEPENDENCE</vt:lpstr>
      <vt:lpstr>Lesson §2.4 – ARTICLES OF CONFEDERATION</vt:lpstr>
      <vt:lpstr>Lesson §2.4 – ARTICLES OF CONFEDERATION</vt:lpstr>
      <vt:lpstr>Vocab Log §2.5– 02/09</vt:lpstr>
      <vt:lpstr>NOTES §2.5</vt:lpstr>
      <vt:lpstr>Lesson §2.5 – FEDERALISTS v. ANTI-FEDERALISTS</vt:lpstr>
      <vt:lpstr>Lesson §2.5 – FEDERALISTS v. ANTI-FEDERALISTS</vt:lpstr>
      <vt:lpstr>Lesson §2.5 – CONSTITUTIONAL COMPROMISES</vt:lpstr>
      <vt:lpstr>Lesson §2.5 – CONSTITUTIONAL COMPROMISES</vt:lpstr>
      <vt:lpstr>Lesson §2.5 – CONSTITUTIONAL COMPROMISES</vt:lpstr>
      <vt:lpstr>Lesson §2.5 – CONSTITUTIONAL COMPROMISES</vt:lpstr>
      <vt:lpstr>Lesson §2.5 – CONSTITUTIONAL COMPROMISES</vt:lpstr>
      <vt:lpstr>Lesson §2.5 – CONSTITUTIONAL COMPROMISES</vt:lpstr>
      <vt:lpstr>Lesson §2.5 – COMPROMISES</vt:lpstr>
      <vt:lpstr>STUDY GUIDE</vt:lpstr>
      <vt:lpstr>STUDY GUIDE (2 MINS; WORK W/ SOMEONE BESIDE YOU!)</vt:lpstr>
      <vt:lpstr>STUDY GUIDE</vt:lpstr>
      <vt:lpstr>STUDY GUIDE</vt:lpstr>
      <vt:lpstr>STUDY GUIDE</vt:lpstr>
      <vt:lpstr>STUDY GUIDE (3 MINS; WORK W/ SOMEONE BESIDE YOU!)</vt:lpstr>
      <vt:lpstr>QUIZ REVIEW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CIVICS &amp; ECONOMICS UNIT #2 SLIDES</dc:title>
  <dc:creator>Kakavitsas, Samuel G.</dc:creator>
  <cp:lastModifiedBy>Kakavitsas, Samuel G.</cp:lastModifiedBy>
  <cp:revision>3</cp:revision>
  <dcterms:created xsi:type="dcterms:W3CDTF">2017-02-10T20:44:33Z</dcterms:created>
  <dcterms:modified xsi:type="dcterms:W3CDTF">2017-02-10T20:48:36Z</dcterms:modified>
</cp:coreProperties>
</file>