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90"/>
  </p:notesMasterIdLst>
  <p:sldIdLst>
    <p:sldId id="319" r:id="rId5"/>
    <p:sldId id="310" r:id="rId6"/>
    <p:sldId id="311" r:id="rId7"/>
    <p:sldId id="312" r:id="rId8"/>
    <p:sldId id="313" r:id="rId9"/>
    <p:sldId id="314" r:id="rId10"/>
    <p:sldId id="315" r:id="rId11"/>
    <p:sldId id="316" r:id="rId12"/>
    <p:sldId id="317" r:id="rId13"/>
    <p:sldId id="318" r:id="rId14"/>
    <p:sldId id="309"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266" r:id="rId38"/>
    <p:sldId id="267" r:id="rId39"/>
    <p:sldId id="268" r:id="rId40"/>
    <p:sldId id="269" r:id="rId41"/>
    <p:sldId id="270" r:id="rId42"/>
    <p:sldId id="271" r:id="rId43"/>
    <p:sldId id="272" r:id="rId44"/>
    <p:sldId id="273" r:id="rId45"/>
    <p:sldId id="274" r:id="rId46"/>
    <p:sldId id="275" r:id="rId47"/>
    <p:sldId id="276" r:id="rId48"/>
    <p:sldId id="277" r:id="rId49"/>
    <p:sldId id="278" r:id="rId50"/>
    <p:sldId id="279" r:id="rId51"/>
    <p:sldId id="280" r:id="rId52"/>
    <p:sldId id="281" r:id="rId53"/>
    <p:sldId id="282" r:id="rId54"/>
    <p:sldId id="283" r:id="rId55"/>
    <p:sldId id="284" r:id="rId56"/>
    <p:sldId id="285" r:id="rId57"/>
    <p:sldId id="286" r:id="rId58"/>
    <p:sldId id="257" r:id="rId59"/>
    <p:sldId id="258" r:id="rId60"/>
    <p:sldId id="259" r:id="rId61"/>
    <p:sldId id="260" r:id="rId62"/>
    <p:sldId id="261" r:id="rId63"/>
    <p:sldId id="262" r:id="rId64"/>
    <p:sldId id="263" r:id="rId65"/>
    <p:sldId id="264" r:id="rId66"/>
    <p:sldId id="265" r:id="rId67"/>
    <p:sldId id="324" r:id="rId68"/>
    <p:sldId id="320" r:id="rId69"/>
    <p:sldId id="321" r:id="rId70"/>
    <p:sldId id="325" r:id="rId71"/>
    <p:sldId id="326" r:id="rId72"/>
    <p:sldId id="322" r:id="rId73"/>
    <p:sldId id="327" r:id="rId74"/>
    <p:sldId id="328" r:id="rId75"/>
    <p:sldId id="342" r:id="rId76"/>
    <p:sldId id="329" r:id="rId77"/>
    <p:sldId id="330" r:id="rId78"/>
    <p:sldId id="336" r:id="rId79"/>
    <p:sldId id="337" r:id="rId80"/>
    <p:sldId id="331" r:id="rId81"/>
    <p:sldId id="332" r:id="rId82"/>
    <p:sldId id="338" r:id="rId83"/>
    <p:sldId id="333" r:id="rId84"/>
    <p:sldId id="339" r:id="rId85"/>
    <p:sldId id="340" r:id="rId86"/>
    <p:sldId id="334" r:id="rId87"/>
    <p:sldId id="335" r:id="rId88"/>
    <p:sldId id="341"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6" d="100"/>
          <a:sy n="46" d="100"/>
        </p:scale>
        <p:origin x="77" y="7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43A7A-EFA7-45C7-BE8E-87E0F9AADF6A}" type="datetimeFigureOut">
              <a:rPr lang="en-US" smtClean="0"/>
              <a:t>2/13/2017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38593-12FC-42E1-B6A0-79387E4434CF}" type="slidenum">
              <a:rPr lang="en-US" smtClean="0"/>
              <a:t>‹#›</a:t>
            </a:fld>
            <a:endParaRPr lang="en-US"/>
          </a:p>
        </p:txBody>
      </p:sp>
    </p:spTree>
    <p:extLst>
      <p:ext uri="{BB962C8B-B14F-4D97-AF65-F5344CB8AC3E}">
        <p14:creationId xmlns:p14="http://schemas.microsoft.com/office/powerpoint/2010/main" val="861583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3520745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solidFill>
                  <a:srgbClr val="4D3E2F"/>
                </a:solidFill>
                <a:latin typeface="Corbel" panose="020B0503020204020204"/>
              </a:rPr>
              <a:pPr/>
              <a:t>13</a:t>
            </a:fld>
            <a:endParaRPr lang="en-US">
              <a:solidFill>
                <a:srgbClr val="4D3E2F"/>
              </a:solidFill>
              <a:latin typeface="Corbel" panose="020B0503020204020204"/>
            </a:endParaRPr>
          </a:p>
        </p:txBody>
      </p:sp>
    </p:spTree>
    <p:extLst>
      <p:ext uri="{BB962C8B-B14F-4D97-AF65-F5344CB8AC3E}">
        <p14:creationId xmlns:p14="http://schemas.microsoft.com/office/powerpoint/2010/main" val="3486776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solidFill>
                  <a:srgbClr val="4D3E2F"/>
                </a:solidFill>
                <a:latin typeface="Corbel" panose="020B0503020204020204"/>
              </a:rPr>
              <a:pPr/>
              <a:t>14</a:t>
            </a:fld>
            <a:endParaRPr lang="en-US">
              <a:solidFill>
                <a:srgbClr val="4D3E2F"/>
              </a:solidFill>
              <a:latin typeface="Corbel" panose="020B0503020204020204"/>
            </a:endParaRPr>
          </a:p>
        </p:txBody>
      </p:sp>
    </p:spTree>
    <p:extLst>
      <p:ext uri="{BB962C8B-B14F-4D97-AF65-F5344CB8AC3E}">
        <p14:creationId xmlns:p14="http://schemas.microsoft.com/office/powerpoint/2010/main" val="671273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solidFill>
                  <a:srgbClr val="4D3E2F"/>
                </a:solidFill>
                <a:latin typeface="Corbel" panose="020B0503020204020204"/>
              </a:rPr>
              <a:pPr/>
              <a:t>15</a:t>
            </a:fld>
            <a:endParaRPr lang="en-US">
              <a:solidFill>
                <a:srgbClr val="4D3E2F"/>
              </a:solidFill>
              <a:latin typeface="Corbel" panose="020B0503020204020204"/>
            </a:endParaRPr>
          </a:p>
        </p:txBody>
      </p:sp>
    </p:spTree>
    <p:extLst>
      <p:ext uri="{BB962C8B-B14F-4D97-AF65-F5344CB8AC3E}">
        <p14:creationId xmlns:p14="http://schemas.microsoft.com/office/powerpoint/2010/main" val="569236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solidFill>
                  <a:srgbClr val="4D3E2F"/>
                </a:solidFill>
                <a:latin typeface="Corbel" panose="020B0503020204020204"/>
              </a:rPr>
              <a:pPr/>
              <a:t>16</a:t>
            </a:fld>
            <a:endParaRPr lang="en-US">
              <a:solidFill>
                <a:srgbClr val="4D3E2F"/>
              </a:solidFill>
              <a:latin typeface="Corbel" panose="020B0503020204020204"/>
            </a:endParaRPr>
          </a:p>
        </p:txBody>
      </p:sp>
    </p:spTree>
    <p:extLst>
      <p:ext uri="{BB962C8B-B14F-4D97-AF65-F5344CB8AC3E}">
        <p14:creationId xmlns:p14="http://schemas.microsoft.com/office/powerpoint/2010/main" val="582709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solidFill>
                  <a:srgbClr val="4D3E2F"/>
                </a:solidFill>
                <a:latin typeface="Corbel" panose="020B0503020204020204"/>
              </a:rPr>
              <a:pPr/>
              <a:t>17</a:t>
            </a:fld>
            <a:endParaRPr lang="en-US">
              <a:solidFill>
                <a:srgbClr val="4D3E2F"/>
              </a:solidFill>
              <a:latin typeface="Corbel" panose="020B0503020204020204"/>
            </a:endParaRPr>
          </a:p>
        </p:txBody>
      </p:sp>
    </p:spTree>
    <p:extLst>
      <p:ext uri="{BB962C8B-B14F-4D97-AF65-F5344CB8AC3E}">
        <p14:creationId xmlns:p14="http://schemas.microsoft.com/office/powerpoint/2010/main" val="2518634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solidFill>
                  <a:srgbClr val="4D3E2F"/>
                </a:solidFill>
                <a:latin typeface="Corbel" panose="020B0503020204020204"/>
              </a:rPr>
              <a:pPr/>
              <a:t>18</a:t>
            </a:fld>
            <a:endParaRPr lang="en-US">
              <a:solidFill>
                <a:srgbClr val="4D3E2F"/>
              </a:solidFill>
              <a:latin typeface="Corbel" panose="020B0503020204020204"/>
            </a:endParaRPr>
          </a:p>
        </p:txBody>
      </p:sp>
    </p:spTree>
    <p:extLst>
      <p:ext uri="{BB962C8B-B14F-4D97-AF65-F5344CB8AC3E}">
        <p14:creationId xmlns:p14="http://schemas.microsoft.com/office/powerpoint/2010/main" val="639207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solidFill>
                  <a:srgbClr val="4D3E2F"/>
                </a:solidFill>
                <a:latin typeface="Corbel" panose="020B0503020204020204"/>
              </a:rPr>
              <a:pPr/>
              <a:t>19</a:t>
            </a:fld>
            <a:endParaRPr lang="en-US">
              <a:solidFill>
                <a:srgbClr val="4D3E2F"/>
              </a:solidFill>
              <a:latin typeface="Corbel" panose="020B0503020204020204"/>
            </a:endParaRPr>
          </a:p>
        </p:txBody>
      </p:sp>
    </p:spTree>
    <p:extLst>
      <p:ext uri="{BB962C8B-B14F-4D97-AF65-F5344CB8AC3E}">
        <p14:creationId xmlns:p14="http://schemas.microsoft.com/office/powerpoint/2010/main" val="3677779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solidFill>
                  <a:srgbClr val="4D3E2F"/>
                </a:solidFill>
                <a:latin typeface="Corbel" panose="020B0503020204020204"/>
              </a:rPr>
              <a:pPr/>
              <a:t>20</a:t>
            </a:fld>
            <a:endParaRPr lang="en-US">
              <a:solidFill>
                <a:srgbClr val="4D3E2F"/>
              </a:solidFill>
              <a:latin typeface="Corbel" panose="020B0503020204020204"/>
            </a:endParaRPr>
          </a:p>
        </p:txBody>
      </p:sp>
    </p:spTree>
    <p:extLst>
      <p:ext uri="{BB962C8B-B14F-4D97-AF65-F5344CB8AC3E}">
        <p14:creationId xmlns:p14="http://schemas.microsoft.com/office/powerpoint/2010/main" val="2048762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solidFill>
                  <a:srgbClr val="4D3E2F"/>
                </a:solidFill>
                <a:latin typeface="Corbel" panose="020B0503020204020204"/>
              </a:rPr>
              <a:pPr/>
              <a:t>21</a:t>
            </a:fld>
            <a:endParaRPr lang="en-US">
              <a:solidFill>
                <a:srgbClr val="4D3E2F"/>
              </a:solidFill>
              <a:latin typeface="Corbel" panose="020B0503020204020204"/>
            </a:endParaRPr>
          </a:p>
        </p:txBody>
      </p:sp>
    </p:spTree>
    <p:extLst>
      <p:ext uri="{BB962C8B-B14F-4D97-AF65-F5344CB8AC3E}">
        <p14:creationId xmlns:p14="http://schemas.microsoft.com/office/powerpoint/2010/main" val="1117886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solidFill>
                  <a:srgbClr val="4D3E2F"/>
                </a:solidFill>
                <a:latin typeface="Corbel" panose="020B0503020204020204"/>
              </a:rPr>
              <a:pPr/>
              <a:t>22</a:t>
            </a:fld>
            <a:endParaRPr lang="en-US">
              <a:solidFill>
                <a:srgbClr val="4D3E2F"/>
              </a:solidFill>
              <a:latin typeface="Corbel" panose="020B0503020204020204"/>
            </a:endParaRPr>
          </a:p>
        </p:txBody>
      </p:sp>
    </p:spTree>
    <p:extLst>
      <p:ext uri="{BB962C8B-B14F-4D97-AF65-F5344CB8AC3E}">
        <p14:creationId xmlns:p14="http://schemas.microsoft.com/office/powerpoint/2010/main" val="2437827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2502855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solidFill>
                  <a:srgbClr val="4D3E2F"/>
                </a:solidFill>
                <a:latin typeface="Corbel" panose="020B0503020204020204"/>
              </a:rPr>
              <a:pPr/>
              <a:t>23</a:t>
            </a:fld>
            <a:endParaRPr lang="en-US">
              <a:solidFill>
                <a:srgbClr val="4D3E2F"/>
              </a:solidFill>
              <a:latin typeface="Corbel" panose="020B0503020204020204"/>
            </a:endParaRPr>
          </a:p>
        </p:txBody>
      </p:sp>
    </p:spTree>
    <p:extLst>
      <p:ext uri="{BB962C8B-B14F-4D97-AF65-F5344CB8AC3E}">
        <p14:creationId xmlns:p14="http://schemas.microsoft.com/office/powerpoint/2010/main" val="2956444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solidFill>
                  <a:srgbClr val="4D3E2F"/>
                </a:solidFill>
                <a:latin typeface="Corbel" panose="020B0503020204020204"/>
              </a:rPr>
              <a:pPr/>
              <a:t>24</a:t>
            </a:fld>
            <a:endParaRPr lang="en-US">
              <a:solidFill>
                <a:srgbClr val="4D3E2F"/>
              </a:solidFill>
              <a:latin typeface="Corbel" panose="020B0503020204020204"/>
            </a:endParaRPr>
          </a:p>
        </p:txBody>
      </p:sp>
    </p:spTree>
    <p:extLst>
      <p:ext uri="{BB962C8B-B14F-4D97-AF65-F5344CB8AC3E}">
        <p14:creationId xmlns:p14="http://schemas.microsoft.com/office/powerpoint/2010/main" val="2923802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solidFill>
                  <a:srgbClr val="4D3E2F"/>
                </a:solidFill>
                <a:latin typeface="Corbel" panose="020B0503020204020204"/>
              </a:rPr>
              <a:pPr/>
              <a:t>25</a:t>
            </a:fld>
            <a:endParaRPr lang="en-US">
              <a:solidFill>
                <a:srgbClr val="4D3E2F"/>
              </a:solidFill>
              <a:latin typeface="Corbel" panose="020B0503020204020204"/>
            </a:endParaRPr>
          </a:p>
        </p:txBody>
      </p:sp>
    </p:spTree>
    <p:extLst>
      <p:ext uri="{BB962C8B-B14F-4D97-AF65-F5344CB8AC3E}">
        <p14:creationId xmlns:p14="http://schemas.microsoft.com/office/powerpoint/2010/main" val="810911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solidFill>
                  <a:srgbClr val="4D3E2F"/>
                </a:solidFill>
                <a:latin typeface="Corbel" panose="020B0503020204020204"/>
              </a:rPr>
              <a:pPr/>
              <a:t>26</a:t>
            </a:fld>
            <a:endParaRPr lang="en-US">
              <a:solidFill>
                <a:srgbClr val="4D3E2F"/>
              </a:solidFill>
              <a:latin typeface="Corbel" panose="020B0503020204020204"/>
            </a:endParaRPr>
          </a:p>
        </p:txBody>
      </p:sp>
    </p:spTree>
    <p:extLst>
      <p:ext uri="{BB962C8B-B14F-4D97-AF65-F5344CB8AC3E}">
        <p14:creationId xmlns:p14="http://schemas.microsoft.com/office/powerpoint/2010/main" val="2038799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solidFill>
                  <a:srgbClr val="4D3E2F"/>
                </a:solidFill>
                <a:latin typeface="Corbel" panose="020B0503020204020204"/>
              </a:rPr>
              <a:pPr/>
              <a:t>27</a:t>
            </a:fld>
            <a:endParaRPr lang="en-US">
              <a:solidFill>
                <a:srgbClr val="4D3E2F"/>
              </a:solidFill>
              <a:latin typeface="Corbel" panose="020B0503020204020204"/>
            </a:endParaRPr>
          </a:p>
        </p:txBody>
      </p:sp>
    </p:spTree>
    <p:extLst>
      <p:ext uri="{BB962C8B-B14F-4D97-AF65-F5344CB8AC3E}">
        <p14:creationId xmlns:p14="http://schemas.microsoft.com/office/powerpoint/2010/main" val="999955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solidFill>
                  <a:srgbClr val="4D3E2F"/>
                </a:solidFill>
                <a:latin typeface="Corbel" panose="020B0503020204020204"/>
              </a:rPr>
              <a:pPr/>
              <a:t>28</a:t>
            </a:fld>
            <a:endParaRPr lang="en-US">
              <a:solidFill>
                <a:srgbClr val="4D3E2F"/>
              </a:solidFill>
              <a:latin typeface="Corbel" panose="020B0503020204020204"/>
            </a:endParaRPr>
          </a:p>
        </p:txBody>
      </p:sp>
    </p:spTree>
    <p:extLst>
      <p:ext uri="{BB962C8B-B14F-4D97-AF65-F5344CB8AC3E}">
        <p14:creationId xmlns:p14="http://schemas.microsoft.com/office/powerpoint/2010/main" val="1699467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solidFill>
                  <a:srgbClr val="4D3E2F"/>
                </a:solidFill>
                <a:latin typeface="Corbel" panose="020B0503020204020204"/>
              </a:rPr>
              <a:pPr/>
              <a:t>29</a:t>
            </a:fld>
            <a:endParaRPr lang="en-US">
              <a:solidFill>
                <a:srgbClr val="4D3E2F"/>
              </a:solidFill>
              <a:latin typeface="Corbel" panose="020B0503020204020204"/>
            </a:endParaRPr>
          </a:p>
        </p:txBody>
      </p:sp>
    </p:spTree>
    <p:extLst>
      <p:ext uri="{BB962C8B-B14F-4D97-AF65-F5344CB8AC3E}">
        <p14:creationId xmlns:p14="http://schemas.microsoft.com/office/powerpoint/2010/main" val="2643434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solidFill>
                  <a:srgbClr val="4D3E2F"/>
                </a:solidFill>
                <a:latin typeface="Corbel" panose="020B0503020204020204"/>
              </a:rPr>
              <a:pPr/>
              <a:t>30</a:t>
            </a:fld>
            <a:endParaRPr lang="en-US">
              <a:solidFill>
                <a:srgbClr val="4D3E2F"/>
              </a:solidFill>
              <a:latin typeface="Corbel" panose="020B0503020204020204"/>
            </a:endParaRPr>
          </a:p>
        </p:txBody>
      </p:sp>
    </p:spTree>
    <p:extLst>
      <p:ext uri="{BB962C8B-B14F-4D97-AF65-F5344CB8AC3E}">
        <p14:creationId xmlns:p14="http://schemas.microsoft.com/office/powerpoint/2010/main" val="629308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solidFill>
                  <a:srgbClr val="4D3E2F"/>
                </a:solidFill>
                <a:latin typeface="Corbel" panose="020B0503020204020204"/>
              </a:rPr>
              <a:pPr/>
              <a:t>31</a:t>
            </a:fld>
            <a:endParaRPr lang="en-US">
              <a:solidFill>
                <a:srgbClr val="4D3E2F"/>
              </a:solidFill>
              <a:latin typeface="Corbel" panose="020B0503020204020204"/>
            </a:endParaRPr>
          </a:p>
        </p:txBody>
      </p:sp>
    </p:spTree>
    <p:extLst>
      <p:ext uri="{BB962C8B-B14F-4D97-AF65-F5344CB8AC3E}">
        <p14:creationId xmlns:p14="http://schemas.microsoft.com/office/powerpoint/2010/main" val="2807040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solidFill>
                  <a:srgbClr val="4D3E2F"/>
                </a:solidFill>
                <a:latin typeface="Corbel" panose="020B0503020204020204"/>
              </a:rPr>
              <a:pPr/>
              <a:t>32</a:t>
            </a:fld>
            <a:endParaRPr lang="en-US">
              <a:solidFill>
                <a:srgbClr val="4D3E2F"/>
              </a:solidFill>
              <a:latin typeface="Corbel" panose="020B0503020204020204"/>
            </a:endParaRPr>
          </a:p>
        </p:txBody>
      </p:sp>
    </p:spTree>
    <p:extLst>
      <p:ext uri="{BB962C8B-B14F-4D97-AF65-F5344CB8AC3E}">
        <p14:creationId xmlns:p14="http://schemas.microsoft.com/office/powerpoint/2010/main" val="251865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4</a:t>
            </a:fld>
            <a:endParaRPr lang="en-US"/>
          </a:p>
        </p:txBody>
      </p:sp>
    </p:spTree>
    <p:extLst>
      <p:ext uri="{BB962C8B-B14F-4D97-AF65-F5344CB8AC3E}">
        <p14:creationId xmlns:p14="http://schemas.microsoft.com/office/powerpoint/2010/main" val="3956165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solidFill>
                  <a:srgbClr val="4D3E2F"/>
                </a:solidFill>
                <a:latin typeface="Corbel" panose="020B0503020204020204"/>
              </a:rPr>
              <a:pPr/>
              <a:t>33</a:t>
            </a:fld>
            <a:endParaRPr lang="en-US">
              <a:solidFill>
                <a:srgbClr val="4D3E2F"/>
              </a:solidFill>
              <a:latin typeface="Corbel" panose="020B0503020204020204"/>
            </a:endParaRPr>
          </a:p>
        </p:txBody>
      </p:sp>
    </p:spTree>
    <p:extLst>
      <p:ext uri="{BB962C8B-B14F-4D97-AF65-F5344CB8AC3E}">
        <p14:creationId xmlns:p14="http://schemas.microsoft.com/office/powerpoint/2010/main" val="1243327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34</a:t>
            </a:fld>
            <a:endParaRPr lang="en-US"/>
          </a:p>
        </p:txBody>
      </p:sp>
    </p:spTree>
    <p:extLst>
      <p:ext uri="{BB962C8B-B14F-4D97-AF65-F5344CB8AC3E}">
        <p14:creationId xmlns:p14="http://schemas.microsoft.com/office/powerpoint/2010/main" val="3234627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35</a:t>
            </a:fld>
            <a:endParaRPr lang="en-US"/>
          </a:p>
        </p:txBody>
      </p:sp>
    </p:spTree>
    <p:extLst>
      <p:ext uri="{BB962C8B-B14F-4D97-AF65-F5344CB8AC3E}">
        <p14:creationId xmlns:p14="http://schemas.microsoft.com/office/powerpoint/2010/main" val="4097291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36</a:t>
            </a:fld>
            <a:endParaRPr lang="en-US"/>
          </a:p>
        </p:txBody>
      </p:sp>
    </p:spTree>
    <p:extLst>
      <p:ext uri="{BB962C8B-B14F-4D97-AF65-F5344CB8AC3E}">
        <p14:creationId xmlns:p14="http://schemas.microsoft.com/office/powerpoint/2010/main" val="2911862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37</a:t>
            </a:fld>
            <a:endParaRPr lang="en-US"/>
          </a:p>
        </p:txBody>
      </p:sp>
    </p:spTree>
    <p:extLst>
      <p:ext uri="{BB962C8B-B14F-4D97-AF65-F5344CB8AC3E}">
        <p14:creationId xmlns:p14="http://schemas.microsoft.com/office/powerpoint/2010/main" val="2340636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38</a:t>
            </a:fld>
            <a:endParaRPr lang="en-US"/>
          </a:p>
        </p:txBody>
      </p:sp>
    </p:spTree>
    <p:extLst>
      <p:ext uri="{BB962C8B-B14F-4D97-AF65-F5344CB8AC3E}">
        <p14:creationId xmlns:p14="http://schemas.microsoft.com/office/powerpoint/2010/main" val="3964908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39</a:t>
            </a:fld>
            <a:endParaRPr lang="en-US"/>
          </a:p>
        </p:txBody>
      </p:sp>
    </p:spTree>
    <p:extLst>
      <p:ext uri="{BB962C8B-B14F-4D97-AF65-F5344CB8AC3E}">
        <p14:creationId xmlns:p14="http://schemas.microsoft.com/office/powerpoint/2010/main" val="1872260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40</a:t>
            </a:fld>
            <a:endParaRPr lang="en-US"/>
          </a:p>
        </p:txBody>
      </p:sp>
    </p:spTree>
    <p:extLst>
      <p:ext uri="{BB962C8B-B14F-4D97-AF65-F5344CB8AC3E}">
        <p14:creationId xmlns:p14="http://schemas.microsoft.com/office/powerpoint/2010/main" val="1451443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41</a:t>
            </a:fld>
            <a:endParaRPr lang="en-US"/>
          </a:p>
        </p:txBody>
      </p:sp>
    </p:spTree>
    <p:extLst>
      <p:ext uri="{BB962C8B-B14F-4D97-AF65-F5344CB8AC3E}">
        <p14:creationId xmlns:p14="http://schemas.microsoft.com/office/powerpoint/2010/main" val="3090924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42</a:t>
            </a:fld>
            <a:endParaRPr lang="en-US"/>
          </a:p>
        </p:txBody>
      </p:sp>
    </p:spTree>
    <p:extLst>
      <p:ext uri="{BB962C8B-B14F-4D97-AF65-F5344CB8AC3E}">
        <p14:creationId xmlns:p14="http://schemas.microsoft.com/office/powerpoint/2010/main" val="614188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5</a:t>
            </a:fld>
            <a:endParaRPr lang="en-US"/>
          </a:p>
        </p:txBody>
      </p:sp>
    </p:spTree>
    <p:extLst>
      <p:ext uri="{BB962C8B-B14F-4D97-AF65-F5344CB8AC3E}">
        <p14:creationId xmlns:p14="http://schemas.microsoft.com/office/powerpoint/2010/main" val="26522857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43</a:t>
            </a:fld>
            <a:endParaRPr lang="en-US"/>
          </a:p>
        </p:txBody>
      </p:sp>
    </p:spTree>
    <p:extLst>
      <p:ext uri="{BB962C8B-B14F-4D97-AF65-F5344CB8AC3E}">
        <p14:creationId xmlns:p14="http://schemas.microsoft.com/office/powerpoint/2010/main" val="14277538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44</a:t>
            </a:fld>
            <a:endParaRPr lang="en-US"/>
          </a:p>
        </p:txBody>
      </p:sp>
    </p:spTree>
    <p:extLst>
      <p:ext uri="{BB962C8B-B14F-4D97-AF65-F5344CB8AC3E}">
        <p14:creationId xmlns:p14="http://schemas.microsoft.com/office/powerpoint/2010/main" val="32017222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45</a:t>
            </a:fld>
            <a:endParaRPr lang="en-US"/>
          </a:p>
        </p:txBody>
      </p:sp>
    </p:spTree>
    <p:extLst>
      <p:ext uri="{BB962C8B-B14F-4D97-AF65-F5344CB8AC3E}">
        <p14:creationId xmlns:p14="http://schemas.microsoft.com/office/powerpoint/2010/main" val="14213992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46</a:t>
            </a:fld>
            <a:endParaRPr lang="en-US"/>
          </a:p>
        </p:txBody>
      </p:sp>
    </p:spTree>
    <p:extLst>
      <p:ext uri="{BB962C8B-B14F-4D97-AF65-F5344CB8AC3E}">
        <p14:creationId xmlns:p14="http://schemas.microsoft.com/office/powerpoint/2010/main" val="39076866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47</a:t>
            </a:fld>
            <a:endParaRPr lang="en-US"/>
          </a:p>
        </p:txBody>
      </p:sp>
    </p:spTree>
    <p:extLst>
      <p:ext uri="{BB962C8B-B14F-4D97-AF65-F5344CB8AC3E}">
        <p14:creationId xmlns:p14="http://schemas.microsoft.com/office/powerpoint/2010/main" val="24879495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48</a:t>
            </a:fld>
            <a:endParaRPr lang="en-US"/>
          </a:p>
        </p:txBody>
      </p:sp>
    </p:spTree>
    <p:extLst>
      <p:ext uri="{BB962C8B-B14F-4D97-AF65-F5344CB8AC3E}">
        <p14:creationId xmlns:p14="http://schemas.microsoft.com/office/powerpoint/2010/main" val="10181812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49</a:t>
            </a:fld>
            <a:endParaRPr lang="en-US"/>
          </a:p>
        </p:txBody>
      </p:sp>
    </p:spTree>
    <p:extLst>
      <p:ext uri="{BB962C8B-B14F-4D97-AF65-F5344CB8AC3E}">
        <p14:creationId xmlns:p14="http://schemas.microsoft.com/office/powerpoint/2010/main" val="27090975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50</a:t>
            </a:fld>
            <a:endParaRPr lang="en-US"/>
          </a:p>
        </p:txBody>
      </p:sp>
    </p:spTree>
    <p:extLst>
      <p:ext uri="{BB962C8B-B14F-4D97-AF65-F5344CB8AC3E}">
        <p14:creationId xmlns:p14="http://schemas.microsoft.com/office/powerpoint/2010/main" val="24574480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51</a:t>
            </a:fld>
            <a:endParaRPr lang="en-US"/>
          </a:p>
        </p:txBody>
      </p:sp>
    </p:spTree>
    <p:extLst>
      <p:ext uri="{BB962C8B-B14F-4D97-AF65-F5344CB8AC3E}">
        <p14:creationId xmlns:p14="http://schemas.microsoft.com/office/powerpoint/2010/main" val="27333290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52</a:t>
            </a:fld>
            <a:endParaRPr lang="en-US"/>
          </a:p>
        </p:txBody>
      </p:sp>
    </p:spTree>
    <p:extLst>
      <p:ext uri="{BB962C8B-B14F-4D97-AF65-F5344CB8AC3E}">
        <p14:creationId xmlns:p14="http://schemas.microsoft.com/office/powerpoint/2010/main" val="179942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6</a:t>
            </a:fld>
            <a:endParaRPr lang="en-US"/>
          </a:p>
        </p:txBody>
      </p:sp>
    </p:spTree>
    <p:extLst>
      <p:ext uri="{BB962C8B-B14F-4D97-AF65-F5344CB8AC3E}">
        <p14:creationId xmlns:p14="http://schemas.microsoft.com/office/powerpoint/2010/main" val="15551353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53</a:t>
            </a:fld>
            <a:endParaRPr lang="en-US"/>
          </a:p>
        </p:txBody>
      </p:sp>
    </p:spTree>
    <p:extLst>
      <p:ext uri="{BB962C8B-B14F-4D97-AF65-F5344CB8AC3E}">
        <p14:creationId xmlns:p14="http://schemas.microsoft.com/office/powerpoint/2010/main" val="17635376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54</a:t>
            </a:fld>
            <a:endParaRPr lang="en-US"/>
          </a:p>
        </p:txBody>
      </p:sp>
    </p:spTree>
    <p:extLst>
      <p:ext uri="{BB962C8B-B14F-4D97-AF65-F5344CB8AC3E}">
        <p14:creationId xmlns:p14="http://schemas.microsoft.com/office/powerpoint/2010/main" val="388569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solidFill>
                  <a:srgbClr val="4D3E2F"/>
                </a:solidFill>
                <a:latin typeface="Corbel" panose="020B0503020204020204"/>
              </a:rPr>
              <a:pPr/>
              <a:t>55</a:t>
            </a:fld>
            <a:endParaRPr lang="en-US">
              <a:solidFill>
                <a:srgbClr val="4D3E2F"/>
              </a:solidFill>
              <a:latin typeface="Corbel" panose="020B0503020204020204"/>
            </a:endParaRPr>
          </a:p>
        </p:txBody>
      </p:sp>
    </p:spTree>
    <p:extLst>
      <p:ext uri="{BB962C8B-B14F-4D97-AF65-F5344CB8AC3E}">
        <p14:creationId xmlns:p14="http://schemas.microsoft.com/office/powerpoint/2010/main" val="700133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7</a:t>
            </a:fld>
            <a:endParaRPr lang="en-US"/>
          </a:p>
        </p:txBody>
      </p:sp>
    </p:spTree>
    <p:extLst>
      <p:ext uri="{BB962C8B-B14F-4D97-AF65-F5344CB8AC3E}">
        <p14:creationId xmlns:p14="http://schemas.microsoft.com/office/powerpoint/2010/main" val="302833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8</a:t>
            </a:fld>
            <a:endParaRPr lang="en-US"/>
          </a:p>
        </p:txBody>
      </p:sp>
    </p:spTree>
    <p:extLst>
      <p:ext uri="{BB962C8B-B14F-4D97-AF65-F5344CB8AC3E}">
        <p14:creationId xmlns:p14="http://schemas.microsoft.com/office/powerpoint/2010/main" val="710703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11</a:t>
            </a:fld>
            <a:endParaRPr lang="en-US"/>
          </a:p>
        </p:txBody>
      </p:sp>
    </p:spTree>
    <p:extLst>
      <p:ext uri="{BB962C8B-B14F-4D97-AF65-F5344CB8AC3E}">
        <p14:creationId xmlns:p14="http://schemas.microsoft.com/office/powerpoint/2010/main" val="3242073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solidFill>
                  <a:srgbClr val="4D3E2F"/>
                </a:solidFill>
                <a:latin typeface="Corbel" panose="020B0503020204020204"/>
              </a:rPr>
              <a:pPr/>
              <a:t>12</a:t>
            </a:fld>
            <a:endParaRPr lang="en-US">
              <a:solidFill>
                <a:srgbClr val="4D3E2F"/>
              </a:solidFill>
              <a:latin typeface="Corbel" panose="020B0503020204020204"/>
            </a:endParaRPr>
          </a:p>
        </p:txBody>
      </p:sp>
    </p:spTree>
    <p:extLst>
      <p:ext uri="{BB962C8B-B14F-4D97-AF65-F5344CB8AC3E}">
        <p14:creationId xmlns:p14="http://schemas.microsoft.com/office/powerpoint/2010/main" val="3067977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CA47BE-71FB-48EA-808B-0527CD0358E9}"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F586D-1F19-4A72-945F-D27DDCA67B1D}" type="slidenum">
              <a:rPr lang="en-US" smtClean="0"/>
              <a:t>‹#›</a:t>
            </a:fld>
            <a:endParaRPr lang="en-US"/>
          </a:p>
        </p:txBody>
      </p:sp>
    </p:spTree>
    <p:extLst>
      <p:ext uri="{BB962C8B-B14F-4D97-AF65-F5344CB8AC3E}">
        <p14:creationId xmlns:p14="http://schemas.microsoft.com/office/powerpoint/2010/main" val="4113436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CA47BE-71FB-48EA-808B-0527CD0358E9}"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F586D-1F19-4A72-945F-D27DDCA67B1D}" type="slidenum">
              <a:rPr lang="en-US" smtClean="0"/>
              <a:t>‹#›</a:t>
            </a:fld>
            <a:endParaRPr lang="en-US"/>
          </a:p>
        </p:txBody>
      </p:sp>
    </p:spTree>
    <p:extLst>
      <p:ext uri="{BB962C8B-B14F-4D97-AF65-F5344CB8AC3E}">
        <p14:creationId xmlns:p14="http://schemas.microsoft.com/office/powerpoint/2010/main" val="602405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CA47BE-71FB-48EA-808B-0527CD0358E9}"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F586D-1F19-4A72-945F-D27DDCA67B1D}" type="slidenum">
              <a:rPr lang="en-US" smtClean="0"/>
              <a:t>‹#›</a:t>
            </a:fld>
            <a:endParaRPr lang="en-US"/>
          </a:p>
        </p:txBody>
      </p:sp>
    </p:spTree>
    <p:extLst>
      <p:ext uri="{BB962C8B-B14F-4D97-AF65-F5344CB8AC3E}">
        <p14:creationId xmlns:p14="http://schemas.microsoft.com/office/powerpoint/2010/main" val="2772222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Puffy white clouds in deep blue sky"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pic>
        <p:nvPicPr>
          <p:cNvPr id="10" name="Picture 9" descr="Closeup of plant shoot"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title="Slide Design Pictur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42294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a:solidFill>
                  <a:srgbClr val="8BAA00">
                    <a:lumMod val="75000"/>
                  </a:srgbClr>
                </a:solidFill>
              </a:rPr>
              <a:t>July 22, 2012</a:t>
            </a:r>
          </a:p>
        </p:txBody>
      </p:sp>
      <p:sp>
        <p:nvSpPr>
          <p:cNvPr id="5" name="Footer Placeholder 4"/>
          <p:cNvSpPr>
            <a:spLocks noGrp="1"/>
          </p:cNvSpPr>
          <p:nvPr>
            <p:ph type="ftr" sz="quarter" idx="11"/>
          </p:nvPr>
        </p:nvSpPr>
        <p:spPr/>
        <p:txBody>
          <a:bodyPr/>
          <a:lstStyle/>
          <a:p>
            <a:r>
              <a:rPr>
                <a:solidFill>
                  <a:srgbClr val="8BAA00">
                    <a:lumMod val="75000"/>
                  </a:srgbClr>
                </a:solidFill>
              </a:rPr>
              <a:t>Footer text here</a:t>
            </a:r>
          </a:p>
        </p:txBody>
      </p:sp>
      <p:sp>
        <p:nvSpPr>
          <p:cNvPr id="6" name="Slide Number Placeholder 5"/>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203209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pic>
        <p:nvPicPr>
          <p:cNvPr id="9" name="Picture 8" descr="Wave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11" name="Picture 10" descr="Closeup of green plants"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320116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4294967295" orient="horz" pos="3768">
          <p15:clr>
            <a:srgbClr val="FDE53C"/>
          </p15:clr>
        </p15:guide>
        <p15:guide id="4294967295" orient="horz" pos="1296">
          <p15:clr>
            <a:srgbClr val="FDE53C"/>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a:solidFill>
                  <a:srgbClr val="8BAA00">
                    <a:lumMod val="75000"/>
                  </a:srgbClr>
                </a:solidFill>
              </a:rPr>
              <a:t>July 22, 2012</a:t>
            </a:r>
          </a:p>
        </p:txBody>
      </p:sp>
      <p:sp>
        <p:nvSpPr>
          <p:cNvPr id="6" name="Footer Placeholder 5"/>
          <p:cNvSpPr>
            <a:spLocks noGrp="1"/>
          </p:cNvSpPr>
          <p:nvPr>
            <p:ph type="ftr" sz="quarter" idx="11"/>
          </p:nvPr>
        </p:nvSpPr>
        <p:spPr/>
        <p:txBody>
          <a:bodyPr/>
          <a:lstStyle/>
          <a:p>
            <a:r>
              <a:rPr>
                <a:solidFill>
                  <a:srgbClr val="8BAA00">
                    <a:lumMod val="75000"/>
                  </a:srgbClr>
                </a:solidFill>
              </a:rPr>
              <a:t>Footer text here</a:t>
            </a:r>
          </a:p>
        </p:txBody>
      </p:sp>
      <p:sp>
        <p:nvSpPr>
          <p:cNvPr id="7" name="Slide Number Placeholder 6"/>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199196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a:solidFill>
                  <a:srgbClr val="8BAA00">
                    <a:lumMod val="75000"/>
                  </a:srgbClr>
                </a:solidFill>
              </a:rPr>
              <a:t>July 22, 2012</a:t>
            </a:r>
          </a:p>
        </p:txBody>
      </p:sp>
      <p:sp>
        <p:nvSpPr>
          <p:cNvPr id="8" name="Footer Placeholder 7"/>
          <p:cNvSpPr>
            <a:spLocks noGrp="1"/>
          </p:cNvSpPr>
          <p:nvPr>
            <p:ph type="ftr" sz="quarter" idx="11"/>
          </p:nvPr>
        </p:nvSpPr>
        <p:spPr/>
        <p:txBody>
          <a:bodyPr/>
          <a:lstStyle/>
          <a:p>
            <a:r>
              <a:rPr>
                <a:solidFill>
                  <a:srgbClr val="8BAA00">
                    <a:lumMod val="75000"/>
                  </a:srgbClr>
                </a:solidFill>
              </a:rPr>
              <a:t>Footer text here</a:t>
            </a:r>
          </a:p>
        </p:txBody>
      </p:sp>
      <p:sp>
        <p:nvSpPr>
          <p:cNvPr id="9" name="Slide Number Placeholder 8"/>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70750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a:solidFill>
                  <a:srgbClr val="8BAA00">
                    <a:lumMod val="75000"/>
                  </a:srgbClr>
                </a:solidFill>
              </a:rPr>
              <a:t>July 22, 2012</a:t>
            </a:r>
          </a:p>
        </p:txBody>
      </p:sp>
      <p:sp>
        <p:nvSpPr>
          <p:cNvPr id="4" name="Footer Placeholder 3"/>
          <p:cNvSpPr>
            <a:spLocks noGrp="1"/>
          </p:cNvSpPr>
          <p:nvPr>
            <p:ph type="ftr" sz="quarter" idx="11"/>
          </p:nvPr>
        </p:nvSpPr>
        <p:spPr/>
        <p:txBody>
          <a:bodyPr/>
          <a:lstStyle/>
          <a:p>
            <a:r>
              <a:rPr>
                <a:solidFill>
                  <a:srgbClr val="8BAA00">
                    <a:lumMod val="75000"/>
                  </a:srgbClr>
                </a:solidFill>
              </a:rPr>
              <a:t>Footer text here</a:t>
            </a:r>
          </a:p>
        </p:txBody>
      </p:sp>
      <p:sp>
        <p:nvSpPr>
          <p:cNvPr id="5" name="Slide Number Placeholder 4"/>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291435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a:solidFill>
                  <a:srgbClr val="8BAA00">
                    <a:lumMod val="75000"/>
                  </a:srgbClr>
                </a:solidFill>
              </a:rPr>
              <a:t>July 22, 2012</a:t>
            </a:r>
          </a:p>
        </p:txBody>
      </p:sp>
      <p:sp>
        <p:nvSpPr>
          <p:cNvPr id="3" name="Footer Placeholder 2"/>
          <p:cNvSpPr>
            <a:spLocks noGrp="1"/>
          </p:cNvSpPr>
          <p:nvPr>
            <p:ph type="ftr" sz="quarter" idx="11"/>
          </p:nvPr>
        </p:nvSpPr>
        <p:spPr/>
        <p:txBody>
          <a:bodyPr/>
          <a:lstStyle/>
          <a:p>
            <a:r>
              <a:rPr>
                <a:solidFill>
                  <a:srgbClr val="8BAA00">
                    <a:lumMod val="75000"/>
                  </a:srgbClr>
                </a:solidFill>
              </a:rPr>
              <a:t>Footer text here</a:t>
            </a:r>
          </a:p>
        </p:txBody>
      </p:sp>
      <p:sp>
        <p:nvSpPr>
          <p:cNvPr id="4" name="Slide Number Placeholder 3"/>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47549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79" y="919616"/>
            <a:ext cx="4155622" cy="2532888"/>
          </a:xfrm>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a:solidFill>
                  <a:srgbClr val="8BAA00">
                    <a:lumMod val="75000"/>
                  </a:srgbClr>
                </a:solidFill>
              </a:rPr>
              <a:t>July 22, 2012</a:t>
            </a:r>
          </a:p>
        </p:txBody>
      </p:sp>
      <p:sp>
        <p:nvSpPr>
          <p:cNvPr id="6" name="Footer Placeholder 5"/>
          <p:cNvSpPr>
            <a:spLocks noGrp="1"/>
          </p:cNvSpPr>
          <p:nvPr>
            <p:ph type="ftr" sz="quarter" idx="11"/>
          </p:nvPr>
        </p:nvSpPr>
        <p:spPr/>
        <p:txBody>
          <a:bodyPr/>
          <a:lstStyle/>
          <a:p>
            <a:r>
              <a:rPr>
                <a:solidFill>
                  <a:srgbClr val="8BAA00">
                    <a:lumMod val="75000"/>
                  </a:srgbClr>
                </a:solidFill>
              </a:rPr>
              <a:t>Footer text here</a:t>
            </a:r>
          </a:p>
        </p:txBody>
      </p:sp>
      <p:sp>
        <p:nvSpPr>
          <p:cNvPr id="7" name="Slide Number Placeholder 6"/>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330881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CA47BE-71FB-48EA-808B-0527CD0358E9}"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F586D-1F19-4A72-945F-D27DDCA67B1D}" type="slidenum">
              <a:rPr lang="en-US" smtClean="0"/>
              <a:t>‹#›</a:t>
            </a:fld>
            <a:endParaRPr lang="en-US"/>
          </a:p>
        </p:txBody>
      </p:sp>
    </p:spTree>
    <p:extLst>
      <p:ext uri="{BB962C8B-B14F-4D97-AF65-F5344CB8AC3E}">
        <p14:creationId xmlns:p14="http://schemas.microsoft.com/office/powerpoint/2010/main" val="1678130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80" y="919616"/>
            <a:ext cx="4155622" cy="2532888"/>
          </a:xfrm>
        </p:spPr>
        <p:txBody>
          <a:bodyPr anchor="b"/>
          <a:lstStyle>
            <a:lvl1pPr>
              <a:defRPr sz="3200"/>
            </a:lvl1pPr>
          </a:lstStyle>
          <a:p>
            <a:r>
              <a:rPr lang="en-US" smtClean="0"/>
              <a:t>Click to edit Master title style</a:t>
            </a:r>
            <a:endParaRPr/>
          </a:p>
        </p:txBody>
      </p:sp>
      <p:sp>
        <p:nvSpPr>
          <p:cNvPr id="3" name="Picture Placeholder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a:solidFill>
                  <a:srgbClr val="8BAA00">
                    <a:lumMod val="75000"/>
                  </a:srgbClr>
                </a:solidFill>
              </a:rPr>
              <a:t>July 22, 2012</a:t>
            </a:r>
          </a:p>
        </p:txBody>
      </p:sp>
      <p:sp>
        <p:nvSpPr>
          <p:cNvPr id="6" name="Footer Placeholder 5"/>
          <p:cNvSpPr>
            <a:spLocks noGrp="1"/>
          </p:cNvSpPr>
          <p:nvPr>
            <p:ph type="ftr" sz="quarter" idx="11"/>
          </p:nvPr>
        </p:nvSpPr>
        <p:spPr/>
        <p:txBody>
          <a:bodyPr/>
          <a:lstStyle/>
          <a:p>
            <a:r>
              <a:rPr>
                <a:solidFill>
                  <a:srgbClr val="8BAA00">
                    <a:lumMod val="75000"/>
                  </a:srgbClr>
                </a:solidFill>
              </a:rPr>
              <a:t>Footer text here</a:t>
            </a:r>
          </a:p>
        </p:txBody>
      </p:sp>
      <p:sp>
        <p:nvSpPr>
          <p:cNvPr id="7" name="Slide Number Placeholder 6"/>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43091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a:solidFill>
                  <a:srgbClr val="8BAA00">
                    <a:lumMod val="75000"/>
                  </a:srgbClr>
                </a:solidFill>
              </a:rPr>
              <a:t>July 22, 2012</a:t>
            </a:r>
          </a:p>
        </p:txBody>
      </p:sp>
      <p:sp>
        <p:nvSpPr>
          <p:cNvPr id="5" name="Footer Placeholder 4"/>
          <p:cNvSpPr>
            <a:spLocks noGrp="1"/>
          </p:cNvSpPr>
          <p:nvPr>
            <p:ph type="ftr" sz="quarter" idx="11"/>
          </p:nvPr>
        </p:nvSpPr>
        <p:spPr/>
        <p:txBody>
          <a:bodyPr/>
          <a:lstStyle/>
          <a:p>
            <a:r>
              <a:rPr>
                <a:solidFill>
                  <a:srgbClr val="8BAA00">
                    <a:lumMod val="75000"/>
                  </a:srgbClr>
                </a:solidFill>
              </a:rPr>
              <a:t>Footer text here</a:t>
            </a:r>
          </a:p>
        </p:txBody>
      </p:sp>
      <p:sp>
        <p:nvSpPr>
          <p:cNvPr id="6" name="Slide Number Placeholder 5"/>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405168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a:solidFill>
                  <a:srgbClr val="8BAA00">
                    <a:lumMod val="75000"/>
                  </a:srgbClr>
                </a:solidFill>
              </a:rPr>
              <a:t>July 22, 2012</a:t>
            </a:r>
          </a:p>
        </p:txBody>
      </p:sp>
      <p:sp>
        <p:nvSpPr>
          <p:cNvPr id="5" name="Footer Placeholder 4"/>
          <p:cNvSpPr>
            <a:spLocks noGrp="1"/>
          </p:cNvSpPr>
          <p:nvPr>
            <p:ph type="ftr" sz="quarter" idx="11"/>
          </p:nvPr>
        </p:nvSpPr>
        <p:spPr/>
        <p:txBody>
          <a:bodyPr/>
          <a:lstStyle/>
          <a:p>
            <a:r>
              <a:rPr>
                <a:solidFill>
                  <a:srgbClr val="8BAA00">
                    <a:lumMod val="75000"/>
                  </a:srgbClr>
                </a:solidFill>
              </a:rPr>
              <a:t>Footer text here</a:t>
            </a:r>
          </a:p>
        </p:txBody>
      </p:sp>
      <p:sp>
        <p:nvSpPr>
          <p:cNvPr id="6" name="Slide Number Placeholder 5"/>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110847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Puffy white clouds in deep blue sky"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pic>
        <p:nvPicPr>
          <p:cNvPr id="10" name="Picture 9" descr="Closeup of plant shoot"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title="Slide Design Pictur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31975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a:solidFill>
                  <a:srgbClr val="8BAA00">
                    <a:lumMod val="75000"/>
                  </a:srgbClr>
                </a:solidFill>
              </a:rPr>
              <a:t>July 22, 2012</a:t>
            </a:r>
          </a:p>
        </p:txBody>
      </p:sp>
      <p:sp>
        <p:nvSpPr>
          <p:cNvPr id="5" name="Footer Placeholder 4"/>
          <p:cNvSpPr>
            <a:spLocks noGrp="1"/>
          </p:cNvSpPr>
          <p:nvPr>
            <p:ph type="ftr" sz="quarter" idx="11"/>
          </p:nvPr>
        </p:nvSpPr>
        <p:spPr/>
        <p:txBody>
          <a:bodyPr/>
          <a:lstStyle/>
          <a:p>
            <a:r>
              <a:rPr>
                <a:solidFill>
                  <a:srgbClr val="8BAA00">
                    <a:lumMod val="75000"/>
                  </a:srgbClr>
                </a:solidFill>
              </a:rPr>
              <a:t>Footer text here</a:t>
            </a:r>
          </a:p>
        </p:txBody>
      </p:sp>
      <p:sp>
        <p:nvSpPr>
          <p:cNvPr id="6" name="Slide Number Placeholder 5"/>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4180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pic>
        <p:nvPicPr>
          <p:cNvPr id="9" name="Picture 8" descr="Wave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11" name="Picture 10" descr="Closeup of green plants"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149200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4294967295" orient="horz" pos="3768">
          <p15:clr>
            <a:srgbClr val="FDE53C"/>
          </p15:clr>
        </p15:guide>
        <p15:guide id="4294967295" orient="horz" pos="1296">
          <p15:clr>
            <a:srgbClr val="FDE53C"/>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a:solidFill>
                  <a:srgbClr val="8BAA00">
                    <a:lumMod val="75000"/>
                  </a:srgbClr>
                </a:solidFill>
              </a:rPr>
              <a:t>July 22, 2012</a:t>
            </a:r>
          </a:p>
        </p:txBody>
      </p:sp>
      <p:sp>
        <p:nvSpPr>
          <p:cNvPr id="6" name="Footer Placeholder 5"/>
          <p:cNvSpPr>
            <a:spLocks noGrp="1"/>
          </p:cNvSpPr>
          <p:nvPr>
            <p:ph type="ftr" sz="quarter" idx="11"/>
          </p:nvPr>
        </p:nvSpPr>
        <p:spPr/>
        <p:txBody>
          <a:bodyPr/>
          <a:lstStyle/>
          <a:p>
            <a:r>
              <a:rPr>
                <a:solidFill>
                  <a:srgbClr val="8BAA00">
                    <a:lumMod val="75000"/>
                  </a:srgbClr>
                </a:solidFill>
              </a:rPr>
              <a:t>Footer text here</a:t>
            </a:r>
          </a:p>
        </p:txBody>
      </p:sp>
      <p:sp>
        <p:nvSpPr>
          <p:cNvPr id="7" name="Slide Number Placeholder 6"/>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214563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a:solidFill>
                  <a:srgbClr val="8BAA00">
                    <a:lumMod val="75000"/>
                  </a:srgbClr>
                </a:solidFill>
              </a:rPr>
              <a:t>July 22, 2012</a:t>
            </a:r>
          </a:p>
        </p:txBody>
      </p:sp>
      <p:sp>
        <p:nvSpPr>
          <p:cNvPr id="8" name="Footer Placeholder 7"/>
          <p:cNvSpPr>
            <a:spLocks noGrp="1"/>
          </p:cNvSpPr>
          <p:nvPr>
            <p:ph type="ftr" sz="quarter" idx="11"/>
          </p:nvPr>
        </p:nvSpPr>
        <p:spPr/>
        <p:txBody>
          <a:bodyPr/>
          <a:lstStyle/>
          <a:p>
            <a:r>
              <a:rPr>
                <a:solidFill>
                  <a:srgbClr val="8BAA00">
                    <a:lumMod val="75000"/>
                  </a:srgbClr>
                </a:solidFill>
              </a:rPr>
              <a:t>Footer text here</a:t>
            </a:r>
          </a:p>
        </p:txBody>
      </p:sp>
      <p:sp>
        <p:nvSpPr>
          <p:cNvPr id="9" name="Slide Number Placeholder 8"/>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414305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a:solidFill>
                  <a:srgbClr val="8BAA00">
                    <a:lumMod val="75000"/>
                  </a:srgbClr>
                </a:solidFill>
              </a:rPr>
              <a:t>July 22, 2012</a:t>
            </a:r>
          </a:p>
        </p:txBody>
      </p:sp>
      <p:sp>
        <p:nvSpPr>
          <p:cNvPr id="4" name="Footer Placeholder 3"/>
          <p:cNvSpPr>
            <a:spLocks noGrp="1"/>
          </p:cNvSpPr>
          <p:nvPr>
            <p:ph type="ftr" sz="quarter" idx="11"/>
          </p:nvPr>
        </p:nvSpPr>
        <p:spPr/>
        <p:txBody>
          <a:bodyPr/>
          <a:lstStyle/>
          <a:p>
            <a:r>
              <a:rPr>
                <a:solidFill>
                  <a:srgbClr val="8BAA00">
                    <a:lumMod val="75000"/>
                  </a:srgbClr>
                </a:solidFill>
              </a:rPr>
              <a:t>Footer text here</a:t>
            </a:r>
          </a:p>
        </p:txBody>
      </p:sp>
      <p:sp>
        <p:nvSpPr>
          <p:cNvPr id="5" name="Slide Number Placeholder 4"/>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140511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a:solidFill>
                  <a:srgbClr val="8BAA00">
                    <a:lumMod val="75000"/>
                  </a:srgbClr>
                </a:solidFill>
              </a:rPr>
              <a:t>July 22, 2012</a:t>
            </a:r>
          </a:p>
        </p:txBody>
      </p:sp>
      <p:sp>
        <p:nvSpPr>
          <p:cNvPr id="3" name="Footer Placeholder 2"/>
          <p:cNvSpPr>
            <a:spLocks noGrp="1"/>
          </p:cNvSpPr>
          <p:nvPr>
            <p:ph type="ftr" sz="quarter" idx="11"/>
          </p:nvPr>
        </p:nvSpPr>
        <p:spPr/>
        <p:txBody>
          <a:bodyPr/>
          <a:lstStyle/>
          <a:p>
            <a:r>
              <a:rPr>
                <a:solidFill>
                  <a:srgbClr val="8BAA00">
                    <a:lumMod val="75000"/>
                  </a:srgbClr>
                </a:solidFill>
              </a:rPr>
              <a:t>Footer text here</a:t>
            </a:r>
          </a:p>
        </p:txBody>
      </p:sp>
      <p:sp>
        <p:nvSpPr>
          <p:cNvPr id="4" name="Slide Number Placeholder 3"/>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318795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CA47BE-71FB-48EA-808B-0527CD0358E9}"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F586D-1F19-4A72-945F-D27DDCA67B1D}" type="slidenum">
              <a:rPr lang="en-US" smtClean="0"/>
              <a:t>‹#›</a:t>
            </a:fld>
            <a:endParaRPr lang="en-US"/>
          </a:p>
        </p:txBody>
      </p:sp>
    </p:spTree>
    <p:extLst>
      <p:ext uri="{BB962C8B-B14F-4D97-AF65-F5344CB8AC3E}">
        <p14:creationId xmlns:p14="http://schemas.microsoft.com/office/powerpoint/2010/main" val="3483169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79" y="919616"/>
            <a:ext cx="4155622" cy="2532888"/>
          </a:xfrm>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a:solidFill>
                  <a:srgbClr val="8BAA00">
                    <a:lumMod val="75000"/>
                  </a:srgbClr>
                </a:solidFill>
              </a:rPr>
              <a:t>July 22, 2012</a:t>
            </a:r>
          </a:p>
        </p:txBody>
      </p:sp>
      <p:sp>
        <p:nvSpPr>
          <p:cNvPr id="6" name="Footer Placeholder 5"/>
          <p:cNvSpPr>
            <a:spLocks noGrp="1"/>
          </p:cNvSpPr>
          <p:nvPr>
            <p:ph type="ftr" sz="quarter" idx="11"/>
          </p:nvPr>
        </p:nvSpPr>
        <p:spPr/>
        <p:txBody>
          <a:bodyPr/>
          <a:lstStyle/>
          <a:p>
            <a:r>
              <a:rPr>
                <a:solidFill>
                  <a:srgbClr val="8BAA00">
                    <a:lumMod val="75000"/>
                  </a:srgbClr>
                </a:solidFill>
              </a:rPr>
              <a:t>Footer text here</a:t>
            </a:r>
          </a:p>
        </p:txBody>
      </p:sp>
      <p:sp>
        <p:nvSpPr>
          <p:cNvPr id="7" name="Slide Number Placeholder 6"/>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39929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80" y="919616"/>
            <a:ext cx="4155622" cy="2532888"/>
          </a:xfrm>
        </p:spPr>
        <p:txBody>
          <a:bodyPr anchor="b"/>
          <a:lstStyle>
            <a:lvl1pPr>
              <a:defRPr sz="3200"/>
            </a:lvl1pPr>
          </a:lstStyle>
          <a:p>
            <a:r>
              <a:rPr lang="en-US" smtClean="0"/>
              <a:t>Click to edit Master title style</a:t>
            </a:r>
            <a:endParaRPr/>
          </a:p>
        </p:txBody>
      </p:sp>
      <p:sp>
        <p:nvSpPr>
          <p:cNvPr id="3" name="Picture Placeholder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a:solidFill>
                  <a:srgbClr val="8BAA00">
                    <a:lumMod val="75000"/>
                  </a:srgbClr>
                </a:solidFill>
              </a:rPr>
              <a:t>July 22, 2012</a:t>
            </a:r>
          </a:p>
        </p:txBody>
      </p:sp>
      <p:sp>
        <p:nvSpPr>
          <p:cNvPr id="6" name="Footer Placeholder 5"/>
          <p:cNvSpPr>
            <a:spLocks noGrp="1"/>
          </p:cNvSpPr>
          <p:nvPr>
            <p:ph type="ftr" sz="quarter" idx="11"/>
          </p:nvPr>
        </p:nvSpPr>
        <p:spPr/>
        <p:txBody>
          <a:bodyPr/>
          <a:lstStyle/>
          <a:p>
            <a:r>
              <a:rPr>
                <a:solidFill>
                  <a:srgbClr val="8BAA00">
                    <a:lumMod val="75000"/>
                  </a:srgbClr>
                </a:solidFill>
              </a:rPr>
              <a:t>Footer text here</a:t>
            </a:r>
          </a:p>
        </p:txBody>
      </p:sp>
      <p:sp>
        <p:nvSpPr>
          <p:cNvPr id="7" name="Slide Number Placeholder 6"/>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68737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a:solidFill>
                  <a:srgbClr val="8BAA00">
                    <a:lumMod val="75000"/>
                  </a:srgbClr>
                </a:solidFill>
              </a:rPr>
              <a:t>July 22, 2012</a:t>
            </a:r>
          </a:p>
        </p:txBody>
      </p:sp>
      <p:sp>
        <p:nvSpPr>
          <p:cNvPr id="5" name="Footer Placeholder 4"/>
          <p:cNvSpPr>
            <a:spLocks noGrp="1"/>
          </p:cNvSpPr>
          <p:nvPr>
            <p:ph type="ftr" sz="quarter" idx="11"/>
          </p:nvPr>
        </p:nvSpPr>
        <p:spPr/>
        <p:txBody>
          <a:bodyPr/>
          <a:lstStyle/>
          <a:p>
            <a:r>
              <a:rPr>
                <a:solidFill>
                  <a:srgbClr val="8BAA00">
                    <a:lumMod val="75000"/>
                  </a:srgbClr>
                </a:solidFill>
              </a:rPr>
              <a:t>Footer text here</a:t>
            </a:r>
          </a:p>
        </p:txBody>
      </p:sp>
      <p:sp>
        <p:nvSpPr>
          <p:cNvPr id="6" name="Slide Number Placeholder 5"/>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48384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a:solidFill>
                  <a:srgbClr val="8BAA00">
                    <a:lumMod val="75000"/>
                  </a:srgbClr>
                </a:solidFill>
              </a:rPr>
              <a:t>July 22, 2012</a:t>
            </a:r>
          </a:p>
        </p:txBody>
      </p:sp>
      <p:sp>
        <p:nvSpPr>
          <p:cNvPr id="5" name="Footer Placeholder 4"/>
          <p:cNvSpPr>
            <a:spLocks noGrp="1"/>
          </p:cNvSpPr>
          <p:nvPr>
            <p:ph type="ftr" sz="quarter" idx="11"/>
          </p:nvPr>
        </p:nvSpPr>
        <p:spPr/>
        <p:txBody>
          <a:bodyPr/>
          <a:lstStyle/>
          <a:p>
            <a:r>
              <a:rPr>
                <a:solidFill>
                  <a:srgbClr val="8BAA00">
                    <a:lumMod val="75000"/>
                  </a:srgbClr>
                </a:solidFill>
              </a:rPr>
              <a:t>Footer text here</a:t>
            </a:r>
          </a:p>
        </p:txBody>
      </p:sp>
      <p:sp>
        <p:nvSpPr>
          <p:cNvPr id="6" name="Slide Number Placeholder 5"/>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32943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A7E94F-F947-4E1A-8030-C9E53C65FFCC}" type="datetimeFigureOut">
              <a:rPr lang="en-US" smtClean="0">
                <a:solidFill>
                  <a:prstClr val="black">
                    <a:tint val="75000"/>
                  </a:prstClr>
                </a:solidFill>
              </a:rPr>
              <a:pPr/>
              <a:t>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CBDF30-53D7-44CC-ABDC-97EE955BF5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863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7E94F-F947-4E1A-8030-C9E53C65FFCC}" type="datetimeFigureOut">
              <a:rPr lang="en-US" smtClean="0">
                <a:solidFill>
                  <a:prstClr val="black">
                    <a:tint val="75000"/>
                  </a:prstClr>
                </a:solidFill>
              </a:rPr>
              <a:pPr/>
              <a:t>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CBDF30-53D7-44CC-ABDC-97EE955BF5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979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A7E94F-F947-4E1A-8030-C9E53C65FFCC}" type="datetimeFigureOut">
              <a:rPr lang="en-US" smtClean="0">
                <a:solidFill>
                  <a:prstClr val="black">
                    <a:tint val="75000"/>
                  </a:prstClr>
                </a:solidFill>
              </a:rPr>
              <a:pPr/>
              <a:t>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CBDF30-53D7-44CC-ABDC-97EE955BF5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794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A7E94F-F947-4E1A-8030-C9E53C65FFCC}" type="datetimeFigureOut">
              <a:rPr lang="en-US" smtClean="0">
                <a:solidFill>
                  <a:prstClr val="black">
                    <a:tint val="75000"/>
                  </a:prstClr>
                </a:solidFill>
              </a:rPr>
              <a:pPr/>
              <a:t>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CBDF30-53D7-44CC-ABDC-97EE955BF5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1145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A7E94F-F947-4E1A-8030-C9E53C65FFCC}" type="datetimeFigureOut">
              <a:rPr lang="en-US" smtClean="0">
                <a:solidFill>
                  <a:prstClr val="black">
                    <a:tint val="75000"/>
                  </a:prstClr>
                </a:solidFill>
              </a:rPr>
              <a:pPr/>
              <a:t>2/13/2017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1CBDF30-53D7-44CC-ABDC-97EE955BF5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8516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A7E94F-F947-4E1A-8030-C9E53C65FFCC}" type="datetimeFigureOut">
              <a:rPr lang="en-US" smtClean="0">
                <a:solidFill>
                  <a:prstClr val="black">
                    <a:tint val="75000"/>
                  </a:prstClr>
                </a:solidFill>
              </a:rPr>
              <a:pPr/>
              <a:t>2/13/2017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CBDF30-53D7-44CC-ABDC-97EE955BF5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26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CA47BE-71FB-48EA-808B-0527CD0358E9}"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F586D-1F19-4A72-945F-D27DDCA67B1D}" type="slidenum">
              <a:rPr lang="en-US" smtClean="0"/>
              <a:t>‹#›</a:t>
            </a:fld>
            <a:endParaRPr lang="en-US"/>
          </a:p>
        </p:txBody>
      </p:sp>
    </p:spTree>
    <p:extLst>
      <p:ext uri="{BB962C8B-B14F-4D97-AF65-F5344CB8AC3E}">
        <p14:creationId xmlns:p14="http://schemas.microsoft.com/office/powerpoint/2010/main" val="17335582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7E94F-F947-4E1A-8030-C9E53C65FFCC}" type="datetimeFigureOut">
              <a:rPr lang="en-US" smtClean="0">
                <a:solidFill>
                  <a:prstClr val="black">
                    <a:tint val="75000"/>
                  </a:prstClr>
                </a:solidFill>
              </a:rPr>
              <a:pPr/>
              <a:t>2/13/2017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1CBDF30-53D7-44CC-ABDC-97EE955BF5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1762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A7E94F-F947-4E1A-8030-C9E53C65FFCC}" type="datetimeFigureOut">
              <a:rPr lang="en-US" smtClean="0">
                <a:solidFill>
                  <a:prstClr val="black">
                    <a:tint val="75000"/>
                  </a:prstClr>
                </a:solidFill>
              </a:rPr>
              <a:pPr/>
              <a:t>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CBDF30-53D7-44CC-ABDC-97EE955BF5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746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A7E94F-F947-4E1A-8030-C9E53C65FFCC}" type="datetimeFigureOut">
              <a:rPr lang="en-US" smtClean="0">
                <a:solidFill>
                  <a:prstClr val="black">
                    <a:tint val="75000"/>
                  </a:prstClr>
                </a:solidFill>
              </a:rPr>
              <a:pPr/>
              <a:t>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CBDF30-53D7-44CC-ABDC-97EE955BF5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8871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7E94F-F947-4E1A-8030-C9E53C65FFCC}" type="datetimeFigureOut">
              <a:rPr lang="en-US" smtClean="0">
                <a:solidFill>
                  <a:prstClr val="black">
                    <a:tint val="75000"/>
                  </a:prstClr>
                </a:solidFill>
              </a:rPr>
              <a:pPr/>
              <a:t>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CBDF30-53D7-44CC-ABDC-97EE955BF5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267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7E94F-F947-4E1A-8030-C9E53C65FFCC}" type="datetimeFigureOut">
              <a:rPr lang="en-US" smtClean="0">
                <a:solidFill>
                  <a:prstClr val="black">
                    <a:tint val="75000"/>
                  </a:prstClr>
                </a:solidFill>
              </a:rPr>
              <a:pPr/>
              <a:t>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CBDF30-53D7-44CC-ABDC-97EE955BF5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359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CA47BE-71FB-48EA-808B-0527CD0358E9}" type="datetimeFigureOut">
              <a:rPr lang="en-US" smtClean="0"/>
              <a:t>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FF586D-1F19-4A72-945F-D27DDCA67B1D}" type="slidenum">
              <a:rPr lang="en-US" smtClean="0"/>
              <a:t>‹#›</a:t>
            </a:fld>
            <a:endParaRPr lang="en-US"/>
          </a:p>
        </p:txBody>
      </p:sp>
    </p:spTree>
    <p:extLst>
      <p:ext uri="{BB962C8B-B14F-4D97-AF65-F5344CB8AC3E}">
        <p14:creationId xmlns:p14="http://schemas.microsoft.com/office/powerpoint/2010/main" val="385245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CA47BE-71FB-48EA-808B-0527CD0358E9}" type="datetimeFigureOut">
              <a:rPr lang="en-US" smtClean="0"/>
              <a:t>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FF586D-1F19-4A72-945F-D27DDCA67B1D}" type="slidenum">
              <a:rPr lang="en-US" smtClean="0"/>
              <a:t>‹#›</a:t>
            </a:fld>
            <a:endParaRPr lang="en-US"/>
          </a:p>
        </p:txBody>
      </p:sp>
    </p:spTree>
    <p:extLst>
      <p:ext uri="{BB962C8B-B14F-4D97-AF65-F5344CB8AC3E}">
        <p14:creationId xmlns:p14="http://schemas.microsoft.com/office/powerpoint/2010/main" val="299510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A47BE-71FB-48EA-808B-0527CD0358E9}" type="datetimeFigureOut">
              <a:rPr lang="en-US" smtClean="0"/>
              <a:t>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FF586D-1F19-4A72-945F-D27DDCA67B1D}" type="slidenum">
              <a:rPr lang="en-US" smtClean="0"/>
              <a:t>‹#›</a:t>
            </a:fld>
            <a:endParaRPr lang="en-US"/>
          </a:p>
        </p:txBody>
      </p:sp>
    </p:spTree>
    <p:extLst>
      <p:ext uri="{BB962C8B-B14F-4D97-AF65-F5344CB8AC3E}">
        <p14:creationId xmlns:p14="http://schemas.microsoft.com/office/powerpoint/2010/main" val="28776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A47BE-71FB-48EA-808B-0527CD0358E9}"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F586D-1F19-4A72-945F-D27DDCA67B1D}" type="slidenum">
              <a:rPr lang="en-US" smtClean="0"/>
              <a:t>‹#›</a:t>
            </a:fld>
            <a:endParaRPr lang="en-US"/>
          </a:p>
        </p:txBody>
      </p:sp>
    </p:spTree>
    <p:extLst>
      <p:ext uri="{BB962C8B-B14F-4D97-AF65-F5344CB8AC3E}">
        <p14:creationId xmlns:p14="http://schemas.microsoft.com/office/powerpoint/2010/main" val="45580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A47BE-71FB-48EA-808B-0527CD0358E9}"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F586D-1F19-4A72-945F-D27DDCA67B1D}" type="slidenum">
              <a:rPr lang="en-US" smtClean="0"/>
              <a:t>‹#›</a:t>
            </a:fld>
            <a:endParaRPr lang="en-US"/>
          </a:p>
        </p:txBody>
      </p:sp>
    </p:spTree>
    <p:extLst>
      <p:ext uri="{BB962C8B-B14F-4D97-AF65-F5344CB8AC3E}">
        <p14:creationId xmlns:p14="http://schemas.microsoft.com/office/powerpoint/2010/main" val="124498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A47BE-71FB-48EA-808B-0527CD0358E9}" type="datetimeFigureOut">
              <a:rPr lang="en-US" smtClean="0"/>
              <a:t>2/13/2017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F586D-1F19-4A72-945F-D27DDCA67B1D}" type="slidenum">
              <a:rPr lang="en-US" smtClean="0"/>
              <a:t>‹#›</a:t>
            </a:fld>
            <a:endParaRPr lang="en-US"/>
          </a:p>
        </p:txBody>
      </p:sp>
    </p:spTree>
    <p:extLst>
      <p:ext uri="{BB962C8B-B14F-4D97-AF65-F5344CB8AC3E}">
        <p14:creationId xmlns:p14="http://schemas.microsoft.com/office/powerpoint/2010/main" val="1375509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8BAA00">
                  <a:lumMod val="75000"/>
                </a:srgb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9CD8D479-8942-46E8-A226-A4E01F7A105C}" type="slidenum">
              <a:rPr>
                <a:solidFill>
                  <a:srgbClr val="8BAA00">
                    <a:lumMod val="75000"/>
                  </a:srgbClr>
                </a:solidFill>
              </a:rPr>
              <a:pPr/>
              <a:t>‹#›</a:t>
            </a:fld>
            <a:endParaRPr>
              <a:solidFill>
                <a:srgbClr val="8BAA00">
                  <a:lumMod val="75000"/>
                </a:srgbClr>
              </a:solidFill>
            </a:endParaRPr>
          </a:p>
        </p:txBody>
      </p:sp>
      <p:sp>
        <p:nvSpPr>
          <p:cNvPr id="4" name="Date Placeholder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r>
              <a:rPr>
                <a:solidFill>
                  <a:srgbClr val="8BAA00">
                    <a:lumMod val="75000"/>
                  </a:srgbClr>
                </a:solidFill>
              </a:rPr>
              <a:t>July 22, 2012</a:t>
            </a:r>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accent1">
                    <a:lumMod val="75000"/>
                  </a:schemeClr>
                </a:solidFill>
              </a:defRPr>
            </a:lvl1pPr>
          </a:lstStyle>
          <a:p>
            <a:r>
              <a:rPr>
                <a:solidFill>
                  <a:srgbClr val="8BAA00">
                    <a:lumMod val="75000"/>
                  </a:srgbClr>
                </a:solidFill>
              </a:rPr>
              <a:t>Footer text here</a:t>
            </a:r>
          </a:p>
        </p:txBody>
      </p:sp>
    </p:spTree>
    <p:extLst>
      <p:ext uri="{BB962C8B-B14F-4D97-AF65-F5344CB8AC3E}">
        <p14:creationId xmlns:p14="http://schemas.microsoft.com/office/powerpoint/2010/main" val="2743685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2160">
          <p15:clr>
            <a:srgbClr val="F26B43"/>
          </p15:clr>
        </p15:guide>
        <p15:guide id="4294967295"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8BAA00">
                  <a:lumMod val="75000"/>
                </a:srgb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9CD8D479-8942-46E8-A226-A4E01F7A105C}" type="slidenum">
              <a:rPr>
                <a:solidFill>
                  <a:srgbClr val="8BAA00">
                    <a:lumMod val="75000"/>
                  </a:srgbClr>
                </a:solidFill>
              </a:rPr>
              <a:pPr/>
              <a:t>‹#›</a:t>
            </a:fld>
            <a:endParaRPr>
              <a:solidFill>
                <a:srgbClr val="8BAA00">
                  <a:lumMod val="75000"/>
                </a:srgbClr>
              </a:solidFill>
            </a:endParaRPr>
          </a:p>
        </p:txBody>
      </p:sp>
      <p:sp>
        <p:nvSpPr>
          <p:cNvPr id="4" name="Date Placeholder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r>
              <a:rPr>
                <a:solidFill>
                  <a:srgbClr val="8BAA00">
                    <a:lumMod val="75000"/>
                  </a:srgbClr>
                </a:solidFill>
              </a:rPr>
              <a:t>July 22, 2012</a:t>
            </a:r>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accent1">
                    <a:lumMod val="75000"/>
                  </a:schemeClr>
                </a:solidFill>
              </a:defRPr>
            </a:lvl1pPr>
          </a:lstStyle>
          <a:p>
            <a:r>
              <a:rPr>
                <a:solidFill>
                  <a:srgbClr val="8BAA00">
                    <a:lumMod val="75000"/>
                  </a:srgbClr>
                </a:solidFill>
              </a:rPr>
              <a:t>Footer text here</a:t>
            </a:r>
          </a:p>
        </p:txBody>
      </p:sp>
    </p:spTree>
    <p:extLst>
      <p:ext uri="{BB962C8B-B14F-4D97-AF65-F5344CB8AC3E}">
        <p14:creationId xmlns:p14="http://schemas.microsoft.com/office/powerpoint/2010/main" val="13453863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2160">
          <p15:clr>
            <a:srgbClr val="F26B43"/>
          </p15:clr>
        </p15:guide>
        <p15:guide id="4294967295"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7E94F-F947-4E1A-8030-C9E53C65FFCC}" type="datetimeFigureOut">
              <a:rPr lang="en-US" smtClean="0">
                <a:solidFill>
                  <a:prstClr val="black">
                    <a:tint val="75000"/>
                  </a:prstClr>
                </a:solidFill>
              </a:rPr>
              <a:pPr/>
              <a:t>2/13/2017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BDF30-53D7-44CC-ABDC-97EE955BF5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0946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0144"/>
            <a:ext cx="9144000" cy="1748656"/>
          </a:xfrm>
        </p:spPr>
        <p:txBody>
          <a:bodyPr/>
          <a:lstStyle/>
          <a:p>
            <a:r>
              <a:rPr lang="en-US" dirty="0" smtClean="0"/>
              <a:t>CIVICS &amp; ECONOMICS</a:t>
            </a:r>
            <a:br>
              <a:rPr lang="en-US" dirty="0" smtClean="0"/>
            </a:br>
            <a:r>
              <a:rPr lang="en-US" b="1" dirty="0" smtClean="0"/>
              <a:t>UNIT </a:t>
            </a:r>
            <a:r>
              <a:rPr lang="en-US" b="1" dirty="0" smtClean="0"/>
              <a:t>#3 SLIDES</a:t>
            </a:r>
            <a:endParaRPr lang="en-US" dirty="0"/>
          </a:p>
        </p:txBody>
      </p:sp>
      <p:sp>
        <p:nvSpPr>
          <p:cNvPr id="3" name="Subtitle 2"/>
          <p:cNvSpPr>
            <a:spLocks noGrp="1"/>
          </p:cNvSpPr>
          <p:nvPr>
            <p:ph type="subTitle" idx="1"/>
          </p:nvPr>
        </p:nvSpPr>
        <p:spPr>
          <a:xfrm>
            <a:off x="1524000" y="2019044"/>
            <a:ext cx="9144000" cy="1655762"/>
          </a:xfrm>
        </p:spPr>
        <p:txBody>
          <a:bodyPr/>
          <a:lstStyle/>
          <a:p>
            <a:r>
              <a:rPr lang="en-US" b="1" dirty="0" smtClean="0"/>
              <a:t>VOCAB, NOTES, &amp; STUDY GUIDE</a:t>
            </a:r>
            <a:endParaRPr lang="en-US" b="1" dirty="0"/>
          </a:p>
        </p:txBody>
      </p:sp>
    </p:spTree>
    <p:extLst>
      <p:ext uri="{BB962C8B-B14F-4D97-AF65-F5344CB8AC3E}">
        <p14:creationId xmlns:p14="http://schemas.microsoft.com/office/powerpoint/2010/main" val="3298974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8157"/>
          </a:xfrm>
        </p:spPr>
        <p:txBody>
          <a:bodyPr>
            <a:normAutofit fontScale="90000"/>
          </a:bodyPr>
          <a:lstStyle/>
          <a:p>
            <a:r>
              <a:rPr lang="en-US" b="1" dirty="0" smtClean="0">
                <a:latin typeface="+mn-lt"/>
              </a:rPr>
              <a:t>Preamble: Match the following examples</a:t>
            </a:r>
            <a:endParaRPr lang="en-US" b="1" dirty="0">
              <a:latin typeface="+mn-lt"/>
            </a:endParaRPr>
          </a:p>
        </p:txBody>
      </p:sp>
      <p:sp>
        <p:nvSpPr>
          <p:cNvPr id="3" name="Content Placeholder 2"/>
          <p:cNvSpPr>
            <a:spLocks noGrp="1"/>
          </p:cNvSpPr>
          <p:nvPr>
            <p:ph idx="1"/>
          </p:nvPr>
        </p:nvSpPr>
        <p:spPr>
          <a:xfrm>
            <a:off x="1" y="688157"/>
            <a:ext cx="12192000" cy="5735432"/>
          </a:xfrm>
        </p:spPr>
        <p:txBody>
          <a:bodyPr>
            <a:noAutofit/>
          </a:bodyPr>
          <a:lstStyle/>
          <a:p>
            <a:r>
              <a:rPr lang="en-US" sz="3150" b="1" dirty="0" smtClean="0">
                <a:latin typeface="Calibri" panose="020F0502020204030204" pitchFamily="34" charset="0"/>
              </a:rPr>
              <a:t>4: </a:t>
            </a:r>
            <a:r>
              <a:rPr lang="en-US" sz="3150" b="1" dirty="0" smtClean="0">
                <a:solidFill>
                  <a:srgbClr val="FF0000"/>
                </a:solidFill>
                <a:latin typeface="Calibri" panose="020F0502020204030204" pitchFamily="34" charset="0"/>
              </a:rPr>
              <a:t>Military</a:t>
            </a:r>
            <a:r>
              <a:rPr lang="en-US" sz="3150" b="1" dirty="0" smtClean="0">
                <a:latin typeface="Calibri" panose="020F0502020204030204" pitchFamily="34" charset="0"/>
              </a:rPr>
              <a:t>, NSA, FBI, Dept. of Homeland Security</a:t>
            </a:r>
          </a:p>
          <a:p>
            <a:r>
              <a:rPr lang="en-US" sz="3150" b="1" dirty="0" smtClean="0">
                <a:latin typeface="Calibri" panose="020F0502020204030204" pitchFamily="34" charset="0"/>
              </a:rPr>
              <a:t>1: </a:t>
            </a:r>
            <a:r>
              <a:rPr lang="en-US" sz="3150" b="1" dirty="0" smtClean="0">
                <a:solidFill>
                  <a:srgbClr val="FF0000"/>
                </a:solidFill>
                <a:latin typeface="Calibri" panose="020F0502020204030204" pitchFamily="34" charset="0"/>
              </a:rPr>
              <a:t>ONE SYSTEM of U.S. currency</a:t>
            </a:r>
            <a:r>
              <a:rPr lang="en-US" sz="3150" b="1" dirty="0" smtClean="0">
                <a:latin typeface="Calibri" panose="020F0502020204030204" pitchFamily="34" charset="0"/>
              </a:rPr>
              <a:t>, ONE U.S. Postal Service</a:t>
            </a:r>
          </a:p>
          <a:p>
            <a:r>
              <a:rPr lang="en-US" sz="3150" b="1" dirty="0" smtClean="0">
                <a:latin typeface="Calibri" panose="020F0502020204030204" pitchFamily="34" charset="0"/>
              </a:rPr>
              <a:t>5: </a:t>
            </a:r>
            <a:r>
              <a:rPr lang="en-US" sz="3100" b="1" dirty="0" smtClean="0">
                <a:solidFill>
                  <a:srgbClr val="FF0000"/>
                </a:solidFill>
                <a:latin typeface="Calibri" panose="020F0502020204030204" pitchFamily="34" charset="0"/>
              </a:rPr>
              <a:t>Dept. of Health &amp; Human Services</a:t>
            </a:r>
            <a:r>
              <a:rPr lang="en-US" sz="3100" b="1" dirty="0" smtClean="0">
                <a:latin typeface="Calibri" panose="020F0502020204030204" pitchFamily="34" charset="0"/>
              </a:rPr>
              <a:t>, Dept. of Labor, Dept. of Education</a:t>
            </a:r>
          </a:p>
          <a:p>
            <a:r>
              <a:rPr lang="en-US" sz="3150" b="1" dirty="0" smtClean="0">
                <a:latin typeface="Calibri" panose="020F0502020204030204" pitchFamily="34" charset="0"/>
              </a:rPr>
              <a:t>2: </a:t>
            </a:r>
            <a:r>
              <a:rPr lang="en-US" sz="3150" b="1" dirty="0" smtClean="0">
                <a:solidFill>
                  <a:srgbClr val="FF0000"/>
                </a:solidFill>
                <a:latin typeface="Calibri" panose="020F0502020204030204" pitchFamily="34" charset="0"/>
              </a:rPr>
              <a:t>Rights of the accused</a:t>
            </a:r>
            <a:r>
              <a:rPr lang="en-US" sz="3150" b="1" dirty="0" smtClean="0">
                <a:latin typeface="Calibri" panose="020F0502020204030204" pitchFamily="34" charset="0"/>
              </a:rPr>
              <a:t> incl. trial by jury, fair &amp; speedy trial</a:t>
            </a:r>
          </a:p>
          <a:p>
            <a:r>
              <a:rPr lang="en-US" sz="3150" b="1" dirty="0" smtClean="0">
                <a:latin typeface="Calibri" panose="020F0502020204030204" pitchFamily="34" charset="0"/>
              </a:rPr>
              <a:t>6: </a:t>
            </a:r>
            <a:r>
              <a:rPr lang="en-US" sz="3150" b="1" dirty="0" smtClean="0">
                <a:solidFill>
                  <a:srgbClr val="FF0000"/>
                </a:solidFill>
                <a:latin typeface="Calibri" panose="020F0502020204030204" pitchFamily="34" charset="0"/>
              </a:rPr>
              <a:t>Freedoms</a:t>
            </a:r>
            <a:r>
              <a:rPr lang="en-US" sz="3150" b="1" dirty="0" smtClean="0">
                <a:latin typeface="Calibri" panose="020F0502020204030204" pitchFamily="34" charset="0"/>
              </a:rPr>
              <a:t>: religion, assembly, petition, press, &amp; speech</a:t>
            </a:r>
          </a:p>
          <a:p>
            <a:r>
              <a:rPr lang="en-US" sz="3150" b="1" dirty="0" smtClean="0">
                <a:latin typeface="Calibri" panose="020F0502020204030204" pitchFamily="34" charset="0"/>
              </a:rPr>
              <a:t>3: National Guard &amp; </a:t>
            </a:r>
            <a:r>
              <a:rPr lang="en-US" sz="3150" b="1" dirty="0" smtClean="0">
                <a:solidFill>
                  <a:srgbClr val="FF0000"/>
                </a:solidFill>
                <a:latin typeface="Calibri" panose="020F0502020204030204" pitchFamily="34" charset="0"/>
              </a:rPr>
              <a:t>Federal Marshalls keep peace</a:t>
            </a:r>
          </a:p>
        </p:txBody>
      </p:sp>
    </p:spTree>
    <p:extLst>
      <p:ext uri="{BB962C8B-B14F-4D97-AF65-F5344CB8AC3E}">
        <p14:creationId xmlns:p14="http://schemas.microsoft.com/office/powerpoint/2010/main" val="279388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fontScale="90000"/>
          </a:bodyPr>
          <a:lstStyle/>
          <a:p>
            <a:r>
              <a:rPr lang="fr-FR" b="1" dirty="0" smtClean="0">
                <a:solidFill>
                  <a:srgbClr val="FF0000"/>
                </a:solidFill>
              </a:rPr>
              <a:t>VOCAB §3.2 – </a:t>
            </a:r>
            <a:r>
              <a:rPr lang="fr-FR" b="1" dirty="0" smtClean="0">
                <a:solidFill>
                  <a:srgbClr val="FF0000"/>
                </a:solidFill>
              </a:rPr>
              <a:t>02/15</a:t>
            </a:r>
            <a:endParaRPr lang="en-US" b="1" dirty="0">
              <a:solidFill>
                <a:srgbClr val="FF0000"/>
              </a:solidFill>
            </a:endParaRPr>
          </a:p>
        </p:txBody>
      </p:sp>
      <p:sp>
        <p:nvSpPr>
          <p:cNvPr id="3" name="Content Placeholder 2"/>
          <p:cNvSpPr>
            <a:spLocks noGrp="1"/>
          </p:cNvSpPr>
          <p:nvPr>
            <p:ph idx="1"/>
          </p:nvPr>
        </p:nvSpPr>
        <p:spPr>
          <a:xfrm>
            <a:off x="0" y="550416"/>
            <a:ext cx="12192000" cy="5636267"/>
          </a:xfrm>
        </p:spPr>
        <p:txBody>
          <a:bodyPr>
            <a:noAutofit/>
          </a:bodyPr>
          <a:lstStyle/>
          <a:p>
            <a:pPr marL="0" indent="0">
              <a:spcBef>
                <a:spcPts val="400"/>
              </a:spcBef>
              <a:buNone/>
            </a:pPr>
            <a:r>
              <a:rPr lang="en-US" sz="2900" b="1" u="sng" dirty="0" smtClean="0">
                <a:solidFill>
                  <a:srgbClr val="FF0000"/>
                </a:solidFill>
                <a:latin typeface="Calibri" panose="020F0502020204030204" pitchFamily="34" charset="0"/>
                <a:cs typeface="Calibri" panose="020F0502020204030204" pitchFamily="34" charset="0"/>
              </a:rPr>
              <a:t>Underneath </a:t>
            </a:r>
            <a:r>
              <a:rPr lang="en-US" sz="2900" b="1" u="sng" dirty="0" smtClean="0">
                <a:solidFill>
                  <a:srgbClr val="FF0000"/>
                </a:solidFill>
                <a:latin typeface="Calibri" panose="020F0502020204030204" pitchFamily="34" charset="0"/>
                <a:cs typeface="Calibri" panose="020F0502020204030204" pitchFamily="34" charset="0"/>
              </a:rPr>
              <a:t>yesterday’s </a:t>
            </a:r>
            <a:r>
              <a:rPr lang="en-US" sz="2900" b="1" u="sng" dirty="0" smtClean="0">
                <a:solidFill>
                  <a:srgbClr val="FF0000"/>
                </a:solidFill>
                <a:latin typeface="Calibri" panose="020F0502020204030204" pitchFamily="34" charset="0"/>
                <a:cs typeface="Calibri" panose="020F0502020204030204" pitchFamily="34" charset="0"/>
              </a:rPr>
              <a:t>vocab, </a:t>
            </a:r>
            <a:r>
              <a:rPr lang="en-US" sz="2900" b="1" u="sng" dirty="0">
                <a:solidFill>
                  <a:srgbClr val="FF0000"/>
                </a:solidFill>
                <a:latin typeface="Calibri" panose="020F0502020204030204" pitchFamily="34" charset="0"/>
                <a:cs typeface="Calibri" panose="020F0502020204030204" pitchFamily="34" charset="0"/>
              </a:rPr>
              <a:t>write “</a:t>
            </a:r>
            <a:r>
              <a:rPr lang="en-US" sz="2900" b="1" u="sng" dirty="0" smtClean="0">
                <a:solidFill>
                  <a:srgbClr val="FF0000"/>
                </a:solidFill>
                <a:latin typeface="Calibri" panose="020F0502020204030204" pitchFamily="34" charset="0"/>
                <a:cs typeface="Calibri" panose="020F0502020204030204" pitchFamily="34" charset="0"/>
              </a:rPr>
              <a:t>3.2 </a:t>
            </a:r>
            <a:r>
              <a:rPr lang="en-US" sz="2900" b="1" u="sng" dirty="0">
                <a:solidFill>
                  <a:srgbClr val="FF0000"/>
                </a:solidFill>
                <a:latin typeface="Calibri" panose="020F0502020204030204" pitchFamily="34" charset="0"/>
                <a:cs typeface="Calibri" panose="020F0502020204030204" pitchFamily="34" charset="0"/>
              </a:rPr>
              <a:t>– </a:t>
            </a:r>
            <a:r>
              <a:rPr lang="en-US" sz="2900" b="1" u="sng" dirty="0" smtClean="0">
                <a:solidFill>
                  <a:srgbClr val="FF0000"/>
                </a:solidFill>
                <a:latin typeface="Calibri" panose="020F0502020204030204" pitchFamily="34" charset="0"/>
                <a:cs typeface="Calibri" panose="020F0502020204030204" pitchFamily="34" charset="0"/>
              </a:rPr>
              <a:t>0</a:t>
            </a:r>
            <a:r>
              <a:rPr lang="en-US" sz="2900" b="1" u="sng" dirty="0" smtClean="0">
                <a:solidFill>
                  <a:srgbClr val="FF0000"/>
                </a:solidFill>
                <a:latin typeface="Calibri" panose="020F0502020204030204" pitchFamily="34" charset="0"/>
                <a:cs typeface="Calibri" panose="020F0502020204030204" pitchFamily="34" charset="0"/>
              </a:rPr>
              <a:t>2</a:t>
            </a:r>
            <a:r>
              <a:rPr lang="en-US" sz="2900" b="1" u="sng" dirty="0" smtClean="0">
                <a:solidFill>
                  <a:srgbClr val="FF0000"/>
                </a:solidFill>
                <a:latin typeface="Calibri" panose="020F0502020204030204" pitchFamily="34" charset="0"/>
                <a:cs typeface="Calibri" panose="020F0502020204030204" pitchFamily="34" charset="0"/>
              </a:rPr>
              <a:t>/15”</a:t>
            </a:r>
            <a:endParaRPr lang="en-US" sz="2900" b="1" u="sng" dirty="0" smtClean="0">
              <a:latin typeface="Calibri" panose="020F0502020204030204" pitchFamily="34" charset="0"/>
              <a:cs typeface="Calibri" panose="020F0502020204030204" pitchFamily="34" charset="0"/>
            </a:endParaRPr>
          </a:p>
          <a:p>
            <a:pPr>
              <a:spcBef>
                <a:spcPts val="400"/>
              </a:spcBef>
              <a:buFont typeface="Wingdings" panose="05000000000000000000" pitchFamily="2" charset="2"/>
              <a:buChar char="§"/>
            </a:pPr>
            <a:r>
              <a:rPr lang="en-US" sz="2900" b="1" u="sng" dirty="0" smtClean="0">
                <a:solidFill>
                  <a:srgbClr val="00B050"/>
                </a:solidFill>
                <a:latin typeface="Calibri" panose="020F0502020204030204" pitchFamily="34" charset="0"/>
                <a:cs typeface="Calibri" panose="020F0502020204030204" pitchFamily="34" charset="0"/>
              </a:rPr>
              <a:t>Federalism</a:t>
            </a:r>
            <a:r>
              <a:rPr lang="en-US" sz="2900" b="1" dirty="0" smtClean="0">
                <a:latin typeface="Calibri" panose="020F0502020204030204" pitchFamily="34" charset="0"/>
                <a:cs typeface="Calibri" panose="020F0502020204030204" pitchFamily="34" charset="0"/>
              </a:rPr>
              <a:t>: SHARING of power b/w federal/national </a:t>
            </a:r>
            <a:r>
              <a:rPr lang="en-US" sz="2900" b="1" dirty="0" err="1" smtClean="0">
                <a:latin typeface="Calibri" panose="020F0502020204030204" pitchFamily="34" charset="0"/>
                <a:cs typeface="Calibri" panose="020F0502020204030204" pitchFamily="34" charset="0"/>
              </a:rPr>
              <a:t>govt</a:t>
            </a:r>
            <a:r>
              <a:rPr lang="en-US" sz="2900" b="1" dirty="0" smtClean="0">
                <a:latin typeface="Calibri" panose="020F0502020204030204" pitchFamily="34" charset="0"/>
                <a:cs typeface="Calibri" panose="020F0502020204030204" pitchFamily="34" charset="0"/>
              </a:rPr>
              <a:t> &amp; the state </a:t>
            </a:r>
            <a:r>
              <a:rPr lang="en-US" sz="2900" b="1" dirty="0" err="1" smtClean="0">
                <a:latin typeface="Calibri" panose="020F0502020204030204" pitchFamily="34" charset="0"/>
                <a:cs typeface="Calibri" panose="020F0502020204030204" pitchFamily="34" charset="0"/>
              </a:rPr>
              <a:t>govts</a:t>
            </a:r>
            <a:endParaRPr lang="en-US" sz="2900" b="1" dirty="0" smtClean="0">
              <a:latin typeface="Calibri" panose="020F0502020204030204" pitchFamily="34" charset="0"/>
              <a:cs typeface="Calibri" panose="020F0502020204030204" pitchFamily="34" charset="0"/>
            </a:endParaRPr>
          </a:p>
          <a:p>
            <a:pPr>
              <a:spcBef>
                <a:spcPts val="400"/>
              </a:spcBef>
              <a:buFont typeface="Wingdings" panose="05000000000000000000" pitchFamily="2" charset="2"/>
              <a:buChar char="§"/>
            </a:pPr>
            <a:r>
              <a:rPr lang="en-US" sz="2900" b="1" u="sng" dirty="0" smtClean="0">
                <a:solidFill>
                  <a:srgbClr val="00B050"/>
                </a:solidFill>
                <a:latin typeface="Calibri" panose="020F0502020204030204" pitchFamily="34" charset="0"/>
                <a:cs typeface="Calibri" panose="020F0502020204030204" pitchFamily="34" charset="0"/>
              </a:rPr>
              <a:t>Separation of powers</a:t>
            </a:r>
            <a:r>
              <a:rPr lang="en-US" sz="2900" b="1" dirty="0" smtClean="0">
                <a:latin typeface="Calibri" panose="020F0502020204030204" pitchFamily="34" charset="0"/>
                <a:cs typeface="Calibri" panose="020F0502020204030204" pitchFamily="34" charset="0"/>
              </a:rPr>
              <a:t>: </a:t>
            </a:r>
            <a:r>
              <a:rPr lang="en-US" sz="2900" b="1" dirty="0" err="1" smtClean="0">
                <a:latin typeface="Calibri" panose="020F0502020204030204" pitchFamily="34" charset="0"/>
                <a:cs typeface="Calibri" panose="020F0502020204030204" pitchFamily="34" charset="0"/>
              </a:rPr>
              <a:t>govt</a:t>
            </a:r>
            <a:r>
              <a:rPr lang="en-US" sz="2900" b="1" dirty="0" smtClean="0">
                <a:latin typeface="Calibri" panose="020F0502020204030204" pitchFamily="34" charset="0"/>
                <a:cs typeface="Calibri" panose="020F0502020204030204" pitchFamily="34" charset="0"/>
              </a:rPr>
              <a:t> SPLIT into branches where each has DIFFERENT FUNCTIONS &amp; AUTHORITY</a:t>
            </a:r>
          </a:p>
          <a:p>
            <a:pPr>
              <a:spcBef>
                <a:spcPts val="400"/>
              </a:spcBef>
              <a:buFont typeface="Wingdings" panose="05000000000000000000" pitchFamily="2" charset="2"/>
              <a:buChar char="§"/>
            </a:pPr>
            <a:r>
              <a:rPr lang="en-US" sz="2900" b="1" u="sng" dirty="0" smtClean="0">
                <a:solidFill>
                  <a:srgbClr val="00B050"/>
                </a:solidFill>
                <a:latin typeface="Calibri" panose="020F0502020204030204" pitchFamily="34" charset="0"/>
                <a:cs typeface="Calibri" panose="020F0502020204030204" pitchFamily="34" charset="0"/>
              </a:rPr>
              <a:t>Checks &amp; balances</a:t>
            </a:r>
            <a:r>
              <a:rPr lang="en-US" sz="2900" b="1" dirty="0" smtClean="0">
                <a:latin typeface="Calibri" panose="020F0502020204030204" pitchFamily="34" charset="0"/>
                <a:cs typeface="Calibri" panose="020F0502020204030204" pitchFamily="34" charset="0"/>
              </a:rPr>
              <a:t>: each branch of </a:t>
            </a:r>
            <a:r>
              <a:rPr lang="en-US" sz="2900" b="1" dirty="0" err="1" smtClean="0">
                <a:latin typeface="Calibri" panose="020F0502020204030204" pitchFamily="34" charset="0"/>
                <a:cs typeface="Calibri" panose="020F0502020204030204" pitchFamily="34" charset="0"/>
              </a:rPr>
              <a:t>govt</a:t>
            </a:r>
            <a:r>
              <a:rPr lang="en-US" sz="2900" b="1" dirty="0" smtClean="0">
                <a:latin typeface="Calibri" panose="020F0502020204030204" pitchFamily="34" charset="0"/>
                <a:cs typeface="Calibri" panose="020F0502020204030204" pitchFamily="34" charset="0"/>
              </a:rPr>
              <a:t> able to LIMIT power of other branches</a:t>
            </a:r>
          </a:p>
          <a:p>
            <a:pPr>
              <a:spcBef>
                <a:spcPts val="400"/>
              </a:spcBef>
              <a:buFont typeface="Wingdings" panose="05000000000000000000" pitchFamily="2" charset="2"/>
              <a:buChar char="§"/>
            </a:pPr>
            <a:r>
              <a:rPr lang="en-US" sz="2900" b="1" u="sng" dirty="0" smtClean="0">
                <a:latin typeface="Calibri" panose="020F0502020204030204" pitchFamily="34" charset="0"/>
                <a:cs typeface="Calibri" panose="020F0502020204030204" pitchFamily="34" charset="0"/>
              </a:rPr>
              <a:t>Rule of law</a:t>
            </a:r>
            <a:r>
              <a:rPr lang="en-US" sz="2900" b="1" dirty="0" smtClean="0">
                <a:latin typeface="Calibri" panose="020F0502020204030204" pitchFamily="34" charset="0"/>
                <a:cs typeface="Calibri" panose="020F0502020204030204" pitchFamily="34" charset="0"/>
              </a:rPr>
              <a:t>: </a:t>
            </a:r>
            <a:r>
              <a:rPr lang="en-US" sz="2900" b="1" dirty="0" err="1" smtClean="0">
                <a:latin typeface="Calibri" panose="020F0502020204030204" pitchFamily="34" charset="0"/>
                <a:cs typeface="Calibri" panose="020F0502020204030204" pitchFamily="34" charset="0"/>
              </a:rPr>
              <a:t>govt</a:t>
            </a:r>
            <a:r>
              <a:rPr lang="en-US" sz="2900" b="1" dirty="0" smtClean="0">
                <a:latin typeface="Calibri" panose="020F0502020204030204" pitchFamily="34" charset="0"/>
                <a:cs typeface="Calibri" panose="020F0502020204030204" pitchFamily="34" charset="0"/>
              </a:rPr>
              <a:t> where NO ONE IS ABOVE THE LAW</a:t>
            </a:r>
          </a:p>
          <a:p>
            <a:pPr>
              <a:spcBef>
                <a:spcPts val="400"/>
              </a:spcBef>
              <a:buFont typeface="Wingdings" panose="05000000000000000000" pitchFamily="2" charset="2"/>
              <a:buChar char="§"/>
            </a:pPr>
            <a:r>
              <a:rPr lang="en-US" sz="2900" b="1" u="sng" dirty="0" smtClean="0">
                <a:latin typeface="Calibri" panose="020F0502020204030204" pitchFamily="34" charset="0"/>
                <a:cs typeface="Calibri" panose="020F0502020204030204" pitchFamily="34" charset="0"/>
              </a:rPr>
              <a:t>Popular sovereignty</a:t>
            </a:r>
            <a:r>
              <a:rPr lang="en-US" sz="2900" b="1" dirty="0" smtClean="0">
                <a:latin typeface="Calibri" panose="020F0502020204030204" pitchFamily="34" charset="0"/>
                <a:cs typeface="Calibri" panose="020F0502020204030204" pitchFamily="34" charset="0"/>
              </a:rPr>
              <a:t>: </a:t>
            </a:r>
            <a:r>
              <a:rPr lang="en-US" sz="2900" b="1" dirty="0" err="1" smtClean="0">
                <a:latin typeface="Calibri" panose="020F0502020204030204" pitchFamily="34" charset="0"/>
                <a:cs typeface="Calibri" panose="020F0502020204030204" pitchFamily="34" charset="0"/>
              </a:rPr>
              <a:t>govt</a:t>
            </a:r>
            <a:r>
              <a:rPr lang="en-US" sz="2900" b="1" dirty="0" smtClean="0">
                <a:latin typeface="Calibri" panose="020F0502020204030204" pitchFamily="34" charset="0"/>
                <a:cs typeface="Calibri" panose="020F0502020204030204" pitchFamily="34" charset="0"/>
              </a:rPr>
              <a:t> derives its power from citizens; if current leaders do not govern according to wishes of citizens, citizens can elect new leaders</a:t>
            </a:r>
          </a:p>
          <a:p>
            <a:pPr>
              <a:spcBef>
                <a:spcPts val="400"/>
              </a:spcBef>
              <a:buFont typeface="Wingdings" panose="05000000000000000000" pitchFamily="2" charset="2"/>
              <a:buChar char="§"/>
            </a:pPr>
            <a:r>
              <a:rPr lang="en-US" sz="2900" b="1" u="sng" dirty="0" smtClean="0">
                <a:latin typeface="Calibri" panose="020F0502020204030204" pitchFamily="34" charset="0"/>
                <a:cs typeface="Calibri" panose="020F0502020204030204" pitchFamily="34" charset="0"/>
              </a:rPr>
              <a:t>Judicial review</a:t>
            </a:r>
            <a:r>
              <a:rPr lang="en-US" sz="2900" b="1" dirty="0" smtClean="0">
                <a:latin typeface="Calibri" panose="020F0502020204030204" pitchFamily="34" charset="0"/>
                <a:cs typeface="Calibri" panose="020F0502020204030204" pitchFamily="34" charset="0"/>
              </a:rPr>
              <a:t>: Supreme Court has authority to determine whether or not laws or actions are CONSTITUTIONAL</a:t>
            </a:r>
          </a:p>
          <a:p>
            <a:pPr>
              <a:spcBef>
                <a:spcPts val="400"/>
              </a:spcBef>
              <a:buFont typeface="Wingdings" panose="05000000000000000000" pitchFamily="2" charset="2"/>
              <a:buChar char="§"/>
            </a:pPr>
            <a:r>
              <a:rPr lang="en-US" sz="2900" b="1" u="sng" dirty="0" smtClean="0">
                <a:latin typeface="Calibri" panose="020F0502020204030204" pitchFamily="34" charset="0"/>
                <a:cs typeface="Calibri" panose="020F0502020204030204" pitchFamily="34" charset="0"/>
              </a:rPr>
              <a:t>Supremacy clause</a:t>
            </a:r>
            <a:r>
              <a:rPr lang="en-US" sz="2900" b="1" dirty="0" smtClean="0">
                <a:latin typeface="Calibri" panose="020F0502020204030204" pitchFamily="34" charset="0"/>
                <a:cs typeface="Calibri" panose="020F0502020204030204" pitchFamily="34" charset="0"/>
              </a:rPr>
              <a:t>: Constitution is the HIGHEST LAW OF THE LAND</a:t>
            </a:r>
          </a:p>
          <a:p>
            <a:pPr>
              <a:spcBef>
                <a:spcPts val="400"/>
              </a:spcBef>
              <a:buFont typeface="Wingdings" panose="05000000000000000000" pitchFamily="2" charset="2"/>
              <a:buChar char="§"/>
            </a:pPr>
            <a:r>
              <a:rPr lang="en-US" sz="2900" b="1" u="sng" dirty="0" smtClean="0">
                <a:latin typeface="Calibri" panose="020F0502020204030204" pitchFamily="34" charset="0"/>
                <a:cs typeface="Calibri" panose="020F0502020204030204" pitchFamily="34" charset="0"/>
              </a:rPr>
              <a:t>Limited </a:t>
            </a:r>
            <a:r>
              <a:rPr lang="en-US" sz="2900" b="1" u="sng" dirty="0" err="1" smtClean="0">
                <a:latin typeface="Calibri" panose="020F0502020204030204" pitchFamily="34" charset="0"/>
                <a:cs typeface="Calibri" panose="020F0502020204030204" pitchFamily="34" charset="0"/>
              </a:rPr>
              <a:t>govt</a:t>
            </a:r>
            <a:r>
              <a:rPr lang="en-US" sz="2900" b="1" dirty="0" smtClean="0">
                <a:latin typeface="Calibri" panose="020F0502020204030204" pitchFamily="34" charset="0"/>
                <a:cs typeface="Calibri" panose="020F0502020204030204" pitchFamily="34" charset="0"/>
              </a:rPr>
              <a:t>: GOVT OFFICIALS are bound to FOLLOW the CONSTITUTION</a:t>
            </a:r>
          </a:p>
          <a:p>
            <a:pPr>
              <a:spcBef>
                <a:spcPts val="400"/>
              </a:spcBef>
              <a:buFont typeface="Wingdings" panose="05000000000000000000" pitchFamily="2" charset="2"/>
              <a:buChar char="§"/>
            </a:pPr>
            <a:r>
              <a:rPr lang="en-US" sz="2900" b="1" dirty="0" smtClean="0">
                <a:solidFill>
                  <a:srgbClr val="FF0000"/>
                </a:solidFill>
                <a:latin typeface="Calibri" panose="020F0502020204030204" pitchFamily="34" charset="0"/>
                <a:cs typeface="Calibri" panose="020F0502020204030204" pitchFamily="34" charset="0"/>
              </a:rPr>
              <a:t>Have your </a:t>
            </a:r>
            <a:r>
              <a:rPr lang="en-US" sz="2900" b="1" dirty="0" smtClean="0">
                <a:solidFill>
                  <a:srgbClr val="FF0000"/>
                </a:solidFill>
                <a:latin typeface="Calibri" panose="020F0502020204030204" pitchFamily="34" charset="0"/>
                <a:cs typeface="Calibri" panose="020F0502020204030204" pitchFamily="34" charset="0"/>
              </a:rPr>
              <a:t>3.2 notes out &amp; book </a:t>
            </a:r>
            <a:r>
              <a:rPr lang="en-US" sz="2900" b="1" dirty="0" smtClean="0">
                <a:solidFill>
                  <a:srgbClr val="FF0000"/>
                </a:solidFill>
                <a:latin typeface="Calibri" panose="020F0502020204030204" pitchFamily="34" charset="0"/>
                <a:cs typeface="Calibri" panose="020F0502020204030204" pitchFamily="34" charset="0"/>
              </a:rPr>
              <a:t>open to page 89</a:t>
            </a:r>
          </a:p>
        </p:txBody>
      </p:sp>
      <p:sp>
        <p:nvSpPr>
          <p:cNvPr id="9" name="Slide Number Placeholder 8"/>
          <p:cNvSpPr>
            <a:spLocks noGrp="1"/>
          </p:cNvSpPr>
          <p:nvPr>
            <p:ph type="sldNum" sz="quarter" idx="12"/>
          </p:nvPr>
        </p:nvSpPr>
        <p:spPr/>
        <p:txBody>
          <a:bodyPr/>
          <a:lstStyle/>
          <a:p>
            <a:fld id="{9CD8D479-8942-46E8-A226-A4E01F7A105C}" type="slidenum">
              <a:rPr lang="en-US" smtClean="0"/>
              <a:pPr/>
              <a:t>11</a:t>
            </a:fld>
            <a:endParaRPr lang="en-US"/>
          </a:p>
        </p:txBody>
      </p:sp>
    </p:spTree>
    <p:extLst>
      <p:ext uri="{BB962C8B-B14F-4D97-AF65-F5344CB8AC3E}">
        <p14:creationId xmlns:p14="http://schemas.microsoft.com/office/powerpoint/2010/main" val="339941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PRINCIPLES OF THE U.S. CONSTITUTION</a:t>
            </a:r>
            <a:endParaRPr lang="en-US" sz="3000" b="1" dirty="0">
              <a:solidFill>
                <a:srgbClr val="FF0000"/>
              </a:solidFill>
            </a:endParaRPr>
          </a:p>
        </p:txBody>
      </p:sp>
      <p:sp>
        <p:nvSpPr>
          <p:cNvPr id="3" name="Content Placeholder 2"/>
          <p:cNvSpPr>
            <a:spLocks noGrp="1"/>
          </p:cNvSpPr>
          <p:nvPr>
            <p:ph idx="1"/>
          </p:nvPr>
        </p:nvSpPr>
        <p:spPr>
          <a:xfrm>
            <a:off x="0" y="479394"/>
            <a:ext cx="12192000" cy="6378605"/>
          </a:xfrm>
        </p:spPr>
        <p:txBody>
          <a:bodyPr>
            <a:noAutofit/>
          </a:bodyPr>
          <a:lstStyle/>
          <a:p>
            <a:pPr marL="0" indent="0">
              <a:spcBef>
                <a:spcPts val="200"/>
              </a:spcBef>
              <a:buNone/>
            </a:pPr>
            <a:r>
              <a:rPr lang="en-US" sz="3300" b="1" dirty="0" smtClean="0">
                <a:solidFill>
                  <a:schemeClr val="accent2"/>
                </a:solidFill>
              </a:rPr>
              <a:t>FEDERALISM </a:t>
            </a:r>
            <a:r>
              <a:rPr lang="fr-FR" sz="3300" b="1" dirty="0">
                <a:solidFill>
                  <a:srgbClr val="FF0000"/>
                </a:solidFill>
              </a:rPr>
              <a:t>(p. </a:t>
            </a:r>
            <a:r>
              <a:rPr lang="fr-FR" sz="3300" b="1" dirty="0" smtClean="0">
                <a:solidFill>
                  <a:srgbClr val="FF0000"/>
                </a:solidFill>
              </a:rPr>
              <a:t>89)</a:t>
            </a:r>
            <a:endParaRPr lang="en-US" sz="3300" b="1" dirty="0" smtClean="0">
              <a:solidFill>
                <a:schemeClr val="accent2"/>
              </a:solidFill>
            </a:endParaRPr>
          </a:p>
          <a:p>
            <a:pPr>
              <a:spcBef>
                <a:spcPts val="200"/>
              </a:spcBef>
              <a:buFont typeface="Wingdings" panose="05000000000000000000" pitchFamily="2" charset="2"/>
              <a:buChar char="§"/>
            </a:pPr>
            <a:r>
              <a:rPr lang="en-US" sz="3300" b="1" dirty="0">
                <a:solidFill>
                  <a:srgbClr val="FF0000"/>
                </a:solidFill>
              </a:rPr>
              <a:t>Power is </a:t>
            </a:r>
            <a:r>
              <a:rPr lang="en-US" sz="3300" b="1" dirty="0" smtClean="0">
                <a:solidFill>
                  <a:srgbClr val="FF0000"/>
                </a:solidFill>
              </a:rPr>
              <a:t>SHARED </a:t>
            </a:r>
            <a:r>
              <a:rPr lang="en-US" sz="3300" b="1" dirty="0">
                <a:solidFill>
                  <a:srgbClr val="FF0000"/>
                </a:solidFill>
              </a:rPr>
              <a:t>by the </a:t>
            </a:r>
            <a:r>
              <a:rPr lang="en-US" sz="3300" b="1" dirty="0" smtClean="0">
                <a:solidFill>
                  <a:srgbClr val="FF0000"/>
                </a:solidFill>
              </a:rPr>
              <a:t>N__________ </a:t>
            </a:r>
            <a:r>
              <a:rPr lang="en-US" sz="3300" b="1" dirty="0" err="1">
                <a:solidFill>
                  <a:srgbClr val="FF0000"/>
                </a:solidFill>
              </a:rPr>
              <a:t>govt</a:t>
            </a:r>
            <a:r>
              <a:rPr lang="en-US" sz="3300" b="1" dirty="0">
                <a:solidFill>
                  <a:srgbClr val="FF0000"/>
                </a:solidFill>
              </a:rPr>
              <a:t> &amp; the </a:t>
            </a:r>
            <a:r>
              <a:rPr lang="en-US" sz="3300" b="1" dirty="0" smtClean="0">
                <a:solidFill>
                  <a:srgbClr val="FF0000"/>
                </a:solidFill>
              </a:rPr>
              <a:t>S_______; </a:t>
            </a:r>
            <a:endParaRPr lang="en-US" sz="3300" b="1" dirty="0" smtClean="0">
              <a:solidFill>
                <a:srgbClr val="FF0000"/>
              </a:solidFill>
            </a:endParaRPr>
          </a:p>
          <a:p>
            <a:pPr>
              <a:spcBef>
                <a:spcPts val="200"/>
              </a:spcBef>
              <a:buFont typeface="Wingdings" panose="05000000000000000000" pitchFamily="2" charset="2"/>
              <a:buChar char="§"/>
            </a:pPr>
            <a:r>
              <a:rPr lang="en-US" sz="3300" b="1" dirty="0">
                <a:solidFill>
                  <a:srgbClr val="FF0000"/>
                </a:solidFill>
              </a:rPr>
              <a:t>E</a:t>
            </a:r>
            <a:r>
              <a:rPr lang="en-US" sz="3300" b="1" dirty="0" smtClean="0">
                <a:solidFill>
                  <a:srgbClr val="FF0000"/>
                </a:solidFill>
              </a:rPr>
              <a:t>ach </a:t>
            </a:r>
            <a:r>
              <a:rPr lang="en-US" sz="3300" b="1" dirty="0" smtClean="0">
                <a:solidFill>
                  <a:srgbClr val="FF0000"/>
                </a:solidFill>
              </a:rPr>
              <a:t>L_______ </a:t>
            </a:r>
            <a:r>
              <a:rPr lang="en-US" sz="3300" b="1" dirty="0">
                <a:solidFill>
                  <a:srgbClr val="FF0000"/>
                </a:solidFill>
              </a:rPr>
              <a:t>of </a:t>
            </a:r>
            <a:r>
              <a:rPr lang="en-US" sz="3300" b="1" dirty="0" err="1">
                <a:solidFill>
                  <a:srgbClr val="FF0000"/>
                </a:solidFill>
              </a:rPr>
              <a:t>govt</a:t>
            </a:r>
            <a:r>
              <a:rPr lang="en-US" sz="3300" b="1" dirty="0">
                <a:solidFill>
                  <a:srgbClr val="FF0000"/>
                </a:solidFill>
              </a:rPr>
              <a:t> – national &amp; state – has </a:t>
            </a:r>
            <a:r>
              <a:rPr lang="en-US" sz="3300" b="1" dirty="0" smtClean="0">
                <a:solidFill>
                  <a:srgbClr val="FF0000"/>
                </a:solidFill>
              </a:rPr>
              <a:t>i____________ </a:t>
            </a:r>
            <a:r>
              <a:rPr lang="en-US" sz="3300" b="1" dirty="0">
                <a:solidFill>
                  <a:srgbClr val="FF0000"/>
                </a:solidFill>
              </a:rPr>
              <a:t>authority over </a:t>
            </a:r>
            <a:r>
              <a:rPr lang="en-US" sz="3300" b="1" dirty="0" err="1">
                <a:solidFill>
                  <a:srgbClr val="FF0000"/>
                </a:solidFill>
              </a:rPr>
              <a:t>ppl</a:t>
            </a:r>
            <a:r>
              <a:rPr lang="en-US" sz="3300" b="1" dirty="0">
                <a:solidFill>
                  <a:srgbClr val="FF0000"/>
                </a:solidFill>
              </a:rPr>
              <a:t> at the </a:t>
            </a:r>
            <a:r>
              <a:rPr lang="en-US" sz="3300" b="1" dirty="0">
                <a:solidFill>
                  <a:srgbClr val="FF0000"/>
                </a:solidFill>
              </a:rPr>
              <a:t>s</a:t>
            </a:r>
            <a:r>
              <a:rPr lang="en-US" sz="3300" b="1" dirty="0" smtClean="0">
                <a:solidFill>
                  <a:srgbClr val="FF0000"/>
                </a:solidFill>
              </a:rPr>
              <a:t>____ </a:t>
            </a:r>
            <a:r>
              <a:rPr lang="en-US" sz="3300" b="1" dirty="0">
                <a:solidFill>
                  <a:srgbClr val="FF0000"/>
                </a:solidFill>
              </a:rPr>
              <a:t>time</a:t>
            </a:r>
            <a:endParaRPr lang="en-US" sz="3300" b="1" dirty="0" smtClean="0">
              <a:solidFill>
                <a:srgbClr val="FF0000"/>
              </a:solidFill>
            </a:endParaRPr>
          </a:p>
          <a:p>
            <a:pPr marL="0" indent="0">
              <a:spcBef>
                <a:spcPts val="200"/>
              </a:spcBef>
              <a:buNone/>
            </a:pPr>
            <a:r>
              <a:rPr lang="en-US" sz="3300" b="1" dirty="0" smtClean="0">
                <a:solidFill>
                  <a:schemeClr val="accent2"/>
                </a:solidFill>
              </a:rPr>
              <a:t>SEPARATION OF POWERS </a:t>
            </a:r>
            <a:r>
              <a:rPr lang="fr-FR" sz="3300" b="1" dirty="0">
                <a:solidFill>
                  <a:srgbClr val="FF0000"/>
                </a:solidFill>
              </a:rPr>
              <a:t>(p. </a:t>
            </a:r>
            <a:r>
              <a:rPr lang="fr-FR" sz="3300" b="1" dirty="0" smtClean="0">
                <a:solidFill>
                  <a:srgbClr val="FF0000"/>
                </a:solidFill>
              </a:rPr>
              <a:t>88)</a:t>
            </a:r>
            <a:endParaRPr lang="en-US" sz="3300" b="1" dirty="0" smtClean="0">
              <a:solidFill>
                <a:schemeClr val="accent2"/>
              </a:solidFill>
            </a:endParaRPr>
          </a:p>
          <a:p>
            <a:pPr>
              <a:spcBef>
                <a:spcPts val="200"/>
              </a:spcBef>
              <a:buFont typeface="Wingdings" panose="05000000000000000000" pitchFamily="2" charset="2"/>
              <a:buChar char="§"/>
            </a:pPr>
            <a:r>
              <a:rPr lang="en-US" sz="3300" b="1" dirty="0">
                <a:solidFill>
                  <a:srgbClr val="FF0000"/>
                </a:solidFill>
              </a:rPr>
              <a:t>Clearly separate </a:t>
            </a:r>
            <a:r>
              <a:rPr lang="en-US" sz="3300" b="1" dirty="0" smtClean="0">
                <a:solidFill>
                  <a:srgbClr val="FF0000"/>
                </a:solidFill>
              </a:rPr>
              <a:t>L__________, E_________, </a:t>
            </a:r>
            <a:r>
              <a:rPr lang="en-US" sz="3300" b="1" dirty="0">
                <a:solidFill>
                  <a:srgbClr val="FF0000"/>
                </a:solidFill>
              </a:rPr>
              <a:t>&amp; </a:t>
            </a:r>
            <a:r>
              <a:rPr lang="en-US" sz="3300" b="1" dirty="0" smtClean="0">
                <a:solidFill>
                  <a:srgbClr val="FF0000"/>
                </a:solidFill>
              </a:rPr>
              <a:t>J________ FUNCTIONS of </a:t>
            </a:r>
            <a:r>
              <a:rPr lang="en-US" sz="3300" b="1" dirty="0" err="1">
                <a:solidFill>
                  <a:srgbClr val="FF0000"/>
                </a:solidFill>
              </a:rPr>
              <a:t>govt</a:t>
            </a:r>
            <a:r>
              <a:rPr lang="en-US" sz="3300" b="1" dirty="0">
                <a:solidFill>
                  <a:srgbClr val="FF0000"/>
                </a:solidFill>
              </a:rPr>
              <a:t> &amp; assign each a </a:t>
            </a:r>
            <a:r>
              <a:rPr lang="en-US" sz="3300" b="1" dirty="0" smtClean="0">
                <a:solidFill>
                  <a:srgbClr val="FF0000"/>
                </a:solidFill>
              </a:rPr>
              <a:t>d_______ </a:t>
            </a:r>
            <a:r>
              <a:rPr lang="en-US" sz="3300" b="1" dirty="0">
                <a:solidFill>
                  <a:srgbClr val="FF0000"/>
                </a:solidFill>
              </a:rPr>
              <a:t>of </a:t>
            </a:r>
            <a:r>
              <a:rPr lang="en-US" sz="3300" b="1" dirty="0" smtClean="0">
                <a:solidFill>
                  <a:srgbClr val="FF0000"/>
                </a:solidFill>
              </a:rPr>
              <a:t>b_____ of g____</a:t>
            </a:r>
            <a:endParaRPr lang="en-US" sz="3300" b="1" dirty="0" smtClean="0">
              <a:solidFill>
                <a:srgbClr val="FF0000"/>
              </a:solidFill>
            </a:endParaRPr>
          </a:p>
          <a:p>
            <a:pPr marL="0" indent="0">
              <a:spcBef>
                <a:spcPts val="200"/>
              </a:spcBef>
              <a:buNone/>
            </a:pPr>
            <a:r>
              <a:rPr lang="en-US" sz="3300" b="1" dirty="0" smtClean="0">
                <a:solidFill>
                  <a:schemeClr val="accent2"/>
                </a:solidFill>
              </a:rPr>
              <a:t>CHECKS &amp; BALANCES </a:t>
            </a:r>
            <a:r>
              <a:rPr lang="fr-FR" sz="3300" b="1" dirty="0">
                <a:solidFill>
                  <a:srgbClr val="FF0000"/>
                </a:solidFill>
              </a:rPr>
              <a:t>(p. </a:t>
            </a:r>
            <a:r>
              <a:rPr lang="fr-FR" sz="3300" b="1" dirty="0" smtClean="0">
                <a:solidFill>
                  <a:srgbClr val="FF0000"/>
                </a:solidFill>
              </a:rPr>
              <a:t>88)</a:t>
            </a:r>
            <a:endParaRPr lang="en-US" sz="3300" b="1" dirty="0" smtClean="0">
              <a:solidFill>
                <a:schemeClr val="accent2"/>
              </a:solidFill>
            </a:endParaRPr>
          </a:p>
          <a:p>
            <a:pPr>
              <a:spcBef>
                <a:spcPts val="200"/>
              </a:spcBef>
              <a:buFont typeface="Wingdings" panose="05000000000000000000" pitchFamily="2" charset="2"/>
              <a:buChar char="§"/>
            </a:pPr>
            <a:r>
              <a:rPr lang="en-US" sz="3300" b="1" dirty="0">
                <a:solidFill>
                  <a:srgbClr val="FF0000"/>
                </a:solidFill>
              </a:rPr>
              <a:t>Each b</a:t>
            </a:r>
            <a:r>
              <a:rPr lang="en-US" sz="3300" b="1" dirty="0" smtClean="0">
                <a:solidFill>
                  <a:srgbClr val="FF0000"/>
                </a:solidFill>
              </a:rPr>
              <a:t>______ </a:t>
            </a:r>
            <a:r>
              <a:rPr lang="en-US" sz="3300" b="1" dirty="0">
                <a:solidFill>
                  <a:srgbClr val="FF0000"/>
                </a:solidFill>
              </a:rPr>
              <a:t>of </a:t>
            </a:r>
            <a:r>
              <a:rPr lang="en-US" sz="3300" b="1" dirty="0" err="1">
                <a:solidFill>
                  <a:srgbClr val="FF0000"/>
                </a:solidFill>
              </a:rPr>
              <a:t>govt</a:t>
            </a:r>
            <a:r>
              <a:rPr lang="en-US" sz="3300" b="1" dirty="0">
                <a:solidFill>
                  <a:srgbClr val="FF0000"/>
                </a:solidFill>
              </a:rPr>
              <a:t> is able to c</a:t>
            </a:r>
            <a:r>
              <a:rPr lang="en-US" sz="3300" b="1" dirty="0" smtClean="0">
                <a:solidFill>
                  <a:srgbClr val="FF0000"/>
                </a:solidFill>
              </a:rPr>
              <a:t>______ </a:t>
            </a:r>
            <a:r>
              <a:rPr lang="en-US" sz="3300" b="1" dirty="0">
                <a:solidFill>
                  <a:srgbClr val="FF0000"/>
                </a:solidFill>
              </a:rPr>
              <a:t>or </a:t>
            </a:r>
            <a:r>
              <a:rPr lang="en-US" sz="3300" b="1" dirty="0" smtClean="0">
                <a:solidFill>
                  <a:srgbClr val="FF0000"/>
                </a:solidFill>
              </a:rPr>
              <a:t>LIMIT, </a:t>
            </a:r>
            <a:r>
              <a:rPr lang="en-US" sz="3300" b="1" dirty="0">
                <a:solidFill>
                  <a:srgbClr val="FF0000"/>
                </a:solidFill>
              </a:rPr>
              <a:t>the p</a:t>
            </a:r>
            <a:r>
              <a:rPr lang="en-US" sz="3300" b="1" dirty="0" smtClean="0">
                <a:solidFill>
                  <a:srgbClr val="FF0000"/>
                </a:solidFill>
              </a:rPr>
              <a:t>_____ </a:t>
            </a:r>
            <a:r>
              <a:rPr lang="en-US" sz="3300" b="1" dirty="0">
                <a:solidFill>
                  <a:srgbClr val="FF0000"/>
                </a:solidFill>
              </a:rPr>
              <a:t>of other </a:t>
            </a:r>
            <a:r>
              <a:rPr lang="en-US" sz="3300" b="1" dirty="0" smtClean="0">
                <a:solidFill>
                  <a:srgbClr val="FF0000"/>
                </a:solidFill>
              </a:rPr>
              <a:t>branches</a:t>
            </a:r>
            <a:endParaRPr lang="en-US" sz="3300" b="1" dirty="0" smtClean="0">
              <a:solidFill>
                <a:srgbClr val="FF0000"/>
              </a:solidFill>
            </a:endParaRPr>
          </a:p>
        </p:txBody>
      </p:sp>
      <p:sp>
        <p:nvSpPr>
          <p:cNvPr id="9" name="Slide Number Placeholder 8"/>
          <p:cNvSpPr>
            <a:spLocks noGrp="1"/>
          </p:cNvSpPr>
          <p:nvPr>
            <p:ph type="sldNum" sz="quarter" idx="12"/>
          </p:nvPr>
        </p:nvSpPr>
        <p:spPr/>
        <p:txBody>
          <a:bodyPr/>
          <a:lstStyle/>
          <a:p>
            <a:fld id="{9CD8D479-8942-46E8-A226-A4E01F7A105C}" type="slidenum">
              <a:rPr lang="en-US" smtClean="0">
                <a:solidFill>
                  <a:srgbClr val="8BAA00">
                    <a:lumMod val="75000"/>
                  </a:srgbClr>
                </a:solidFill>
              </a:rPr>
              <a:pPr/>
              <a:t>12</a:t>
            </a:fld>
            <a:endParaRPr lang="en-US">
              <a:solidFill>
                <a:srgbClr val="8BAA00">
                  <a:lumMod val="75000"/>
                </a:srgbClr>
              </a:solidFill>
            </a:endParaRPr>
          </a:p>
        </p:txBody>
      </p:sp>
    </p:spTree>
    <p:extLst>
      <p:ext uri="{BB962C8B-B14F-4D97-AF65-F5344CB8AC3E}">
        <p14:creationId xmlns:p14="http://schemas.microsoft.com/office/powerpoint/2010/main" val="35024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PRINCIPLES OF THE U.S. CONSTITUTION</a:t>
            </a:r>
            <a:endParaRPr lang="en-US" sz="3000" b="1" dirty="0">
              <a:solidFill>
                <a:srgbClr val="FF0000"/>
              </a:solidFill>
            </a:endParaRPr>
          </a:p>
        </p:txBody>
      </p:sp>
      <p:sp>
        <p:nvSpPr>
          <p:cNvPr id="3" name="Content Placeholder 2"/>
          <p:cNvSpPr>
            <a:spLocks noGrp="1"/>
          </p:cNvSpPr>
          <p:nvPr>
            <p:ph idx="1"/>
          </p:nvPr>
        </p:nvSpPr>
        <p:spPr>
          <a:xfrm>
            <a:off x="0" y="479394"/>
            <a:ext cx="12192000" cy="6378605"/>
          </a:xfrm>
        </p:spPr>
        <p:txBody>
          <a:bodyPr>
            <a:noAutofit/>
          </a:bodyPr>
          <a:lstStyle/>
          <a:p>
            <a:pPr marL="0" indent="0">
              <a:spcBef>
                <a:spcPts val="200"/>
              </a:spcBef>
              <a:buNone/>
            </a:pPr>
            <a:r>
              <a:rPr lang="en-US" sz="3300" b="1" dirty="0" smtClean="0">
                <a:solidFill>
                  <a:schemeClr val="accent2"/>
                </a:solidFill>
              </a:rPr>
              <a:t>FEDERALISM </a:t>
            </a:r>
            <a:r>
              <a:rPr lang="fr-FR" sz="3300" b="1" dirty="0">
                <a:solidFill>
                  <a:srgbClr val="FF0000"/>
                </a:solidFill>
              </a:rPr>
              <a:t>(p. </a:t>
            </a:r>
            <a:r>
              <a:rPr lang="fr-FR" sz="3300" b="1" dirty="0" smtClean="0">
                <a:solidFill>
                  <a:srgbClr val="FF0000"/>
                </a:solidFill>
              </a:rPr>
              <a:t>89)</a:t>
            </a:r>
            <a:endParaRPr lang="en-US" sz="3300" b="1" dirty="0" smtClean="0">
              <a:solidFill>
                <a:schemeClr val="accent2"/>
              </a:solidFill>
            </a:endParaRPr>
          </a:p>
          <a:p>
            <a:pPr>
              <a:spcBef>
                <a:spcPts val="200"/>
              </a:spcBef>
              <a:buFont typeface="Wingdings" panose="05000000000000000000" pitchFamily="2" charset="2"/>
              <a:buChar char="§"/>
            </a:pPr>
            <a:r>
              <a:rPr lang="en-US" sz="3300" b="1" dirty="0">
                <a:solidFill>
                  <a:srgbClr val="FF0000"/>
                </a:solidFill>
              </a:rPr>
              <a:t>Power is </a:t>
            </a:r>
            <a:r>
              <a:rPr lang="en-US" sz="3300" b="1" dirty="0" smtClean="0">
                <a:solidFill>
                  <a:srgbClr val="FF0000"/>
                </a:solidFill>
              </a:rPr>
              <a:t>SHARED </a:t>
            </a:r>
            <a:r>
              <a:rPr lang="en-US" sz="3300" b="1" dirty="0">
                <a:solidFill>
                  <a:srgbClr val="FF0000"/>
                </a:solidFill>
              </a:rPr>
              <a:t>by the </a:t>
            </a:r>
            <a:r>
              <a:rPr lang="en-US" sz="3300" b="1" dirty="0" smtClean="0">
                <a:solidFill>
                  <a:srgbClr val="FF0000"/>
                </a:solidFill>
              </a:rPr>
              <a:t>NATIONAL </a:t>
            </a:r>
            <a:r>
              <a:rPr lang="en-US" sz="3300" b="1" dirty="0" err="1">
                <a:solidFill>
                  <a:srgbClr val="FF0000"/>
                </a:solidFill>
              </a:rPr>
              <a:t>govt</a:t>
            </a:r>
            <a:r>
              <a:rPr lang="en-US" sz="3300" b="1" dirty="0">
                <a:solidFill>
                  <a:srgbClr val="FF0000"/>
                </a:solidFill>
              </a:rPr>
              <a:t> &amp; the </a:t>
            </a:r>
            <a:r>
              <a:rPr lang="en-US" sz="3300" b="1" dirty="0" smtClean="0">
                <a:solidFill>
                  <a:srgbClr val="FF0000"/>
                </a:solidFill>
              </a:rPr>
              <a:t>STATES</a:t>
            </a:r>
            <a:r>
              <a:rPr lang="en-US" sz="3300" b="1" dirty="0" smtClean="0"/>
              <a:t>; </a:t>
            </a:r>
            <a:endParaRPr lang="en-US" sz="3300" b="1" dirty="0" smtClean="0"/>
          </a:p>
          <a:p>
            <a:pPr>
              <a:spcBef>
                <a:spcPts val="200"/>
              </a:spcBef>
              <a:buFont typeface="Wingdings" panose="05000000000000000000" pitchFamily="2" charset="2"/>
              <a:buChar char="§"/>
            </a:pPr>
            <a:r>
              <a:rPr lang="en-US" sz="3300" b="1" dirty="0">
                <a:solidFill>
                  <a:srgbClr val="FF0000"/>
                </a:solidFill>
              </a:rPr>
              <a:t>E</a:t>
            </a:r>
            <a:r>
              <a:rPr lang="en-US" sz="3300" b="1" dirty="0" smtClean="0">
                <a:solidFill>
                  <a:srgbClr val="FF0000"/>
                </a:solidFill>
              </a:rPr>
              <a:t>ach </a:t>
            </a:r>
            <a:r>
              <a:rPr lang="en-US" sz="3300" b="1" dirty="0" smtClean="0">
                <a:solidFill>
                  <a:srgbClr val="FF0000"/>
                </a:solidFill>
              </a:rPr>
              <a:t>LEVEL </a:t>
            </a:r>
            <a:r>
              <a:rPr lang="en-US" sz="3300" b="1" dirty="0">
                <a:solidFill>
                  <a:srgbClr val="FF0000"/>
                </a:solidFill>
              </a:rPr>
              <a:t>of </a:t>
            </a:r>
            <a:r>
              <a:rPr lang="en-US" sz="3300" b="1" dirty="0" err="1">
                <a:solidFill>
                  <a:srgbClr val="FF0000"/>
                </a:solidFill>
              </a:rPr>
              <a:t>govt</a:t>
            </a:r>
            <a:r>
              <a:rPr lang="en-US" sz="3300" b="1" dirty="0">
                <a:solidFill>
                  <a:srgbClr val="FF0000"/>
                </a:solidFill>
              </a:rPr>
              <a:t> – national &amp; state – has </a:t>
            </a:r>
            <a:r>
              <a:rPr lang="en-US" sz="3300" b="1" dirty="0" smtClean="0">
                <a:solidFill>
                  <a:srgbClr val="FF0000"/>
                </a:solidFill>
              </a:rPr>
              <a:t>INDEPENDENT</a:t>
            </a:r>
            <a:r>
              <a:rPr lang="en-US" sz="3300" b="1" dirty="0" smtClean="0">
                <a:solidFill>
                  <a:srgbClr val="FF0000"/>
                </a:solidFill>
              </a:rPr>
              <a:t> </a:t>
            </a:r>
            <a:r>
              <a:rPr lang="en-US" sz="3300" b="1" dirty="0">
                <a:solidFill>
                  <a:srgbClr val="FF0000"/>
                </a:solidFill>
              </a:rPr>
              <a:t>authority over </a:t>
            </a:r>
            <a:r>
              <a:rPr lang="en-US" sz="3300" b="1" dirty="0" err="1">
                <a:solidFill>
                  <a:srgbClr val="FF0000"/>
                </a:solidFill>
              </a:rPr>
              <a:t>ppl</a:t>
            </a:r>
            <a:r>
              <a:rPr lang="en-US" sz="3300" b="1" dirty="0">
                <a:solidFill>
                  <a:srgbClr val="FF0000"/>
                </a:solidFill>
              </a:rPr>
              <a:t> at the </a:t>
            </a:r>
            <a:r>
              <a:rPr lang="en-US" sz="3300" b="1" dirty="0" smtClean="0">
                <a:solidFill>
                  <a:srgbClr val="FF0000"/>
                </a:solidFill>
              </a:rPr>
              <a:t>SAME </a:t>
            </a:r>
            <a:r>
              <a:rPr lang="en-US" sz="3300" b="1" dirty="0">
                <a:solidFill>
                  <a:srgbClr val="FF0000"/>
                </a:solidFill>
              </a:rPr>
              <a:t>time</a:t>
            </a:r>
            <a:endParaRPr lang="en-US" sz="3300" b="1" dirty="0" smtClean="0">
              <a:solidFill>
                <a:srgbClr val="FF0000"/>
              </a:solidFill>
            </a:endParaRPr>
          </a:p>
          <a:p>
            <a:pPr marL="0" indent="0">
              <a:spcBef>
                <a:spcPts val="200"/>
              </a:spcBef>
              <a:buNone/>
            </a:pPr>
            <a:r>
              <a:rPr lang="en-US" sz="3300" b="1" dirty="0" smtClean="0">
                <a:solidFill>
                  <a:schemeClr val="accent2"/>
                </a:solidFill>
              </a:rPr>
              <a:t>SEPARATION OF POWERS </a:t>
            </a:r>
            <a:r>
              <a:rPr lang="fr-FR" sz="3300" b="1" dirty="0">
                <a:solidFill>
                  <a:srgbClr val="FF0000"/>
                </a:solidFill>
              </a:rPr>
              <a:t>(p. </a:t>
            </a:r>
            <a:r>
              <a:rPr lang="fr-FR" sz="3300" b="1" dirty="0" smtClean="0">
                <a:solidFill>
                  <a:srgbClr val="FF0000"/>
                </a:solidFill>
              </a:rPr>
              <a:t>88)</a:t>
            </a:r>
            <a:endParaRPr lang="en-US" sz="3300" b="1" dirty="0" smtClean="0">
              <a:solidFill>
                <a:schemeClr val="accent2"/>
              </a:solidFill>
            </a:endParaRPr>
          </a:p>
          <a:p>
            <a:pPr>
              <a:spcBef>
                <a:spcPts val="200"/>
              </a:spcBef>
              <a:buFont typeface="Wingdings" panose="05000000000000000000" pitchFamily="2" charset="2"/>
              <a:buChar char="§"/>
            </a:pPr>
            <a:r>
              <a:rPr lang="en-US" sz="3300" b="1" dirty="0">
                <a:solidFill>
                  <a:srgbClr val="FF0000"/>
                </a:solidFill>
              </a:rPr>
              <a:t>Clearly separate </a:t>
            </a:r>
            <a:r>
              <a:rPr lang="en-US" sz="3300" b="1" dirty="0" smtClean="0">
                <a:solidFill>
                  <a:srgbClr val="FF0000"/>
                </a:solidFill>
              </a:rPr>
              <a:t>LEGISLATIVE, EXECUTIVE, &amp; JUDICIAL </a:t>
            </a:r>
            <a:r>
              <a:rPr lang="en-US" sz="3300" b="1" dirty="0" smtClean="0">
                <a:solidFill>
                  <a:srgbClr val="FF0000"/>
                </a:solidFill>
              </a:rPr>
              <a:t>FUNCTIONS of </a:t>
            </a:r>
            <a:r>
              <a:rPr lang="en-US" sz="3300" b="1" dirty="0" err="1">
                <a:solidFill>
                  <a:srgbClr val="FF0000"/>
                </a:solidFill>
              </a:rPr>
              <a:t>govt</a:t>
            </a:r>
            <a:r>
              <a:rPr lang="en-US" sz="3300" b="1" dirty="0">
                <a:solidFill>
                  <a:srgbClr val="FF0000"/>
                </a:solidFill>
              </a:rPr>
              <a:t> &amp; assign each a </a:t>
            </a:r>
            <a:r>
              <a:rPr lang="en-US" sz="3300" b="1" dirty="0" smtClean="0">
                <a:solidFill>
                  <a:srgbClr val="FF0000"/>
                </a:solidFill>
              </a:rPr>
              <a:t>DIFFERENT BRANCH </a:t>
            </a:r>
            <a:r>
              <a:rPr lang="en-US" sz="3300" b="1" dirty="0">
                <a:solidFill>
                  <a:srgbClr val="FF0000"/>
                </a:solidFill>
              </a:rPr>
              <a:t>of </a:t>
            </a:r>
            <a:r>
              <a:rPr lang="en-US" sz="3300" b="1" dirty="0" smtClean="0">
                <a:solidFill>
                  <a:srgbClr val="FF0000"/>
                </a:solidFill>
              </a:rPr>
              <a:t>GOVERNMENT</a:t>
            </a:r>
            <a:endParaRPr lang="en-US" sz="3300" b="1" dirty="0" smtClean="0">
              <a:solidFill>
                <a:srgbClr val="FF0000"/>
              </a:solidFill>
            </a:endParaRPr>
          </a:p>
          <a:p>
            <a:pPr marL="0" indent="0">
              <a:spcBef>
                <a:spcPts val="200"/>
              </a:spcBef>
              <a:buNone/>
            </a:pPr>
            <a:r>
              <a:rPr lang="en-US" sz="3300" b="1" dirty="0" smtClean="0">
                <a:solidFill>
                  <a:schemeClr val="accent2"/>
                </a:solidFill>
              </a:rPr>
              <a:t>CHECKS &amp; BALANCES </a:t>
            </a:r>
            <a:r>
              <a:rPr lang="fr-FR" sz="3300" b="1" dirty="0">
                <a:solidFill>
                  <a:srgbClr val="FF0000"/>
                </a:solidFill>
              </a:rPr>
              <a:t>(p. </a:t>
            </a:r>
            <a:r>
              <a:rPr lang="fr-FR" sz="3300" b="1" dirty="0" smtClean="0">
                <a:solidFill>
                  <a:srgbClr val="FF0000"/>
                </a:solidFill>
              </a:rPr>
              <a:t>88)</a:t>
            </a:r>
            <a:endParaRPr lang="en-US" sz="3300" b="1" dirty="0" smtClean="0">
              <a:solidFill>
                <a:schemeClr val="accent2"/>
              </a:solidFill>
            </a:endParaRPr>
          </a:p>
          <a:p>
            <a:pPr>
              <a:spcBef>
                <a:spcPts val="200"/>
              </a:spcBef>
              <a:buFont typeface="Wingdings" panose="05000000000000000000" pitchFamily="2" charset="2"/>
              <a:buChar char="§"/>
            </a:pPr>
            <a:r>
              <a:rPr lang="en-US" sz="3300" b="1" dirty="0">
                <a:solidFill>
                  <a:srgbClr val="FF0000"/>
                </a:solidFill>
              </a:rPr>
              <a:t>Each </a:t>
            </a:r>
            <a:r>
              <a:rPr lang="en-US" sz="3300" b="1" dirty="0" smtClean="0">
                <a:solidFill>
                  <a:srgbClr val="FF0000"/>
                </a:solidFill>
              </a:rPr>
              <a:t>BRANCH </a:t>
            </a:r>
            <a:r>
              <a:rPr lang="en-US" sz="3300" b="1" dirty="0">
                <a:solidFill>
                  <a:srgbClr val="FF0000"/>
                </a:solidFill>
              </a:rPr>
              <a:t>of </a:t>
            </a:r>
            <a:r>
              <a:rPr lang="en-US" sz="3300" b="1" dirty="0" err="1">
                <a:solidFill>
                  <a:srgbClr val="FF0000"/>
                </a:solidFill>
              </a:rPr>
              <a:t>govt</a:t>
            </a:r>
            <a:r>
              <a:rPr lang="en-US" sz="3300" b="1" dirty="0">
                <a:solidFill>
                  <a:srgbClr val="FF0000"/>
                </a:solidFill>
              </a:rPr>
              <a:t> is able to </a:t>
            </a:r>
            <a:r>
              <a:rPr lang="en-US" sz="3300" b="1" dirty="0" smtClean="0">
                <a:solidFill>
                  <a:srgbClr val="FF0000"/>
                </a:solidFill>
              </a:rPr>
              <a:t>CHECK </a:t>
            </a:r>
            <a:r>
              <a:rPr lang="en-US" sz="3300" b="1" dirty="0">
                <a:solidFill>
                  <a:srgbClr val="FF0000"/>
                </a:solidFill>
              </a:rPr>
              <a:t>or </a:t>
            </a:r>
            <a:r>
              <a:rPr lang="en-US" sz="3300" b="1" dirty="0" smtClean="0">
                <a:solidFill>
                  <a:srgbClr val="FF0000"/>
                </a:solidFill>
              </a:rPr>
              <a:t>LIMIT, </a:t>
            </a:r>
            <a:r>
              <a:rPr lang="en-US" sz="3300" b="1" dirty="0">
                <a:solidFill>
                  <a:srgbClr val="FF0000"/>
                </a:solidFill>
              </a:rPr>
              <a:t>the </a:t>
            </a:r>
            <a:r>
              <a:rPr lang="en-US" sz="3300" b="1" dirty="0" smtClean="0">
                <a:solidFill>
                  <a:srgbClr val="FF0000"/>
                </a:solidFill>
              </a:rPr>
              <a:t>POWER </a:t>
            </a:r>
            <a:r>
              <a:rPr lang="en-US" sz="3300" b="1" dirty="0">
                <a:solidFill>
                  <a:srgbClr val="FF0000"/>
                </a:solidFill>
              </a:rPr>
              <a:t>of other </a:t>
            </a:r>
            <a:r>
              <a:rPr lang="en-US" sz="3300" b="1" dirty="0" smtClean="0">
                <a:solidFill>
                  <a:srgbClr val="FF0000"/>
                </a:solidFill>
              </a:rPr>
              <a:t>branches</a:t>
            </a:r>
            <a:endParaRPr lang="en-US" sz="3300" b="1" dirty="0" smtClean="0">
              <a:solidFill>
                <a:srgbClr val="FF0000"/>
              </a:solidFill>
            </a:endParaRPr>
          </a:p>
        </p:txBody>
      </p:sp>
      <p:sp>
        <p:nvSpPr>
          <p:cNvPr id="9" name="Slide Number Placeholder 8"/>
          <p:cNvSpPr>
            <a:spLocks noGrp="1"/>
          </p:cNvSpPr>
          <p:nvPr>
            <p:ph type="sldNum" sz="quarter" idx="12"/>
          </p:nvPr>
        </p:nvSpPr>
        <p:spPr/>
        <p:txBody>
          <a:bodyPr/>
          <a:lstStyle/>
          <a:p>
            <a:fld id="{9CD8D479-8942-46E8-A226-A4E01F7A105C}" type="slidenum">
              <a:rPr lang="en-US" smtClean="0">
                <a:solidFill>
                  <a:srgbClr val="8BAA00">
                    <a:lumMod val="75000"/>
                  </a:srgbClr>
                </a:solidFill>
              </a:rPr>
              <a:pPr/>
              <a:t>13</a:t>
            </a:fld>
            <a:endParaRPr lang="en-US">
              <a:solidFill>
                <a:srgbClr val="8BAA00">
                  <a:lumMod val="75000"/>
                </a:srgbClr>
              </a:solidFill>
            </a:endParaRPr>
          </a:p>
        </p:txBody>
      </p:sp>
    </p:spTree>
    <p:extLst>
      <p:ext uri="{BB962C8B-B14F-4D97-AF65-F5344CB8AC3E}">
        <p14:creationId xmlns:p14="http://schemas.microsoft.com/office/powerpoint/2010/main" val="292723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PRINCIPLES OF THE U.S. CONSTITUTION</a:t>
            </a:r>
            <a:endParaRPr lang="en-US" sz="3000" b="1" dirty="0">
              <a:solidFill>
                <a:srgbClr val="FF0000"/>
              </a:solidFill>
            </a:endParaRPr>
          </a:p>
        </p:txBody>
      </p:sp>
      <p:sp>
        <p:nvSpPr>
          <p:cNvPr id="3" name="Content Placeholder 2"/>
          <p:cNvSpPr>
            <a:spLocks noGrp="1"/>
          </p:cNvSpPr>
          <p:nvPr>
            <p:ph idx="1"/>
          </p:nvPr>
        </p:nvSpPr>
        <p:spPr>
          <a:xfrm>
            <a:off x="0" y="479394"/>
            <a:ext cx="12192000" cy="6378605"/>
          </a:xfrm>
        </p:spPr>
        <p:txBody>
          <a:bodyPr>
            <a:noAutofit/>
          </a:bodyPr>
          <a:lstStyle/>
          <a:p>
            <a:pPr marL="0" indent="0">
              <a:spcBef>
                <a:spcPts val="200"/>
              </a:spcBef>
              <a:buNone/>
            </a:pPr>
            <a:r>
              <a:rPr lang="en-US" sz="3000" b="1" dirty="0" smtClean="0">
                <a:solidFill>
                  <a:schemeClr val="accent2"/>
                </a:solidFill>
              </a:rPr>
              <a:t>RULE </a:t>
            </a:r>
            <a:r>
              <a:rPr lang="en-US" sz="3000" b="1" dirty="0" smtClean="0">
                <a:solidFill>
                  <a:schemeClr val="accent2"/>
                </a:solidFill>
              </a:rPr>
              <a:t>OF LAW </a:t>
            </a:r>
            <a:r>
              <a:rPr lang="fr-FR" sz="3000" b="1" dirty="0">
                <a:solidFill>
                  <a:srgbClr val="FF0000"/>
                </a:solidFill>
              </a:rPr>
              <a:t>(p. </a:t>
            </a:r>
            <a:r>
              <a:rPr lang="fr-FR" sz="3000" b="1" dirty="0" smtClean="0">
                <a:solidFill>
                  <a:srgbClr val="FF0000"/>
                </a:solidFill>
              </a:rPr>
              <a:t>87)</a:t>
            </a:r>
            <a:endParaRPr lang="en-US" sz="3000" b="1" dirty="0" smtClean="0">
              <a:solidFill>
                <a:schemeClr val="accent2"/>
              </a:solidFill>
            </a:endParaRPr>
          </a:p>
          <a:p>
            <a:pPr>
              <a:spcBef>
                <a:spcPts val="200"/>
              </a:spcBef>
              <a:buFont typeface="Wingdings" panose="05000000000000000000" pitchFamily="2" charset="2"/>
              <a:buChar char="§"/>
            </a:pPr>
            <a:r>
              <a:rPr lang="en-US" sz="3000" b="1" dirty="0">
                <a:solidFill>
                  <a:srgbClr val="FF0000"/>
                </a:solidFill>
              </a:rPr>
              <a:t>The </a:t>
            </a:r>
            <a:r>
              <a:rPr lang="en-US" sz="3000" b="1" dirty="0" smtClean="0">
                <a:solidFill>
                  <a:srgbClr val="FF0000"/>
                </a:solidFill>
              </a:rPr>
              <a:t>_____ </a:t>
            </a:r>
            <a:r>
              <a:rPr lang="en-US" sz="3000" b="1" dirty="0">
                <a:solidFill>
                  <a:srgbClr val="FF0000"/>
                </a:solidFill>
              </a:rPr>
              <a:t>applies to </a:t>
            </a:r>
            <a:r>
              <a:rPr lang="en-US" sz="3000" b="1" dirty="0" smtClean="0">
                <a:solidFill>
                  <a:srgbClr val="FF0000"/>
                </a:solidFill>
              </a:rPr>
              <a:t>_____________, </a:t>
            </a:r>
            <a:r>
              <a:rPr lang="en-US" sz="3000" b="1" dirty="0">
                <a:solidFill>
                  <a:srgbClr val="FF0000"/>
                </a:solidFill>
              </a:rPr>
              <a:t>even those who </a:t>
            </a:r>
            <a:r>
              <a:rPr lang="en-US" sz="3000" b="1" dirty="0" smtClean="0">
                <a:solidFill>
                  <a:srgbClr val="FF0000"/>
                </a:solidFill>
              </a:rPr>
              <a:t>_______; </a:t>
            </a:r>
            <a:r>
              <a:rPr lang="en-US" sz="3000" b="1" dirty="0">
                <a:solidFill>
                  <a:srgbClr val="FF0000"/>
                </a:solidFill>
              </a:rPr>
              <a:t>no one may </a:t>
            </a:r>
            <a:r>
              <a:rPr lang="en-US" sz="3000" b="1" dirty="0" smtClean="0">
                <a:solidFill>
                  <a:srgbClr val="FF0000"/>
                </a:solidFill>
              </a:rPr>
              <a:t>_____ </a:t>
            </a:r>
            <a:r>
              <a:rPr lang="en-US" sz="3000" b="1" dirty="0">
                <a:solidFill>
                  <a:srgbClr val="FF0000"/>
                </a:solidFill>
              </a:rPr>
              <a:t>the law or </a:t>
            </a:r>
            <a:r>
              <a:rPr lang="en-US" sz="3000" b="1" dirty="0" smtClean="0">
                <a:solidFill>
                  <a:srgbClr val="FF0000"/>
                </a:solidFill>
              </a:rPr>
              <a:t>_______ </a:t>
            </a:r>
            <a:r>
              <a:rPr lang="en-US" sz="3000" b="1" dirty="0">
                <a:solidFill>
                  <a:srgbClr val="FF0000"/>
                </a:solidFill>
              </a:rPr>
              <a:t>its reach</a:t>
            </a:r>
            <a:endParaRPr lang="en-US" sz="3000" b="1" dirty="0" smtClean="0">
              <a:solidFill>
                <a:srgbClr val="FF0000"/>
              </a:solidFill>
            </a:endParaRPr>
          </a:p>
          <a:p>
            <a:pPr marL="0" indent="0">
              <a:spcBef>
                <a:spcPts val="200"/>
              </a:spcBef>
              <a:buNone/>
            </a:pPr>
            <a:r>
              <a:rPr lang="en-US" sz="3000" b="1" dirty="0" smtClean="0">
                <a:solidFill>
                  <a:schemeClr val="accent2"/>
                </a:solidFill>
              </a:rPr>
              <a:t>POPULAR SOVEREIGNTY </a:t>
            </a:r>
            <a:r>
              <a:rPr lang="fr-FR" sz="3000" b="1" dirty="0">
                <a:solidFill>
                  <a:srgbClr val="FF0000"/>
                </a:solidFill>
              </a:rPr>
              <a:t>(p. </a:t>
            </a:r>
            <a:r>
              <a:rPr lang="fr-FR" sz="3000" b="1" dirty="0" smtClean="0">
                <a:solidFill>
                  <a:srgbClr val="FF0000"/>
                </a:solidFill>
              </a:rPr>
              <a:t>86-87)</a:t>
            </a:r>
            <a:endParaRPr lang="en-US" sz="3000" b="1" dirty="0" smtClean="0">
              <a:solidFill>
                <a:schemeClr val="accent2"/>
              </a:solidFill>
            </a:endParaRPr>
          </a:p>
          <a:p>
            <a:pPr>
              <a:spcBef>
                <a:spcPts val="200"/>
              </a:spcBef>
              <a:buFont typeface="Wingdings" panose="05000000000000000000" pitchFamily="2" charset="2"/>
              <a:buChar char="§"/>
            </a:pPr>
            <a:r>
              <a:rPr lang="en-US" sz="3000" b="1" dirty="0" err="1">
                <a:solidFill>
                  <a:srgbClr val="FF0000"/>
                </a:solidFill>
              </a:rPr>
              <a:t>Govt</a:t>
            </a:r>
            <a:r>
              <a:rPr lang="en-US" sz="3000" b="1" dirty="0">
                <a:solidFill>
                  <a:srgbClr val="FF0000"/>
                </a:solidFill>
              </a:rPr>
              <a:t> should draw its power from the </a:t>
            </a:r>
            <a:r>
              <a:rPr lang="en-US" sz="3000" b="1" dirty="0" smtClean="0">
                <a:solidFill>
                  <a:srgbClr val="FF0000"/>
                </a:solidFill>
              </a:rPr>
              <a:t>“_________ </a:t>
            </a:r>
            <a:r>
              <a:rPr lang="en-US" sz="3000" b="1" dirty="0">
                <a:solidFill>
                  <a:srgbClr val="FF0000"/>
                </a:solidFill>
              </a:rPr>
              <a:t>of the </a:t>
            </a:r>
            <a:r>
              <a:rPr lang="en-US" sz="3000" b="1" dirty="0" smtClean="0">
                <a:solidFill>
                  <a:srgbClr val="FF0000"/>
                </a:solidFill>
              </a:rPr>
              <a:t>__________” </a:t>
            </a:r>
            <a:r>
              <a:rPr lang="en-US" sz="3000" b="1" dirty="0">
                <a:solidFill>
                  <a:srgbClr val="FF0000"/>
                </a:solidFill>
              </a:rPr>
              <a:t>as reflected in the statement “___ the </a:t>
            </a:r>
            <a:r>
              <a:rPr lang="en-US" sz="3000" b="1" dirty="0" smtClean="0">
                <a:solidFill>
                  <a:srgbClr val="FF0000"/>
                </a:solidFill>
              </a:rPr>
              <a:t>________”</a:t>
            </a:r>
          </a:p>
          <a:p>
            <a:pPr marL="0" indent="0">
              <a:spcBef>
                <a:spcPts val="200"/>
              </a:spcBef>
              <a:buNone/>
            </a:pPr>
            <a:r>
              <a:rPr lang="en-US" sz="3000" b="1" dirty="0">
                <a:solidFill>
                  <a:schemeClr val="accent2"/>
                </a:solidFill>
              </a:rPr>
              <a:t>JUDICIAL REVIEW </a:t>
            </a:r>
            <a:r>
              <a:rPr lang="fr-FR" sz="3000" b="1" dirty="0">
                <a:solidFill>
                  <a:srgbClr val="FF0000"/>
                </a:solidFill>
              </a:rPr>
              <a:t>(p. 252-253)</a:t>
            </a:r>
            <a:endParaRPr lang="en-US" sz="3000" b="1" dirty="0">
              <a:solidFill>
                <a:schemeClr val="accent2"/>
              </a:solidFill>
            </a:endParaRPr>
          </a:p>
          <a:p>
            <a:pPr>
              <a:spcBef>
                <a:spcPts val="200"/>
              </a:spcBef>
              <a:buFont typeface="Wingdings" panose="05000000000000000000" pitchFamily="2" charset="2"/>
              <a:buChar char="§"/>
            </a:pPr>
            <a:r>
              <a:rPr lang="en-US" sz="3000" b="1" dirty="0">
                <a:solidFill>
                  <a:srgbClr val="FF0000"/>
                </a:solidFill>
              </a:rPr>
              <a:t>The ______ can review any _________, ______, or _____ law/action to see if it is CONSTITUTIONAL, or __________ by the C_____________</a:t>
            </a:r>
          </a:p>
          <a:p>
            <a:pPr>
              <a:spcBef>
                <a:spcPts val="200"/>
              </a:spcBef>
              <a:buFont typeface="Wingdings" panose="05000000000000000000" pitchFamily="2" charset="2"/>
              <a:buChar char="§"/>
            </a:pPr>
            <a:r>
              <a:rPr lang="en-US" sz="3000" b="1" dirty="0">
                <a:solidFill>
                  <a:srgbClr val="FF0000"/>
                </a:solidFill>
              </a:rPr>
              <a:t>Not written in Constitution, but case of M________ v. M________ established that the S________ C______ has power of j_______ r_______</a:t>
            </a:r>
          </a:p>
          <a:p>
            <a:pPr>
              <a:spcBef>
                <a:spcPts val="200"/>
              </a:spcBef>
              <a:buFont typeface="Wingdings" panose="05000000000000000000" pitchFamily="2" charset="2"/>
              <a:buChar char="§"/>
            </a:pPr>
            <a:r>
              <a:rPr lang="en-US" sz="3000" b="1" dirty="0">
                <a:solidFill>
                  <a:srgbClr val="FF0000"/>
                </a:solidFill>
              </a:rPr>
              <a:t>If there’s a ________, or disagreement, b/w Constitution &amp; any other law, the _______________ </a:t>
            </a:r>
            <a:r>
              <a:rPr lang="en-US" sz="3000" b="1" dirty="0" smtClean="0">
                <a:solidFill>
                  <a:srgbClr val="FF0000"/>
                </a:solidFill>
              </a:rPr>
              <a:t>rules</a:t>
            </a:r>
            <a:endParaRPr lang="en-US" sz="3000" b="1" dirty="0">
              <a:solidFill>
                <a:srgbClr val="FF0000"/>
              </a:solidFill>
            </a:endParaRPr>
          </a:p>
        </p:txBody>
      </p:sp>
      <p:sp>
        <p:nvSpPr>
          <p:cNvPr id="9" name="Slide Number Placeholder 8"/>
          <p:cNvSpPr>
            <a:spLocks noGrp="1"/>
          </p:cNvSpPr>
          <p:nvPr>
            <p:ph type="sldNum" sz="quarter" idx="12"/>
          </p:nvPr>
        </p:nvSpPr>
        <p:spPr/>
        <p:txBody>
          <a:bodyPr/>
          <a:lstStyle/>
          <a:p>
            <a:fld id="{9CD8D479-8942-46E8-A226-A4E01F7A105C}" type="slidenum">
              <a:rPr lang="en-US" smtClean="0">
                <a:solidFill>
                  <a:srgbClr val="8BAA00">
                    <a:lumMod val="75000"/>
                  </a:srgbClr>
                </a:solidFill>
              </a:rPr>
              <a:pPr/>
              <a:t>14</a:t>
            </a:fld>
            <a:endParaRPr lang="en-US">
              <a:solidFill>
                <a:srgbClr val="8BAA00">
                  <a:lumMod val="75000"/>
                </a:srgbClr>
              </a:solidFill>
            </a:endParaRPr>
          </a:p>
        </p:txBody>
      </p:sp>
    </p:spTree>
    <p:extLst>
      <p:ext uri="{BB962C8B-B14F-4D97-AF65-F5344CB8AC3E}">
        <p14:creationId xmlns:p14="http://schemas.microsoft.com/office/powerpoint/2010/main" val="138701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PRINCIPLES OF THE U.S. CONSTITUTION</a:t>
            </a:r>
            <a:endParaRPr lang="en-US" sz="3000" b="1" dirty="0">
              <a:solidFill>
                <a:srgbClr val="FF0000"/>
              </a:solidFill>
            </a:endParaRPr>
          </a:p>
        </p:txBody>
      </p:sp>
      <p:sp>
        <p:nvSpPr>
          <p:cNvPr id="3" name="Content Placeholder 2"/>
          <p:cNvSpPr>
            <a:spLocks noGrp="1"/>
          </p:cNvSpPr>
          <p:nvPr>
            <p:ph idx="1"/>
          </p:nvPr>
        </p:nvSpPr>
        <p:spPr>
          <a:xfrm>
            <a:off x="0" y="479394"/>
            <a:ext cx="12192000" cy="6378605"/>
          </a:xfrm>
        </p:spPr>
        <p:txBody>
          <a:bodyPr>
            <a:noAutofit/>
          </a:bodyPr>
          <a:lstStyle/>
          <a:p>
            <a:pPr marL="0" indent="0">
              <a:spcBef>
                <a:spcPts val="200"/>
              </a:spcBef>
              <a:buNone/>
            </a:pPr>
            <a:r>
              <a:rPr lang="en-US" sz="3000" b="1" dirty="0" smtClean="0">
                <a:solidFill>
                  <a:schemeClr val="accent2"/>
                </a:solidFill>
              </a:rPr>
              <a:t>RULE </a:t>
            </a:r>
            <a:r>
              <a:rPr lang="en-US" sz="3000" b="1" dirty="0" smtClean="0">
                <a:solidFill>
                  <a:schemeClr val="accent2"/>
                </a:solidFill>
              </a:rPr>
              <a:t>OF LAW </a:t>
            </a:r>
            <a:r>
              <a:rPr lang="fr-FR" sz="3000" b="1" dirty="0">
                <a:solidFill>
                  <a:srgbClr val="FF0000"/>
                </a:solidFill>
              </a:rPr>
              <a:t>(p. </a:t>
            </a:r>
            <a:r>
              <a:rPr lang="fr-FR" sz="3000" b="1" dirty="0" smtClean="0">
                <a:solidFill>
                  <a:srgbClr val="FF0000"/>
                </a:solidFill>
              </a:rPr>
              <a:t>87)</a:t>
            </a:r>
            <a:endParaRPr lang="en-US" sz="3000" b="1" dirty="0" smtClean="0">
              <a:solidFill>
                <a:schemeClr val="accent2"/>
              </a:solidFill>
            </a:endParaRPr>
          </a:p>
          <a:p>
            <a:pPr>
              <a:spcBef>
                <a:spcPts val="200"/>
              </a:spcBef>
              <a:buFont typeface="Wingdings" panose="05000000000000000000" pitchFamily="2" charset="2"/>
              <a:buChar char="§"/>
            </a:pPr>
            <a:r>
              <a:rPr lang="en-US" sz="3000" b="1" dirty="0">
                <a:solidFill>
                  <a:srgbClr val="FF0000"/>
                </a:solidFill>
              </a:rPr>
              <a:t>The </a:t>
            </a:r>
            <a:r>
              <a:rPr lang="en-US" sz="3000" b="1" dirty="0" smtClean="0">
                <a:solidFill>
                  <a:srgbClr val="FF0000"/>
                </a:solidFill>
              </a:rPr>
              <a:t>LAW </a:t>
            </a:r>
            <a:r>
              <a:rPr lang="en-US" sz="3000" b="1" dirty="0">
                <a:solidFill>
                  <a:srgbClr val="FF0000"/>
                </a:solidFill>
              </a:rPr>
              <a:t>applies to </a:t>
            </a:r>
            <a:r>
              <a:rPr lang="en-US" sz="3000" b="1" dirty="0" smtClean="0">
                <a:solidFill>
                  <a:srgbClr val="FF0000"/>
                </a:solidFill>
              </a:rPr>
              <a:t>EVERYONE, </a:t>
            </a:r>
            <a:r>
              <a:rPr lang="en-US" sz="3000" b="1" dirty="0">
                <a:solidFill>
                  <a:srgbClr val="FF0000"/>
                </a:solidFill>
              </a:rPr>
              <a:t>even those who </a:t>
            </a:r>
            <a:r>
              <a:rPr lang="en-US" sz="3000" b="1" dirty="0" smtClean="0">
                <a:solidFill>
                  <a:srgbClr val="FF0000"/>
                </a:solidFill>
              </a:rPr>
              <a:t>GOVERN; </a:t>
            </a:r>
            <a:r>
              <a:rPr lang="en-US" sz="3000" b="1" dirty="0">
                <a:solidFill>
                  <a:srgbClr val="FF0000"/>
                </a:solidFill>
              </a:rPr>
              <a:t>no one may </a:t>
            </a:r>
            <a:r>
              <a:rPr lang="en-US" sz="3000" b="1" dirty="0" smtClean="0">
                <a:solidFill>
                  <a:srgbClr val="FF0000"/>
                </a:solidFill>
              </a:rPr>
              <a:t>BREAK </a:t>
            </a:r>
            <a:r>
              <a:rPr lang="en-US" sz="3000" b="1" dirty="0">
                <a:solidFill>
                  <a:srgbClr val="FF0000"/>
                </a:solidFill>
              </a:rPr>
              <a:t>the law or </a:t>
            </a:r>
            <a:r>
              <a:rPr lang="en-US" sz="3000" b="1" dirty="0" smtClean="0">
                <a:solidFill>
                  <a:srgbClr val="FF0000"/>
                </a:solidFill>
              </a:rPr>
              <a:t>ESCAPE </a:t>
            </a:r>
            <a:r>
              <a:rPr lang="en-US" sz="3000" b="1" dirty="0">
                <a:solidFill>
                  <a:srgbClr val="FF0000"/>
                </a:solidFill>
              </a:rPr>
              <a:t>its reach</a:t>
            </a:r>
            <a:endParaRPr lang="en-US" sz="3000" b="1" dirty="0" smtClean="0">
              <a:solidFill>
                <a:srgbClr val="FF0000"/>
              </a:solidFill>
            </a:endParaRPr>
          </a:p>
          <a:p>
            <a:pPr marL="0" indent="0">
              <a:spcBef>
                <a:spcPts val="200"/>
              </a:spcBef>
              <a:buNone/>
            </a:pPr>
            <a:r>
              <a:rPr lang="en-US" sz="3000" b="1" dirty="0" smtClean="0">
                <a:solidFill>
                  <a:schemeClr val="accent2"/>
                </a:solidFill>
              </a:rPr>
              <a:t>POPULAR SOVEREIGNTY </a:t>
            </a:r>
            <a:r>
              <a:rPr lang="fr-FR" sz="3000" b="1" dirty="0">
                <a:solidFill>
                  <a:srgbClr val="FF0000"/>
                </a:solidFill>
              </a:rPr>
              <a:t>(p. </a:t>
            </a:r>
            <a:r>
              <a:rPr lang="fr-FR" sz="3000" b="1" dirty="0" smtClean="0">
                <a:solidFill>
                  <a:srgbClr val="FF0000"/>
                </a:solidFill>
              </a:rPr>
              <a:t>86-87)</a:t>
            </a:r>
            <a:endParaRPr lang="en-US" sz="3000" b="1" dirty="0" smtClean="0">
              <a:solidFill>
                <a:schemeClr val="accent2"/>
              </a:solidFill>
            </a:endParaRPr>
          </a:p>
          <a:p>
            <a:pPr>
              <a:spcBef>
                <a:spcPts val="200"/>
              </a:spcBef>
              <a:buFont typeface="Wingdings" panose="05000000000000000000" pitchFamily="2" charset="2"/>
              <a:buChar char="§"/>
            </a:pPr>
            <a:r>
              <a:rPr lang="en-US" sz="3000" b="1" dirty="0" err="1">
                <a:solidFill>
                  <a:srgbClr val="FF0000"/>
                </a:solidFill>
              </a:rPr>
              <a:t>Govt</a:t>
            </a:r>
            <a:r>
              <a:rPr lang="en-US" sz="3000" b="1" dirty="0">
                <a:solidFill>
                  <a:srgbClr val="FF0000"/>
                </a:solidFill>
              </a:rPr>
              <a:t> should draw its power from the </a:t>
            </a:r>
            <a:r>
              <a:rPr lang="en-US" sz="3000" b="1" dirty="0" smtClean="0">
                <a:solidFill>
                  <a:srgbClr val="FF0000"/>
                </a:solidFill>
              </a:rPr>
              <a:t>“CONSENT </a:t>
            </a:r>
            <a:r>
              <a:rPr lang="en-US" sz="3000" b="1" dirty="0">
                <a:solidFill>
                  <a:srgbClr val="FF0000"/>
                </a:solidFill>
              </a:rPr>
              <a:t>of the </a:t>
            </a:r>
            <a:r>
              <a:rPr lang="en-US" sz="3000" b="1" dirty="0" smtClean="0">
                <a:solidFill>
                  <a:srgbClr val="FF0000"/>
                </a:solidFill>
              </a:rPr>
              <a:t>GOVERNED” </a:t>
            </a:r>
            <a:r>
              <a:rPr lang="en-US" sz="3000" b="1" dirty="0">
                <a:solidFill>
                  <a:srgbClr val="FF0000"/>
                </a:solidFill>
              </a:rPr>
              <a:t>as reflected in the statement </a:t>
            </a:r>
            <a:r>
              <a:rPr lang="en-US" sz="3000" b="1" dirty="0" smtClean="0">
                <a:solidFill>
                  <a:srgbClr val="FF0000"/>
                </a:solidFill>
              </a:rPr>
              <a:t>“WE </a:t>
            </a:r>
            <a:r>
              <a:rPr lang="en-US" sz="3000" b="1" dirty="0">
                <a:solidFill>
                  <a:srgbClr val="FF0000"/>
                </a:solidFill>
              </a:rPr>
              <a:t>the </a:t>
            </a:r>
            <a:r>
              <a:rPr lang="en-US" sz="3000" b="1" dirty="0" smtClean="0">
                <a:solidFill>
                  <a:srgbClr val="FF0000"/>
                </a:solidFill>
              </a:rPr>
              <a:t>PEOPLE”</a:t>
            </a:r>
          </a:p>
          <a:p>
            <a:pPr marL="0" indent="0">
              <a:spcBef>
                <a:spcPts val="200"/>
              </a:spcBef>
              <a:buNone/>
            </a:pPr>
            <a:r>
              <a:rPr lang="en-US" sz="3000" b="1" dirty="0">
                <a:solidFill>
                  <a:schemeClr val="accent2"/>
                </a:solidFill>
              </a:rPr>
              <a:t>JUDICIAL REVIEW </a:t>
            </a:r>
            <a:r>
              <a:rPr lang="fr-FR" sz="3000" b="1" dirty="0">
                <a:solidFill>
                  <a:srgbClr val="FF0000"/>
                </a:solidFill>
              </a:rPr>
              <a:t>(p. 252-253)</a:t>
            </a:r>
            <a:endParaRPr lang="en-US" sz="3000" b="1" dirty="0">
              <a:solidFill>
                <a:schemeClr val="accent2"/>
              </a:solidFill>
            </a:endParaRPr>
          </a:p>
          <a:p>
            <a:pPr>
              <a:spcBef>
                <a:spcPts val="200"/>
              </a:spcBef>
              <a:buFont typeface="Wingdings" panose="05000000000000000000" pitchFamily="2" charset="2"/>
              <a:buChar char="§"/>
            </a:pPr>
            <a:r>
              <a:rPr lang="en-US" sz="3000" b="1" dirty="0">
                <a:solidFill>
                  <a:srgbClr val="FF0000"/>
                </a:solidFill>
              </a:rPr>
              <a:t>The </a:t>
            </a:r>
            <a:r>
              <a:rPr lang="en-US" sz="3000" b="1" dirty="0" smtClean="0">
                <a:solidFill>
                  <a:srgbClr val="FF0000"/>
                </a:solidFill>
              </a:rPr>
              <a:t>COURTS </a:t>
            </a:r>
            <a:r>
              <a:rPr lang="en-US" sz="3000" b="1" dirty="0">
                <a:solidFill>
                  <a:srgbClr val="FF0000"/>
                </a:solidFill>
              </a:rPr>
              <a:t>can review any </a:t>
            </a:r>
            <a:r>
              <a:rPr lang="en-US" sz="3000" b="1" dirty="0" smtClean="0">
                <a:solidFill>
                  <a:srgbClr val="FF0000"/>
                </a:solidFill>
              </a:rPr>
              <a:t>NATIONAL, STATE, </a:t>
            </a:r>
            <a:r>
              <a:rPr lang="en-US" sz="3000" b="1" dirty="0">
                <a:solidFill>
                  <a:srgbClr val="FF0000"/>
                </a:solidFill>
              </a:rPr>
              <a:t>or </a:t>
            </a:r>
            <a:r>
              <a:rPr lang="en-US" sz="3000" b="1" dirty="0" smtClean="0">
                <a:solidFill>
                  <a:srgbClr val="FF0000"/>
                </a:solidFill>
              </a:rPr>
              <a:t>LOCAL </a:t>
            </a:r>
            <a:r>
              <a:rPr lang="en-US" sz="3000" b="1" dirty="0">
                <a:solidFill>
                  <a:srgbClr val="FF0000"/>
                </a:solidFill>
              </a:rPr>
              <a:t>law/action to see if it is CONSTITUTIONAL, or </a:t>
            </a:r>
            <a:r>
              <a:rPr lang="en-US" sz="3000" b="1" dirty="0" smtClean="0">
                <a:solidFill>
                  <a:srgbClr val="FF0000"/>
                </a:solidFill>
              </a:rPr>
              <a:t>ABIDES </a:t>
            </a:r>
            <a:r>
              <a:rPr lang="en-US" sz="3000" b="1" dirty="0">
                <a:solidFill>
                  <a:srgbClr val="FF0000"/>
                </a:solidFill>
              </a:rPr>
              <a:t>by the </a:t>
            </a:r>
            <a:r>
              <a:rPr lang="en-US" sz="3000" b="1" dirty="0" smtClean="0">
                <a:solidFill>
                  <a:srgbClr val="FF0000"/>
                </a:solidFill>
              </a:rPr>
              <a:t>CONSTITUION</a:t>
            </a:r>
            <a:endParaRPr lang="en-US" sz="3000" b="1" dirty="0">
              <a:solidFill>
                <a:srgbClr val="FF0000"/>
              </a:solidFill>
            </a:endParaRPr>
          </a:p>
          <a:p>
            <a:pPr>
              <a:spcBef>
                <a:spcPts val="200"/>
              </a:spcBef>
              <a:buFont typeface="Wingdings" panose="05000000000000000000" pitchFamily="2" charset="2"/>
              <a:buChar char="§"/>
            </a:pPr>
            <a:r>
              <a:rPr lang="en-US" sz="3000" b="1" dirty="0">
                <a:solidFill>
                  <a:srgbClr val="FF0000"/>
                </a:solidFill>
              </a:rPr>
              <a:t>Not written in Constitution, but case of </a:t>
            </a:r>
            <a:r>
              <a:rPr lang="en-US" sz="3000" b="1" dirty="0" smtClean="0">
                <a:solidFill>
                  <a:srgbClr val="FF0000"/>
                </a:solidFill>
              </a:rPr>
              <a:t>MARBURY v. MADISON established </a:t>
            </a:r>
            <a:r>
              <a:rPr lang="en-US" sz="3000" b="1" dirty="0">
                <a:solidFill>
                  <a:srgbClr val="FF0000"/>
                </a:solidFill>
              </a:rPr>
              <a:t>that the </a:t>
            </a:r>
            <a:r>
              <a:rPr lang="en-US" sz="3000" b="1" dirty="0" smtClean="0">
                <a:solidFill>
                  <a:srgbClr val="FF0000"/>
                </a:solidFill>
              </a:rPr>
              <a:t>SUPREME COURT </a:t>
            </a:r>
            <a:r>
              <a:rPr lang="en-US" sz="3000" b="1" dirty="0">
                <a:solidFill>
                  <a:srgbClr val="FF0000"/>
                </a:solidFill>
              </a:rPr>
              <a:t>has power of </a:t>
            </a:r>
            <a:r>
              <a:rPr lang="en-US" sz="3000" b="1" dirty="0" smtClean="0">
                <a:solidFill>
                  <a:srgbClr val="FF0000"/>
                </a:solidFill>
              </a:rPr>
              <a:t>JUDICIAL REVIEW</a:t>
            </a:r>
            <a:endParaRPr lang="en-US" sz="3000" b="1" dirty="0">
              <a:solidFill>
                <a:srgbClr val="FF0000"/>
              </a:solidFill>
            </a:endParaRPr>
          </a:p>
          <a:p>
            <a:pPr>
              <a:spcBef>
                <a:spcPts val="200"/>
              </a:spcBef>
              <a:buFont typeface="Wingdings" panose="05000000000000000000" pitchFamily="2" charset="2"/>
              <a:buChar char="§"/>
            </a:pPr>
            <a:r>
              <a:rPr lang="en-US" sz="3000" b="1" dirty="0">
                <a:solidFill>
                  <a:srgbClr val="FF0000"/>
                </a:solidFill>
              </a:rPr>
              <a:t>If there’s a </a:t>
            </a:r>
            <a:r>
              <a:rPr lang="en-US" sz="3000" b="1" dirty="0" smtClean="0">
                <a:solidFill>
                  <a:srgbClr val="FF0000"/>
                </a:solidFill>
              </a:rPr>
              <a:t>CONFLICT, </a:t>
            </a:r>
            <a:r>
              <a:rPr lang="en-US" sz="3000" b="1" dirty="0">
                <a:solidFill>
                  <a:srgbClr val="FF0000"/>
                </a:solidFill>
              </a:rPr>
              <a:t>or disagreement, b/w Constitution &amp; any other law, the </a:t>
            </a:r>
            <a:r>
              <a:rPr lang="en-US" sz="3000" b="1" dirty="0" smtClean="0">
                <a:solidFill>
                  <a:srgbClr val="FF0000"/>
                </a:solidFill>
              </a:rPr>
              <a:t>CONSTITUTION rules</a:t>
            </a:r>
            <a:endParaRPr lang="en-US" sz="3000" b="1" dirty="0">
              <a:solidFill>
                <a:srgbClr val="FF0000"/>
              </a:solidFill>
            </a:endParaRPr>
          </a:p>
        </p:txBody>
      </p:sp>
      <p:sp>
        <p:nvSpPr>
          <p:cNvPr id="9" name="Slide Number Placeholder 8"/>
          <p:cNvSpPr>
            <a:spLocks noGrp="1"/>
          </p:cNvSpPr>
          <p:nvPr>
            <p:ph type="sldNum" sz="quarter" idx="12"/>
          </p:nvPr>
        </p:nvSpPr>
        <p:spPr/>
        <p:txBody>
          <a:bodyPr/>
          <a:lstStyle/>
          <a:p>
            <a:fld id="{9CD8D479-8942-46E8-A226-A4E01F7A105C}" type="slidenum">
              <a:rPr lang="en-US" smtClean="0">
                <a:solidFill>
                  <a:srgbClr val="8BAA00">
                    <a:lumMod val="75000"/>
                  </a:srgbClr>
                </a:solidFill>
              </a:rPr>
              <a:pPr/>
              <a:t>15</a:t>
            </a:fld>
            <a:endParaRPr lang="en-US">
              <a:solidFill>
                <a:srgbClr val="8BAA00">
                  <a:lumMod val="75000"/>
                </a:srgbClr>
              </a:solidFill>
            </a:endParaRPr>
          </a:p>
        </p:txBody>
      </p:sp>
    </p:spTree>
    <p:extLst>
      <p:ext uri="{BB962C8B-B14F-4D97-AF65-F5344CB8AC3E}">
        <p14:creationId xmlns:p14="http://schemas.microsoft.com/office/powerpoint/2010/main" val="391746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PRINCIPLES OF THE U.S. CONSTITUTION</a:t>
            </a:r>
            <a:endParaRPr lang="en-US" sz="3000" b="1" dirty="0">
              <a:solidFill>
                <a:srgbClr val="FF0000"/>
              </a:solidFill>
            </a:endParaRPr>
          </a:p>
        </p:txBody>
      </p:sp>
      <p:sp>
        <p:nvSpPr>
          <p:cNvPr id="3" name="Content Placeholder 2"/>
          <p:cNvSpPr>
            <a:spLocks noGrp="1"/>
          </p:cNvSpPr>
          <p:nvPr>
            <p:ph idx="1"/>
          </p:nvPr>
        </p:nvSpPr>
        <p:spPr>
          <a:xfrm>
            <a:off x="0" y="479395"/>
            <a:ext cx="12192000" cy="6078984"/>
          </a:xfrm>
        </p:spPr>
        <p:txBody>
          <a:bodyPr>
            <a:noAutofit/>
          </a:bodyPr>
          <a:lstStyle/>
          <a:p>
            <a:pPr marL="0" indent="0">
              <a:spcBef>
                <a:spcPts val="200"/>
              </a:spcBef>
              <a:buNone/>
            </a:pPr>
            <a:r>
              <a:rPr lang="en-US" sz="3300" b="1" dirty="0" smtClean="0">
                <a:solidFill>
                  <a:schemeClr val="accent2"/>
                </a:solidFill>
              </a:rPr>
              <a:t>SUPREMACY </a:t>
            </a:r>
            <a:r>
              <a:rPr lang="en-US" sz="3300" b="1" dirty="0" smtClean="0">
                <a:solidFill>
                  <a:schemeClr val="accent2"/>
                </a:solidFill>
              </a:rPr>
              <a:t>CLAUSE </a:t>
            </a:r>
            <a:r>
              <a:rPr lang="fr-FR" sz="3300" b="1" dirty="0">
                <a:solidFill>
                  <a:srgbClr val="FF0000"/>
                </a:solidFill>
              </a:rPr>
              <a:t>(p. </a:t>
            </a:r>
            <a:r>
              <a:rPr lang="fr-FR" sz="3300" b="1" dirty="0" smtClean="0">
                <a:solidFill>
                  <a:srgbClr val="FF0000"/>
                </a:solidFill>
              </a:rPr>
              <a:t>90)</a:t>
            </a:r>
            <a:endParaRPr lang="en-US" sz="3300" b="1" dirty="0" smtClean="0">
              <a:solidFill>
                <a:schemeClr val="accent2"/>
              </a:solidFill>
            </a:endParaRPr>
          </a:p>
          <a:p>
            <a:pPr>
              <a:spcBef>
                <a:spcPts val="200"/>
              </a:spcBef>
              <a:buFont typeface="Wingdings" panose="05000000000000000000" pitchFamily="2" charset="2"/>
              <a:buChar char="§"/>
            </a:pPr>
            <a:r>
              <a:rPr lang="en-US" sz="3300" b="1" dirty="0">
                <a:solidFill>
                  <a:srgbClr val="FF0000"/>
                </a:solidFill>
              </a:rPr>
              <a:t>The </a:t>
            </a:r>
            <a:r>
              <a:rPr lang="en-US" sz="3300" b="1" dirty="0" smtClean="0">
                <a:solidFill>
                  <a:srgbClr val="FF0000"/>
                </a:solidFill>
              </a:rPr>
              <a:t>C____________ </a:t>
            </a:r>
            <a:r>
              <a:rPr lang="en-US" sz="3300" b="1" dirty="0">
                <a:solidFill>
                  <a:srgbClr val="FF0000"/>
                </a:solidFill>
              </a:rPr>
              <a:t>is the highest law of the </a:t>
            </a:r>
            <a:r>
              <a:rPr lang="en-US" sz="3300" b="1" dirty="0" smtClean="0">
                <a:solidFill>
                  <a:srgbClr val="FF0000"/>
                </a:solidFill>
              </a:rPr>
              <a:t>land; </a:t>
            </a:r>
          </a:p>
          <a:p>
            <a:pPr>
              <a:spcBef>
                <a:spcPts val="200"/>
              </a:spcBef>
              <a:buFont typeface="Wingdings" panose="05000000000000000000" pitchFamily="2" charset="2"/>
              <a:buChar char="§"/>
            </a:pPr>
            <a:r>
              <a:rPr lang="en-US" sz="3300" b="1" dirty="0" smtClean="0">
                <a:solidFill>
                  <a:srgbClr val="FF0000"/>
                </a:solidFill>
              </a:rPr>
              <a:t>National </a:t>
            </a:r>
            <a:r>
              <a:rPr lang="en-US" sz="3300" b="1" dirty="0" err="1">
                <a:solidFill>
                  <a:srgbClr val="FF0000"/>
                </a:solidFill>
              </a:rPr>
              <a:t>govt</a:t>
            </a:r>
            <a:r>
              <a:rPr lang="en-US" sz="3300" b="1" dirty="0">
                <a:solidFill>
                  <a:srgbClr val="FF0000"/>
                </a:solidFill>
              </a:rPr>
              <a:t> is not supposed to act in </a:t>
            </a:r>
            <a:r>
              <a:rPr lang="en-US" sz="3300" b="1" dirty="0">
                <a:solidFill>
                  <a:srgbClr val="FF0000"/>
                </a:solidFill>
              </a:rPr>
              <a:t>v</a:t>
            </a:r>
            <a:r>
              <a:rPr lang="en-US" sz="3300" b="1" dirty="0" smtClean="0">
                <a:solidFill>
                  <a:srgbClr val="FF0000"/>
                </a:solidFill>
              </a:rPr>
              <a:t>__________ </a:t>
            </a:r>
            <a:r>
              <a:rPr lang="en-US" sz="3300" b="1" dirty="0">
                <a:solidFill>
                  <a:srgbClr val="FF0000"/>
                </a:solidFill>
              </a:rPr>
              <a:t>of it; </a:t>
            </a:r>
            <a:endParaRPr lang="en-US" sz="3300" b="1" dirty="0" smtClean="0">
              <a:solidFill>
                <a:srgbClr val="FF0000"/>
              </a:solidFill>
            </a:endParaRPr>
          </a:p>
          <a:p>
            <a:pPr>
              <a:spcBef>
                <a:spcPts val="200"/>
              </a:spcBef>
              <a:buFont typeface="Wingdings" panose="05000000000000000000" pitchFamily="2" charset="2"/>
              <a:buChar char="§"/>
            </a:pPr>
            <a:r>
              <a:rPr lang="en-US" sz="3300" b="1" dirty="0" smtClean="0">
                <a:solidFill>
                  <a:srgbClr val="FF0000"/>
                </a:solidFill>
              </a:rPr>
              <a:t>Likewise</a:t>
            </a:r>
            <a:r>
              <a:rPr lang="en-US" sz="3300" b="1" dirty="0">
                <a:solidFill>
                  <a:srgbClr val="FF0000"/>
                </a:solidFill>
              </a:rPr>
              <a:t>, </a:t>
            </a:r>
            <a:r>
              <a:rPr lang="en-US" sz="3300" b="1" dirty="0" smtClean="0">
                <a:solidFill>
                  <a:srgbClr val="FF0000"/>
                </a:solidFill>
              </a:rPr>
              <a:t>_____ </a:t>
            </a:r>
            <a:r>
              <a:rPr lang="en-US" sz="3300" b="1" dirty="0">
                <a:solidFill>
                  <a:srgbClr val="FF0000"/>
                </a:solidFill>
              </a:rPr>
              <a:t>may do nothing that goes against federal </a:t>
            </a:r>
            <a:r>
              <a:rPr lang="en-US" sz="3300" b="1" dirty="0" smtClean="0">
                <a:solidFill>
                  <a:srgbClr val="FF0000"/>
                </a:solidFill>
              </a:rPr>
              <a:t>law;</a:t>
            </a:r>
            <a:endParaRPr lang="en-US" sz="3300" b="1" dirty="0">
              <a:solidFill>
                <a:srgbClr val="FF0000"/>
              </a:solidFill>
            </a:endParaRPr>
          </a:p>
          <a:p>
            <a:pPr>
              <a:spcBef>
                <a:spcPts val="200"/>
              </a:spcBef>
              <a:buFont typeface="Wingdings" panose="05000000000000000000" pitchFamily="2" charset="2"/>
              <a:buChar char="§"/>
            </a:pPr>
            <a:r>
              <a:rPr lang="en-US" sz="3300" b="1" dirty="0" smtClean="0">
                <a:solidFill>
                  <a:srgbClr val="FF0000"/>
                </a:solidFill>
              </a:rPr>
              <a:t>C_____________ </a:t>
            </a:r>
            <a:r>
              <a:rPr lang="en-US" sz="3300" b="1" dirty="0" smtClean="0">
                <a:solidFill>
                  <a:srgbClr val="FF0000"/>
                </a:solidFill>
                <a:sym typeface="Wingdings" panose="05000000000000000000" pitchFamily="2" charset="2"/>
              </a:rPr>
              <a:t> </a:t>
            </a:r>
            <a:r>
              <a:rPr lang="en-US" sz="3300" b="1" dirty="0" smtClean="0">
                <a:solidFill>
                  <a:srgbClr val="FF0000"/>
                </a:solidFill>
              </a:rPr>
              <a:t>T________ </a:t>
            </a:r>
            <a:r>
              <a:rPr lang="en-US" sz="3300" b="1" dirty="0" smtClean="0">
                <a:solidFill>
                  <a:srgbClr val="FF0000"/>
                </a:solidFill>
                <a:sym typeface="Wingdings" panose="05000000000000000000" pitchFamily="2" charset="2"/>
              </a:rPr>
              <a:t> </a:t>
            </a:r>
            <a:r>
              <a:rPr lang="en-US" sz="3300" b="1" dirty="0" smtClean="0">
                <a:solidFill>
                  <a:srgbClr val="FF0000"/>
                </a:solidFill>
              </a:rPr>
              <a:t>N_________ laws </a:t>
            </a:r>
            <a:r>
              <a:rPr lang="en-US" sz="3300" b="1" dirty="0" smtClean="0">
                <a:solidFill>
                  <a:srgbClr val="FF0000"/>
                </a:solidFill>
                <a:sym typeface="Wingdings" panose="05000000000000000000" pitchFamily="2" charset="2"/>
              </a:rPr>
              <a:t> </a:t>
            </a:r>
            <a:r>
              <a:rPr lang="en-US" sz="3300" b="1" dirty="0" smtClean="0">
                <a:solidFill>
                  <a:srgbClr val="FF0000"/>
                </a:solidFill>
              </a:rPr>
              <a:t>STATE laws </a:t>
            </a:r>
            <a:r>
              <a:rPr lang="en-US" sz="3300" b="1" dirty="0" smtClean="0">
                <a:solidFill>
                  <a:srgbClr val="FF0000"/>
                </a:solidFill>
                <a:sym typeface="Wingdings" panose="05000000000000000000" pitchFamily="2" charset="2"/>
              </a:rPr>
              <a:t> </a:t>
            </a:r>
            <a:r>
              <a:rPr lang="en-US" sz="3300" b="1" dirty="0" smtClean="0">
                <a:solidFill>
                  <a:srgbClr val="FF0000"/>
                </a:solidFill>
              </a:rPr>
              <a:t>LOCAL </a:t>
            </a:r>
            <a:r>
              <a:rPr lang="en-US" sz="3300" b="1" dirty="0">
                <a:solidFill>
                  <a:srgbClr val="FF0000"/>
                </a:solidFill>
              </a:rPr>
              <a:t>laws</a:t>
            </a:r>
          </a:p>
          <a:p>
            <a:pPr marL="0" indent="0">
              <a:spcBef>
                <a:spcPts val="200"/>
              </a:spcBef>
              <a:buNone/>
            </a:pPr>
            <a:r>
              <a:rPr lang="en-US" sz="3300" b="1" dirty="0" smtClean="0">
                <a:solidFill>
                  <a:schemeClr val="accent2"/>
                </a:solidFill>
              </a:rPr>
              <a:t>LIMITED GOVT</a:t>
            </a:r>
          </a:p>
          <a:p>
            <a:pPr>
              <a:spcBef>
                <a:spcPts val="200"/>
              </a:spcBef>
              <a:buFont typeface="Wingdings" panose="05000000000000000000" pitchFamily="2" charset="2"/>
              <a:buChar char="§"/>
            </a:pPr>
            <a:r>
              <a:rPr lang="en-US" sz="3300" b="1" dirty="0" smtClean="0">
                <a:solidFill>
                  <a:srgbClr val="FF0000"/>
                </a:solidFill>
              </a:rPr>
              <a:t>Leaders in </a:t>
            </a:r>
            <a:r>
              <a:rPr lang="en-US" sz="3300" b="1" dirty="0" err="1" smtClean="0">
                <a:solidFill>
                  <a:srgbClr val="FF0000"/>
                </a:solidFill>
              </a:rPr>
              <a:t>govt</a:t>
            </a:r>
            <a:r>
              <a:rPr lang="en-US" sz="3300" b="1" dirty="0" smtClean="0">
                <a:solidFill>
                  <a:srgbClr val="FF0000"/>
                </a:solidFill>
              </a:rPr>
              <a:t> cannot do whatever they want beyond what the L___ &amp; C____________ state</a:t>
            </a:r>
          </a:p>
        </p:txBody>
      </p:sp>
      <p:sp>
        <p:nvSpPr>
          <p:cNvPr id="9" name="Slide Number Placeholder 8"/>
          <p:cNvSpPr>
            <a:spLocks noGrp="1"/>
          </p:cNvSpPr>
          <p:nvPr>
            <p:ph type="sldNum" sz="quarter" idx="12"/>
          </p:nvPr>
        </p:nvSpPr>
        <p:spPr/>
        <p:txBody>
          <a:bodyPr/>
          <a:lstStyle/>
          <a:p>
            <a:fld id="{9CD8D479-8942-46E8-A226-A4E01F7A105C}" type="slidenum">
              <a:rPr lang="en-US" smtClean="0">
                <a:solidFill>
                  <a:srgbClr val="8BAA00">
                    <a:lumMod val="75000"/>
                  </a:srgbClr>
                </a:solidFill>
              </a:rPr>
              <a:pPr/>
              <a:t>16</a:t>
            </a:fld>
            <a:endParaRPr lang="en-US">
              <a:solidFill>
                <a:srgbClr val="8BAA00">
                  <a:lumMod val="75000"/>
                </a:srgbClr>
              </a:solidFill>
            </a:endParaRPr>
          </a:p>
        </p:txBody>
      </p:sp>
    </p:spTree>
    <p:extLst>
      <p:ext uri="{BB962C8B-B14F-4D97-AF65-F5344CB8AC3E}">
        <p14:creationId xmlns:p14="http://schemas.microsoft.com/office/powerpoint/2010/main" val="405517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PRINCIPLES OF THE U.S. CONSTITUTION</a:t>
            </a:r>
            <a:endParaRPr lang="en-US" sz="3000" b="1" dirty="0">
              <a:solidFill>
                <a:srgbClr val="FF0000"/>
              </a:solidFill>
            </a:endParaRPr>
          </a:p>
        </p:txBody>
      </p:sp>
      <p:sp>
        <p:nvSpPr>
          <p:cNvPr id="3" name="Content Placeholder 2"/>
          <p:cNvSpPr>
            <a:spLocks noGrp="1"/>
          </p:cNvSpPr>
          <p:nvPr>
            <p:ph idx="1"/>
          </p:nvPr>
        </p:nvSpPr>
        <p:spPr>
          <a:xfrm>
            <a:off x="0" y="479395"/>
            <a:ext cx="12192000" cy="6078984"/>
          </a:xfrm>
        </p:spPr>
        <p:txBody>
          <a:bodyPr>
            <a:noAutofit/>
          </a:bodyPr>
          <a:lstStyle/>
          <a:p>
            <a:pPr marL="0" indent="0">
              <a:spcBef>
                <a:spcPts val="200"/>
              </a:spcBef>
              <a:buNone/>
            </a:pPr>
            <a:r>
              <a:rPr lang="en-US" sz="3300" b="1" dirty="0" smtClean="0">
                <a:solidFill>
                  <a:schemeClr val="accent2"/>
                </a:solidFill>
              </a:rPr>
              <a:t>SUPREMACY </a:t>
            </a:r>
            <a:r>
              <a:rPr lang="en-US" sz="3300" b="1" dirty="0" smtClean="0">
                <a:solidFill>
                  <a:schemeClr val="accent2"/>
                </a:solidFill>
              </a:rPr>
              <a:t>CLAUSE </a:t>
            </a:r>
            <a:r>
              <a:rPr lang="fr-FR" sz="3300" b="1" dirty="0">
                <a:solidFill>
                  <a:srgbClr val="FF0000"/>
                </a:solidFill>
              </a:rPr>
              <a:t>(p. </a:t>
            </a:r>
            <a:r>
              <a:rPr lang="fr-FR" sz="3300" b="1" dirty="0" smtClean="0">
                <a:solidFill>
                  <a:srgbClr val="FF0000"/>
                </a:solidFill>
              </a:rPr>
              <a:t>90)</a:t>
            </a:r>
            <a:endParaRPr lang="en-US" sz="3300" b="1" dirty="0" smtClean="0">
              <a:solidFill>
                <a:schemeClr val="accent2"/>
              </a:solidFill>
            </a:endParaRPr>
          </a:p>
          <a:p>
            <a:pPr>
              <a:spcBef>
                <a:spcPts val="200"/>
              </a:spcBef>
              <a:buFont typeface="Wingdings" panose="05000000000000000000" pitchFamily="2" charset="2"/>
              <a:buChar char="§"/>
            </a:pPr>
            <a:r>
              <a:rPr lang="en-US" sz="3300" b="1" dirty="0">
                <a:solidFill>
                  <a:srgbClr val="FF0000"/>
                </a:solidFill>
              </a:rPr>
              <a:t>The </a:t>
            </a:r>
            <a:r>
              <a:rPr lang="en-US" sz="3300" b="1" dirty="0" smtClean="0">
                <a:solidFill>
                  <a:srgbClr val="FF0000"/>
                </a:solidFill>
              </a:rPr>
              <a:t>CONSTITUTION is </a:t>
            </a:r>
            <a:r>
              <a:rPr lang="en-US" sz="3300" b="1" dirty="0">
                <a:solidFill>
                  <a:srgbClr val="FF0000"/>
                </a:solidFill>
              </a:rPr>
              <a:t>the highest law of the </a:t>
            </a:r>
            <a:r>
              <a:rPr lang="en-US" sz="3300" b="1" dirty="0" smtClean="0">
                <a:solidFill>
                  <a:srgbClr val="FF0000"/>
                </a:solidFill>
              </a:rPr>
              <a:t>land; </a:t>
            </a:r>
          </a:p>
          <a:p>
            <a:pPr>
              <a:spcBef>
                <a:spcPts val="200"/>
              </a:spcBef>
              <a:buFont typeface="Wingdings" panose="05000000000000000000" pitchFamily="2" charset="2"/>
              <a:buChar char="§"/>
            </a:pPr>
            <a:r>
              <a:rPr lang="en-US" sz="3300" b="1" dirty="0" smtClean="0">
                <a:solidFill>
                  <a:srgbClr val="FF0000"/>
                </a:solidFill>
              </a:rPr>
              <a:t>National </a:t>
            </a:r>
            <a:r>
              <a:rPr lang="en-US" sz="3300" b="1" dirty="0" err="1">
                <a:solidFill>
                  <a:srgbClr val="FF0000"/>
                </a:solidFill>
              </a:rPr>
              <a:t>govt</a:t>
            </a:r>
            <a:r>
              <a:rPr lang="en-US" sz="3300" b="1" dirty="0">
                <a:solidFill>
                  <a:srgbClr val="FF0000"/>
                </a:solidFill>
              </a:rPr>
              <a:t> is not supposed to act in </a:t>
            </a:r>
            <a:r>
              <a:rPr lang="en-US" sz="3300" b="1" dirty="0" smtClean="0">
                <a:solidFill>
                  <a:srgbClr val="FF0000"/>
                </a:solidFill>
              </a:rPr>
              <a:t>VIOLATION </a:t>
            </a:r>
            <a:r>
              <a:rPr lang="en-US" sz="3300" b="1" dirty="0">
                <a:solidFill>
                  <a:srgbClr val="FF0000"/>
                </a:solidFill>
              </a:rPr>
              <a:t>of it; </a:t>
            </a:r>
            <a:endParaRPr lang="en-US" sz="3300" b="1" dirty="0" smtClean="0">
              <a:solidFill>
                <a:srgbClr val="FF0000"/>
              </a:solidFill>
            </a:endParaRPr>
          </a:p>
          <a:p>
            <a:pPr>
              <a:spcBef>
                <a:spcPts val="200"/>
              </a:spcBef>
              <a:buFont typeface="Wingdings" panose="05000000000000000000" pitchFamily="2" charset="2"/>
              <a:buChar char="§"/>
            </a:pPr>
            <a:r>
              <a:rPr lang="en-US" sz="3300" b="1" dirty="0" smtClean="0">
                <a:solidFill>
                  <a:srgbClr val="FF0000"/>
                </a:solidFill>
              </a:rPr>
              <a:t>Likewise</a:t>
            </a:r>
            <a:r>
              <a:rPr lang="en-US" sz="3300" b="1" dirty="0">
                <a:solidFill>
                  <a:srgbClr val="FF0000"/>
                </a:solidFill>
              </a:rPr>
              <a:t>, </a:t>
            </a:r>
            <a:r>
              <a:rPr lang="en-US" sz="3300" b="1" dirty="0" smtClean="0">
                <a:solidFill>
                  <a:srgbClr val="FF0000"/>
                </a:solidFill>
              </a:rPr>
              <a:t>STATES may </a:t>
            </a:r>
            <a:r>
              <a:rPr lang="en-US" sz="3300" b="1" dirty="0">
                <a:solidFill>
                  <a:srgbClr val="FF0000"/>
                </a:solidFill>
              </a:rPr>
              <a:t>do nothing that goes against federal </a:t>
            </a:r>
            <a:r>
              <a:rPr lang="en-US" sz="3300" b="1" dirty="0" smtClean="0">
                <a:solidFill>
                  <a:srgbClr val="FF0000"/>
                </a:solidFill>
              </a:rPr>
              <a:t>law;</a:t>
            </a:r>
            <a:endParaRPr lang="en-US" sz="3300" b="1" dirty="0">
              <a:solidFill>
                <a:srgbClr val="FF0000"/>
              </a:solidFill>
            </a:endParaRPr>
          </a:p>
          <a:p>
            <a:pPr>
              <a:spcBef>
                <a:spcPts val="200"/>
              </a:spcBef>
              <a:buFont typeface="Wingdings" panose="05000000000000000000" pitchFamily="2" charset="2"/>
              <a:buChar char="§"/>
            </a:pPr>
            <a:r>
              <a:rPr lang="en-US" sz="3300" b="1" dirty="0" smtClean="0">
                <a:solidFill>
                  <a:srgbClr val="FF0000"/>
                </a:solidFill>
              </a:rPr>
              <a:t>CONSTITUTION </a:t>
            </a:r>
            <a:r>
              <a:rPr lang="en-US" sz="3300" b="1" dirty="0" smtClean="0">
                <a:solidFill>
                  <a:srgbClr val="FF0000"/>
                </a:solidFill>
                <a:sym typeface="Wingdings" panose="05000000000000000000" pitchFamily="2" charset="2"/>
              </a:rPr>
              <a:t> </a:t>
            </a:r>
            <a:r>
              <a:rPr lang="en-US" sz="3300" b="1" dirty="0" smtClean="0">
                <a:solidFill>
                  <a:srgbClr val="FF0000"/>
                </a:solidFill>
              </a:rPr>
              <a:t>TREATIES </a:t>
            </a:r>
            <a:r>
              <a:rPr lang="en-US" sz="3300" b="1" dirty="0" smtClean="0">
                <a:solidFill>
                  <a:srgbClr val="FF0000"/>
                </a:solidFill>
                <a:sym typeface="Wingdings" panose="05000000000000000000" pitchFamily="2" charset="2"/>
              </a:rPr>
              <a:t> </a:t>
            </a:r>
            <a:r>
              <a:rPr lang="en-US" sz="3300" b="1" dirty="0" smtClean="0">
                <a:solidFill>
                  <a:srgbClr val="FF0000"/>
                </a:solidFill>
              </a:rPr>
              <a:t>NATIONAL </a:t>
            </a:r>
            <a:r>
              <a:rPr lang="en-US" sz="3300" b="1" dirty="0" smtClean="0">
                <a:solidFill>
                  <a:srgbClr val="FF0000"/>
                </a:solidFill>
              </a:rPr>
              <a:t>laws </a:t>
            </a:r>
            <a:r>
              <a:rPr lang="en-US" sz="3300" b="1" dirty="0" smtClean="0">
                <a:solidFill>
                  <a:srgbClr val="FF0000"/>
                </a:solidFill>
                <a:sym typeface="Wingdings" panose="05000000000000000000" pitchFamily="2" charset="2"/>
              </a:rPr>
              <a:t> </a:t>
            </a:r>
            <a:r>
              <a:rPr lang="en-US" sz="3300" b="1" dirty="0" smtClean="0">
                <a:solidFill>
                  <a:srgbClr val="FF0000"/>
                </a:solidFill>
              </a:rPr>
              <a:t>STATE laws </a:t>
            </a:r>
            <a:r>
              <a:rPr lang="en-US" sz="3300" b="1" dirty="0" smtClean="0">
                <a:solidFill>
                  <a:srgbClr val="FF0000"/>
                </a:solidFill>
                <a:sym typeface="Wingdings" panose="05000000000000000000" pitchFamily="2" charset="2"/>
              </a:rPr>
              <a:t> </a:t>
            </a:r>
            <a:r>
              <a:rPr lang="en-US" sz="3300" b="1" dirty="0" smtClean="0">
                <a:solidFill>
                  <a:srgbClr val="FF0000"/>
                </a:solidFill>
              </a:rPr>
              <a:t>LOCAL </a:t>
            </a:r>
            <a:r>
              <a:rPr lang="en-US" sz="3300" b="1" dirty="0">
                <a:solidFill>
                  <a:srgbClr val="FF0000"/>
                </a:solidFill>
              </a:rPr>
              <a:t>laws</a:t>
            </a:r>
          </a:p>
          <a:p>
            <a:pPr marL="0" indent="0">
              <a:spcBef>
                <a:spcPts val="200"/>
              </a:spcBef>
              <a:buNone/>
            </a:pPr>
            <a:r>
              <a:rPr lang="en-US" sz="3300" b="1" dirty="0" smtClean="0">
                <a:solidFill>
                  <a:schemeClr val="accent2"/>
                </a:solidFill>
              </a:rPr>
              <a:t>LIMITED GOVT</a:t>
            </a:r>
          </a:p>
          <a:p>
            <a:pPr>
              <a:spcBef>
                <a:spcPts val="200"/>
              </a:spcBef>
              <a:buFont typeface="Wingdings" panose="05000000000000000000" pitchFamily="2" charset="2"/>
              <a:buChar char="§"/>
            </a:pPr>
            <a:r>
              <a:rPr lang="en-US" sz="3300" b="1" dirty="0" smtClean="0">
                <a:solidFill>
                  <a:srgbClr val="FF0000"/>
                </a:solidFill>
              </a:rPr>
              <a:t>Leaders in </a:t>
            </a:r>
            <a:r>
              <a:rPr lang="en-US" sz="3300" b="1" dirty="0" err="1" smtClean="0">
                <a:solidFill>
                  <a:srgbClr val="FF0000"/>
                </a:solidFill>
              </a:rPr>
              <a:t>govt</a:t>
            </a:r>
            <a:r>
              <a:rPr lang="en-US" sz="3300" b="1" dirty="0" smtClean="0">
                <a:solidFill>
                  <a:srgbClr val="FF0000"/>
                </a:solidFill>
              </a:rPr>
              <a:t> cannot do whatever they want beyond what the </a:t>
            </a:r>
            <a:r>
              <a:rPr lang="en-US" sz="3300" b="1" dirty="0" smtClean="0">
                <a:solidFill>
                  <a:srgbClr val="FF0000"/>
                </a:solidFill>
              </a:rPr>
              <a:t>LAW &amp; CONSTITUTION state</a:t>
            </a:r>
            <a:endParaRPr lang="en-US" sz="3300" b="1" dirty="0" smtClean="0">
              <a:solidFill>
                <a:srgbClr val="FF0000"/>
              </a:solidFill>
            </a:endParaRPr>
          </a:p>
        </p:txBody>
      </p:sp>
      <p:sp>
        <p:nvSpPr>
          <p:cNvPr id="9" name="Slide Number Placeholder 8"/>
          <p:cNvSpPr>
            <a:spLocks noGrp="1"/>
          </p:cNvSpPr>
          <p:nvPr>
            <p:ph type="sldNum" sz="quarter" idx="12"/>
          </p:nvPr>
        </p:nvSpPr>
        <p:spPr/>
        <p:txBody>
          <a:bodyPr/>
          <a:lstStyle/>
          <a:p>
            <a:fld id="{9CD8D479-8942-46E8-A226-A4E01F7A105C}" type="slidenum">
              <a:rPr lang="en-US" smtClean="0">
                <a:solidFill>
                  <a:srgbClr val="8BAA00">
                    <a:lumMod val="75000"/>
                  </a:srgbClr>
                </a:solidFill>
              </a:rPr>
              <a:pPr/>
              <a:t>17</a:t>
            </a:fld>
            <a:endParaRPr lang="en-US">
              <a:solidFill>
                <a:srgbClr val="8BAA00">
                  <a:lumMod val="75000"/>
                </a:srgbClr>
              </a:solidFill>
            </a:endParaRPr>
          </a:p>
        </p:txBody>
      </p:sp>
    </p:spTree>
    <p:extLst>
      <p:ext uri="{BB962C8B-B14F-4D97-AF65-F5344CB8AC3E}">
        <p14:creationId xmlns:p14="http://schemas.microsoft.com/office/powerpoint/2010/main" val="105051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PRINCIPLES OF THE U.S. CONSTITUTION</a:t>
            </a:r>
            <a:endParaRPr lang="en-US" sz="3000" b="1" dirty="0">
              <a:solidFill>
                <a:srgbClr val="FF0000"/>
              </a:solidFill>
            </a:endParaRPr>
          </a:p>
        </p:txBody>
      </p:sp>
      <p:sp>
        <p:nvSpPr>
          <p:cNvPr id="3" name="Content Placeholder 2"/>
          <p:cNvSpPr>
            <a:spLocks noGrp="1"/>
          </p:cNvSpPr>
          <p:nvPr>
            <p:ph idx="1"/>
          </p:nvPr>
        </p:nvSpPr>
        <p:spPr>
          <a:xfrm>
            <a:off x="0" y="550416"/>
            <a:ext cx="7717536" cy="6078984"/>
          </a:xfrm>
        </p:spPr>
        <p:txBody>
          <a:bodyPr>
            <a:noAutofit/>
          </a:bodyPr>
          <a:lstStyle/>
          <a:p>
            <a:pPr marL="0" indent="0">
              <a:spcBef>
                <a:spcPts val="200"/>
              </a:spcBef>
              <a:buNone/>
            </a:pPr>
            <a:r>
              <a:rPr lang="en-US" sz="3600" b="1" dirty="0">
                <a:solidFill>
                  <a:srgbClr val="404040"/>
                </a:solidFill>
                <a:ea typeface="Calibri" panose="020F0502020204030204" pitchFamily="34" charset="0"/>
              </a:rPr>
              <a:t>“</a:t>
            </a:r>
            <a:r>
              <a:rPr lang="en-US" sz="3600" b="1" dirty="0">
                <a:solidFill>
                  <a:srgbClr val="000000"/>
                </a:solidFill>
                <a:ea typeface="Calibri" panose="020F0502020204030204" pitchFamily="34" charset="0"/>
                <a:cs typeface="Times New Roman" panose="02020603050405020304" pitchFamily="18" charset="0"/>
              </a:rPr>
              <a:t>We see it particularly displayed in all the subordinate distributions of power, where the constant aim is to </a:t>
            </a:r>
            <a:r>
              <a:rPr lang="en-US" sz="3600" b="1" i="1" u="sng" dirty="0">
                <a:solidFill>
                  <a:srgbClr val="FF0000"/>
                </a:solidFill>
                <a:ea typeface="Calibri" panose="020F0502020204030204" pitchFamily="34" charset="0"/>
                <a:cs typeface="Times New Roman" panose="02020603050405020304" pitchFamily="18" charset="0"/>
              </a:rPr>
              <a:t>divide and arrange the several offices in such a manner as that each may be a check on the other</a:t>
            </a:r>
            <a:r>
              <a:rPr lang="en-US" sz="3600" b="1" dirty="0">
                <a:solidFill>
                  <a:srgbClr val="FF0000"/>
                </a:solidFill>
                <a:ea typeface="Calibri" panose="020F0502020204030204" pitchFamily="34" charset="0"/>
                <a:cs typeface="Times New Roman" panose="02020603050405020304" pitchFamily="18" charset="0"/>
              </a:rPr>
              <a:t> </a:t>
            </a:r>
            <a:r>
              <a:rPr lang="en-US" sz="3600" b="1" dirty="0">
                <a:solidFill>
                  <a:srgbClr val="000000"/>
                </a:solidFill>
                <a:ea typeface="Calibri" panose="020F0502020204030204" pitchFamily="34" charset="0"/>
                <a:cs typeface="Times New Roman" panose="02020603050405020304" pitchFamily="18" charset="0"/>
              </a:rPr>
              <a:t>– that the private interest of every individual may be a sentinel over the public rights. These inventions of prudence cannot be less requisite in the distribution of the supreme powers of the State.</a:t>
            </a:r>
            <a:r>
              <a:rPr lang="en-US" sz="3600" b="1" dirty="0">
                <a:solidFill>
                  <a:srgbClr val="404040"/>
                </a:solidFill>
                <a:ea typeface="Calibri" panose="020F0502020204030204" pitchFamily="34" charset="0"/>
              </a:rPr>
              <a:t>” – James Madison, </a:t>
            </a:r>
            <a:r>
              <a:rPr lang="en-US" sz="3600" b="1" i="1" dirty="0">
                <a:solidFill>
                  <a:srgbClr val="404040"/>
                </a:solidFill>
                <a:ea typeface="Calibri" panose="020F0502020204030204" pitchFamily="34" charset="0"/>
              </a:rPr>
              <a:t>Federalist #51</a:t>
            </a:r>
            <a:endParaRPr lang="en-US" sz="3600" b="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solidFill>
                  <a:srgbClr val="8BAA00">
                    <a:lumMod val="75000"/>
                  </a:srgbClr>
                </a:solidFill>
              </a:rPr>
              <a:pPr/>
              <a:t>18</a:t>
            </a:fld>
            <a:endParaRPr lang="en-US">
              <a:solidFill>
                <a:srgbClr val="8BAA00">
                  <a:lumMod val="75000"/>
                </a:srgbClr>
              </a:solidFill>
            </a:endParaRPr>
          </a:p>
        </p:txBody>
      </p:sp>
      <p:sp>
        <p:nvSpPr>
          <p:cNvPr id="5" name="Content Placeholder 2"/>
          <p:cNvSpPr txBox="1">
            <a:spLocks/>
          </p:cNvSpPr>
          <p:nvPr/>
        </p:nvSpPr>
        <p:spPr>
          <a:xfrm>
            <a:off x="7790688" y="550416"/>
            <a:ext cx="4401312"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rgbClr val="2A6CB2"/>
                </a:solidFill>
                <a:ea typeface="Calibri" panose="020F0502020204030204" pitchFamily="34" charset="0"/>
              </a:rPr>
              <a:t>Which constitutional principle?</a:t>
            </a:r>
            <a:endParaRPr lang="en-US" sz="2700" b="1" dirty="0" smtClean="0">
              <a:solidFill>
                <a:srgbClr val="2A6CB2"/>
              </a:solidFill>
            </a:endParaRPr>
          </a:p>
        </p:txBody>
      </p:sp>
    </p:spTree>
    <p:extLst>
      <p:ext uri="{BB962C8B-B14F-4D97-AF65-F5344CB8AC3E}">
        <p14:creationId xmlns:p14="http://schemas.microsoft.com/office/powerpoint/2010/main" val="208407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PRINCIPLES OF THE U.S. CONSTITUTION</a:t>
            </a:r>
            <a:endParaRPr lang="en-US" sz="3000" b="1" dirty="0">
              <a:solidFill>
                <a:srgbClr val="FF0000"/>
              </a:solidFill>
            </a:endParaRPr>
          </a:p>
        </p:txBody>
      </p:sp>
      <p:sp>
        <p:nvSpPr>
          <p:cNvPr id="3" name="Content Placeholder 2"/>
          <p:cNvSpPr>
            <a:spLocks noGrp="1"/>
          </p:cNvSpPr>
          <p:nvPr>
            <p:ph idx="1"/>
          </p:nvPr>
        </p:nvSpPr>
        <p:spPr>
          <a:xfrm>
            <a:off x="0" y="550416"/>
            <a:ext cx="7717536" cy="6078984"/>
          </a:xfrm>
        </p:spPr>
        <p:txBody>
          <a:bodyPr>
            <a:noAutofit/>
          </a:bodyPr>
          <a:lstStyle/>
          <a:p>
            <a:pPr marL="0" indent="0">
              <a:spcBef>
                <a:spcPts val="200"/>
              </a:spcBef>
              <a:buNone/>
            </a:pPr>
            <a:r>
              <a:rPr lang="en-US" sz="3600" b="1" dirty="0">
                <a:solidFill>
                  <a:srgbClr val="404040"/>
                </a:solidFill>
                <a:ea typeface="Calibri" panose="020F0502020204030204" pitchFamily="34" charset="0"/>
              </a:rPr>
              <a:t>“</a:t>
            </a:r>
            <a:r>
              <a:rPr lang="en-US" sz="3600" b="1" dirty="0">
                <a:solidFill>
                  <a:srgbClr val="000000"/>
                </a:solidFill>
                <a:ea typeface="Calibri" panose="020F0502020204030204" pitchFamily="34" charset="0"/>
                <a:cs typeface="Times New Roman" panose="02020603050405020304" pitchFamily="18" charset="0"/>
              </a:rPr>
              <a:t>We see it particularly displayed in all the subordinate distributions of power, where the constant aim is to </a:t>
            </a:r>
            <a:r>
              <a:rPr lang="en-US" sz="3600" b="1" i="1" u="sng" dirty="0">
                <a:solidFill>
                  <a:srgbClr val="FF0000"/>
                </a:solidFill>
                <a:ea typeface="Calibri" panose="020F0502020204030204" pitchFamily="34" charset="0"/>
                <a:cs typeface="Times New Roman" panose="02020603050405020304" pitchFamily="18" charset="0"/>
              </a:rPr>
              <a:t>divide and arrange the several offices in such a manner as that each may be a check on the other</a:t>
            </a:r>
            <a:r>
              <a:rPr lang="en-US" sz="3600" b="1" dirty="0">
                <a:solidFill>
                  <a:srgbClr val="FF0000"/>
                </a:solidFill>
                <a:ea typeface="Calibri" panose="020F0502020204030204" pitchFamily="34" charset="0"/>
                <a:cs typeface="Times New Roman" panose="02020603050405020304" pitchFamily="18" charset="0"/>
              </a:rPr>
              <a:t> </a:t>
            </a:r>
            <a:r>
              <a:rPr lang="en-US" sz="3600" b="1" dirty="0">
                <a:solidFill>
                  <a:srgbClr val="000000"/>
                </a:solidFill>
                <a:ea typeface="Calibri" panose="020F0502020204030204" pitchFamily="34" charset="0"/>
                <a:cs typeface="Times New Roman" panose="02020603050405020304" pitchFamily="18" charset="0"/>
              </a:rPr>
              <a:t>– that the private interest of every individual may be a sentinel over the public rights. These inventions of prudence cannot be less requisite in the distribution of the supreme powers of the State.</a:t>
            </a:r>
            <a:r>
              <a:rPr lang="en-US" sz="3600" b="1" dirty="0">
                <a:solidFill>
                  <a:srgbClr val="404040"/>
                </a:solidFill>
                <a:ea typeface="Calibri" panose="020F0502020204030204" pitchFamily="34" charset="0"/>
              </a:rPr>
              <a:t>” – James Madison, </a:t>
            </a:r>
            <a:r>
              <a:rPr lang="en-US" sz="3600" b="1" i="1" dirty="0">
                <a:solidFill>
                  <a:srgbClr val="404040"/>
                </a:solidFill>
                <a:ea typeface="Calibri" panose="020F0502020204030204" pitchFamily="34" charset="0"/>
              </a:rPr>
              <a:t>Federalist #51</a:t>
            </a:r>
            <a:endParaRPr lang="en-US" sz="3600" b="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solidFill>
                  <a:srgbClr val="8BAA00">
                    <a:lumMod val="75000"/>
                  </a:srgbClr>
                </a:solidFill>
              </a:rPr>
              <a:pPr/>
              <a:t>19</a:t>
            </a:fld>
            <a:endParaRPr lang="en-US">
              <a:solidFill>
                <a:srgbClr val="8BAA00">
                  <a:lumMod val="75000"/>
                </a:srgbClr>
              </a:solidFill>
            </a:endParaRPr>
          </a:p>
        </p:txBody>
      </p:sp>
      <p:sp>
        <p:nvSpPr>
          <p:cNvPr id="5" name="Content Placeholder 2"/>
          <p:cNvSpPr txBox="1">
            <a:spLocks/>
          </p:cNvSpPr>
          <p:nvPr/>
        </p:nvSpPr>
        <p:spPr>
          <a:xfrm>
            <a:off x="7790688" y="550416"/>
            <a:ext cx="4401312"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rgbClr val="2A6CB2"/>
                </a:solidFill>
                <a:ea typeface="Calibri" panose="020F0502020204030204" pitchFamily="34" charset="0"/>
              </a:rPr>
              <a:t>Which constitutional principle?</a:t>
            </a:r>
          </a:p>
          <a:p>
            <a:pPr marL="0" indent="0">
              <a:spcBef>
                <a:spcPts val="200"/>
              </a:spcBef>
              <a:buFont typeface="Arial" panose="020B0604020202020204" pitchFamily="34" charset="0"/>
              <a:buNone/>
            </a:pPr>
            <a:endParaRPr lang="en-US" sz="3600" b="1" dirty="0">
              <a:solidFill>
                <a:srgbClr val="2A6CB2"/>
              </a:solidFill>
            </a:endParaRPr>
          </a:p>
          <a:p>
            <a:pPr marL="0" indent="0">
              <a:spcBef>
                <a:spcPts val="200"/>
              </a:spcBef>
              <a:buFont typeface="Arial" panose="020B0604020202020204" pitchFamily="34" charset="0"/>
              <a:buNone/>
            </a:pPr>
            <a:r>
              <a:rPr lang="en-US" sz="3600" b="1" dirty="0" smtClean="0">
                <a:solidFill>
                  <a:srgbClr val="00B050"/>
                </a:solidFill>
              </a:rPr>
              <a:t>Checks &amp; balances</a:t>
            </a:r>
            <a:endParaRPr lang="en-US" sz="2700" b="1" dirty="0" smtClean="0">
              <a:solidFill>
                <a:srgbClr val="00B050"/>
              </a:solidFill>
            </a:endParaRPr>
          </a:p>
        </p:txBody>
      </p:sp>
    </p:spTree>
    <p:extLst>
      <p:ext uri="{BB962C8B-B14F-4D97-AF65-F5344CB8AC3E}">
        <p14:creationId xmlns:p14="http://schemas.microsoft.com/office/powerpoint/2010/main" val="71579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fontScale="90000"/>
          </a:bodyPr>
          <a:lstStyle/>
          <a:p>
            <a:r>
              <a:rPr lang="fr-FR" b="1" dirty="0" smtClean="0">
                <a:solidFill>
                  <a:srgbClr val="FF0000"/>
                </a:solidFill>
              </a:rPr>
              <a:t>VOCAB §3.1 – 02/14</a:t>
            </a:r>
            <a:endParaRPr lang="en-US" b="1" dirty="0">
              <a:solidFill>
                <a:srgbClr val="FF0000"/>
              </a:solidFill>
            </a:endParaRPr>
          </a:p>
        </p:txBody>
      </p:sp>
      <p:sp>
        <p:nvSpPr>
          <p:cNvPr id="3" name="Content Placeholder 2"/>
          <p:cNvSpPr>
            <a:spLocks noGrp="1"/>
          </p:cNvSpPr>
          <p:nvPr>
            <p:ph idx="1"/>
          </p:nvPr>
        </p:nvSpPr>
        <p:spPr>
          <a:xfrm>
            <a:off x="0" y="550416"/>
            <a:ext cx="12192000" cy="6078984"/>
          </a:xfrm>
        </p:spPr>
        <p:txBody>
          <a:bodyPr>
            <a:normAutofit fontScale="92500" lnSpcReduction="10000"/>
          </a:bodyPr>
          <a:lstStyle/>
          <a:p>
            <a:pPr marL="0" indent="0" algn="ctr">
              <a:spcBef>
                <a:spcPts val="600"/>
              </a:spcBef>
              <a:buNone/>
            </a:pPr>
            <a:r>
              <a:rPr lang="en-US" sz="3100" b="1" u="sng" dirty="0" smtClean="0">
                <a:solidFill>
                  <a:srgbClr val="FF0000"/>
                </a:solidFill>
                <a:latin typeface="Calibri" panose="020F0502020204030204" pitchFamily="34" charset="0"/>
              </a:rPr>
              <a:t>Label a NEW vocab sheet for this unit, “Vocab Log #3).</a:t>
            </a:r>
          </a:p>
          <a:p>
            <a:pPr marL="0" indent="0" algn="ctr">
              <a:spcBef>
                <a:spcPts val="600"/>
              </a:spcBef>
              <a:buNone/>
            </a:pPr>
            <a:r>
              <a:rPr lang="en-US" sz="3100" b="1" u="sng" dirty="0" smtClean="0">
                <a:solidFill>
                  <a:srgbClr val="FF0000"/>
                </a:solidFill>
                <a:latin typeface="Calibri" panose="020F0502020204030204" pitchFamily="34" charset="0"/>
              </a:rPr>
              <a:t>Underneath, write “3.1 – 2/14”</a:t>
            </a:r>
          </a:p>
          <a:p>
            <a:pPr>
              <a:spcBef>
                <a:spcPts val="600"/>
              </a:spcBef>
              <a:buFont typeface="Wingdings" panose="05000000000000000000" pitchFamily="2" charset="2"/>
              <a:buChar char="§"/>
            </a:pPr>
            <a:r>
              <a:rPr lang="en-US" sz="3100" b="1" u="sng" dirty="0" smtClean="0">
                <a:latin typeface="Calibri" panose="020F0502020204030204" pitchFamily="34" charset="0"/>
              </a:rPr>
              <a:t>Preamble</a:t>
            </a:r>
            <a:r>
              <a:rPr lang="en-US" sz="3100" b="1" dirty="0" smtClean="0">
                <a:latin typeface="Calibri" panose="020F0502020204030204" pitchFamily="34" charset="0"/>
              </a:rPr>
              <a:t>: introduction to Constitution stating goals &amp; purpose of our </a:t>
            </a:r>
            <a:r>
              <a:rPr lang="en-US" sz="3100" b="1" dirty="0" err="1" smtClean="0">
                <a:latin typeface="Calibri" panose="020F0502020204030204" pitchFamily="34" charset="0"/>
              </a:rPr>
              <a:t>govt</a:t>
            </a:r>
            <a:endParaRPr lang="en-US" sz="3100" b="1" dirty="0" smtClean="0">
              <a:latin typeface="Calibri" panose="020F0502020204030204" pitchFamily="34" charset="0"/>
            </a:endParaRPr>
          </a:p>
          <a:p>
            <a:pPr>
              <a:spcBef>
                <a:spcPts val="600"/>
              </a:spcBef>
              <a:buFont typeface="Wingdings" panose="05000000000000000000" pitchFamily="2" charset="2"/>
              <a:buChar char="§"/>
            </a:pPr>
            <a:r>
              <a:rPr lang="en-US" sz="3100" b="1" u="sng" dirty="0" smtClean="0">
                <a:latin typeface="Calibri" panose="020F0502020204030204" pitchFamily="34" charset="0"/>
              </a:rPr>
              <a:t>Amendments</a:t>
            </a:r>
            <a:r>
              <a:rPr lang="en-US" sz="3100" b="1" dirty="0" smtClean="0">
                <a:latin typeface="Calibri" panose="020F0502020204030204" pitchFamily="34" charset="0"/>
              </a:rPr>
              <a:t>: additions or changes (to Constitution)</a:t>
            </a:r>
          </a:p>
          <a:p>
            <a:pPr>
              <a:spcBef>
                <a:spcPts val="600"/>
              </a:spcBef>
              <a:buFont typeface="Wingdings" panose="05000000000000000000" pitchFamily="2" charset="2"/>
              <a:buChar char="§"/>
            </a:pPr>
            <a:r>
              <a:rPr lang="en-US" sz="3100" b="1" u="sng" dirty="0" smtClean="0">
                <a:latin typeface="Calibri" panose="020F0502020204030204" pitchFamily="34" charset="0"/>
              </a:rPr>
              <a:t>General welfare</a:t>
            </a:r>
            <a:r>
              <a:rPr lang="en-US" sz="3100" b="1" dirty="0" smtClean="0">
                <a:latin typeface="Calibri" panose="020F0502020204030204" pitchFamily="34" charset="0"/>
              </a:rPr>
              <a:t>: the common good; all citizens healthy, happy, &amp; productive</a:t>
            </a:r>
          </a:p>
          <a:p>
            <a:pPr>
              <a:spcBef>
                <a:spcPts val="600"/>
              </a:spcBef>
              <a:buFont typeface="Wingdings" panose="05000000000000000000" pitchFamily="2" charset="2"/>
              <a:buChar char="§"/>
            </a:pPr>
            <a:r>
              <a:rPr lang="en-US" sz="3100" b="1" u="sng" dirty="0" smtClean="0">
                <a:latin typeface="Calibri" panose="020F0502020204030204" pitchFamily="34" charset="0"/>
              </a:rPr>
              <a:t>Domestic tranquility</a:t>
            </a:r>
            <a:r>
              <a:rPr lang="en-US" sz="3100" b="1" dirty="0" smtClean="0">
                <a:latin typeface="Calibri" panose="020F0502020204030204" pitchFamily="34" charset="0"/>
              </a:rPr>
              <a:t>: peace within U.S. borders</a:t>
            </a:r>
          </a:p>
          <a:p>
            <a:pPr>
              <a:spcBef>
                <a:spcPts val="600"/>
              </a:spcBef>
              <a:buFont typeface="Wingdings" panose="05000000000000000000" pitchFamily="2" charset="2"/>
              <a:buChar char="§"/>
            </a:pPr>
            <a:r>
              <a:rPr lang="en-US" sz="3100" b="1" u="sng" dirty="0" smtClean="0">
                <a:latin typeface="Calibri" panose="020F0502020204030204" pitchFamily="34" charset="0"/>
              </a:rPr>
              <a:t>Common defense</a:t>
            </a:r>
            <a:r>
              <a:rPr lang="en-US" sz="3100" b="1" dirty="0" smtClean="0">
                <a:latin typeface="Calibri" panose="020F0502020204030204" pitchFamily="34" charset="0"/>
              </a:rPr>
              <a:t>: protection against attacks from outside U.S. borders</a:t>
            </a:r>
          </a:p>
          <a:p>
            <a:pPr>
              <a:spcBef>
                <a:spcPts val="600"/>
              </a:spcBef>
              <a:buFont typeface="Wingdings" panose="05000000000000000000" pitchFamily="2" charset="2"/>
              <a:buChar char="§"/>
            </a:pPr>
            <a:r>
              <a:rPr lang="en-US" sz="3100" b="1" u="sng" dirty="0" smtClean="0">
                <a:latin typeface="Calibri" panose="020F0502020204030204" pitchFamily="34" charset="0"/>
              </a:rPr>
              <a:t>Justice</a:t>
            </a:r>
            <a:r>
              <a:rPr lang="en-US" sz="3100" b="1" dirty="0" smtClean="0">
                <a:latin typeface="Calibri" panose="020F0502020204030204" pitchFamily="34" charset="0"/>
              </a:rPr>
              <a:t>: fair &amp; equal treatment under the law</a:t>
            </a:r>
          </a:p>
          <a:p>
            <a:pPr>
              <a:spcBef>
                <a:spcPts val="600"/>
              </a:spcBef>
              <a:buFont typeface="Wingdings" panose="05000000000000000000" pitchFamily="2" charset="2"/>
              <a:buChar char="§"/>
            </a:pPr>
            <a:r>
              <a:rPr lang="en-US" sz="3100" b="1" u="sng" dirty="0" smtClean="0">
                <a:latin typeface="Calibri" panose="020F0502020204030204" pitchFamily="34" charset="0"/>
              </a:rPr>
              <a:t>Liberty</a:t>
            </a:r>
            <a:r>
              <a:rPr lang="en-US" sz="3100" b="1" dirty="0" smtClean="0">
                <a:latin typeface="Calibri" panose="020F0502020204030204" pitchFamily="34" charset="0"/>
              </a:rPr>
              <a:t>: freedom within society to act as one pleases so long as it doesn’t violate life, rights, opinion, &amp; property of others</a:t>
            </a:r>
          </a:p>
          <a:p>
            <a:pPr>
              <a:spcBef>
                <a:spcPts val="600"/>
              </a:spcBef>
              <a:buFont typeface="Wingdings" panose="05000000000000000000" pitchFamily="2" charset="2"/>
              <a:buChar char="§"/>
            </a:pPr>
            <a:r>
              <a:rPr lang="en-US" sz="3100" b="1" u="sng" dirty="0" smtClean="0">
                <a:latin typeface="Calibri" panose="020F0502020204030204" pitchFamily="34" charset="0"/>
              </a:rPr>
              <a:t>Posterity</a:t>
            </a:r>
            <a:r>
              <a:rPr lang="en-US" sz="3100" b="1" dirty="0" smtClean="0">
                <a:latin typeface="Calibri" panose="020F0502020204030204" pitchFamily="34" charset="0"/>
              </a:rPr>
              <a:t>: future generations</a:t>
            </a:r>
          </a:p>
          <a:p>
            <a:pPr>
              <a:buFont typeface="Wingdings" panose="05000000000000000000" pitchFamily="2" charset="2"/>
              <a:buChar char="§"/>
            </a:pPr>
            <a:endParaRPr lang="en-US" sz="200" b="1" dirty="0" smtClean="0"/>
          </a:p>
          <a:p>
            <a:pPr>
              <a:spcBef>
                <a:spcPts val="200"/>
              </a:spcBef>
              <a:buFont typeface="Wingdings" panose="05000000000000000000" pitchFamily="2" charset="2"/>
              <a:buChar char="§"/>
            </a:pPr>
            <a:r>
              <a:rPr lang="en-US" sz="3100" b="1" dirty="0">
                <a:solidFill>
                  <a:srgbClr val="FF0000"/>
                </a:solidFill>
                <a:latin typeface="Calibri" panose="020F0502020204030204" pitchFamily="34" charset="0"/>
              </a:rPr>
              <a:t>REMEMBER TO </a:t>
            </a:r>
            <a:r>
              <a:rPr lang="en-US" sz="3100" b="1" u="sng" dirty="0" smtClean="0">
                <a:solidFill>
                  <a:srgbClr val="FF0000"/>
                </a:solidFill>
                <a:latin typeface="Calibri" panose="020F0502020204030204" pitchFamily="34" charset="0"/>
              </a:rPr>
              <a:t>UNDERLINE</a:t>
            </a:r>
            <a:r>
              <a:rPr lang="en-US" sz="3100" b="1" dirty="0" smtClean="0">
                <a:solidFill>
                  <a:srgbClr val="FF0000"/>
                </a:solidFill>
                <a:latin typeface="Calibri" panose="020F0502020204030204" pitchFamily="34" charset="0"/>
              </a:rPr>
              <a:t> </a:t>
            </a:r>
            <a:r>
              <a:rPr lang="en-US" sz="3100" b="1" dirty="0">
                <a:solidFill>
                  <a:srgbClr val="FF0000"/>
                </a:solidFill>
                <a:latin typeface="Calibri" panose="020F0502020204030204" pitchFamily="34" charset="0"/>
              </a:rPr>
              <a:t>YOUR VOCAB TERMS</a:t>
            </a:r>
          </a:p>
          <a:p>
            <a:pPr>
              <a:spcBef>
                <a:spcPts val="200"/>
              </a:spcBef>
              <a:buFont typeface="Wingdings" panose="05000000000000000000" pitchFamily="2" charset="2"/>
              <a:buChar char="§"/>
            </a:pPr>
            <a:r>
              <a:rPr lang="en-US" sz="3100" b="1" dirty="0">
                <a:solidFill>
                  <a:srgbClr val="0070C0"/>
                </a:solidFill>
                <a:latin typeface="Calibri" panose="020F0502020204030204" pitchFamily="34" charset="0"/>
              </a:rPr>
              <a:t>HAVE OUT YOUR </a:t>
            </a:r>
            <a:r>
              <a:rPr lang="en-US" sz="3100" b="1" dirty="0" smtClean="0">
                <a:solidFill>
                  <a:srgbClr val="0070C0"/>
                </a:solidFill>
                <a:latin typeface="Calibri" panose="020F0502020204030204" pitchFamily="34" charset="0"/>
              </a:rPr>
              <a:t>3.1 </a:t>
            </a:r>
            <a:r>
              <a:rPr lang="en-US" sz="3100" b="1" dirty="0">
                <a:solidFill>
                  <a:srgbClr val="0070C0"/>
                </a:solidFill>
                <a:latin typeface="Calibri" panose="020F0502020204030204" pitchFamily="34" charset="0"/>
              </a:rPr>
              <a:t>NOTE </a:t>
            </a:r>
            <a:r>
              <a:rPr lang="en-US" sz="3100" b="1" dirty="0" smtClean="0">
                <a:solidFill>
                  <a:srgbClr val="0070C0"/>
                </a:solidFill>
                <a:latin typeface="Calibri" panose="020F0502020204030204" pitchFamily="34" charset="0"/>
              </a:rPr>
              <a:t>SHEET &amp; TURN TO PAGES 80-81 IN THE TEXTBOOK</a:t>
            </a:r>
            <a:endParaRPr lang="en-US" sz="3100" b="1" dirty="0">
              <a:solidFill>
                <a:srgbClr val="0070C0"/>
              </a:solidFill>
              <a:latin typeface="Calibri" panose="020F0502020204030204" pitchFamily="34" charset="0"/>
            </a:endParaRPr>
          </a:p>
        </p:txBody>
      </p:sp>
      <p:sp>
        <p:nvSpPr>
          <p:cNvPr id="9" name="Slide Number Placeholder 8"/>
          <p:cNvSpPr>
            <a:spLocks noGrp="1"/>
          </p:cNvSpPr>
          <p:nvPr>
            <p:ph type="sldNum" sz="quarter" idx="12"/>
          </p:nvPr>
        </p:nvSpPr>
        <p:spPr/>
        <p:txBody>
          <a:bodyPr/>
          <a:lstStyle/>
          <a:p>
            <a:fld id="{9CD8D479-8942-46E8-A226-A4E01F7A105C}" type="slidenum">
              <a:rPr lang="en-US" smtClean="0"/>
              <a:pPr/>
              <a:t>2</a:t>
            </a:fld>
            <a:endParaRPr lang="en-US"/>
          </a:p>
        </p:txBody>
      </p:sp>
    </p:spTree>
    <p:extLst>
      <p:ext uri="{BB962C8B-B14F-4D97-AF65-F5344CB8AC3E}">
        <p14:creationId xmlns:p14="http://schemas.microsoft.com/office/powerpoint/2010/main" val="62256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PRINCIPLES OF THE U.S. CONSTITUTION</a:t>
            </a:r>
            <a:endParaRPr lang="en-US" sz="3000" b="1" dirty="0">
              <a:solidFill>
                <a:srgbClr val="FF0000"/>
              </a:solidFill>
            </a:endParaRPr>
          </a:p>
        </p:txBody>
      </p:sp>
      <p:sp>
        <p:nvSpPr>
          <p:cNvPr id="3" name="Content Placeholder 2"/>
          <p:cNvSpPr>
            <a:spLocks noGrp="1"/>
          </p:cNvSpPr>
          <p:nvPr>
            <p:ph idx="1"/>
          </p:nvPr>
        </p:nvSpPr>
        <p:spPr>
          <a:xfrm>
            <a:off x="109728" y="479395"/>
            <a:ext cx="7546848" cy="6078984"/>
          </a:xfrm>
        </p:spPr>
        <p:txBody>
          <a:bodyPr>
            <a:noAutofit/>
          </a:bodyPr>
          <a:lstStyle/>
          <a:p>
            <a:pPr marL="0" indent="0">
              <a:spcBef>
                <a:spcPts val="200"/>
              </a:spcBef>
              <a:buNone/>
            </a:pPr>
            <a:r>
              <a:rPr lang="en-US" sz="3600" b="1" dirty="0">
                <a:solidFill>
                  <a:srgbClr val="404040"/>
                </a:solidFill>
                <a:ea typeface="Calibri" panose="020F0502020204030204" pitchFamily="34" charset="0"/>
              </a:rPr>
              <a:t>“So, </a:t>
            </a:r>
            <a:r>
              <a:rPr lang="en-US" sz="3600" b="1" i="1" u="sng" dirty="0">
                <a:solidFill>
                  <a:srgbClr val="FF0000"/>
                </a:solidFill>
                <a:ea typeface="Calibri" panose="020F0502020204030204" pitchFamily="34" charset="0"/>
              </a:rPr>
              <a:t>if a law </a:t>
            </a:r>
            <a:r>
              <a:rPr lang="en-US" sz="3600" b="1" dirty="0">
                <a:solidFill>
                  <a:srgbClr val="404040"/>
                </a:solidFill>
                <a:ea typeface="Calibri" panose="020F0502020204030204" pitchFamily="34" charset="0"/>
              </a:rPr>
              <a:t>[e.g., a statute or treaty] </a:t>
            </a:r>
            <a:r>
              <a:rPr lang="en-US" sz="3600" b="1" i="1" u="sng" dirty="0">
                <a:solidFill>
                  <a:srgbClr val="FF0000"/>
                </a:solidFill>
                <a:ea typeface="Calibri" panose="020F0502020204030204" pitchFamily="34" charset="0"/>
              </a:rPr>
              <a:t>be in opposition to the Constitution</a:t>
            </a:r>
            <a:r>
              <a:rPr lang="en-US" sz="3600" b="1" dirty="0">
                <a:solidFill>
                  <a:srgbClr val="404040"/>
                </a:solidFill>
                <a:ea typeface="Calibri" panose="020F0502020204030204" pitchFamily="34" charset="0"/>
              </a:rPr>
              <a:t>, if both the law and the Constitution apply to a particular case, so that the Court must either decide that case conformably to the law, disregarding the Constitution, or conformably to the Constitution, disregarding the law, </a:t>
            </a:r>
            <a:r>
              <a:rPr lang="en-US" sz="3600" b="1" i="1" u="sng" dirty="0">
                <a:solidFill>
                  <a:srgbClr val="FF0000"/>
                </a:solidFill>
                <a:ea typeface="Calibri" panose="020F0502020204030204" pitchFamily="34" charset="0"/>
              </a:rPr>
              <a:t>the Court must determine which of these conflicting rules governs the case</a:t>
            </a:r>
            <a:r>
              <a:rPr lang="en-US" sz="3600" b="1" dirty="0">
                <a:solidFill>
                  <a:srgbClr val="404040"/>
                </a:solidFill>
                <a:ea typeface="Calibri" panose="020F0502020204030204" pitchFamily="34" charset="0"/>
              </a:rPr>
              <a:t>. This is of the very essence of judicial duty.” – </a:t>
            </a:r>
            <a:r>
              <a:rPr lang="en-US" sz="3600" b="1" i="1" dirty="0">
                <a:solidFill>
                  <a:srgbClr val="404040"/>
                </a:solidFill>
                <a:ea typeface="Calibri" panose="020F0502020204030204" pitchFamily="34" charset="0"/>
              </a:rPr>
              <a:t>Marbury v. Madison</a:t>
            </a:r>
            <a:endParaRPr lang="en-US" sz="2700" b="1" i="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solidFill>
                  <a:srgbClr val="8BAA00">
                    <a:lumMod val="75000"/>
                  </a:srgbClr>
                </a:solidFill>
              </a:rPr>
              <a:pPr/>
              <a:t>20</a:t>
            </a:fld>
            <a:endParaRPr lang="en-US">
              <a:solidFill>
                <a:srgbClr val="8BAA00">
                  <a:lumMod val="75000"/>
                </a:srgbClr>
              </a:solidFill>
            </a:endParaRPr>
          </a:p>
        </p:txBody>
      </p:sp>
      <p:sp>
        <p:nvSpPr>
          <p:cNvPr id="5" name="Content Placeholder 2"/>
          <p:cNvSpPr txBox="1">
            <a:spLocks/>
          </p:cNvSpPr>
          <p:nvPr/>
        </p:nvSpPr>
        <p:spPr>
          <a:xfrm>
            <a:off x="7790688" y="550416"/>
            <a:ext cx="4401312"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rgbClr val="2A6CB2"/>
                </a:solidFill>
                <a:ea typeface="Calibri" panose="020F0502020204030204" pitchFamily="34" charset="0"/>
              </a:rPr>
              <a:t>Which constitutional principle?</a:t>
            </a:r>
            <a:endParaRPr lang="en-US" sz="2700" b="1" dirty="0" smtClean="0">
              <a:solidFill>
                <a:srgbClr val="2A6CB2"/>
              </a:solidFill>
            </a:endParaRPr>
          </a:p>
        </p:txBody>
      </p:sp>
    </p:spTree>
    <p:extLst>
      <p:ext uri="{BB962C8B-B14F-4D97-AF65-F5344CB8AC3E}">
        <p14:creationId xmlns:p14="http://schemas.microsoft.com/office/powerpoint/2010/main" val="53603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PRINCIPLES OF THE U.S. CONSTITUTION</a:t>
            </a:r>
            <a:endParaRPr lang="en-US" sz="3000" b="1" dirty="0">
              <a:solidFill>
                <a:srgbClr val="FF0000"/>
              </a:solidFill>
            </a:endParaRPr>
          </a:p>
        </p:txBody>
      </p:sp>
      <p:sp>
        <p:nvSpPr>
          <p:cNvPr id="3" name="Content Placeholder 2"/>
          <p:cNvSpPr>
            <a:spLocks noGrp="1"/>
          </p:cNvSpPr>
          <p:nvPr>
            <p:ph idx="1"/>
          </p:nvPr>
        </p:nvSpPr>
        <p:spPr>
          <a:xfrm>
            <a:off x="109728" y="479395"/>
            <a:ext cx="7546848" cy="6078984"/>
          </a:xfrm>
        </p:spPr>
        <p:txBody>
          <a:bodyPr>
            <a:noAutofit/>
          </a:bodyPr>
          <a:lstStyle/>
          <a:p>
            <a:pPr marL="0" indent="0">
              <a:spcBef>
                <a:spcPts val="200"/>
              </a:spcBef>
              <a:buNone/>
            </a:pPr>
            <a:r>
              <a:rPr lang="en-US" sz="3600" b="1" dirty="0">
                <a:solidFill>
                  <a:srgbClr val="404040"/>
                </a:solidFill>
                <a:ea typeface="Calibri" panose="020F0502020204030204" pitchFamily="34" charset="0"/>
              </a:rPr>
              <a:t>“So, </a:t>
            </a:r>
            <a:r>
              <a:rPr lang="en-US" sz="3600" b="1" i="1" u="sng" dirty="0">
                <a:solidFill>
                  <a:srgbClr val="FF0000"/>
                </a:solidFill>
                <a:ea typeface="Calibri" panose="020F0502020204030204" pitchFamily="34" charset="0"/>
              </a:rPr>
              <a:t>if a law </a:t>
            </a:r>
            <a:r>
              <a:rPr lang="en-US" sz="3600" b="1" dirty="0">
                <a:solidFill>
                  <a:srgbClr val="404040"/>
                </a:solidFill>
                <a:ea typeface="Calibri" panose="020F0502020204030204" pitchFamily="34" charset="0"/>
              </a:rPr>
              <a:t>[e.g., a statute or treaty] </a:t>
            </a:r>
            <a:r>
              <a:rPr lang="en-US" sz="3600" b="1" i="1" u="sng" dirty="0">
                <a:solidFill>
                  <a:srgbClr val="FF0000"/>
                </a:solidFill>
                <a:ea typeface="Calibri" panose="020F0502020204030204" pitchFamily="34" charset="0"/>
              </a:rPr>
              <a:t>be in opposition to the Constitution</a:t>
            </a:r>
            <a:r>
              <a:rPr lang="en-US" sz="3600" b="1" dirty="0">
                <a:solidFill>
                  <a:srgbClr val="404040"/>
                </a:solidFill>
                <a:ea typeface="Calibri" panose="020F0502020204030204" pitchFamily="34" charset="0"/>
              </a:rPr>
              <a:t>, if both the law and the Constitution apply to a particular case, so that the Court must either decide that case conformably to the law, disregarding the Constitution, or conformably to the Constitution, disregarding the law, </a:t>
            </a:r>
            <a:r>
              <a:rPr lang="en-US" sz="3600" b="1" i="1" u="sng" dirty="0">
                <a:solidFill>
                  <a:srgbClr val="FF0000"/>
                </a:solidFill>
                <a:ea typeface="Calibri" panose="020F0502020204030204" pitchFamily="34" charset="0"/>
              </a:rPr>
              <a:t>the Court must determine which of these conflicting rules governs the case</a:t>
            </a:r>
            <a:r>
              <a:rPr lang="en-US" sz="3600" b="1" dirty="0">
                <a:solidFill>
                  <a:srgbClr val="404040"/>
                </a:solidFill>
                <a:ea typeface="Calibri" panose="020F0502020204030204" pitchFamily="34" charset="0"/>
              </a:rPr>
              <a:t>. This is of the very essence of judicial duty.” – </a:t>
            </a:r>
            <a:r>
              <a:rPr lang="en-US" sz="3600" b="1" i="1" dirty="0">
                <a:solidFill>
                  <a:srgbClr val="404040"/>
                </a:solidFill>
                <a:ea typeface="Calibri" panose="020F0502020204030204" pitchFamily="34" charset="0"/>
              </a:rPr>
              <a:t>Marbury v. Madison</a:t>
            </a:r>
            <a:endParaRPr lang="en-US" sz="2700" b="1" i="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solidFill>
                  <a:srgbClr val="8BAA00">
                    <a:lumMod val="75000"/>
                  </a:srgbClr>
                </a:solidFill>
              </a:rPr>
              <a:pPr/>
              <a:t>21</a:t>
            </a:fld>
            <a:endParaRPr lang="en-US">
              <a:solidFill>
                <a:srgbClr val="8BAA00">
                  <a:lumMod val="75000"/>
                </a:srgbClr>
              </a:solidFill>
            </a:endParaRPr>
          </a:p>
        </p:txBody>
      </p:sp>
      <p:sp>
        <p:nvSpPr>
          <p:cNvPr id="5" name="Content Placeholder 2"/>
          <p:cNvSpPr txBox="1">
            <a:spLocks/>
          </p:cNvSpPr>
          <p:nvPr/>
        </p:nvSpPr>
        <p:spPr>
          <a:xfrm>
            <a:off x="7790688" y="550416"/>
            <a:ext cx="4401312"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rgbClr val="2A6CB2"/>
                </a:solidFill>
                <a:ea typeface="Calibri" panose="020F0502020204030204" pitchFamily="34" charset="0"/>
              </a:rPr>
              <a:t>Which constitutional principle?</a:t>
            </a:r>
          </a:p>
          <a:p>
            <a:pPr marL="0" indent="0">
              <a:spcBef>
                <a:spcPts val="200"/>
              </a:spcBef>
              <a:buFont typeface="Arial" panose="020B0604020202020204" pitchFamily="34" charset="0"/>
              <a:buNone/>
            </a:pPr>
            <a:endParaRPr lang="en-US" sz="3600" b="1" dirty="0">
              <a:solidFill>
                <a:srgbClr val="2A6CB2"/>
              </a:solidFill>
            </a:endParaRPr>
          </a:p>
          <a:p>
            <a:pPr marL="0" indent="0">
              <a:spcBef>
                <a:spcPts val="200"/>
              </a:spcBef>
              <a:buFont typeface="Arial" panose="020B0604020202020204" pitchFamily="34" charset="0"/>
              <a:buNone/>
            </a:pPr>
            <a:r>
              <a:rPr lang="en-US" sz="3600" b="1" dirty="0" smtClean="0">
                <a:solidFill>
                  <a:srgbClr val="00B050"/>
                </a:solidFill>
              </a:rPr>
              <a:t>Judicial review</a:t>
            </a:r>
            <a:endParaRPr lang="en-US" sz="2700" b="1" dirty="0" smtClean="0">
              <a:solidFill>
                <a:srgbClr val="00B050"/>
              </a:solidFill>
            </a:endParaRPr>
          </a:p>
        </p:txBody>
      </p:sp>
    </p:spTree>
    <p:extLst>
      <p:ext uri="{BB962C8B-B14F-4D97-AF65-F5344CB8AC3E}">
        <p14:creationId xmlns:p14="http://schemas.microsoft.com/office/powerpoint/2010/main" val="213443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PRINCIPLES OF THE U.S. CONSTITUTION</a:t>
            </a:r>
            <a:endParaRPr lang="en-US" sz="3000" b="1" dirty="0">
              <a:solidFill>
                <a:srgbClr val="FF0000"/>
              </a:solidFill>
            </a:endParaRPr>
          </a:p>
        </p:txBody>
      </p:sp>
      <p:sp>
        <p:nvSpPr>
          <p:cNvPr id="3" name="Content Placeholder 2"/>
          <p:cNvSpPr>
            <a:spLocks noGrp="1"/>
          </p:cNvSpPr>
          <p:nvPr>
            <p:ph idx="1"/>
          </p:nvPr>
        </p:nvSpPr>
        <p:spPr>
          <a:xfrm>
            <a:off x="0" y="479395"/>
            <a:ext cx="7790688" cy="6078984"/>
          </a:xfrm>
        </p:spPr>
        <p:txBody>
          <a:bodyPr>
            <a:noAutofit/>
          </a:bodyPr>
          <a:lstStyle/>
          <a:p>
            <a:pPr marL="0" indent="0">
              <a:spcBef>
                <a:spcPts val="200"/>
              </a:spcBef>
              <a:buNone/>
            </a:pPr>
            <a:r>
              <a:rPr lang="en-US" sz="3600" b="1" dirty="0">
                <a:solidFill>
                  <a:srgbClr val="404040"/>
                </a:solidFill>
                <a:ea typeface="Calibri" panose="020F0502020204030204" pitchFamily="34" charset="0"/>
              </a:rPr>
              <a:t>“This Constitution, and the laws of the United States which shall be made in pursuance thereof; and all treaties made, or which shall be made, under the authority of the United States, </a:t>
            </a:r>
            <a:r>
              <a:rPr lang="en-US" sz="3600" b="1" i="1" u="sng" dirty="0">
                <a:solidFill>
                  <a:srgbClr val="FF0000"/>
                </a:solidFill>
                <a:ea typeface="Calibri" panose="020F0502020204030204" pitchFamily="34" charset="0"/>
              </a:rPr>
              <a:t>shall be the supreme law of the land</a:t>
            </a:r>
            <a:r>
              <a:rPr lang="en-US" sz="3600" b="1" dirty="0">
                <a:solidFill>
                  <a:srgbClr val="404040"/>
                </a:solidFill>
                <a:ea typeface="Calibri" panose="020F0502020204030204" pitchFamily="34" charset="0"/>
              </a:rPr>
              <a:t>; and the judges in every state shall be bound thereby, anything in the Constitution or laws of any State to the contrary notwithstanding.” – U.S. Constitution, Article VI</a:t>
            </a:r>
            <a:endParaRPr lang="en-US" sz="2700" b="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solidFill>
                  <a:srgbClr val="8BAA00">
                    <a:lumMod val="75000"/>
                  </a:srgbClr>
                </a:solidFill>
              </a:rPr>
              <a:pPr/>
              <a:t>22</a:t>
            </a:fld>
            <a:endParaRPr lang="en-US">
              <a:solidFill>
                <a:srgbClr val="8BAA00">
                  <a:lumMod val="75000"/>
                </a:srgbClr>
              </a:solidFill>
            </a:endParaRPr>
          </a:p>
        </p:txBody>
      </p:sp>
      <p:sp>
        <p:nvSpPr>
          <p:cNvPr id="5" name="Content Placeholder 2"/>
          <p:cNvSpPr txBox="1">
            <a:spLocks/>
          </p:cNvSpPr>
          <p:nvPr/>
        </p:nvSpPr>
        <p:spPr>
          <a:xfrm>
            <a:off x="7790688" y="550416"/>
            <a:ext cx="4401312"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rgbClr val="2A6CB2"/>
                </a:solidFill>
                <a:ea typeface="Calibri" panose="020F0502020204030204" pitchFamily="34" charset="0"/>
              </a:rPr>
              <a:t>Which constitutional principle?</a:t>
            </a:r>
            <a:endParaRPr lang="en-US" sz="2700" b="1" dirty="0" smtClean="0">
              <a:solidFill>
                <a:srgbClr val="2A6CB2"/>
              </a:solidFill>
            </a:endParaRPr>
          </a:p>
        </p:txBody>
      </p:sp>
    </p:spTree>
    <p:extLst>
      <p:ext uri="{BB962C8B-B14F-4D97-AF65-F5344CB8AC3E}">
        <p14:creationId xmlns:p14="http://schemas.microsoft.com/office/powerpoint/2010/main" val="60433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PRINCIPLES OF THE U.S. CONSTITUTION</a:t>
            </a:r>
            <a:endParaRPr lang="en-US" sz="3000" b="1" dirty="0">
              <a:solidFill>
                <a:srgbClr val="FF0000"/>
              </a:solidFill>
            </a:endParaRPr>
          </a:p>
        </p:txBody>
      </p:sp>
      <p:sp>
        <p:nvSpPr>
          <p:cNvPr id="3" name="Content Placeholder 2"/>
          <p:cNvSpPr>
            <a:spLocks noGrp="1"/>
          </p:cNvSpPr>
          <p:nvPr>
            <p:ph idx="1"/>
          </p:nvPr>
        </p:nvSpPr>
        <p:spPr>
          <a:xfrm>
            <a:off x="0" y="479395"/>
            <a:ext cx="7790688" cy="6078984"/>
          </a:xfrm>
        </p:spPr>
        <p:txBody>
          <a:bodyPr>
            <a:noAutofit/>
          </a:bodyPr>
          <a:lstStyle/>
          <a:p>
            <a:pPr marL="0" indent="0">
              <a:spcBef>
                <a:spcPts val="200"/>
              </a:spcBef>
              <a:buNone/>
            </a:pPr>
            <a:r>
              <a:rPr lang="en-US" sz="3600" b="1" dirty="0">
                <a:solidFill>
                  <a:srgbClr val="404040"/>
                </a:solidFill>
                <a:ea typeface="Calibri" panose="020F0502020204030204" pitchFamily="34" charset="0"/>
              </a:rPr>
              <a:t>“This Constitution, and the laws of the United States which shall be made in pursuance thereof; and all treaties made, or which shall be made, under the authority of the United States, </a:t>
            </a:r>
            <a:r>
              <a:rPr lang="en-US" sz="3600" b="1" i="1" u="sng" dirty="0">
                <a:solidFill>
                  <a:srgbClr val="FF0000"/>
                </a:solidFill>
                <a:ea typeface="Calibri" panose="020F0502020204030204" pitchFamily="34" charset="0"/>
              </a:rPr>
              <a:t>shall be the supreme law of the land</a:t>
            </a:r>
            <a:r>
              <a:rPr lang="en-US" sz="3600" b="1" dirty="0">
                <a:solidFill>
                  <a:srgbClr val="404040"/>
                </a:solidFill>
                <a:ea typeface="Calibri" panose="020F0502020204030204" pitchFamily="34" charset="0"/>
              </a:rPr>
              <a:t>; and the judges in every state shall be bound thereby, anything in the Constitution or laws of any State to the contrary notwithstanding.” – U.S. Constitution, Article VI</a:t>
            </a:r>
            <a:endParaRPr lang="en-US" sz="2700" b="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solidFill>
                  <a:srgbClr val="8BAA00">
                    <a:lumMod val="75000"/>
                  </a:srgbClr>
                </a:solidFill>
              </a:rPr>
              <a:pPr/>
              <a:t>23</a:t>
            </a:fld>
            <a:endParaRPr lang="en-US">
              <a:solidFill>
                <a:srgbClr val="8BAA00">
                  <a:lumMod val="75000"/>
                </a:srgbClr>
              </a:solidFill>
            </a:endParaRPr>
          </a:p>
        </p:txBody>
      </p:sp>
      <p:sp>
        <p:nvSpPr>
          <p:cNvPr id="5" name="Content Placeholder 2"/>
          <p:cNvSpPr txBox="1">
            <a:spLocks/>
          </p:cNvSpPr>
          <p:nvPr/>
        </p:nvSpPr>
        <p:spPr>
          <a:xfrm>
            <a:off x="7790688" y="550416"/>
            <a:ext cx="4401312"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rgbClr val="2A6CB2"/>
                </a:solidFill>
                <a:ea typeface="Calibri" panose="020F0502020204030204" pitchFamily="34" charset="0"/>
              </a:rPr>
              <a:t>Which constitutional principle?</a:t>
            </a:r>
          </a:p>
          <a:p>
            <a:pPr marL="0" indent="0">
              <a:spcBef>
                <a:spcPts val="200"/>
              </a:spcBef>
              <a:buFont typeface="Arial" panose="020B0604020202020204" pitchFamily="34" charset="0"/>
              <a:buNone/>
            </a:pPr>
            <a:endParaRPr lang="en-US" sz="3600" b="1" dirty="0">
              <a:solidFill>
                <a:srgbClr val="00B050"/>
              </a:solidFill>
            </a:endParaRPr>
          </a:p>
          <a:p>
            <a:pPr marL="0" indent="0">
              <a:spcBef>
                <a:spcPts val="200"/>
              </a:spcBef>
              <a:buFont typeface="Arial" panose="020B0604020202020204" pitchFamily="34" charset="0"/>
              <a:buNone/>
            </a:pPr>
            <a:r>
              <a:rPr lang="en-US" sz="3600" b="1" dirty="0" smtClean="0">
                <a:solidFill>
                  <a:srgbClr val="00B050"/>
                </a:solidFill>
              </a:rPr>
              <a:t>Supremacy clause</a:t>
            </a:r>
            <a:endParaRPr lang="en-US" sz="2700" b="1" dirty="0" smtClean="0">
              <a:solidFill>
                <a:srgbClr val="00B050"/>
              </a:solidFill>
            </a:endParaRPr>
          </a:p>
        </p:txBody>
      </p:sp>
    </p:spTree>
    <p:extLst>
      <p:ext uri="{BB962C8B-B14F-4D97-AF65-F5344CB8AC3E}">
        <p14:creationId xmlns:p14="http://schemas.microsoft.com/office/powerpoint/2010/main" val="343648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PRINCIPLES OF THE U.S. CONSTITUTION</a:t>
            </a:r>
            <a:endParaRPr lang="en-US" sz="3000" b="1" dirty="0">
              <a:solidFill>
                <a:srgbClr val="FF0000"/>
              </a:solidFill>
            </a:endParaRPr>
          </a:p>
        </p:txBody>
      </p:sp>
      <p:sp>
        <p:nvSpPr>
          <p:cNvPr id="3" name="Content Placeholder 2"/>
          <p:cNvSpPr>
            <a:spLocks noGrp="1"/>
          </p:cNvSpPr>
          <p:nvPr>
            <p:ph idx="1"/>
          </p:nvPr>
        </p:nvSpPr>
        <p:spPr>
          <a:xfrm>
            <a:off x="0" y="479395"/>
            <a:ext cx="7656576" cy="6078984"/>
          </a:xfrm>
        </p:spPr>
        <p:txBody>
          <a:bodyPr>
            <a:noAutofit/>
          </a:bodyPr>
          <a:lstStyle/>
          <a:p>
            <a:pPr marL="0" indent="0">
              <a:spcBef>
                <a:spcPts val="200"/>
              </a:spcBef>
              <a:buNone/>
            </a:pPr>
            <a:r>
              <a:rPr lang="en-US" sz="3600" b="1" dirty="0"/>
              <a:t>“The </a:t>
            </a:r>
            <a:r>
              <a:rPr lang="en-US" sz="3600" b="1" i="1" u="sng" dirty="0">
                <a:solidFill>
                  <a:srgbClr val="FF0000"/>
                </a:solidFill>
              </a:rPr>
              <a:t>entire legislature can perform no judiciary act</a:t>
            </a:r>
            <a:r>
              <a:rPr lang="en-US" sz="3600" b="1" dirty="0"/>
              <a:t>, though by the joint act of two of its branches the judges may be remove from their offices…The </a:t>
            </a:r>
            <a:r>
              <a:rPr lang="en-US" sz="3600" b="1" i="1" u="sng" dirty="0">
                <a:solidFill>
                  <a:srgbClr val="FF0000"/>
                </a:solidFill>
              </a:rPr>
              <a:t>entire legislature, again, can exercise no executive prerogative</a:t>
            </a:r>
            <a:r>
              <a:rPr lang="en-US" sz="3600" b="1" dirty="0">
                <a:solidFill>
                  <a:srgbClr val="FF0000"/>
                </a:solidFill>
              </a:rPr>
              <a:t> </a:t>
            </a:r>
            <a:r>
              <a:rPr lang="en-US" sz="3600" b="1" dirty="0"/>
              <a:t>[right], though one of its branches…can try and condemn all the subordinate officers in the executive department.” – James Madison, </a:t>
            </a:r>
            <a:r>
              <a:rPr lang="en-US" sz="3600" b="1" i="1" dirty="0"/>
              <a:t>Federalist #47</a:t>
            </a:r>
            <a:endParaRPr lang="en-US" sz="2700" b="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solidFill>
                  <a:srgbClr val="8BAA00">
                    <a:lumMod val="75000"/>
                  </a:srgbClr>
                </a:solidFill>
              </a:rPr>
              <a:pPr/>
              <a:t>24</a:t>
            </a:fld>
            <a:endParaRPr lang="en-US">
              <a:solidFill>
                <a:srgbClr val="8BAA00">
                  <a:lumMod val="75000"/>
                </a:srgbClr>
              </a:solidFill>
            </a:endParaRPr>
          </a:p>
        </p:txBody>
      </p:sp>
      <p:sp>
        <p:nvSpPr>
          <p:cNvPr id="5" name="Content Placeholder 2"/>
          <p:cNvSpPr txBox="1">
            <a:spLocks/>
          </p:cNvSpPr>
          <p:nvPr/>
        </p:nvSpPr>
        <p:spPr>
          <a:xfrm>
            <a:off x="7790688" y="550416"/>
            <a:ext cx="4401312"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rgbClr val="2A6CB2"/>
                </a:solidFill>
                <a:ea typeface="Calibri" panose="020F0502020204030204" pitchFamily="34" charset="0"/>
              </a:rPr>
              <a:t>Which constitutional principle?</a:t>
            </a:r>
            <a:endParaRPr lang="en-US" sz="2700" b="1" dirty="0" smtClean="0">
              <a:solidFill>
                <a:srgbClr val="2A6CB2"/>
              </a:solidFill>
            </a:endParaRPr>
          </a:p>
        </p:txBody>
      </p:sp>
    </p:spTree>
    <p:extLst>
      <p:ext uri="{BB962C8B-B14F-4D97-AF65-F5344CB8AC3E}">
        <p14:creationId xmlns:p14="http://schemas.microsoft.com/office/powerpoint/2010/main" val="136360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PRINCIPLES OF THE U.S. CONSTITUTION</a:t>
            </a:r>
            <a:endParaRPr lang="en-US" sz="3000" b="1" dirty="0">
              <a:solidFill>
                <a:srgbClr val="FF0000"/>
              </a:solidFill>
            </a:endParaRPr>
          </a:p>
        </p:txBody>
      </p:sp>
      <p:sp>
        <p:nvSpPr>
          <p:cNvPr id="3" name="Content Placeholder 2"/>
          <p:cNvSpPr>
            <a:spLocks noGrp="1"/>
          </p:cNvSpPr>
          <p:nvPr>
            <p:ph idx="1"/>
          </p:nvPr>
        </p:nvSpPr>
        <p:spPr>
          <a:xfrm>
            <a:off x="0" y="479395"/>
            <a:ext cx="7656576" cy="6078984"/>
          </a:xfrm>
        </p:spPr>
        <p:txBody>
          <a:bodyPr>
            <a:noAutofit/>
          </a:bodyPr>
          <a:lstStyle/>
          <a:p>
            <a:pPr marL="0" indent="0">
              <a:spcBef>
                <a:spcPts val="200"/>
              </a:spcBef>
              <a:buNone/>
            </a:pPr>
            <a:r>
              <a:rPr lang="en-US" sz="3600" b="1" dirty="0"/>
              <a:t>“The </a:t>
            </a:r>
            <a:r>
              <a:rPr lang="en-US" sz="3600" b="1" i="1" u="sng" dirty="0">
                <a:solidFill>
                  <a:srgbClr val="FF0000"/>
                </a:solidFill>
              </a:rPr>
              <a:t>entire legislature can perform no judiciary act</a:t>
            </a:r>
            <a:r>
              <a:rPr lang="en-US" sz="3600" b="1" dirty="0"/>
              <a:t>, though by the joint act of two of its branches the judges may be remove from their offices…The </a:t>
            </a:r>
            <a:r>
              <a:rPr lang="en-US" sz="3600" b="1" i="1" u="sng" dirty="0">
                <a:solidFill>
                  <a:srgbClr val="FF0000"/>
                </a:solidFill>
              </a:rPr>
              <a:t>entire legislature, again, can exercise no executive prerogative</a:t>
            </a:r>
            <a:r>
              <a:rPr lang="en-US" sz="3600" b="1" dirty="0">
                <a:solidFill>
                  <a:srgbClr val="FF0000"/>
                </a:solidFill>
              </a:rPr>
              <a:t> </a:t>
            </a:r>
            <a:r>
              <a:rPr lang="en-US" sz="3600" b="1" dirty="0"/>
              <a:t>[right], though one of its branches…can try and condemn all the subordinate officers in the executive department.” – James Madison, </a:t>
            </a:r>
            <a:r>
              <a:rPr lang="en-US" sz="3600" b="1" i="1" dirty="0"/>
              <a:t>Federalist #47</a:t>
            </a:r>
            <a:endParaRPr lang="en-US" sz="2700" b="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solidFill>
                  <a:srgbClr val="8BAA00">
                    <a:lumMod val="75000"/>
                  </a:srgbClr>
                </a:solidFill>
              </a:rPr>
              <a:pPr/>
              <a:t>25</a:t>
            </a:fld>
            <a:endParaRPr lang="en-US">
              <a:solidFill>
                <a:srgbClr val="8BAA00">
                  <a:lumMod val="75000"/>
                </a:srgbClr>
              </a:solidFill>
            </a:endParaRPr>
          </a:p>
        </p:txBody>
      </p:sp>
      <p:sp>
        <p:nvSpPr>
          <p:cNvPr id="5" name="Content Placeholder 2"/>
          <p:cNvSpPr txBox="1">
            <a:spLocks/>
          </p:cNvSpPr>
          <p:nvPr/>
        </p:nvSpPr>
        <p:spPr>
          <a:xfrm>
            <a:off x="7790688" y="550416"/>
            <a:ext cx="4401312"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rgbClr val="2A6CB2"/>
                </a:solidFill>
                <a:ea typeface="Calibri" panose="020F0502020204030204" pitchFamily="34" charset="0"/>
              </a:rPr>
              <a:t>Which constitutional principle?</a:t>
            </a:r>
          </a:p>
          <a:p>
            <a:pPr marL="0" indent="0">
              <a:spcBef>
                <a:spcPts val="200"/>
              </a:spcBef>
              <a:buFont typeface="Arial" panose="020B0604020202020204" pitchFamily="34" charset="0"/>
              <a:buNone/>
            </a:pPr>
            <a:endParaRPr lang="en-US" sz="3600" b="1" dirty="0">
              <a:solidFill>
                <a:srgbClr val="00B050"/>
              </a:solidFill>
            </a:endParaRPr>
          </a:p>
          <a:p>
            <a:pPr marL="0" indent="0">
              <a:spcBef>
                <a:spcPts val="200"/>
              </a:spcBef>
              <a:buFont typeface="Arial" panose="020B0604020202020204" pitchFamily="34" charset="0"/>
              <a:buNone/>
            </a:pPr>
            <a:r>
              <a:rPr lang="en-US" sz="3600" b="1" dirty="0" smtClean="0">
                <a:solidFill>
                  <a:srgbClr val="00B050"/>
                </a:solidFill>
              </a:rPr>
              <a:t>Separation of powers</a:t>
            </a:r>
            <a:endParaRPr lang="en-US" sz="2700" b="1" dirty="0" smtClean="0">
              <a:solidFill>
                <a:srgbClr val="00B050"/>
              </a:solidFill>
            </a:endParaRPr>
          </a:p>
        </p:txBody>
      </p:sp>
    </p:spTree>
    <p:extLst>
      <p:ext uri="{BB962C8B-B14F-4D97-AF65-F5344CB8AC3E}">
        <p14:creationId xmlns:p14="http://schemas.microsoft.com/office/powerpoint/2010/main" val="334984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PRINCIPLES OF THE U.S. CONSTITUTION</a:t>
            </a:r>
            <a:endParaRPr lang="en-US" sz="3000" b="1" dirty="0">
              <a:solidFill>
                <a:srgbClr val="FF0000"/>
              </a:solidFill>
            </a:endParaRPr>
          </a:p>
        </p:txBody>
      </p:sp>
      <p:sp>
        <p:nvSpPr>
          <p:cNvPr id="3" name="Content Placeholder 2"/>
          <p:cNvSpPr>
            <a:spLocks noGrp="1"/>
          </p:cNvSpPr>
          <p:nvPr>
            <p:ph idx="1"/>
          </p:nvPr>
        </p:nvSpPr>
        <p:spPr>
          <a:xfrm>
            <a:off x="0" y="550415"/>
            <a:ext cx="6522720" cy="5971387"/>
          </a:xfrm>
        </p:spPr>
        <p:txBody>
          <a:bodyPr>
            <a:noAutofit/>
          </a:bodyPr>
          <a:lstStyle/>
          <a:p>
            <a:pPr marL="0" indent="0">
              <a:spcBef>
                <a:spcPts val="200"/>
              </a:spcBef>
              <a:buNone/>
            </a:pPr>
            <a:r>
              <a:rPr lang="en-US" sz="3600" b="1" dirty="0">
                <a:solidFill>
                  <a:srgbClr val="404040"/>
                </a:solidFill>
                <a:ea typeface="Calibri" panose="020F0502020204030204" pitchFamily="34" charset="0"/>
              </a:rPr>
              <a:t>“</a:t>
            </a:r>
            <a:r>
              <a:rPr lang="en-US" sz="3600" b="1" i="1" u="sng" dirty="0">
                <a:solidFill>
                  <a:srgbClr val="FF0000"/>
                </a:solidFill>
                <a:ea typeface="Calibri" panose="020F0502020204030204" pitchFamily="34" charset="0"/>
              </a:rPr>
              <a:t>We the people of the United States</a:t>
            </a:r>
            <a:r>
              <a:rPr lang="en-US" sz="3600" b="1" dirty="0">
                <a:solidFill>
                  <a:srgbClr val="404040"/>
                </a:solidFill>
                <a:ea typeface="Calibri" panose="020F0502020204030204" pitchFamily="34" charset="0"/>
              </a:rPr>
              <a:t>, in order to form a more Perfect Union…do ordain and establish this Constitution for United States of America.” - U.S. Constitution, Preamble</a:t>
            </a:r>
            <a:endParaRPr lang="en-US" sz="2700" b="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solidFill>
                  <a:srgbClr val="8BAA00">
                    <a:lumMod val="75000"/>
                  </a:srgbClr>
                </a:solidFill>
              </a:rPr>
              <a:pPr/>
              <a:t>26</a:t>
            </a:fld>
            <a:endParaRPr lang="en-US">
              <a:solidFill>
                <a:srgbClr val="8BAA00">
                  <a:lumMod val="75000"/>
                </a:srgbClr>
              </a:solidFill>
            </a:endParaRPr>
          </a:p>
        </p:txBody>
      </p:sp>
      <p:sp>
        <p:nvSpPr>
          <p:cNvPr id="5" name="Content Placeholder 2"/>
          <p:cNvSpPr txBox="1">
            <a:spLocks/>
          </p:cNvSpPr>
          <p:nvPr/>
        </p:nvSpPr>
        <p:spPr>
          <a:xfrm>
            <a:off x="6522720" y="550416"/>
            <a:ext cx="5669280"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rgbClr val="2A6CB2"/>
                </a:solidFill>
                <a:ea typeface="Calibri" panose="020F0502020204030204" pitchFamily="34" charset="0"/>
              </a:rPr>
              <a:t>Which constitutional principle?</a:t>
            </a:r>
            <a:endParaRPr lang="en-US" sz="2700" b="1" dirty="0" smtClean="0">
              <a:solidFill>
                <a:srgbClr val="2A6CB2"/>
              </a:solidFill>
            </a:endParaRPr>
          </a:p>
        </p:txBody>
      </p:sp>
    </p:spTree>
    <p:extLst>
      <p:ext uri="{BB962C8B-B14F-4D97-AF65-F5344CB8AC3E}">
        <p14:creationId xmlns:p14="http://schemas.microsoft.com/office/powerpoint/2010/main" val="289817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PRINCIPLES OF THE U.S. CONSTITUTION</a:t>
            </a:r>
            <a:endParaRPr lang="en-US" sz="3000" b="1" dirty="0">
              <a:solidFill>
                <a:srgbClr val="FF0000"/>
              </a:solidFill>
            </a:endParaRPr>
          </a:p>
        </p:txBody>
      </p:sp>
      <p:sp>
        <p:nvSpPr>
          <p:cNvPr id="3" name="Content Placeholder 2"/>
          <p:cNvSpPr>
            <a:spLocks noGrp="1"/>
          </p:cNvSpPr>
          <p:nvPr>
            <p:ph idx="1"/>
          </p:nvPr>
        </p:nvSpPr>
        <p:spPr>
          <a:xfrm>
            <a:off x="0" y="550415"/>
            <a:ext cx="6522720" cy="5971387"/>
          </a:xfrm>
        </p:spPr>
        <p:txBody>
          <a:bodyPr>
            <a:noAutofit/>
          </a:bodyPr>
          <a:lstStyle/>
          <a:p>
            <a:pPr marL="0" indent="0">
              <a:spcBef>
                <a:spcPts val="200"/>
              </a:spcBef>
              <a:buNone/>
            </a:pPr>
            <a:r>
              <a:rPr lang="en-US" sz="3600" b="1" dirty="0">
                <a:solidFill>
                  <a:srgbClr val="404040"/>
                </a:solidFill>
                <a:ea typeface="Calibri" panose="020F0502020204030204" pitchFamily="34" charset="0"/>
              </a:rPr>
              <a:t>“</a:t>
            </a:r>
            <a:r>
              <a:rPr lang="en-US" sz="3600" b="1" i="1" u="sng" dirty="0">
                <a:solidFill>
                  <a:srgbClr val="FF0000"/>
                </a:solidFill>
                <a:ea typeface="Calibri" panose="020F0502020204030204" pitchFamily="34" charset="0"/>
              </a:rPr>
              <a:t>We the people of the United States</a:t>
            </a:r>
            <a:r>
              <a:rPr lang="en-US" sz="3600" b="1" dirty="0">
                <a:solidFill>
                  <a:srgbClr val="404040"/>
                </a:solidFill>
                <a:ea typeface="Calibri" panose="020F0502020204030204" pitchFamily="34" charset="0"/>
              </a:rPr>
              <a:t>, in order to form a more Perfect Union…do ordain and establish this Constitution for United States of America.” - U.S. Constitution, Preamble</a:t>
            </a:r>
            <a:endParaRPr lang="en-US" sz="2700" b="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solidFill>
                  <a:srgbClr val="8BAA00">
                    <a:lumMod val="75000"/>
                  </a:srgbClr>
                </a:solidFill>
              </a:rPr>
              <a:pPr/>
              <a:t>27</a:t>
            </a:fld>
            <a:endParaRPr lang="en-US">
              <a:solidFill>
                <a:srgbClr val="8BAA00">
                  <a:lumMod val="75000"/>
                </a:srgbClr>
              </a:solidFill>
            </a:endParaRPr>
          </a:p>
        </p:txBody>
      </p:sp>
      <p:sp>
        <p:nvSpPr>
          <p:cNvPr id="5" name="Content Placeholder 2"/>
          <p:cNvSpPr txBox="1">
            <a:spLocks/>
          </p:cNvSpPr>
          <p:nvPr/>
        </p:nvSpPr>
        <p:spPr>
          <a:xfrm>
            <a:off x="6522720" y="550416"/>
            <a:ext cx="5669280"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rgbClr val="2A6CB2"/>
                </a:solidFill>
                <a:ea typeface="Calibri" panose="020F0502020204030204" pitchFamily="34" charset="0"/>
              </a:rPr>
              <a:t>Which constitutional principle?</a:t>
            </a:r>
          </a:p>
          <a:p>
            <a:pPr marL="0" indent="0">
              <a:spcBef>
                <a:spcPts val="200"/>
              </a:spcBef>
              <a:buFont typeface="Arial" panose="020B0604020202020204" pitchFamily="34" charset="0"/>
              <a:buNone/>
            </a:pPr>
            <a:endParaRPr lang="en-US" sz="3600" b="1" dirty="0">
              <a:solidFill>
                <a:srgbClr val="00B050"/>
              </a:solidFill>
            </a:endParaRPr>
          </a:p>
          <a:p>
            <a:pPr marL="0" indent="0">
              <a:spcBef>
                <a:spcPts val="200"/>
              </a:spcBef>
              <a:buFont typeface="Arial" panose="020B0604020202020204" pitchFamily="34" charset="0"/>
              <a:buNone/>
            </a:pPr>
            <a:r>
              <a:rPr lang="en-US" sz="3600" b="1" dirty="0" smtClean="0">
                <a:solidFill>
                  <a:srgbClr val="00B050"/>
                </a:solidFill>
              </a:rPr>
              <a:t>Popular sovereignty </a:t>
            </a:r>
            <a:endParaRPr lang="en-US" sz="2700" b="1" dirty="0" smtClean="0">
              <a:solidFill>
                <a:srgbClr val="00B050"/>
              </a:solidFill>
            </a:endParaRPr>
          </a:p>
        </p:txBody>
      </p:sp>
    </p:spTree>
    <p:extLst>
      <p:ext uri="{BB962C8B-B14F-4D97-AF65-F5344CB8AC3E}">
        <p14:creationId xmlns:p14="http://schemas.microsoft.com/office/powerpoint/2010/main" val="12419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PRINCIPLES OF THE U.S. CONSTITUTION</a:t>
            </a:r>
            <a:endParaRPr lang="en-US" sz="3000" b="1" dirty="0">
              <a:solidFill>
                <a:srgbClr val="FF0000"/>
              </a:solidFill>
            </a:endParaRPr>
          </a:p>
        </p:txBody>
      </p:sp>
      <p:sp>
        <p:nvSpPr>
          <p:cNvPr id="3" name="Content Placeholder 2"/>
          <p:cNvSpPr>
            <a:spLocks noGrp="1"/>
          </p:cNvSpPr>
          <p:nvPr>
            <p:ph idx="1"/>
          </p:nvPr>
        </p:nvSpPr>
        <p:spPr>
          <a:xfrm>
            <a:off x="109728" y="479395"/>
            <a:ext cx="7546848" cy="6078984"/>
          </a:xfrm>
        </p:spPr>
        <p:txBody>
          <a:bodyPr>
            <a:noAutofit/>
          </a:bodyPr>
          <a:lstStyle/>
          <a:p>
            <a:pPr marL="0" indent="0">
              <a:spcBef>
                <a:spcPts val="200"/>
              </a:spcBef>
              <a:buNone/>
            </a:pPr>
            <a:r>
              <a:rPr lang="en-US" sz="3600" b="1" dirty="0">
                <a:solidFill>
                  <a:srgbClr val="404040"/>
                </a:solidFill>
                <a:ea typeface="Calibri" panose="020F0502020204030204" pitchFamily="34" charset="0"/>
              </a:rPr>
              <a:t>“It will not be denied that </a:t>
            </a:r>
            <a:r>
              <a:rPr lang="en-US" sz="3600" b="1" i="1" u="sng" dirty="0">
                <a:solidFill>
                  <a:srgbClr val="FF0000"/>
                </a:solidFill>
                <a:ea typeface="Calibri" panose="020F0502020204030204" pitchFamily="34" charset="0"/>
              </a:rPr>
              <a:t>power is of an encroaching nature and that it ought to be effectually restrained from passing the limits assigned to it</a:t>
            </a:r>
            <a:r>
              <a:rPr lang="en-US" sz="3600" b="1" dirty="0">
                <a:solidFill>
                  <a:srgbClr val="404040"/>
                </a:solidFill>
                <a:ea typeface="Calibri" panose="020F0502020204030204" pitchFamily="34" charset="0"/>
              </a:rPr>
              <a:t>. – James Madison, </a:t>
            </a:r>
            <a:r>
              <a:rPr lang="en-US" sz="3600" b="1" i="1" dirty="0">
                <a:solidFill>
                  <a:srgbClr val="404040"/>
                </a:solidFill>
                <a:ea typeface="Calibri" panose="020F0502020204030204" pitchFamily="34" charset="0"/>
              </a:rPr>
              <a:t>Federalist #48</a:t>
            </a:r>
            <a:endParaRPr lang="en-US" sz="2700" b="1" i="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solidFill>
                  <a:srgbClr val="8BAA00">
                    <a:lumMod val="75000"/>
                  </a:srgbClr>
                </a:solidFill>
              </a:rPr>
              <a:pPr/>
              <a:t>28</a:t>
            </a:fld>
            <a:endParaRPr lang="en-US">
              <a:solidFill>
                <a:srgbClr val="8BAA00">
                  <a:lumMod val="75000"/>
                </a:srgbClr>
              </a:solidFill>
            </a:endParaRPr>
          </a:p>
        </p:txBody>
      </p:sp>
      <p:sp>
        <p:nvSpPr>
          <p:cNvPr id="5" name="Content Placeholder 2"/>
          <p:cNvSpPr txBox="1">
            <a:spLocks/>
          </p:cNvSpPr>
          <p:nvPr/>
        </p:nvSpPr>
        <p:spPr>
          <a:xfrm>
            <a:off x="7790688" y="550416"/>
            <a:ext cx="4401312"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rgbClr val="2A6CB2"/>
                </a:solidFill>
                <a:ea typeface="Calibri" panose="020F0502020204030204" pitchFamily="34" charset="0"/>
              </a:rPr>
              <a:t>Which constitutional principle?</a:t>
            </a:r>
            <a:endParaRPr lang="en-US" sz="2700" b="1" dirty="0" smtClean="0">
              <a:solidFill>
                <a:srgbClr val="2A6CB2"/>
              </a:solidFill>
            </a:endParaRPr>
          </a:p>
        </p:txBody>
      </p:sp>
    </p:spTree>
    <p:extLst>
      <p:ext uri="{BB962C8B-B14F-4D97-AF65-F5344CB8AC3E}">
        <p14:creationId xmlns:p14="http://schemas.microsoft.com/office/powerpoint/2010/main" val="291570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PRINCIPLES OF THE U.S. CONSTITUTION</a:t>
            </a:r>
            <a:endParaRPr lang="en-US" sz="3000" b="1" dirty="0">
              <a:solidFill>
                <a:srgbClr val="FF0000"/>
              </a:solidFill>
            </a:endParaRPr>
          </a:p>
        </p:txBody>
      </p:sp>
      <p:sp>
        <p:nvSpPr>
          <p:cNvPr id="3" name="Content Placeholder 2"/>
          <p:cNvSpPr>
            <a:spLocks noGrp="1"/>
          </p:cNvSpPr>
          <p:nvPr>
            <p:ph idx="1"/>
          </p:nvPr>
        </p:nvSpPr>
        <p:spPr>
          <a:xfrm>
            <a:off x="109728" y="479395"/>
            <a:ext cx="7546848" cy="6078984"/>
          </a:xfrm>
        </p:spPr>
        <p:txBody>
          <a:bodyPr>
            <a:noAutofit/>
          </a:bodyPr>
          <a:lstStyle/>
          <a:p>
            <a:pPr marL="0" indent="0">
              <a:spcBef>
                <a:spcPts val="200"/>
              </a:spcBef>
              <a:buNone/>
            </a:pPr>
            <a:r>
              <a:rPr lang="en-US" sz="3600" b="1" dirty="0">
                <a:solidFill>
                  <a:srgbClr val="404040"/>
                </a:solidFill>
                <a:ea typeface="Calibri" panose="020F0502020204030204" pitchFamily="34" charset="0"/>
              </a:rPr>
              <a:t>“It will not be denied that </a:t>
            </a:r>
            <a:r>
              <a:rPr lang="en-US" sz="3600" b="1" i="1" u="sng" dirty="0">
                <a:solidFill>
                  <a:srgbClr val="FF0000"/>
                </a:solidFill>
                <a:ea typeface="Calibri" panose="020F0502020204030204" pitchFamily="34" charset="0"/>
              </a:rPr>
              <a:t>power is of an encroaching nature and that it ought to be effectually restrained from passing the limits assigned to it</a:t>
            </a:r>
            <a:r>
              <a:rPr lang="en-US" sz="3600" b="1" dirty="0">
                <a:solidFill>
                  <a:srgbClr val="404040"/>
                </a:solidFill>
                <a:ea typeface="Calibri" panose="020F0502020204030204" pitchFamily="34" charset="0"/>
              </a:rPr>
              <a:t>. – James Madison, </a:t>
            </a:r>
            <a:r>
              <a:rPr lang="en-US" sz="3600" b="1" i="1" dirty="0">
                <a:solidFill>
                  <a:srgbClr val="404040"/>
                </a:solidFill>
                <a:ea typeface="Calibri" panose="020F0502020204030204" pitchFamily="34" charset="0"/>
              </a:rPr>
              <a:t>Federalist #48</a:t>
            </a:r>
            <a:endParaRPr lang="en-US" sz="2700" b="1" i="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solidFill>
                  <a:srgbClr val="8BAA00">
                    <a:lumMod val="75000"/>
                  </a:srgbClr>
                </a:solidFill>
              </a:rPr>
              <a:pPr/>
              <a:t>29</a:t>
            </a:fld>
            <a:endParaRPr lang="en-US">
              <a:solidFill>
                <a:srgbClr val="8BAA00">
                  <a:lumMod val="75000"/>
                </a:srgbClr>
              </a:solidFill>
            </a:endParaRPr>
          </a:p>
        </p:txBody>
      </p:sp>
      <p:sp>
        <p:nvSpPr>
          <p:cNvPr id="5" name="Content Placeholder 2"/>
          <p:cNvSpPr txBox="1">
            <a:spLocks/>
          </p:cNvSpPr>
          <p:nvPr/>
        </p:nvSpPr>
        <p:spPr>
          <a:xfrm>
            <a:off x="7790688" y="550416"/>
            <a:ext cx="4401312"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rgbClr val="2A6CB2"/>
                </a:solidFill>
                <a:ea typeface="Calibri" panose="020F0502020204030204" pitchFamily="34" charset="0"/>
              </a:rPr>
              <a:t>Which constitutional principle?</a:t>
            </a:r>
            <a:endParaRPr lang="en-US" sz="3600" b="1" dirty="0">
              <a:solidFill>
                <a:srgbClr val="2A6CB2"/>
              </a:solidFill>
              <a:ea typeface="Calibri" panose="020F0502020204030204" pitchFamily="34" charset="0"/>
            </a:endParaRPr>
          </a:p>
          <a:p>
            <a:pPr marL="0" indent="0">
              <a:spcBef>
                <a:spcPts val="200"/>
              </a:spcBef>
              <a:buFont typeface="Arial" panose="020B0604020202020204" pitchFamily="34" charset="0"/>
              <a:buNone/>
            </a:pPr>
            <a:endParaRPr lang="en-US" sz="3600" b="1" dirty="0" smtClean="0">
              <a:solidFill>
                <a:srgbClr val="2A6CB2"/>
              </a:solidFill>
            </a:endParaRPr>
          </a:p>
          <a:p>
            <a:pPr marL="0" indent="0">
              <a:spcBef>
                <a:spcPts val="200"/>
              </a:spcBef>
              <a:buFont typeface="Arial" panose="020B0604020202020204" pitchFamily="34" charset="0"/>
              <a:buNone/>
            </a:pPr>
            <a:r>
              <a:rPr lang="en-US" sz="3600" b="1" dirty="0" smtClean="0">
                <a:solidFill>
                  <a:srgbClr val="00B050"/>
                </a:solidFill>
              </a:rPr>
              <a:t>Limited government</a:t>
            </a:r>
            <a:endParaRPr lang="en-US" sz="2700" b="1" dirty="0" smtClean="0">
              <a:solidFill>
                <a:srgbClr val="00B050"/>
              </a:solidFill>
            </a:endParaRPr>
          </a:p>
        </p:txBody>
      </p:sp>
    </p:spTree>
    <p:extLst>
      <p:ext uri="{BB962C8B-B14F-4D97-AF65-F5344CB8AC3E}">
        <p14:creationId xmlns:p14="http://schemas.microsoft.com/office/powerpoint/2010/main" val="156050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79395"/>
          </a:xfrm>
        </p:spPr>
        <p:txBody>
          <a:bodyPr>
            <a:normAutofit fontScale="90000"/>
          </a:bodyPr>
          <a:lstStyle/>
          <a:p>
            <a:r>
              <a:rPr lang="fr-FR" sz="3000" b="1" dirty="0" smtClean="0">
                <a:solidFill>
                  <a:srgbClr val="FF0000"/>
                </a:solidFill>
              </a:rPr>
              <a:t>Lesson §3.1 – Structure of the U.S. Constitution </a:t>
            </a:r>
            <a:r>
              <a:rPr lang="fr-FR" sz="3000" b="1" dirty="0" smtClean="0">
                <a:solidFill>
                  <a:schemeClr val="accent5">
                    <a:lumMod val="50000"/>
                  </a:schemeClr>
                </a:solidFill>
              </a:rPr>
              <a:t>(p. 80-81)</a:t>
            </a:r>
            <a:endParaRPr lang="en-US" sz="3000" b="1" dirty="0">
              <a:solidFill>
                <a:schemeClr val="accent5">
                  <a:lumMod val="50000"/>
                </a:schemeClr>
              </a:solidFill>
            </a:endParaRPr>
          </a:p>
        </p:txBody>
      </p:sp>
      <p:sp>
        <p:nvSpPr>
          <p:cNvPr id="3" name="Content Placeholder 2"/>
          <p:cNvSpPr>
            <a:spLocks noGrp="1"/>
          </p:cNvSpPr>
          <p:nvPr>
            <p:ph idx="1"/>
          </p:nvPr>
        </p:nvSpPr>
        <p:spPr>
          <a:xfrm>
            <a:off x="0" y="390617"/>
            <a:ext cx="12192000" cy="6167762"/>
          </a:xfrm>
        </p:spPr>
        <p:txBody>
          <a:bodyPr>
            <a:noAutofit/>
          </a:bodyPr>
          <a:lstStyle/>
          <a:p>
            <a:pPr marL="0" indent="0">
              <a:spcBef>
                <a:spcPts val="200"/>
              </a:spcBef>
              <a:buNone/>
            </a:pPr>
            <a:r>
              <a:rPr lang="en-US" sz="2650" b="1" u="sng" dirty="0" smtClean="0">
                <a:solidFill>
                  <a:srgbClr val="FF0000"/>
                </a:solidFill>
              </a:rPr>
              <a:t>Preamble</a:t>
            </a:r>
            <a:r>
              <a:rPr lang="en-US" sz="2650" b="1" dirty="0" smtClean="0"/>
              <a:t>: </a:t>
            </a:r>
            <a:r>
              <a:rPr lang="en-US" sz="2650" b="1" dirty="0" smtClean="0">
                <a:solidFill>
                  <a:srgbClr val="0070C0"/>
                </a:solidFill>
              </a:rPr>
              <a:t>Introduction </a:t>
            </a:r>
            <a:r>
              <a:rPr lang="en-US" sz="2650" b="1" dirty="0">
                <a:solidFill>
                  <a:srgbClr val="0070C0"/>
                </a:solidFill>
              </a:rPr>
              <a:t>that states the </a:t>
            </a:r>
            <a:r>
              <a:rPr lang="en-US" sz="2650" b="1" dirty="0" smtClean="0">
                <a:solidFill>
                  <a:srgbClr val="0070C0"/>
                </a:solidFill>
              </a:rPr>
              <a:t>g_____ &amp; p____________ </a:t>
            </a:r>
            <a:r>
              <a:rPr lang="en-US" sz="2650" b="1" dirty="0">
                <a:solidFill>
                  <a:srgbClr val="0070C0"/>
                </a:solidFill>
              </a:rPr>
              <a:t>of the </a:t>
            </a:r>
            <a:r>
              <a:rPr lang="en-US" sz="2650" b="1" dirty="0" err="1" smtClean="0">
                <a:solidFill>
                  <a:srgbClr val="0070C0"/>
                </a:solidFill>
              </a:rPr>
              <a:t>govt</a:t>
            </a:r>
            <a:endParaRPr lang="en-US" sz="2650" b="1" dirty="0" smtClean="0">
              <a:solidFill>
                <a:srgbClr val="0070C0"/>
              </a:solidFill>
            </a:endParaRPr>
          </a:p>
          <a:p>
            <a:pPr marL="0" indent="0">
              <a:spcBef>
                <a:spcPts val="200"/>
              </a:spcBef>
              <a:buNone/>
            </a:pPr>
            <a:r>
              <a:rPr lang="en-US" sz="2650" b="1" u="sng" dirty="0" smtClean="0">
                <a:solidFill>
                  <a:srgbClr val="FF0000"/>
                </a:solidFill>
              </a:rPr>
              <a:t>Article I</a:t>
            </a:r>
            <a:r>
              <a:rPr lang="en-US" sz="2650" b="1" dirty="0" smtClean="0">
                <a:solidFill>
                  <a:srgbClr val="FF0000"/>
                </a:solidFill>
              </a:rPr>
              <a:t>:</a:t>
            </a:r>
          </a:p>
          <a:p>
            <a:pPr>
              <a:spcBef>
                <a:spcPts val="200"/>
              </a:spcBef>
            </a:pPr>
            <a:r>
              <a:rPr lang="en-US" sz="2650" b="1" dirty="0" smtClean="0">
                <a:solidFill>
                  <a:srgbClr val="0070C0"/>
                </a:solidFill>
              </a:rPr>
              <a:t>Outlines </a:t>
            </a:r>
            <a:r>
              <a:rPr lang="en-US" sz="2650" b="1" dirty="0">
                <a:solidFill>
                  <a:srgbClr val="0070C0"/>
                </a:solidFill>
              </a:rPr>
              <a:t>the </a:t>
            </a:r>
            <a:r>
              <a:rPr lang="en-US" sz="2650" b="1" dirty="0" smtClean="0">
                <a:solidFill>
                  <a:srgbClr val="0070C0"/>
                </a:solidFill>
              </a:rPr>
              <a:t>L______________ </a:t>
            </a:r>
            <a:r>
              <a:rPr lang="en-US" sz="2650" b="1" dirty="0">
                <a:solidFill>
                  <a:srgbClr val="0070C0"/>
                </a:solidFill>
              </a:rPr>
              <a:t>branch &amp; their </a:t>
            </a:r>
            <a:r>
              <a:rPr lang="en-US" sz="2650" b="1" dirty="0" smtClean="0">
                <a:solidFill>
                  <a:srgbClr val="0070C0"/>
                </a:solidFill>
              </a:rPr>
              <a:t>L____-m________ </a:t>
            </a:r>
            <a:r>
              <a:rPr lang="en-US" sz="2650" b="1" dirty="0">
                <a:solidFill>
                  <a:srgbClr val="0070C0"/>
                </a:solidFill>
              </a:rPr>
              <a:t>powers</a:t>
            </a:r>
          </a:p>
          <a:p>
            <a:pPr>
              <a:spcBef>
                <a:spcPts val="200"/>
              </a:spcBef>
            </a:pPr>
            <a:r>
              <a:rPr lang="en-US" sz="2650" b="1" dirty="0" smtClean="0">
                <a:solidFill>
                  <a:srgbClr val="0070C0"/>
                </a:solidFill>
              </a:rPr>
              <a:t>Called C_________ </a:t>
            </a:r>
            <a:r>
              <a:rPr lang="en-US" sz="2650" b="1" dirty="0">
                <a:solidFill>
                  <a:srgbClr val="0070C0"/>
                </a:solidFill>
              </a:rPr>
              <a:t>made up of </a:t>
            </a:r>
            <a:r>
              <a:rPr lang="en-US" sz="2650" b="1" dirty="0" smtClean="0">
                <a:solidFill>
                  <a:srgbClr val="0070C0"/>
                </a:solidFill>
              </a:rPr>
              <a:t>2 </a:t>
            </a:r>
            <a:r>
              <a:rPr lang="en-US" sz="2650" b="1" dirty="0">
                <a:solidFill>
                  <a:srgbClr val="0070C0"/>
                </a:solidFill>
              </a:rPr>
              <a:t>houses: </a:t>
            </a:r>
            <a:r>
              <a:rPr lang="en-US" sz="2650" b="1" dirty="0" smtClean="0">
                <a:solidFill>
                  <a:srgbClr val="0070C0"/>
                </a:solidFill>
              </a:rPr>
              <a:t>_______ </a:t>
            </a:r>
            <a:r>
              <a:rPr lang="en-US" sz="2650" b="1" dirty="0">
                <a:solidFill>
                  <a:srgbClr val="0070C0"/>
                </a:solidFill>
              </a:rPr>
              <a:t>&amp; </a:t>
            </a:r>
            <a:r>
              <a:rPr lang="en-US" sz="2650" b="1" dirty="0" smtClean="0">
                <a:solidFill>
                  <a:srgbClr val="0070C0"/>
                </a:solidFill>
              </a:rPr>
              <a:t>______ </a:t>
            </a:r>
            <a:r>
              <a:rPr lang="en-US" sz="2650" b="1" dirty="0">
                <a:solidFill>
                  <a:srgbClr val="0070C0"/>
                </a:solidFill>
              </a:rPr>
              <a:t>of </a:t>
            </a:r>
            <a:r>
              <a:rPr lang="en-US" sz="2650" b="1" dirty="0" smtClean="0">
                <a:solidFill>
                  <a:srgbClr val="0070C0"/>
                </a:solidFill>
              </a:rPr>
              <a:t>_________________</a:t>
            </a:r>
            <a:endParaRPr lang="en-US" sz="2650" b="1" dirty="0">
              <a:solidFill>
                <a:srgbClr val="0070C0"/>
              </a:solidFill>
            </a:endParaRPr>
          </a:p>
          <a:p>
            <a:pPr>
              <a:spcBef>
                <a:spcPts val="200"/>
              </a:spcBef>
            </a:pPr>
            <a:r>
              <a:rPr lang="en-US" sz="2650" b="1" dirty="0" smtClean="0">
                <a:solidFill>
                  <a:srgbClr val="0070C0"/>
                </a:solidFill>
              </a:rPr>
              <a:t>Explains </a:t>
            </a:r>
            <a:r>
              <a:rPr lang="en-US" sz="2650" b="1" dirty="0">
                <a:solidFill>
                  <a:srgbClr val="0070C0"/>
                </a:solidFill>
              </a:rPr>
              <a:t>how members are chosen, &amp; </a:t>
            </a:r>
            <a:r>
              <a:rPr lang="en-US" sz="2650" b="1" dirty="0" smtClean="0">
                <a:solidFill>
                  <a:srgbClr val="0070C0"/>
                </a:solidFill>
              </a:rPr>
              <a:t>r______ </a:t>
            </a:r>
            <a:r>
              <a:rPr lang="en-US" sz="2650" b="1" dirty="0">
                <a:solidFill>
                  <a:srgbClr val="0070C0"/>
                </a:solidFill>
              </a:rPr>
              <a:t>they must follow in making laws</a:t>
            </a:r>
          </a:p>
          <a:p>
            <a:pPr marL="0" indent="0">
              <a:spcBef>
                <a:spcPts val="200"/>
              </a:spcBef>
              <a:buNone/>
            </a:pPr>
            <a:r>
              <a:rPr lang="en-US" sz="2650" b="1" u="sng" dirty="0" smtClean="0">
                <a:solidFill>
                  <a:srgbClr val="FF0000"/>
                </a:solidFill>
              </a:rPr>
              <a:t>Article II</a:t>
            </a:r>
            <a:r>
              <a:rPr lang="en-US" sz="2650" b="1" dirty="0" smtClean="0">
                <a:solidFill>
                  <a:srgbClr val="FF0000"/>
                </a:solidFill>
              </a:rPr>
              <a:t>:</a:t>
            </a:r>
          </a:p>
          <a:p>
            <a:pPr>
              <a:spcBef>
                <a:spcPts val="200"/>
              </a:spcBef>
            </a:pPr>
            <a:r>
              <a:rPr lang="en-US" sz="2650" b="1" dirty="0" smtClean="0">
                <a:solidFill>
                  <a:srgbClr val="0070C0"/>
                </a:solidFill>
              </a:rPr>
              <a:t>Provides </a:t>
            </a:r>
            <a:r>
              <a:rPr lang="en-US" sz="2650" b="1" dirty="0">
                <a:solidFill>
                  <a:srgbClr val="0070C0"/>
                </a:solidFill>
              </a:rPr>
              <a:t>for an </a:t>
            </a:r>
            <a:r>
              <a:rPr lang="en-US" sz="2650" b="1" dirty="0" smtClean="0">
                <a:solidFill>
                  <a:srgbClr val="0070C0"/>
                </a:solidFill>
              </a:rPr>
              <a:t>E______________ </a:t>
            </a:r>
            <a:r>
              <a:rPr lang="en-US" sz="2650" b="1" dirty="0">
                <a:solidFill>
                  <a:srgbClr val="0070C0"/>
                </a:solidFill>
              </a:rPr>
              <a:t>branch that __________ laws</a:t>
            </a:r>
          </a:p>
          <a:p>
            <a:pPr>
              <a:spcBef>
                <a:spcPts val="200"/>
              </a:spcBef>
            </a:pPr>
            <a:r>
              <a:rPr lang="en-US" sz="2650" b="1" dirty="0" smtClean="0">
                <a:solidFill>
                  <a:srgbClr val="0070C0"/>
                </a:solidFill>
              </a:rPr>
              <a:t>Led </a:t>
            </a:r>
            <a:r>
              <a:rPr lang="en-US" sz="2650" b="1" dirty="0">
                <a:solidFill>
                  <a:srgbClr val="0070C0"/>
                </a:solidFill>
              </a:rPr>
              <a:t>by the </a:t>
            </a:r>
            <a:r>
              <a:rPr lang="en-US" sz="2650" b="1" dirty="0" smtClean="0">
                <a:solidFill>
                  <a:srgbClr val="0070C0"/>
                </a:solidFill>
              </a:rPr>
              <a:t>p_______________ </a:t>
            </a:r>
            <a:r>
              <a:rPr lang="en-US" sz="2650" b="1" dirty="0">
                <a:solidFill>
                  <a:srgbClr val="0070C0"/>
                </a:solidFill>
              </a:rPr>
              <a:t>&amp; </a:t>
            </a:r>
            <a:r>
              <a:rPr lang="en-US" sz="2650" b="1" dirty="0" smtClean="0">
                <a:solidFill>
                  <a:srgbClr val="0070C0"/>
                </a:solidFill>
              </a:rPr>
              <a:t>v______ p_______________</a:t>
            </a:r>
            <a:endParaRPr lang="en-US" sz="2650" b="1" dirty="0">
              <a:solidFill>
                <a:srgbClr val="0070C0"/>
              </a:solidFill>
            </a:endParaRPr>
          </a:p>
          <a:p>
            <a:pPr>
              <a:spcBef>
                <a:spcPts val="200"/>
              </a:spcBef>
            </a:pPr>
            <a:r>
              <a:rPr lang="en-US" sz="2650" b="1" dirty="0" smtClean="0">
                <a:solidFill>
                  <a:srgbClr val="0070C0"/>
                </a:solidFill>
              </a:rPr>
              <a:t>Explains </a:t>
            </a:r>
            <a:r>
              <a:rPr lang="en-US" sz="2650" b="1" dirty="0">
                <a:solidFill>
                  <a:srgbClr val="0070C0"/>
                </a:solidFill>
              </a:rPr>
              <a:t>how they are to be </a:t>
            </a:r>
            <a:r>
              <a:rPr lang="en-US" sz="2650" b="1" dirty="0" smtClean="0">
                <a:solidFill>
                  <a:srgbClr val="0070C0"/>
                </a:solidFill>
              </a:rPr>
              <a:t>e_________ </a:t>
            </a:r>
            <a:r>
              <a:rPr lang="en-US" sz="2650" b="1" dirty="0">
                <a:solidFill>
                  <a:srgbClr val="0070C0"/>
                </a:solidFill>
              </a:rPr>
              <a:t>or </a:t>
            </a:r>
            <a:r>
              <a:rPr lang="en-US" sz="2650" b="1" dirty="0" smtClean="0">
                <a:solidFill>
                  <a:srgbClr val="0070C0"/>
                </a:solidFill>
              </a:rPr>
              <a:t>r_________ </a:t>
            </a:r>
            <a:r>
              <a:rPr lang="en-US" sz="2650" b="1" dirty="0">
                <a:solidFill>
                  <a:srgbClr val="0070C0"/>
                </a:solidFill>
              </a:rPr>
              <a:t>from office</a:t>
            </a:r>
          </a:p>
          <a:p>
            <a:pPr>
              <a:spcBef>
                <a:spcPts val="200"/>
              </a:spcBef>
            </a:pPr>
            <a:r>
              <a:rPr lang="en-US" sz="2650" b="1" dirty="0" smtClean="0">
                <a:solidFill>
                  <a:srgbClr val="0070C0"/>
                </a:solidFill>
              </a:rPr>
              <a:t>List </a:t>
            </a:r>
            <a:r>
              <a:rPr lang="en-US" sz="2650" b="1" dirty="0">
                <a:solidFill>
                  <a:srgbClr val="0070C0"/>
                </a:solidFill>
              </a:rPr>
              <a:t>the president’s </a:t>
            </a:r>
            <a:r>
              <a:rPr lang="en-US" sz="2650" b="1" dirty="0" smtClean="0">
                <a:solidFill>
                  <a:srgbClr val="0070C0"/>
                </a:solidFill>
              </a:rPr>
              <a:t>p________, </a:t>
            </a:r>
            <a:r>
              <a:rPr lang="en-US" sz="2650" b="1" dirty="0" err="1">
                <a:solidFill>
                  <a:srgbClr val="0070C0"/>
                </a:solidFill>
              </a:rPr>
              <a:t>incl</a:t>
            </a:r>
            <a:r>
              <a:rPr lang="en-US" sz="2650" b="1" dirty="0">
                <a:solidFill>
                  <a:srgbClr val="0070C0"/>
                </a:solidFill>
              </a:rPr>
              <a:t> those of commanding military &amp; making treaties w/ other nations </a:t>
            </a:r>
            <a:endParaRPr lang="en-US" sz="2650" b="1" dirty="0" smtClean="0">
              <a:solidFill>
                <a:srgbClr val="0070C0"/>
              </a:solidFill>
            </a:endParaRPr>
          </a:p>
          <a:p>
            <a:pPr marL="0" indent="0">
              <a:spcBef>
                <a:spcPts val="200"/>
              </a:spcBef>
              <a:buNone/>
            </a:pPr>
            <a:r>
              <a:rPr lang="en-US" sz="2650" b="1" u="sng" dirty="0">
                <a:solidFill>
                  <a:srgbClr val="FF0000"/>
                </a:solidFill>
              </a:rPr>
              <a:t>Article III</a:t>
            </a:r>
            <a:r>
              <a:rPr lang="en-US" sz="2650" b="1" dirty="0">
                <a:solidFill>
                  <a:srgbClr val="FF0000"/>
                </a:solidFill>
              </a:rPr>
              <a:t>:</a:t>
            </a:r>
          </a:p>
          <a:p>
            <a:pPr>
              <a:spcBef>
                <a:spcPts val="200"/>
              </a:spcBef>
            </a:pPr>
            <a:r>
              <a:rPr lang="en-US" sz="2650" b="1" dirty="0">
                <a:solidFill>
                  <a:srgbClr val="0070C0"/>
                </a:solidFill>
              </a:rPr>
              <a:t>Sets up </a:t>
            </a:r>
            <a:r>
              <a:rPr lang="en-US" sz="2650" b="1" dirty="0" smtClean="0">
                <a:solidFill>
                  <a:srgbClr val="0070C0"/>
                </a:solidFill>
              </a:rPr>
              <a:t>J_________ </a:t>
            </a:r>
            <a:r>
              <a:rPr lang="en-US" sz="2650" b="1" dirty="0">
                <a:solidFill>
                  <a:srgbClr val="0070C0"/>
                </a:solidFill>
              </a:rPr>
              <a:t>branch that </a:t>
            </a:r>
            <a:r>
              <a:rPr lang="en-US" sz="2650" b="1" dirty="0" err="1" smtClean="0">
                <a:solidFill>
                  <a:srgbClr val="0070C0"/>
                </a:solidFill>
              </a:rPr>
              <a:t>i</a:t>
            </a:r>
            <a:r>
              <a:rPr lang="en-US" sz="2650" b="1" dirty="0" smtClean="0">
                <a:solidFill>
                  <a:srgbClr val="0070C0"/>
                </a:solidFill>
              </a:rPr>
              <a:t>__________ </a:t>
            </a:r>
            <a:r>
              <a:rPr lang="en-US" sz="2650" b="1" dirty="0">
                <a:solidFill>
                  <a:srgbClr val="0070C0"/>
                </a:solidFill>
              </a:rPr>
              <a:t>laws &amp; sees that </a:t>
            </a:r>
            <a:r>
              <a:rPr lang="en-US" sz="2650" b="1" dirty="0" smtClean="0">
                <a:solidFill>
                  <a:srgbClr val="0070C0"/>
                </a:solidFill>
              </a:rPr>
              <a:t>they’re f_______ </a:t>
            </a:r>
            <a:r>
              <a:rPr lang="en-US" sz="2650" b="1" dirty="0">
                <a:solidFill>
                  <a:srgbClr val="0070C0"/>
                </a:solidFill>
              </a:rPr>
              <a:t>applied</a:t>
            </a:r>
          </a:p>
          <a:p>
            <a:pPr>
              <a:spcBef>
                <a:spcPts val="200"/>
              </a:spcBef>
            </a:pPr>
            <a:r>
              <a:rPr lang="en-US" sz="2650" b="1" dirty="0">
                <a:solidFill>
                  <a:srgbClr val="0070C0"/>
                </a:solidFill>
              </a:rPr>
              <a:t>Calls for “one </a:t>
            </a:r>
            <a:r>
              <a:rPr lang="en-US" sz="2650" b="1" dirty="0" smtClean="0">
                <a:solidFill>
                  <a:srgbClr val="0070C0"/>
                </a:solidFill>
              </a:rPr>
              <a:t>S_________ C______” </a:t>
            </a:r>
            <a:r>
              <a:rPr lang="en-US" sz="2650" b="1" dirty="0">
                <a:solidFill>
                  <a:srgbClr val="0070C0"/>
                </a:solidFill>
              </a:rPr>
              <a:t>&amp; any other lower courts that </a:t>
            </a:r>
            <a:r>
              <a:rPr lang="en-US" sz="2650" b="1" dirty="0" smtClean="0">
                <a:solidFill>
                  <a:srgbClr val="0070C0"/>
                </a:solidFill>
              </a:rPr>
              <a:t>C__________ </a:t>
            </a:r>
            <a:r>
              <a:rPr lang="en-US" sz="2650" b="1" dirty="0">
                <a:solidFill>
                  <a:srgbClr val="0070C0"/>
                </a:solidFill>
              </a:rPr>
              <a:t>deems </a:t>
            </a:r>
            <a:r>
              <a:rPr lang="en-US" sz="2650" b="1" dirty="0" smtClean="0">
                <a:solidFill>
                  <a:srgbClr val="0070C0"/>
                </a:solidFill>
              </a:rPr>
              <a:t>appropriate</a:t>
            </a:r>
            <a:endParaRPr lang="en-US" sz="2650" b="1" dirty="0">
              <a:solidFill>
                <a:srgbClr val="0070C0"/>
              </a:solidFill>
            </a:endParaRPr>
          </a:p>
        </p:txBody>
      </p:sp>
      <p:sp>
        <p:nvSpPr>
          <p:cNvPr id="9" name="Slide Number Placeholder 8"/>
          <p:cNvSpPr>
            <a:spLocks noGrp="1"/>
          </p:cNvSpPr>
          <p:nvPr>
            <p:ph type="sldNum" sz="quarter" idx="12"/>
          </p:nvPr>
        </p:nvSpPr>
        <p:spPr/>
        <p:txBody>
          <a:bodyPr/>
          <a:lstStyle/>
          <a:p>
            <a:fld id="{9CD8D479-8942-46E8-A226-A4E01F7A105C}" type="slidenum">
              <a:rPr lang="en-US" smtClean="0"/>
              <a:pPr/>
              <a:t>3</a:t>
            </a:fld>
            <a:endParaRPr lang="en-US"/>
          </a:p>
        </p:txBody>
      </p:sp>
    </p:spTree>
    <p:extLst>
      <p:ext uri="{BB962C8B-B14F-4D97-AF65-F5344CB8AC3E}">
        <p14:creationId xmlns:p14="http://schemas.microsoft.com/office/powerpoint/2010/main" val="174433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PRINCIPLES OF THE U.S. CONSTITUTION</a:t>
            </a:r>
            <a:endParaRPr lang="en-US" sz="3000" b="1" dirty="0">
              <a:solidFill>
                <a:srgbClr val="FF0000"/>
              </a:solidFill>
            </a:endParaRPr>
          </a:p>
        </p:txBody>
      </p:sp>
      <p:sp>
        <p:nvSpPr>
          <p:cNvPr id="3" name="Content Placeholder 2"/>
          <p:cNvSpPr>
            <a:spLocks noGrp="1"/>
          </p:cNvSpPr>
          <p:nvPr>
            <p:ph idx="1"/>
          </p:nvPr>
        </p:nvSpPr>
        <p:spPr>
          <a:xfrm>
            <a:off x="109728" y="479395"/>
            <a:ext cx="7790688" cy="6078984"/>
          </a:xfrm>
        </p:spPr>
        <p:txBody>
          <a:bodyPr>
            <a:noAutofit/>
          </a:bodyPr>
          <a:lstStyle/>
          <a:p>
            <a:pPr marL="0" indent="0">
              <a:spcBef>
                <a:spcPts val="200"/>
              </a:spcBef>
              <a:buNone/>
            </a:pPr>
            <a:r>
              <a:rPr lang="en-US" sz="3600" b="1" dirty="0"/>
              <a:t>“The </a:t>
            </a:r>
            <a:r>
              <a:rPr lang="en-US" sz="3600" b="1" i="1" u="sng" dirty="0">
                <a:solidFill>
                  <a:srgbClr val="FF0000"/>
                </a:solidFill>
              </a:rPr>
              <a:t>power surrendered by the people is first divided between two distinct governments</a:t>
            </a:r>
            <a:r>
              <a:rPr lang="en-US" sz="3600" b="1" dirty="0"/>
              <a:t>, and then the portion allotted to each subdivided among distinct and separate </a:t>
            </a:r>
            <a:r>
              <a:rPr lang="en-US" sz="3600" b="1" dirty="0" smtClean="0"/>
              <a:t>departments … The </a:t>
            </a:r>
            <a:r>
              <a:rPr lang="en-US" sz="3600" b="1" i="1" u="sng" dirty="0">
                <a:solidFill>
                  <a:srgbClr val="FF0000"/>
                </a:solidFill>
              </a:rPr>
              <a:t>different governments will control each other, at the same time that each will be controlled by itself.</a:t>
            </a:r>
            <a:r>
              <a:rPr lang="en-US" sz="3600" b="1" dirty="0"/>
              <a:t>” – James Madison, </a:t>
            </a:r>
            <a:r>
              <a:rPr lang="en-US" sz="3600" b="1" i="1" dirty="0"/>
              <a:t>Federalist #51</a:t>
            </a:r>
            <a:endParaRPr lang="en-US" sz="2700" b="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solidFill>
                  <a:srgbClr val="8BAA00">
                    <a:lumMod val="75000"/>
                  </a:srgbClr>
                </a:solidFill>
              </a:rPr>
              <a:pPr/>
              <a:t>30</a:t>
            </a:fld>
            <a:endParaRPr lang="en-US">
              <a:solidFill>
                <a:srgbClr val="8BAA00">
                  <a:lumMod val="75000"/>
                </a:srgbClr>
              </a:solidFill>
            </a:endParaRPr>
          </a:p>
        </p:txBody>
      </p:sp>
      <p:sp>
        <p:nvSpPr>
          <p:cNvPr id="5" name="Content Placeholder 2"/>
          <p:cNvSpPr txBox="1">
            <a:spLocks/>
          </p:cNvSpPr>
          <p:nvPr/>
        </p:nvSpPr>
        <p:spPr>
          <a:xfrm>
            <a:off x="7900416" y="550416"/>
            <a:ext cx="4291584"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rgbClr val="2A6CB2"/>
                </a:solidFill>
                <a:ea typeface="Calibri" panose="020F0502020204030204" pitchFamily="34" charset="0"/>
              </a:rPr>
              <a:t>Which constitutional principle?</a:t>
            </a:r>
            <a:endParaRPr lang="en-US" sz="2700" b="1" dirty="0" smtClean="0">
              <a:solidFill>
                <a:srgbClr val="2A6CB2"/>
              </a:solidFill>
            </a:endParaRPr>
          </a:p>
        </p:txBody>
      </p:sp>
    </p:spTree>
    <p:extLst>
      <p:ext uri="{BB962C8B-B14F-4D97-AF65-F5344CB8AC3E}">
        <p14:creationId xmlns:p14="http://schemas.microsoft.com/office/powerpoint/2010/main" val="44347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PRINCIPLES OF THE U.S. CONSTITUTION</a:t>
            </a:r>
            <a:endParaRPr lang="en-US" sz="3000" b="1" dirty="0">
              <a:solidFill>
                <a:srgbClr val="FF0000"/>
              </a:solidFill>
            </a:endParaRPr>
          </a:p>
        </p:txBody>
      </p:sp>
      <p:sp>
        <p:nvSpPr>
          <p:cNvPr id="3" name="Content Placeholder 2"/>
          <p:cNvSpPr>
            <a:spLocks noGrp="1"/>
          </p:cNvSpPr>
          <p:nvPr>
            <p:ph idx="1"/>
          </p:nvPr>
        </p:nvSpPr>
        <p:spPr>
          <a:xfrm>
            <a:off x="109728" y="479395"/>
            <a:ext cx="7790688" cy="6078984"/>
          </a:xfrm>
        </p:spPr>
        <p:txBody>
          <a:bodyPr>
            <a:noAutofit/>
          </a:bodyPr>
          <a:lstStyle/>
          <a:p>
            <a:pPr marL="0" indent="0">
              <a:spcBef>
                <a:spcPts val="200"/>
              </a:spcBef>
              <a:buNone/>
            </a:pPr>
            <a:r>
              <a:rPr lang="en-US" sz="3600" b="1" dirty="0"/>
              <a:t>“The </a:t>
            </a:r>
            <a:r>
              <a:rPr lang="en-US" sz="3600" b="1" i="1" u="sng" dirty="0">
                <a:solidFill>
                  <a:srgbClr val="FF0000"/>
                </a:solidFill>
              </a:rPr>
              <a:t>power surrendered by the people is first divided between two distinct governments</a:t>
            </a:r>
            <a:r>
              <a:rPr lang="en-US" sz="3600" b="1" dirty="0"/>
              <a:t>, and then the portion allotted to each subdivided among distinct and separate </a:t>
            </a:r>
            <a:r>
              <a:rPr lang="en-US" sz="3600" b="1" dirty="0" smtClean="0"/>
              <a:t>departments … The </a:t>
            </a:r>
            <a:r>
              <a:rPr lang="en-US" sz="3600" b="1" i="1" u="sng" dirty="0">
                <a:solidFill>
                  <a:srgbClr val="FF0000"/>
                </a:solidFill>
              </a:rPr>
              <a:t>different governments will control each other, at the same time that each will be controlled by itself.</a:t>
            </a:r>
            <a:r>
              <a:rPr lang="en-US" sz="3600" b="1" dirty="0"/>
              <a:t>” – James Madison, </a:t>
            </a:r>
            <a:r>
              <a:rPr lang="en-US" sz="3600" b="1" i="1" dirty="0"/>
              <a:t>Federalist #51</a:t>
            </a:r>
            <a:endParaRPr lang="en-US" sz="2700" b="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solidFill>
                  <a:srgbClr val="8BAA00">
                    <a:lumMod val="75000"/>
                  </a:srgbClr>
                </a:solidFill>
              </a:rPr>
              <a:pPr/>
              <a:t>31</a:t>
            </a:fld>
            <a:endParaRPr lang="en-US">
              <a:solidFill>
                <a:srgbClr val="8BAA00">
                  <a:lumMod val="75000"/>
                </a:srgbClr>
              </a:solidFill>
            </a:endParaRPr>
          </a:p>
        </p:txBody>
      </p:sp>
      <p:sp>
        <p:nvSpPr>
          <p:cNvPr id="5" name="Content Placeholder 2"/>
          <p:cNvSpPr txBox="1">
            <a:spLocks/>
          </p:cNvSpPr>
          <p:nvPr/>
        </p:nvSpPr>
        <p:spPr>
          <a:xfrm>
            <a:off x="7900416" y="550416"/>
            <a:ext cx="4291584"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rgbClr val="2A6CB2"/>
                </a:solidFill>
                <a:ea typeface="Calibri" panose="020F0502020204030204" pitchFamily="34" charset="0"/>
              </a:rPr>
              <a:t>Which constitutional principle?</a:t>
            </a:r>
          </a:p>
          <a:p>
            <a:pPr marL="0" indent="0">
              <a:spcBef>
                <a:spcPts val="200"/>
              </a:spcBef>
              <a:buFont typeface="Arial" panose="020B0604020202020204" pitchFamily="34" charset="0"/>
              <a:buNone/>
            </a:pPr>
            <a:endParaRPr lang="en-US" sz="3600" b="1" dirty="0">
              <a:solidFill>
                <a:srgbClr val="00B050"/>
              </a:solidFill>
            </a:endParaRPr>
          </a:p>
          <a:p>
            <a:pPr marL="0" indent="0">
              <a:spcBef>
                <a:spcPts val="200"/>
              </a:spcBef>
              <a:buFont typeface="Arial" panose="020B0604020202020204" pitchFamily="34" charset="0"/>
              <a:buNone/>
            </a:pPr>
            <a:r>
              <a:rPr lang="en-US" sz="3600" b="1" dirty="0" smtClean="0">
                <a:solidFill>
                  <a:srgbClr val="00B050"/>
                </a:solidFill>
              </a:rPr>
              <a:t>Federalism</a:t>
            </a:r>
            <a:endParaRPr lang="en-US" sz="2700" b="1" dirty="0" smtClean="0">
              <a:solidFill>
                <a:srgbClr val="00B050"/>
              </a:solidFill>
            </a:endParaRPr>
          </a:p>
        </p:txBody>
      </p:sp>
    </p:spTree>
    <p:extLst>
      <p:ext uri="{BB962C8B-B14F-4D97-AF65-F5344CB8AC3E}">
        <p14:creationId xmlns:p14="http://schemas.microsoft.com/office/powerpoint/2010/main" val="198437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PRINCIPLES OF THE U.S. CONSTITUTION</a:t>
            </a:r>
            <a:endParaRPr lang="en-US" sz="3000" b="1" dirty="0">
              <a:solidFill>
                <a:srgbClr val="FF0000"/>
              </a:solidFill>
            </a:endParaRPr>
          </a:p>
        </p:txBody>
      </p:sp>
      <p:sp>
        <p:nvSpPr>
          <p:cNvPr id="3" name="Content Placeholder 2"/>
          <p:cNvSpPr>
            <a:spLocks noGrp="1"/>
          </p:cNvSpPr>
          <p:nvPr>
            <p:ph idx="1"/>
          </p:nvPr>
        </p:nvSpPr>
        <p:spPr>
          <a:xfrm>
            <a:off x="109728" y="479395"/>
            <a:ext cx="7546848" cy="6078984"/>
          </a:xfrm>
        </p:spPr>
        <p:txBody>
          <a:bodyPr>
            <a:noAutofit/>
          </a:bodyPr>
          <a:lstStyle/>
          <a:p>
            <a:pPr marL="0" indent="0">
              <a:spcBef>
                <a:spcPts val="200"/>
              </a:spcBef>
              <a:buNone/>
            </a:pPr>
            <a:r>
              <a:rPr lang="en-US" sz="3600" b="1" dirty="0"/>
              <a:t>“</a:t>
            </a:r>
            <a:r>
              <a:rPr lang="en-US" sz="3600" b="1" i="1" u="sng" dirty="0">
                <a:solidFill>
                  <a:srgbClr val="FF0000"/>
                </a:solidFill>
              </a:rPr>
              <a:t>In framing a government</a:t>
            </a:r>
            <a:r>
              <a:rPr lang="en-US" sz="3600" b="1" dirty="0"/>
              <a:t>, which is to be administered by men over men, the great difficulty is this: You must first enable the government to control the governed; and in the next place, </a:t>
            </a:r>
            <a:r>
              <a:rPr lang="en-US" sz="3600" b="1" i="1" u="sng" dirty="0">
                <a:solidFill>
                  <a:srgbClr val="FF0000"/>
                </a:solidFill>
              </a:rPr>
              <a:t>oblige it to control itself</a:t>
            </a:r>
            <a:r>
              <a:rPr lang="en-US" sz="3600" b="1" dirty="0">
                <a:solidFill>
                  <a:srgbClr val="FF0000"/>
                </a:solidFill>
              </a:rPr>
              <a:t>.</a:t>
            </a:r>
            <a:r>
              <a:rPr lang="en-US" sz="3600" b="1" dirty="0"/>
              <a:t>” – James Madison, </a:t>
            </a:r>
            <a:r>
              <a:rPr lang="en-US" sz="3600" b="1" i="1" dirty="0"/>
              <a:t>Federalist #51</a:t>
            </a:r>
            <a:endParaRPr lang="en-US" sz="2700" b="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solidFill>
                  <a:srgbClr val="8BAA00">
                    <a:lumMod val="75000"/>
                  </a:srgbClr>
                </a:solidFill>
              </a:rPr>
              <a:pPr/>
              <a:t>32</a:t>
            </a:fld>
            <a:endParaRPr lang="en-US">
              <a:solidFill>
                <a:srgbClr val="8BAA00">
                  <a:lumMod val="75000"/>
                </a:srgbClr>
              </a:solidFill>
            </a:endParaRPr>
          </a:p>
        </p:txBody>
      </p:sp>
      <p:sp>
        <p:nvSpPr>
          <p:cNvPr id="5" name="Content Placeholder 2"/>
          <p:cNvSpPr txBox="1">
            <a:spLocks/>
          </p:cNvSpPr>
          <p:nvPr/>
        </p:nvSpPr>
        <p:spPr>
          <a:xfrm>
            <a:off x="7790688" y="550416"/>
            <a:ext cx="4401312"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rgbClr val="2A6CB2"/>
                </a:solidFill>
                <a:ea typeface="Calibri" panose="020F0502020204030204" pitchFamily="34" charset="0"/>
              </a:rPr>
              <a:t>Which constitutional principle?</a:t>
            </a:r>
            <a:endParaRPr lang="en-US" sz="2700" b="1" dirty="0" smtClean="0">
              <a:solidFill>
                <a:srgbClr val="2A6CB2"/>
              </a:solidFill>
            </a:endParaRPr>
          </a:p>
        </p:txBody>
      </p:sp>
    </p:spTree>
    <p:extLst>
      <p:ext uri="{BB962C8B-B14F-4D97-AF65-F5344CB8AC3E}">
        <p14:creationId xmlns:p14="http://schemas.microsoft.com/office/powerpoint/2010/main" val="309694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PRINCIPLES OF THE U.S. CONSTITUTION</a:t>
            </a:r>
            <a:endParaRPr lang="en-US" sz="3000" b="1" dirty="0">
              <a:solidFill>
                <a:srgbClr val="FF0000"/>
              </a:solidFill>
            </a:endParaRPr>
          </a:p>
        </p:txBody>
      </p:sp>
      <p:sp>
        <p:nvSpPr>
          <p:cNvPr id="3" name="Content Placeholder 2"/>
          <p:cNvSpPr>
            <a:spLocks noGrp="1"/>
          </p:cNvSpPr>
          <p:nvPr>
            <p:ph idx="1"/>
          </p:nvPr>
        </p:nvSpPr>
        <p:spPr>
          <a:xfrm>
            <a:off x="109728" y="479395"/>
            <a:ext cx="7546848" cy="6078984"/>
          </a:xfrm>
        </p:spPr>
        <p:txBody>
          <a:bodyPr>
            <a:noAutofit/>
          </a:bodyPr>
          <a:lstStyle/>
          <a:p>
            <a:pPr marL="0" indent="0">
              <a:spcBef>
                <a:spcPts val="200"/>
              </a:spcBef>
              <a:buNone/>
            </a:pPr>
            <a:r>
              <a:rPr lang="en-US" sz="3600" b="1" dirty="0"/>
              <a:t>“</a:t>
            </a:r>
            <a:r>
              <a:rPr lang="en-US" sz="3600" b="1" i="1" u="sng" dirty="0">
                <a:solidFill>
                  <a:srgbClr val="FF0000"/>
                </a:solidFill>
              </a:rPr>
              <a:t>In framing a government</a:t>
            </a:r>
            <a:r>
              <a:rPr lang="en-US" sz="3600" b="1" dirty="0"/>
              <a:t>, which is to be administered by men over men, the great difficulty is this: You must first enable the government to control the governed; and in the next place, </a:t>
            </a:r>
            <a:r>
              <a:rPr lang="en-US" sz="3600" b="1" i="1" u="sng" dirty="0">
                <a:solidFill>
                  <a:srgbClr val="FF0000"/>
                </a:solidFill>
              </a:rPr>
              <a:t>oblige it to control itself</a:t>
            </a:r>
            <a:r>
              <a:rPr lang="en-US" sz="3600" b="1" dirty="0">
                <a:solidFill>
                  <a:srgbClr val="FF0000"/>
                </a:solidFill>
              </a:rPr>
              <a:t>.</a:t>
            </a:r>
            <a:r>
              <a:rPr lang="en-US" sz="3600" b="1" dirty="0"/>
              <a:t>” – James Madison, </a:t>
            </a:r>
            <a:r>
              <a:rPr lang="en-US" sz="3600" b="1" i="1" dirty="0"/>
              <a:t>Federalist #51</a:t>
            </a:r>
            <a:endParaRPr lang="en-US" sz="2700" b="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solidFill>
                  <a:srgbClr val="8BAA00">
                    <a:lumMod val="75000"/>
                  </a:srgbClr>
                </a:solidFill>
              </a:rPr>
              <a:pPr/>
              <a:t>33</a:t>
            </a:fld>
            <a:endParaRPr lang="en-US">
              <a:solidFill>
                <a:srgbClr val="8BAA00">
                  <a:lumMod val="75000"/>
                </a:srgbClr>
              </a:solidFill>
            </a:endParaRPr>
          </a:p>
        </p:txBody>
      </p:sp>
      <p:sp>
        <p:nvSpPr>
          <p:cNvPr id="5" name="Content Placeholder 2"/>
          <p:cNvSpPr txBox="1">
            <a:spLocks/>
          </p:cNvSpPr>
          <p:nvPr/>
        </p:nvSpPr>
        <p:spPr>
          <a:xfrm>
            <a:off x="7790688" y="550416"/>
            <a:ext cx="4401312"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rgbClr val="2A6CB2"/>
                </a:solidFill>
                <a:ea typeface="Calibri" panose="020F0502020204030204" pitchFamily="34" charset="0"/>
              </a:rPr>
              <a:t>Which constitutional principle?</a:t>
            </a:r>
          </a:p>
          <a:p>
            <a:pPr marL="0" indent="0">
              <a:spcBef>
                <a:spcPts val="200"/>
              </a:spcBef>
              <a:buFont typeface="Arial" panose="020B0604020202020204" pitchFamily="34" charset="0"/>
              <a:buNone/>
            </a:pPr>
            <a:endParaRPr lang="en-US" sz="3600" b="1" dirty="0">
              <a:solidFill>
                <a:srgbClr val="2A6CB2"/>
              </a:solidFill>
            </a:endParaRPr>
          </a:p>
          <a:p>
            <a:pPr marL="0" indent="0">
              <a:spcBef>
                <a:spcPts val="200"/>
              </a:spcBef>
              <a:buFont typeface="Arial" panose="020B0604020202020204" pitchFamily="34" charset="0"/>
              <a:buNone/>
            </a:pPr>
            <a:r>
              <a:rPr lang="en-US" sz="3600" b="1" dirty="0" smtClean="0">
                <a:solidFill>
                  <a:srgbClr val="00B050"/>
                </a:solidFill>
              </a:rPr>
              <a:t>Rule of law</a:t>
            </a:r>
            <a:endParaRPr lang="en-US" sz="2700" b="1" dirty="0" smtClean="0">
              <a:solidFill>
                <a:srgbClr val="00B050"/>
              </a:solidFill>
            </a:endParaRPr>
          </a:p>
        </p:txBody>
      </p:sp>
    </p:spTree>
    <p:extLst>
      <p:ext uri="{BB962C8B-B14F-4D97-AF65-F5344CB8AC3E}">
        <p14:creationId xmlns:p14="http://schemas.microsoft.com/office/powerpoint/2010/main" val="91750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fontScale="90000"/>
          </a:bodyPr>
          <a:lstStyle/>
          <a:p>
            <a:r>
              <a:rPr lang="fr-FR" b="1" dirty="0" smtClean="0">
                <a:solidFill>
                  <a:srgbClr val="FF0000"/>
                </a:solidFill>
              </a:rPr>
              <a:t>VOCAB §3.3 – </a:t>
            </a:r>
            <a:r>
              <a:rPr lang="fr-FR" b="1" dirty="0" smtClean="0">
                <a:solidFill>
                  <a:srgbClr val="FF0000"/>
                </a:solidFill>
              </a:rPr>
              <a:t>02/16</a:t>
            </a:r>
            <a:endParaRPr lang="en-US" b="1" dirty="0">
              <a:solidFill>
                <a:srgbClr val="FF0000"/>
              </a:solidFill>
            </a:endParaRPr>
          </a:p>
        </p:txBody>
      </p:sp>
      <p:sp>
        <p:nvSpPr>
          <p:cNvPr id="3" name="Content Placeholder 2"/>
          <p:cNvSpPr>
            <a:spLocks noGrp="1"/>
          </p:cNvSpPr>
          <p:nvPr>
            <p:ph idx="1"/>
          </p:nvPr>
        </p:nvSpPr>
        <p:spPr>
          <a:xfrm>
            <a:off x="0" y="550416"/>
            <a:ext cx="12192000" cy="6078984"/>
          </a:xfrm>
        </p:spPr>
        <p:txBody>
          <a:bodyPr>
            <a:noAutofit/>
          </a:bodyPr>
          <a:lstStyle/>
          <a:p>
            <a:pPr marL="0" indent="0" algn="ctr">
              <a:spcBef>
                <a:spcPts val="0"/>
              </a:spcBef>
              <a:buNone/>
            </a:pPr>
            <a:r>
              <a:rPr lang="en-US" sz="2800" b="1" i="1" u="sng" dirty="0" smtClean="0">
                <a:solidFill>
                  <a:srgbClr val="C00000"/>
                </a:solidFill>
                <a:latin typeface="Calibri" panose="020F0502020204030204" pitchFamily="34" charset="0"/>
                <a:cs typeface="Calibri" panose="020F0502020204030204" pitchFamily="34" charset="0"/>
              </a:rPr>
              <a:t>UNDER YESTERDAY’S VOCAB, </a:t>
            </a:r>
            <a:r>
              <a:rPr lang="en-US" sz="2800" b="1" i="1" u="sng" dirty="0" smtClean="0">
                <a:solidFill>
                  <a:srgbClr val="C00000"/>
                </a:solidFill>
                <a:latin typeface="Calibri" panose="020F0502020204030204" pitchFamily="34" charset="0"/>
                <a:cs typeface="Calibri" panose="020F0502020204030204" pitchFamily="34" charset="0"/>
              </a:rPr>
              <a:t>LABEL </a:t>
            </a:r>
            <a:r>
              <a:rPr lang="en-US" sz="2800" b="1" i="1" u="sng" dirty="0" smtClean="0">
                <a:solidFill>
                  <a:srgbClr val="C00000"/>
                </a:solidFill>
                <a:latin typeface="Calibri" panose="020F0502020204030204" pitchFamily="34" charset="0"/>
                <a:cs typeface="Calibri" panose="020F0502020204030204" pitchFamily="34" charset="0"/>
              </a:rPr>
              <a:t>TODAY’S VOCAB “3.3 – </a:t>
            </a:r>
            <a:r>
              <a:rPr lang="en-US" sz="2800" b="1" i="1" u="sng" dirty="0" smtClean="0">
                <a:solidFill>
                  <a:srgbClr val="C00000"/>
                </a:solidFill>
                <a:latin typeface="Calibri" panose="020F0502020204030204" pitchFamily="34" charset="0"/>
                <a:cs typeface="Calibri" panose="020F0502020204030204" pitchFamily="34" charset="0"/>
              </a:rPr>
              <a:t>02/16</a:t>
            </a:r>
            <a:endParaRPr lang="en-US" sz="2800" b="1" i="1" u="sng" dirty="0" smtClean="0">
              <a:solidFill>
                <a:srgbClr val="C00000"/>
              </a:solidFill>
              <a:latin typeface="Calibri" panose="020F0502020204030204" pitchFamily="34" charset="0"/>
              <a:cs typeface="Calibri" panose="020F0502020204030204" pitchFamily="34" charset="0"/>
            </a:endParaRPr>
          </a:p>
          <a:p>
            <a:pPr>
              <a:spcBef>
                <a:spcPts val="0"/>
              </a:spcBef>
              <a:buFont typeface="Wingdings" panose="05000000000000000000" pitchFamily="2" charset="2"/>
              <a:buChar char="§"/>
            </a:pPr>
            <a:r>
              <a:rPr lang="en-US" sz="3000" b="1" i="1" u="sng" dirty="0" smtClean="0">
                <a:latin typeface="Calibri" panose="020F0502020204030204" pitchFamily="34" charset="0"/>
                <a:cs typeface="Calibri" panose="020F0502020204030204" pitchFamily="34" charset="0"/>
              </a:rPr>
              <a:t>Habeas corpus</a:t>
            </a:r>
            <a:r>
              <a:rPr lang="en-US" sz="3000" b="1" dirty="0" smtClean="0">
                <a:latin typeface="Calibri" panose="020F0502020204030204" pitchFamily="34" charset="0"/>
                <a:cs typeface="Calibri" panose="020F0502020204030204" pitchFamily="34" charset="0"/>
              </a:rPr>
              <a:t>: if person arrested, they must have day in court to hear the charges against them</a:t>
            </a:r>
          </a:p>
          <a:p>
            <a:pPr>
              <a:spcBef>
                <a:spcPts val="0"/>
              </a:spcBef>
              <a:buFont typeface="Wingdings" panose="05000000000000000000" pitchFamily="2" charset="2"/>
              <a:buChar char="§"/>
            </a:pPr>
            <a:r>
              <a:rPr lang="en-US" sz="3000" b="1" i="1" u="sng" dirty="0" smtClean="0">
                <a:latin typeface="Calibri" panose="020F0502020204030204" pitchFamily="34" charset="0"/>
                <a:cs typeface="Calibri" panose="020F0502020204030204" pitchFamily="34" charset="0"/>
              </a:rPr>
              <a:t>Ex post facto </a:t>
            </a:r>
            <a:r>
              <a:rPr lang="en-US" sz="3000" b="1" u="sng" dirty="0" smtClean="0">
                <a:latin typeface="Calibri" panose="020F0502020204030204" pitchFamily="34" charset="0"/>
                <a:cs typeface="Calibri" panose="020F0502020204030204" pitchFamily="34" charset="0"/>
              </a:rPr>
              <a:t>laws</a:t>
            </a:r>
            <a:r>
              <a:rPr lang="en-US" sz="3000" b="1" dirty="0" smtClean="0">
                <a:latin typeface="Calibri" panose="020F0502020204030204" pitchFamily="34" charset="0"/>
                <a:cs typeface="Calibri" panose="020F0502020204030204" pitchFamily="34" charset="0"/>
              </a:rPr>
              <a:t>: laws that make an act a crime AFTER act has been committed</a:t>
            </a:r>
            <a:endParaRPr lang="en-US" sz="3000" b="1" dirty="0">
              <a:latin typeface="Calibri" panose="020F0502020204030204" pitchFamily="34" charset="0"/>
              <a:cs typeface="Calibri" panose="020F0502020204030204" pitchFamily="34" charset="0"/>
            </a:endParaRPr>
          </a:p>
          <a:p>
            <a:pPr>
              <a:spcBef>
                <a:spcPts val="0"/>
              </a:spcBef>
              <a:buFont typeface="Wingdings" panose="05000000000000000000" pitchFamily="2" charset="2"/>
              <a:buChar char="§"/>
            </a:pPr>
            <a:r>
              <a:rPr lang="en-US" sz="3000" b="1" u="sng" dirty="0" smtClean="0">
                <a:latin typeface="Calibri" panose="020F0502020204030204" pitchFamily="34" charset="0"/>
                <a:cs typeface="Calibri" panose="020F0502020204030204" pitchFamily="34" charset="0"/>
              </a:rPr>
              <a:t>Retroactive</a:t>
            </a:r>
            <a:r>
              <a:rPr lang="en-US" sz="3000" b="1" dirty="0" smtClean="0">
                <a:latin typeface="Calibri" panose="020F0502020204030204" pitchFamily="34" charset="0"/>
                <a:cs typeface="Calibri" panose="020F0502020204030204" pitchFamily="34" charset="0"/>
              </a:rPr>
              <a:t>: taking effect from a date in the past</a:t>
            </a:r>
          </a:p>
          <a:p>
            <a:pPr>
              <a:spcBef>
                <a:spcPts val="0"/>
              </a:spcBef>
              <a:buFont typeface="Wingdings" panose="05000000000000000000" pitchFamily="2" charset="2"/>
              <a:buChar char="§"/>
            </a:pPr>
            <a:r>
              <a:rPr lang="en-US" sz="3000" b="1" u="sng" dirty="0" smtClean="0">
                <a:solidFill>
                  <a:srgbClr val="00B050"/>
                </a:solidFill>
                <a:latin typeface="Calibri" panose="020F0502020204030204" pitchFamily="34" charset="0"/>
                <a:cs typeface="Calibri" panose="020F0502020204030204" pitchFamily="34" charset="0"/>
              </a:rPr>
              <a:t>Expressed powers</a:t>
            </a:r>
            <a:r>
              <a:rPr lang="en-US" sz="3000" b="1" dirty="0" smtClean="0">
                <a:latin typeface="Calibri" panose="020F0502020204030204" pitchFamily="34" charset="0"/>
                <a:cs typeface="Calibri" panose="020F0502020204030204" pitchFamily="34" charset="0"/>
              </a:rPr>
              <a:t>: powers belonging to Congress and/or the national </a:t>
            </a:r>
            <a:r>
              <a:rPr lang="en-US" sz="3000" b="1" dirty="0" err="1" smtClean="0">
                <a:latin typeface="Calibri" panose="020F0502020204030204" pitchFamily="34" charset="0"/>
                <a:cs typeface="Calibri" panose="020F0502020204030204" pitchFamily="34" charset="0"/>
              </a:rPr>
              <a:t>govt</a:t>
            </a:r>
            <a:endParaRPr lang="en-US" sz="3000" b="1" dirty="0" smtClean="0">
              <a:latin typeface="Calibri" panose="020F0502020204030204" pitchFamily="34" charset="0"/>
              <a:cs typeface="Calibri" panose="020F0502020204030204" pitchFamily="34" charset="0"/>
            </a:endParaRPr>
          </a:p>
          <a:p>
            <a:pPr>
              <a:spcBef>
                <a:spcPts val="0"/>
              </a:spcBef>
              <a:buFont typeface="Wingdings" panose="05000000000000000000" pitchFamily="2" charset="2"/>
              <a:buChar char="§"/>
            </a:pPr>
            <a:r>
              <a:rPr lang="en-US" sz="3000" b="1" u="sng" dirty="0" smtClean="0">
                <a:latin typeface="Calibri" panose="020F0502020204030204" pitchFamily="34" charset="0"/>
                <a:cs typeface="Calibri" panose="020F0502020204030204" pitchFamily="34" charset="0"/>
              </a:rPr>
              <a:t>Implied powers</a:t>
            </a:r>
            <a:r>
              <a:rPr lang="en-US" sz="3000" b="1" dirty="0" smtClean="0">
                <a:latin typeface="Calibri" panose="020F0502020204030204" pitchFamily="34" charset="0"/>
                <a:cs typeface="Calibri" panose="020F0502020204030204" pitchFamily="34" charset="0"/>
              </a:rPr>
              <a:t>: powers belonging to Congress that are NOT written in the </a:t>
            </a:r>
            <a:r>
              <a:rPr lang="en-US" sz="3000" b="1" dirty="0" smtClean="0">
                <a:latin typeface="Calibri" panose="020F0502020204030204" pitchFamily="34" charset="0"/>
                <a:cs typeface="Calibri" panose="020F0502020204030204" pitchFamily="34" charset="0"/>
              </a:rPr>
              <a:t>Constitution </a:t>
            </a:r>
            <a:endParaRPr lang="en-US" sz="3000" b="1" dirty="0" smtClean="0">
              <a:latin typeface="Calibri" panose="020F0502020204030204" pitchFamily="34" charset="0"/>
              <a:cs typeface="Calibri" panose="020F0502020204030204" pitchFamily="34" charset="0"/>
            </a:endParaRPr>
          </a:p>
          <a:p>
            <a:pPr>
              <a:spcBef>
                <a:spcPts val="0"/>
              </a:spcBef>
              <a:buFont typeface="Wingdings" panose="05000000000000000000" pitchFamily="2" charset="2"/>
              <a:buChar char="§"/>
            </a:pPr>
            <a:r>
              <a:rPr lang="en-US" sz="3000" b="1" u="sng" dirty="0" smtClean="0">
                <a:latin typeface="Calibri" panose="020F0502020204030204" pitchFamily="34" charset="0"/>
                <a:cs typeface="Calibri" panose="020F0502020204030204" pitchFamily="34" charset="0"/>
              </a:rPr>
              <a:t>Concurrent powers</a:t>
            </a:r>
            <a:r>
              <a:rPr lang="en-US" sz="3000" b="1" dirty="0" smtClean="0">
                <a:latin typeface="Calibri" panose="020F0502020204030204" pitchFamily="34" charset="0"/>
                <a:cs typeface="Calibri" panose="020F0502020204030204" pitchFamily="34" charset="0"/>
              </a:rPr>
              <a:t>: powers belonging to BOTH state </a:t>
            </a:r>
            <a:r>
              <a:rPr lang="en-US" sz="3000" b="1" dirty="0" err="1" smtClean="0">
                <a:latin typeface="Calibri" panose="020F0502020204030204" pitchFamily="34" charset="0"/>
                <a:cs typeface="Calibri" panose="020F0502020204030204" pitchFamily="34" charset="0"/>
              </a:rPr>
              <a:t>govts</a:t>
            </a:r>
            <a:r>
              <a:rPr lang="en-US" sz="3000" b="1" dirty="0" smtClean="0">
                <a:latin typeface="Calibri" panose="020F0502020204030204" pitchFamily="34" charset="0"/>
                <a:cs typeface="Calibri" panose="020F0502020204030204" pitchFamily="34" charset="0"/>
              </a:rPr>
              <a:t> &amp; national </a:t>
            </a:r>
            <a:r>
              <a:rPr lang="en-US" sz="3000" b="1" dirty="0" err="1" smtClean="0">
                <a:latin typeface="Calibri" panose="020F0502020204030204" pitchFamily="34" charset="0"/>
                <a:cs typeface="Calibri" panose="020F0502020204030204" pitchFamily="34" charset="0"/>
              </a:rPr>
              <a:t>govt</a:t>
            </a:r>
            <a:endParaRPr lang="en-US" sz="3000" b="1" dirty="0" smtClean="0">
              <a:latin typeface="Calibri" panose="020F0502020204030204" pitchFamily="34" charset="0"/>
              <a:cs typeface="Calibri" panose="020F0502020204030204" pitchFamily="34" charset="0"/>
            </a:endParaRPr>
          </a:p>
          <a:p>
            <a:pPr>
              <a:spcBef>
                <a:spcPts val="0"/>
              </a:spcBef>
              <a:buFont typeface="Wingdings" panose="05000000000000000000" pitchFamily="2" charset="2"/>
              <a:buChar char="§"/>
            </a:pPr>
            <a:r>
              <a:rPr lang="en-US" sz="3000" b="1" u="sng" dirty="0" smtClean="0">
                <a:solidFill>
                  <a:srgbClr val="00B050"/>
                </a:solidFill>
                <a:latin typeface="Calibri" panose="020F0502020204030204" pitchFamily="34" charset="0"/>
                <a:cs typeface="Calibri" panose="020F0502020204030204" pitchFamily="34" charset="0"/>
              </a:rPr>
              <a:t>Reserved powers</a:t>
            </a:r>
            <a:r>
              <a:rPr lang="en-US" sz="3000" b="1" dirty="0" smtClean="0">
                <a:latin typeface="Calibri" panose="020F0502020204030204" pitchFamily="34" charset="0"/>
                <a:cs typeface="Calibri" panose="020F0502020204030204" pitchFamily="34" charset="0"/>
              </a:rPr>
              <a:t>: powers belonging only to state </a:t>
            </a:r>
            <a:r>
              <a:rPr lang="en-US" sz="3000" b="1" dirty="0" err="1" smtClean="0">
                <a:latin typeface="Calibri" panose="020F0502020204030204" pitchFamily="34" charset="0"/>
                <a:cs typeface="Calibri" panose="020F0502020204030204" pitchFamily="34" charset="0"/>
              </a:rPr>
              <a:t>govts</a:t>
            </a:r>
            <a:endParaRPr lang="en-US" sz="3000" b="1" dirty="0" smtClean="0">
              <a:latin typeface="Calibri" panose="020F0502020204030204" pitchFamily="34" charset="0"/>
              <a:cs typeface="Calibri" panose="020F0502020204030204" pitchFamily="34" charset="0"/>
            </a:endParaRPr>
          </a:p>
          <a:p>
            <a:pPr>
              <a:spcBef>
                <a:spcPts val="0"/>
              </a:spcBef>
              <a:buFont typeface="Wingdings" panose="05000000000000000000" pitchFamily="2" charset="2"/>
              <a:buChar char="§"/>
            </a:pPr>
            <a:r>
              <a:rPr lang="en-US" sz="3000" b="1" u="sng" dirty="0" smtClean="0">
                <a:solidFill>
                  <a:srgbClr val="FF0000"/>
                </a:solidFill>
                <a:latin typeface="Calibri" panose="020F0502020204030204" pitchFamily="34" charset="0"/>
                <a:cs typeface="Calibri" panose="020F0502020204030204" pitchFamily="34" charset="0"/>
              </a:rPr>
              <a:t>Intra</a:t>
            </a:r>
            <a:r>
              <a:rPr lang="en-US" sz="3000" b="1" u="sng" dirty="0" smtClean="0">
                <a:latin typeface="Calibri" panose="020F0502020204030204" pitchFamily="34" charset="0"/>
                <a:cs typeface="Calibri" panose="020F0502020204030204" pitchFamily="34" charset="0"/>
              </a:rPr>
              <a:t>state</a:t>
            </a:r>
            <a:r>
              <a:rPr lang="en-US" sz="3000" b="1" dirty="0" smtClean="0">
                <a:latin typeface="Calibri" panose="020F0502020204030204" pitchFamily="34" charset="0"/>
                <a:cs typeface="Calibri" panose="020F0502020204030204" pitchFamily="34" charset="0"/>
              </a:rPr>
              <a:t>: WITHIN a state</a:t>
            </a:r>
          </a:p>
          <a:p>
            <a:pPr>
              <a:spcBef>
                <a:spcPts val="0"/>
              </a:spcBef>
              <a:buFont typeface="Wingdings" panose="05000000000000000000" pitchFamily="2" charset="2"/>
              <a:buChar char="§"/>
            </a:pPr>
            <a:r>
              <a:rPr lang="en-US" sz="3000" b="1" u="sng" dirty="0" smtClean="0">
                <a:solidFill>
                  <a:srgbClr val="FF0000"/>
                </a:solidFill>
                <a:latin typeface="Calibri" panose="020F0502020204030204" pitchFamily="34" charset="0"/>
                <a:cs typeface="Calibri" panose="020F0502020204030204" pitchFamily="34" charset="0"/>
              </a:rPr>
              <a:t>Inter</a:t>
            </a:r>
            <a:r>
              <a:rPr lang="en-US" sz="3000" b="1" u="sng" dirty="0" smtClean="0">
                <a:latin typeface="Calibri" panose="020F0502020204030204" pitchFamily="34" charset="0"/>
                <a:cs typeface="Calibri" panose="020F0502020204030204" pitchFamily="34" charset="0"/>
              </a:rPr>
              <a:t>state</a:t>
            </a:r>
            <a:r>
              <a:rPr lang="en-US" sz="3000" b="1" dirty="0" smtClean="0">
                <a:latin typeface="Calibri" panose="020F0502020204030204" pitchFamily="34" charset="0"/>
                <a:cs typeface="Calibri" panose="020F0502020204030204" pitchFamily="34" charset="0"/>
              </a:rPr>
              <a:t>: ACROSS states</a:t>
            </a:r>
          </a:p>
          <a:p>
            <a:pPr>
              <a:spcBef>
                <a:spcPts val="0"/>
              </a:spcBef>
              <a:buFont typeface="Wingdings" panose="05000000000000000000" pitchFamily="2" charset="2"/>
              <a:buChar char="§"/>
            </a:pPr>
            <a:r>
              <a:rPr lang="en-US" sz="2800" b="1" dirty="0" smtClean="0">
                <a:solidFill>
                  <a:srgbClr val="C00000"/>
                </a:solidFill>
                <a:latin typeface="Calibri" panose="020F0502020204030204" pitchFamily="34" charset="0"/>
                <a:cs typeface="Calibri" panose="020F0502020204030204" pitchFamily="34" charset="0"/>
              </a:rPr>
              <a:t>UNDERLINE </a:t>
            </a:r>
            <a:r>
              <a:rPr lang="en-US" sz="2800" b="1" dirty="0" smtClean="0">
                <a:solidFill>
                  <a:srgbClr val="C00000"/>
                </a:solidFill>
                <a:latin typeface="Calibri" panose="020F0502020204030204" pitchFamily="34" charset="0"/>
                <a:cs typeface="Calibri" panose="020F0502020204030204" pitchFamily="34" charset="0"/>
              </a:rPr>
              <a:t>THE TERMS</a:t>
            </a:r>
          </a:p>
          <a:p>
            <a:pPr>
              <a:spcBef>
                <a:spcPts val="0"/>
              </a:spcBef>
              <a:buFont typeface="Wingdings" panose="05000000000000000000" pitchFamily="2" charset="2"/>
              <a:buChar char="§"/>
            </a:pPr>
            <a:r>
              <a:rPr lang="en-US" sz="2800" b="1" dirty="0" smtClean="0">
                <a:solidFill>
                  <a:srgbClr val="C00000"/>
                </a:solidFill>
                <a:latin typeface="Calibri" panose="020F0502020204030204" pitchFamily="34" charset="0"/>
                <a:cs typeface="Calibri" panose="020F0502020204030204" pitchFamily="34" charset="0"/>
              </a:rPr>
              <a:t>HAVE OUT </a:t>
            </a:r>
            <a:r>
              <a:rPr lang="en-US" sz="2800" b="1" dirty="0" smtClean="0">
                <a:solidFill>
                  <a:srgbClr val="C00000"/>
                </a:solidFill>
                <a:latin typeface="Calibri" panose="020F0502020204030204" pitchFamily="34" charset="0"/>
                <a:cs typeface="Calibri" panose="020F0502020204030204" pitchFamily="34" charset="0"/>
              </a:rPr>
              <a:t>3.3 NOTES &amp; </a:t>
            </a:r>
            <a:r>
              <a:rPr lang="en-US" sz="2800" b="1" dirty="0" smtClean="0">
                <a:solidFill>
                  <a:srgbClr val="C00000"/>
                </a:solidFill>
                <a:latin typeface="Calibri" panose="020F0502020204030204" pitchFamily="34" charset="0"/>
                <a:cs typeface="Calibri" panose="020F0502020204030204" pitchFamily="34" charset="0"/>
              </a:rPr>
              <a:t>TEXTBOOK </a:t>
            </a:r>
            <a:r>
              <a:rPr lang="en-US" sz="2800" b="1" dirty="0" smtClean="0">
                <a:solidFill>
                  <a:srgbClr val="C00000"/>
                </a:solidFill>
                <a:latin typeface="Calibri" panose="020F0502020204030204" pitchFamily="34" charset="0"/>
                <a:cs typeface="Calibri" panose="020F0502020204030204" pitchFamily="34" charset="0"/>
              </a:rPr>
              <a:t>OPEN TO </a:t>
            </a:r>
            <a:r>
              <a:rPr lang="en-US" sz="2800" b="1" dirty="0" smtClean="0">
                <a:solidFill>
                  <a:srgbClr val="C00000"/>
                </a:solidFill>
                <a:latin typeface="Calibri" panose="020F0502020204030204" pitchFamily="34" charset="0"/>
                <a:cs typeface="Calibri" panose="020F0502020204030204" pitchFamily="34" charset="0"/>
              </a:rPr>
              <a:t>P. 188</a:t>
            </a:r>
          </a:p>
        </p:txBody>
      </p:sp>
      <p:sp>
        <p:nvSpPr>
          <p:cNvPr id="9" name="Slide Number Placeholder 8"/>
          <p:cNvSpPr>
            <a:spLocks noGrp="1"/>
          </p:cNvSpPr>
          <p:nvPr>
            <p:ph type="sldNum" sz="quarter" idx="12"/>
          </p:nvPr>
        </p:nvSpPr>
        <p:spPr/>
        <p:txBody>
          <a:bodyPr/>
          <a:lstStyle/>
          <a:p>
            <a:fld id="{9CD8D479-8942-46E8-A226-A4E01F7A105C}" type="slidenum">
              <a:rPr lang="en-US" smtClean="0"/>
              <a:pPr/>
              <a:t>34</a:t>
            </a:fld>
            <a:endParaRPr lang="en-US"/>
          </a:p>
        </p:txBody>
      </p:sp>
    </p:spTree>
    <p:extLst>
      <p:ext uri="{BB962C8B-B14F-4D97-AF65-F5344CB8AC3E}">
        <p14:creationId xmlns:p14="http://schemas.microsoft.com/office/powerpoint/2010/main" val="305352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§3.3 – POWERS/LIMITS OF GOVT UNDER U.S. CONSTITUTION</a:t>
            </a:r>
            <a:endParaRPr lang="en-US" sz="3000" b="1" dirty="0">
              <a:solidFill>
                <a:srgbClr val="FF0000"/>
              </a:solidFill>
            </a:endParaRPr>
          </a:p>
        </p:txBody>
      </p:sp>
      <p:sp>
        <p:nvSpPr>
          <p:cNvPr id="3" name="Content Placeholder 2"/>
          <p:cNvSpPr>
            <a:spLocks noGrp="1"/>
          </p:cNvSpPr>
          <p:nvPr>
            <p:ph idx="1"/>
          </p:nvPr>
        </p:nvSpPr>
        <p:spPr>
          <a:xfrm>
            <a:off x="0" y="550415"/>
            <a:ext cx="12192000" cy="6007963"/>
          </a:xfrm>
        </p:spPr>
        <p:txBody>
          <a:bodyPr>
            <a:noAutofit/>
          </a:bodyPr>
          <a:lstStyle/>
          <a:p>
            <a:pPr marL="0" indent="0">
              <a:spcBef>
                <a:spcPts val="200"/>
              </a:spcBef>
              <a:buNone/>
            </a:pPr>
            <a:r>
              <a:rPr lang="en-US" sz="3300" b="1" i="1" dirty="0" smtClean="0">
                <a:solidFill>
                  <a:schemeClr val="accent2"/>
                </a:solidFill>
              </a:rPr>
              <a:t>HABEAS CORPUS </a:t>
            </a:r>
            <a:r>
              <a:rPr lang="fr-FR" sz="3300" b="1" dirty="0">
                <a:solidFill>
                  <a:srgbClr val="FF0000"/>
                </a:solidFill>
              </a:rPr>
              <a:t>(p. </a:t>
            </a:r>
            <a:r>
              <a:rPr lang="fr-FR" sz="3300" b="1" dirty="0" smtClean="0">
                <a:solidFill>
                  <a:srgbClr val="FF0000"/>
                </a:solidFill>
              </a:rPr>
              <a:t>188)</a:t>
            </a:r>
            <a:endParaRPr lang="en-US" sz="3300" b="1" i="1" dirty="0" smtClean="0">
              <a:solidFill>
                <a:schemeClr val="accent2"/>
              </a:solidFill>
            </a:endParaRPr>
          </a:p>
          <a:p>
            <a:pPr>
              <a:spcBef>
                <a:spcPts val="200"/>
              </a:spcBef>
              <a:buFont typeface="Wingdings" panose="05000000000000000000" pitchFamily="2" charset="2"/>
              <a:buChar char="§"/>
            </a:pPr>
            <a:r>
              <a:rPr lang="en-US" sz="3300" b="1" dirty="0" smtClean="0"/>
              <a:t>C_________ </a:t>
            </a:r>
            <a:r>
              <a:rPr lang="en-US" sz="3300" b="1" dirty="0"/>
              <a:t>cannot get rid of requirement that a </a:t>
            </a:r>
            <a:r>
              <a:rPr lang="en-US" sz="3300" b="1" dirty="0" smtClean="0"/>
              <a:t>prisoner </a:t>
            </a:r>
            <a:r>
              <a:rPr lang="en-US" sz="3300" b="1" dirty="0"/>
              <a:t>have their day in </a:t>
            </a:r>
            <a:r>
              <a:rPr lang="en-US" sz="3300" b="1" dirty="0" smtClean="0"/>
              <a:t>c______ </a:t>
            </a:r>
            <a:r>
              <a:rPr lang="en-US" sz="3300" b="1" dirty="0"/>
              <a:t>to explain to them why they are being </a:t>
            </a:r>
            <a:r>
              <a:rPr lang="en-US" sz="3300" b="1" dirty="0" smtClean="0"/>
              <a:t>h_____</a:t>
            </a:r>
            <a:endParaRPr lang="en-US" sz="3300" b="1" dirty="0"/>
          </a:p>
          <a:p>
            <a:pPr>
              <a:spcBef>
                <a:spcPts val="200"/>
              </a:spcBef>
              <a:buFont typeface="Wingdings" panose="05000000000000000000" pitchFamily="2" charset="2"/>
              <a:buChar char="§"/>
            </a:pPr>
            <a:r>
              <a:rPr lang="en-US" sz="3300" b="1" dirty="0" smtClean="0"/>
              <a:t>Found </a:t>
            </a:r>
            <a:r>
              <a:rPr lang="en-US" sz="3300" b="1" dirty="0"/>
              <a:t>in Article __, Section </a:t>
            </a:r>
            <a:r>
              <a:rPr lang="en-US" sz="3300" b="1" dirty="0" smtClean="0"/>
              <a:t>9</a:t>
            </a:r>
            <a:endParaRPr lang="en-US" sz="3300" b="1" dirty="0"/>
          </a:p>
          <a:p>
            <a:pPr>
              <a:spcBef>
                <a:spcPts val="200"/>
              </a:spcBef>
              <a:buFont typeface="Wingdings" panose="05000000000000000000" pitchFamily="2" charset="2"/>
              <a:buChar char="§"/>
            </a:pPr>
            <a:r>
              <a:rPr lang="en-US" sz="3300" b="1" dirty="0"/>
              <a:t>RECALL: What document guaranteed this? E_______ B____ of R_____</a:t>
            </a:r>
          </a:p>
          <a:p>
            <a:pPr marL="0" indent="0">
              <a:spcBef>
                <a:spcPts val="200"/>
              </a:spcBef>
              <a:buNone/>
            </a:pPr>
            <a:r>
              <a:rPr lang="en-US" sz="3300" b="1" dirty="0" smtClean="0">
                <a:solidFill>
                  <a:schemeClr val="accent2"/>
                </a:solidFill>
              </a:rPr>
              <a:t>NO </a:t>
            </a:r>
            <a:r>
              <a:rPr lang="en-US" sz="3300" b="1" i="1" dirty="0" smtClean="0">
                <a:solidFill>
                  <a:schemeClr val="accent2"/>
                </a:solidFill>
              </a:rPr>
              <a:t>EX POST FACTO </a:t>
            </a:r>
            <a:r>
              <a:rPr lang="en-US" sz="3300" b="1" dirty="0" smtClean="0">
                <a:solidFill>
                  <a:schemeClr val="accent2"/>
                </a:solidFill>
              </a:rPr>
              <a:t>LAWS </a:t>
            </a:r>
            <a:r>
              <a:rPr lang="fr-FR" sz="3300" b="1" dirty="0">
                <a:solidFill>
                  <a:srgbClr val="FF0000"/>
                </a:solidFill>
              </a:rPr>
              <a:t>(p. </a:t>
            </a:r>
            <a:r>
              <a:rPr lang="fr-FR" sz="3300" b="1" dirty="0" smtClean="0">
                <a:solidFill>
                  <a:srgbClr val="FF0000"/>
                </a:solidFill>
              </a:rPr>
              <a:t>188)</a:t>
            </a:r>
            <a:endParaRPr lang="en-US" sz="3300" b="1" dirty="0" smtClean="0">
              <a:solidFill>
                <a:schemeClr val="accent2"/>
              </a:solidFill>
            </a:endParaRPr>
          </a:p>
          <a:p>
            <a:pPr>
              <a:spcBef>
                <a:spcPts val="200"/>
              </a:spcBef>
              <a:buFont typeface="Wingdings" panose="05000000000000000000" pitchFamily="2" charset="2"/>
              <a:buChar char="§"/>
            </a:pPr>
            <a:r>
              <a:rPr lang="en-US" sz="3300" b="1" dirty="0" smtClean="0"/>
              <a:t>C_________ </a:t>
            </a:r>
            <a:r>
              <a:rPr lang="en-US" sz="3300" b="1" dirty="0"/>
              <a:t>forbidden from passing laws that make an act a c_____ after the act has been </a:t>
            </a:r>
            <a:r>
              <a:rPr lang="en-US" sz="3300" b="1" dirty="0" smtClean="0"/>
              <a:t>c_____________</a:t>
            </a:r>
            <a:endParaRPr lang="en-US" sz="3300" b="1" dirty="0"/>
          </a:p>
          <a:p>
            <a:pPr>
              <a:spcBef>
                <a:spcPts val="200"/>
              </a:spcBef>
              <a:buFont typeface="Wingdings" panose="05000000000000000000" pitchFamily="2" charset="2"/>
              <a:buChar char="§"/>
            </a:pPr>
            <a:r>
              <a:rPr lang="en-US" sz="3300" b="1" dirty="0" smtClean="0"/>
              <a:t>Cannot </a:t>
            </a:r>
            <a:r>
              <a:rPr lang="en-US" sz="3300" b="1" dirty="0"/>
              <a:t>be charged w/ a crime </a:t>
            </a:r>
            <a:r>
              <a:rPr lang="en-US" sz="3300" b="1" dirty="0" smtClean="0"/>
              <a:t>r_______________________</a:t>
            </a:r>
            <a:endParaRPr lang="en-US" sz="3300" b="1" dirty="0"/>
          </a:p>
          <a:p>
            <a:pPr>
              <a:spcBef>
                <a:spcPts val="200"/>
              </a:spcBef>
              <a:buFont typeface="Wingdings" panose="05000000000000000000" pitchFamily="2" charset="2"/>
              <a:buChar char="§"/>
            </a:pPr>
            <a:r>
              <a:rPr lang="en-US" sz="3300" b="1" dirty="0" smtClean="0"/>
              <a:t>Found </a:t>
            </a:r>
            <a:r>
              <a:rPr lang="en-US" sz="3300" b="1" dirty="0"/>
              <a:t>in Article __, Section </a:t>
            </a:r>
            <a:r>
              <a:rPr lang="en-US" sz="3300" b="1" dirty="0" smtClean="0"/>
              <a:t>9 </a:t>
            </a:r>
            <a:r>
              <a:rPr lang="en-US" sz="3300" b="1" dirty="0"/>
              <a:t>of the Constitution </a:t>
            </a:r>
          </a:p>
        </p:txBody>
      </p:sp>
      <p:sp>
        <p:nvSpPr>
          <p:cNvPr id="9" name="Slide Number Placeholder 8"/>
          <p:cNvSpPr>
            <a:spLocks noGrp="1"/>
          </p:cNvSpPr>
          <p:nvPr>
            <p:ph type="sldNum" sz="quarter" idx="12"/>
          </p:nvPr>
        </p:nvSpPr>
        <p:spPr/>
        <p:txBody>
          <a:bodyPr/>
          <a:lstStyle/>
          <a:p>
            <a:fld id="{9CD8D479-8942-46E8-A226-A4E01F7A105C}" type="slidenum">
              <a:rPr lang="en-US" smtClean="0"/>
              <a:pPr/>
              <a:t>35</a:t>
            </a:fld>
            <a:endParaRPr lang="en-US"/>
          </a:p>
        </p:txBody>
      </p:sp>
    </p:spTree>
    <p:extLst>
      <p:ext uri="{BB962C8B-B14F-4D97-AF65-F5344CB8AC3E}">
        <p14:creationId xmlns:p14="http://schemas.microsoft.com/office/powerpoint/2010/main" val="323119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§3.3 – POWERS/LIMITS OF GOVT UNDER U.S. CONSTITUTION</a:t>
            </a:r>
            <a:endParaRPr lang="en-US" sz="3000" b="1" dirty="0">
              <a:solidFill>
                <a:srgbClr val="FF0000"/>
              </a:solidFill>
            </a:endParaRPr>
          </a:p>
        </p:txBody>
      </p:sp>
      <p:sp>
        <p:nvSpPr>
          <p:cNvPr id="3" name="Content Placeholder 2"/>
          <p:cNvSpPr>
            <a:spLocks noGrp="1"/>
          </p:cNvSpPr>
          <p:nvPr>
            <p:ph idx="1"/>
          </p:nvPr>
        </p:nvSpPr>
        <p:spPr>
          <a:xfrm>
            <a:off x="0" y="550415"/>
            <a:ext cx="12192000" cy="6007963"/>
          </a:xfrm>
        </p:spPr>
        <p:txBody>
          <a:bodyPr>
            <a:noAutofit/>
          </a:bodyPr>
          <a:lstStyle/>
          <a:p>
            <a:pPr marL="0" indent="0">
              <a:spcBef>
                <a:spcPts val="200"/>
              </a:spcBef>
              <a:buNone/>
            </a:pPr>
            <a:r>
              <a:rPr lang="en-US" sz="3300" b="1" i="1" dirty="0" smtClean="0">
                <a:solidFill>
                  <a:schemeClr val="accent2"/>
                </a:solidFill>
              </a:rPr>
              <a:t>HABEAS CORPUS </a:t>
            </a:r>
            <a:r>
              <a:rPr lang="fr-FR" sz="3300" b="1" dirty="0">
                <a:solidFill>
                  <a:srgbClr val="FF0000"/>
                </a:solidFill>
              </a:rPr>
              <a:t>(p. </a:t>
            </a:r>
            <a:r>
              <a:rPr lang="fr-FR" sz="3300" b="1" dirty="0" smtClean="0">
                <a:solidFill>
                  <a:srgbClr val="FF0000"/>
                </a:solidFill>
              </a:rPr>
              <a:t>188)</a:t>
            </a:r>
            <a:endParaRPr lang="en-US" sz="3300" b="1" i="1" dirty="0" smtClean="0">
              <a:solidFill>
                <a:schemeClr val="accent2"/>
              </a:solidFill>
            </a:endParaRPr>
          </a:p>
          <a:p>
            <a:pPr>
              <a:spcBef>
                <a:spcPts val="200"/>
              </a:spcBef>
              <a:buFont typeface="Wingdings" panose="05000000000000000000" pitchFamily="2" charset="2"/>
              <a:buChar char="§"/>
            </a:pPr>
            <a:r>
              <a:rPr lang="en-US" sz="3300" b="1" dirty="0" smtClean="0"/>
              <a:t>CONGRESS </a:t>
            </a:r>
            <a:r>
              <a:rPr lang="en-US" sz="3300" b="1" dirty="0"/>
              <a:t>cannot get rid of requirement that a </a:t>
            </a:r>
            <a:r>
              <a:rPr lang="en-US" sz="3300" b="1" dirty="0" smtClean="0"/>
              <a:t>prisoner </a:t>
            </a:r>
            <a:r>
              <a:rPr lang="en-US" sz="3300" b="1" dirty="0"/>
              <a:t>have their day in </a:t>
            </a:r>
            <a:r>
              <a:rPr lang="en-US" sz="3300" b="1" dirty="0" smtClean="0"/>
              <a:t>COURT</a:t>
            </a:r>
            <a:r>
              <a:rPr lang="en-US" sz="3300" b="1" dirty="0" smtClean="0"/>
              <a:t> </a:t>
            </a:r>
            <a:r>
              <a:rPr lang="en-US" sz="3300" b="1" dirty="0"/>
              <a:t>to explain to them why they are being </a:t>
            </a:r>
            <a:r>
              <a:rPr lang="en-US" sz="3300" b="1" dirty="0" smtClean="0"/>
              <a:t>HELD</a:t>
            </a:r>
            <a:endParaRPr lang="en-US" sz="3300" b="1" dirty="0"/>
          </a:p>
          <a:p>
            <a:pPr>
              <a:spcBef>
                <a:spcPts val="200"/>
              </a:spcBef>
              <a:buFont typeface="Wingdings" panose="05000000000000000000" pitchFamily="2" charset="2"/>
              <a:buChar char="§"/>
            </a:pPr>
            <a:r>
              <a:rPr lang="en-US" sz="3300" b="1" dirty="0" smtClean="0"/>
              <a:t>Found </a:t>
            </a:r>
            <a:r>
              <a:rPr lang="en-US" sz="3300" b="1" dirty="0"/>
              <a:t>in Article </a:t>
            </a:r>
            <a:r>
              <a:rPr lang="en-US" sz="3300" b="1" dirty="0" smtClean="0"/>
              <a:t>I, </a:t>
            </a:r>
            <a:r>
              <a:rPr lang="en-US" sz="3300" b="1" dirty="0"/>
              <a:t>Section </a:t>
            </a:r>
            <a:r>
              <a:rPr lang="en-US" sz="3300" b="1" dirty="0" smtClean="0"/>
              <a:t>9</a:t>
            </a:r>
            <a:endParaRPr lang="en-US" sz="3300" b="1" dirty="0"/>
          </a:p>
          <a:p>
            <a:pPr>
              <a:spcBef>
                <a:spcPts val="200"/>
              </a:spcBef>
              <a:buFont typeface="Wingdings" panose="05000000000000000000" pitchFamily="2" charset="2"/>
              <a:buChar char="§"/>
            </a:pPr>
            <a:r>
              <a:rPr lang="en-US" sz="3300" b="1" dirty="0"/>
              <a:t>RECALL: What document guaranteed this? </a:t>
            </a:r>
            <a:r>
              <a:rPr lang="en-US" sz="3300" b="1" dirty="0" smtClean="0"/>
              <a:t>ENGLISH BILL </a:t>
            </a:r>
            <a:r>
              <a:rPr lang="en-US" sz="3300" b="1" dirty="0"/>
              <a:t>of </a:t>
            </a:r>
            <a:r>
              <a:rPr lang="en-US" sz="3300" b="1" dirty="0" smtClean="0"/>
              <a:t>RIGHTS</a:t>
            </a:r>
            <a:endParaRPr lang="en-US" sz="3300" b="1" dirty="0"/>
          </a:p>
          <a:p>
            <a:pPr marL="0" indent="0">
              <a:spcBef>
                <a:spcPts val="200"/>
              </a:spcBef>
              <a:buNone/>
            </a:pPr>
            <a:r>
              <a:rPr lang="en-US" sz="3300" b="1" dirty="0" smtClean="0">
                <a:solidFill>
                  <a:schemeClr val="accent2"/>
                </a:solidFill>
              </a:rPr>
              <a:t>NO </a:t>
            </a:r>
            <a:r>
              <a:rPr lang="en-US" sz="3300" b="1" i="1" dirty="0" smtClean="0">
                <a:solidFill>
                  <a:schemeClr val="accent2"/>
                </a:solidFill>
              </a:rPr>
              <a:t>EX POST FACTO </a:t>
            </a:r>
            <a:r>
              <a:rPr lang="en-US" sz="3300" b="1" dirty="0" smtClean="0">
                <a:solidFill>
                  <a:schemeClr val="accent2"/>
                </a:solidFill>
              </a:rPr>
              <a:t>LAWS </a:t>
            </a:r>
            <a:r>
              <a:rPr lang="fr-FR" sz="3300" b="1" dirty="0">
                <a:solidFill>
                  <a:srgbClr val="FF0000"/>
                </a:solidFill>
              </a:rPr>
              <a:t>(p. </a:t>
            </a:r>
            <a:r>
              <a:rPr lang="fr-FR" sz="3300" b="1" dirty="0" smtClean="0">
                <a:solidFill>
                  <a:srgbClr val="FF0000"/>
                </a:solidFill>
              </a:rPr>
              <a:t>188)</a:t>
            </a:r>
            <a:endParaRPr lang="en-US" sz="3300" b="1" dirty="0" smtClean="0">
              <a:solidFill>
                <a:schemeClr val="accent2"/>
              </a:solidFill>
            </a:endParaRPr>
          </a:p>
          <a:p>
            <a:pPr>
              <a:spcBef>
                <a:spcPts val="200"/>
              </a:spcBef>
              <a:buFont typeface="Wingdings" panose="05000000000000000000" pitchFamily="2" charset="2"/>
              <a:buChar char="§"/>
            </a:pPr>
            <a:r>
              <a:rPr lang="en-US" sz="3300" b="1" dirty="0" smtClean="0"/>
              <a:t>CONGRESS </a:t>
            </a:r>
            <a:r>
              <a:rPr lang="en-US" sz="3300" b="1" dirty="0"/>
              <a:t>forbidden from passing laws that make an act a </a:t>
            </a:r>
            <a:r>
              <a:rPr lang="en-US" sz="3300" b="1" dirty="0" smtClean="0"/>
              <a:t>CRIME </a:t>
            </a:r>
            <a:r>
              <a:rPr lang="en-US" sz="3300" b="1" dirty="0"/>
              <a:t>after the act has been </a:t>
            </a:r>
            <a:r>
              <a:rPr lang="en-US" sz="3300" b="1" dirty="0" smtClean="0"/>
              <a:t>COMMITTED</a:t>
            </a:r>
            <a:endParaRPr lang="en-US" sz="3300" b="1" dirty="0"/>
          </a:p>
          <a:p>
            <a:pPr>
              <a:spcBef>
                <a:spcPts val="200"/>
              </a:spcBef>
              <a:buFont typeface="Wingdings" panose="05000000000000000000" pitchFamily="2" charset="2"/>
              <a:buChar char="§"/>
            </a:pPr>
            <a:r>
              <a:rPr lang="en-US" sz="3300" b="1" dirty="0" smtClean="0"/>
              <a:t>Cannot </a:t>
            </a:r>
            <a:r>
              <a:rPr lang="en-US" sz="3300" b="1" dirty="0"/>
              <a:t>be charged w/ a crime </a:t>
            </a:r>
            <a:r>
              <a:rPr lang="en-US" sz="3300" b="1" dirty="0" smtClean="0"/>
              <a:t>RETROACTIVELY</a:t>
            </a:r>
            <a:endParaRPr lang="en-US" sz="3300" b="1" dirty="0"/>
          </a:p>
          <a:p>
            <a:pPr>
              <a:spcBef>
                <a:spcPts val="200"/>
              </a:spcBef>
              <a:buFont typeface="Wingdings" panose="05000000000000000000" pitchFamily="2" charset="2"/>
              <a:buChar char="§"/>
            </a:pPr>
            <a:r>
              <a:rPr lang="en-US" sz="3300" b="1" dirty="0" smtClean="0"/>
              <a:t>Found </a:t>
            </a:r>
            <a:r>
              <a:rPr lang="en-US" sz="3300" b="1" dirty="0"/>
              <a:t>in Article </a:t>
            </a:r>
            <a:r>
              <a:rPr lang="en-US" sz="3300" b="1" dirty="0" smtClean="0"/>
              <a:t>I, </a:t>
            </a:r>
            <a:r>
              <a:rPr lang="en-US" sz="3300" b="1" dirty="0"/>
              <a:t>Section </a:t>
            </a:r>
            <a:r>
              <a:rPr lang="en-US" sz="3300" b="1" dirty="0" smtClean="0"/>
              <a:t>9 </a:t>
            </a:r>
            <a:r>
              <a:rPr lang="en-US" sz="3300" b="1" dirty="0"/>
              <a:t>of the Constitution </a:t>
            </a:r>
          </a:p>
        </p:txBody>
      </p:sp>
      <p:sp>
        <p:nvSpPr>
          <p:cNvPr id="9" name="Slide Number Placeholder 8"/>
          <p:cNvSpPr>
            <a:spLocks noGrp="1"/>
          </p:cNvSpPr>
          <p:nvPr>
            <p:ph type="sldNum" sz="quarter" idx="12"/>
          </p:nvPr>
        </p:nvSpPr>
        <p:spPr/>
        <p:txBody>
          <a:bodyPr/>
          <a:lstStyle/>
          <a:p>
            <a:fld id="{9CD8D479-8942-46E8-A226-A4E01F7A105C}" type="slidenum">
              <a:rPr lang="en-US" smtClean="0"/>
              <a:pPr/>
              <a:t>36</a:t>
            </a:fld>
            <a:endParaRPr lang="en-US"/>
          </a:p>
        </p:txBody>
      </p:sp>
    </p:spTree>
    <p:extLst>
      <p:ext uri="{BB962C8B-B14F-4D97-AF65-F5344CB8AC3E}">
        <p14:creationId xmlns:p14="http://schemas.microsoft.com/office/powerpoint/2010/main" val="285920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§3.3 – POWERS/LIMITS OF GOVT UNDER U.S. CONSTITUTION</a:t>
            </a:r>
            <a:endParaRPr lang="en-US" sz="3000" b="1" dirty="0">
              <a:solidFill>
                <a:srgbClr val="FF0000"/>
              </a:solidFill>
            </a:endParaRPr>
          </a:p>
        </p:txBody>
      </p:sp>
      <p:sp>
        <p:nvSpPr>
          <p:cNvPr id="3" name="Content Placeholder 2"/>
          <p:cNvSpPr>
            <a:spLocks noGrp="1"/>
          </p:cNvSpPr>
          <p:nvPr>
            <p:ph idx="1"/>
          </p:nvPr>
        </p:nvSpPr>
        <p:spPr>
          <a:xfrm>
            <a:off x="0" y="550415"/>
            <a:ext cx="12192000" cy="6007963"/>
          </a:xfrm>
        </p:spPr>
        <p:txBody>
          <a:bodyPr>
            <a:noAutofit/>
          </a:bodyPr>
          <a:lstStyle/>
          <a:p>
            <a:pPr marL="0" indent="0">
              <a:spcBef>
                <a:spcPts val="200"/>
              </a:spcBef>
              <a:buNone/>
            </a:pPr>
            <a:r>
              <a:rPr lang="en-US" sz="3000" b="1" dirty="0" smtClean="0">
                <a:solidFill>
                  <a:schemeClr val="accent2"/>
                </a:solidFill>
              </a:rPr>
              <a:t>EXPRESSED </a:t>
            </a:r>
            <a:r>
              <a:rPr lang="en-US" sz="3000" b="1" dirty="0" smtClean="0">
                <a:solidFill>
                  <a:schemeClr val="accent2"/>
                </a:solidFill>
              </a:rPr>
              <a:t>/ ENUMERATED POWERS </a:t>
            </a:r>
            <a:r>
              <a:rPr lang="fr-FR" sz="3000" b="1" dirty="0">
                <a:solidFill>
                  <a:srgbClr val="FF0000"/>
                </a:solidFill>
              </a:rPr>
              <a:t>(p. </a:t>
            </a:r>
            <a:r>
              <a:rPr lang="fr-FR" sz="3000" b="1" dirty="0" smtClean="0">
                <a:solidFill>
                  <a:srgbClr val="FF0000"/>
                </a:solidFill>
              </a:rPr>
              <a:t>89, 185)</a:t>
            </a:r>
            <a:endParaRPr lang="en-US" sz="3000" b="1" dirty="0" smtClean="0">
              <a:solidFill>
                <a:schemeClr val="accent2"/>
              </a:solidFill>
            </a:endParaRPr>
          </a:p>
          <a:p>
            <a:pPr>
              <a:spcBef>
                <a:spcPts val="200"/>
              </a:spcBef>
              <a:buFont typeface="Wingdings" panose="05000000000000000000" pitchFamily="2" charset="2"/>
              <a:buChar char="§"/>
            </a:pPr>
            <a:r>
              <a:rPr lang="en-US" sz="3000" b="1" dirty="0" smtClean="0"/>
              <a:t>Powers </a:t>
            </a:r>
            <a:r>
              <a:rPr lang="en-US" sz="3000" b="1" dirty="0"/>
              <a:t>specifically granted to the </a:t>
            </a:r>
            <a:r>
              <a:rPr lang="en-US" sz="3000" b="1" dirty="0" smtClean="0"/>
              <a:t>N___________ </a:t>
            </a:r>
            <a:r>
              <a:rPr lang="en-US" sz="3000" b="1" dirty="0" err="1"/>
              <a:t>govt</a:t>
            </a:r>
            <a:endParaRPr lang="en-US" sz="3000" b="1" dirty="0"/>
          </a:p>
          <a:p>
            <a:pPr>
              <a:spcBef>
                <a:spcPts val="200"/>
              </a:spcBef>
              <a:buFont typeface="Wingdings" panose="05000000000000000000" pitchFamily="2" charset="2"/>
              <a:buChar char="§"/>
            </a:pPr>
            <a:r>
              <a:rPr lang="en-US" sz="3000" b="1" dirty="0" smtClean="0"/>
              <a:t>Powers </a:t>
            </a:r>
            <a:r>
              <a:rPr lang="en-US" sz="3000" b="1" dirty="0"/>
              <a:t>delegated to the </a:t>
            </a:r>
            <a:r>
              <a:rPr lang="en-US" sz="3000" b="1" dirty="0" smtClean="0"/>
              <a:t>C_______ </a:t>
            </a:r>
            <a:r>
              <a:rPr lang="en-US" sz="3000" b="1" dirty="0"/>
              <a:t>are </a:t>
            </a:r>
            <a:r>
              <a:rPr lang="en-US" sz="3000" b="1" dirty="0" smtClean="0"/>
              <a:t>e</a:t>
            </a:r>
            <a:r>
              <a:rPr lang="en-US" sz="3000" b="1" dirty="0" smtClean="0"/>
              <a:t>_____________, </a:t>
            </a:r>
            <a:r>
              <a:rPr lang="en-US" sz="3000" b="1" dirty="0"/>
              <a:t>or clearly </a:t>
            </a:r>
            <a:r>
              <a:rPr lang="en-US" sz="3000" b="1" dirty="0" smtClean="0"/>
              <a:t>l_____</a:t>
            </a:r>
            <a:endParaRPr lang="en-US" sz="3000" b="1" dirty="0"/>
          </a:p>
          <a:p>
            <a:pPr>
              <a:spcBef>
                <a:spcPts val="200"/>
              </a:spcBef>
              <a:buFont typeface="Wingdings" panose="05000000000000000000" pitchFamily="2" charset="2"/>
              <a:buChar char="§"/>
            </a:pPr>
            <a:r>
              <a:rPr lang="en-US" sz="3000" b="1" dirty="0" smtClean="0"/>
              <a:t>Found </a:t>
            </a:r>
            <a:r>
              <a:rPr lang="en-US" sz="3000" b="1" dirty="0"/>
              <a:t>in Article __, Section </a:t>
            </a:r>
            <a:r>
              <a:rPr lang="en-US" sz="3000" b="1" dirty="0" smtClean="0"/>
              <a:t>8 </a:t>
            </a:r>
            <a:r>
              <a:rPr lang="en-US" sz="3000" b="1" dirty="0"/>
              <a:t>of the </a:t>
            </a:r>
            <a:r>
              <a:rPr lang="en-US" sz="3000" b="1" dirty="0" smtClean="0"/>
              <a:t>Constitution</a:t>
            </a:r>
          </a:p>
          <a:p>
            <a:pPr marL="0" indent="0">
              <a:spcBef>
                <a:spcPts val="100"/>
              </a:spcBef>
              <a:buNone/>
            </a:pPr>
            <a:r>
              <a:rPr lang="en-US" sz="3000" b="1" dirty="0">
                <a:solidFill>
                  <a:schemeClr val="accent2"/>
                </a:solidFill>
              </a:rPr>
              <a:t>ELASTIC / IMPLIED POWERS, NECESSARY &amp; PROPER CLAUSE </a:t>
            </a:r>
            <a:r>
              <a:rPr lang="fr-FR" sz="3000" b="1" dirty="0">
                <a:solidFill>
                  <a:srgbClr val="FF0000"/>
                </a:solidFill>
              </a:rPr>
              <a:t>(p. 185)</a:t>
            </a:r>
            <a:endParaRPr lang="en-US" sz="3000" b="1" dirty="0">
              <a:solidFill>
                <a:srgbClr val="FF0000"/>
              </a:solidFill>
            </a:endParaRPr>
          </a:p>
          <a:p>
            <a:pPr>
              <a:spcBef>
                <a:spcPts val="100"/>
              </a:spcBef>
              <a:buFont typeface="Wingdings" panose="05000000000000000000" pitchFamily="2" charset="2"/>
              <a:buChar char="§"/>
            </a:pPr>
            <a:r>
              <a:rPr lang="en-US" sz="3000" b="1" dirty="0"/>
              <a:t>I__________ powers (not e_________ stated in the Constitution);</a:t>
            </a:r>
          </a:p>
          <a:p>
            <a:pPr>
              <a:spcBef>
                <a:spcPts val="100"/>
              </a:spcBef>
              <a:buFont typeface="Wingdings" panose="05000000000000000000" pitchFamily="2" charset="2"/>
              <a:buChar char="§"/>
            </a:pPr>
            <a:r>
              <a:rPr lang="en-US" sz="3000" b="1" dirty="0"/>
              <a:t>Whatever is “_____________ &amp; ________” to carry out ____________ powers (those clearly _______) given to Congress in the Constitution;</a:t>
            </a:r>
          </a:p>
          <a:p>
            <a:pPr>
              <a:spcBef>
                <a:spcPts val="100"/>
              </a:spcBef>
              <a:buFont typeface="Wingdings" panose="05000000000000000000" pitchFamily="2" charset="2"/>
              <a:buChar char="§"/>
            </a:pPr>
            <a:r>
              <a:rPr lang="en-US" sz="3000" b="1" dirty="0"/>
              <a:t>Allowed Congress to _______ or expand its power over time to meet new needs</a:t>
            </a:r>
          </a:p>
          <a:p>
            <a:pPr>
              <a:spcBef>
                <a:spcPts val="100"/>
              </a:spcBef>
              <a:buFont typeface="Wingdings" panose="05000000000000000000" pitchFamily="2" charset="2"/>
              <a:buChar char="§"/>
            </a:pPr>
            <a:r>
              <a:rPr lang="en-US" sz="3000" b="1" dirty="0"/>
              <a:t>Found in Article __, Section 8 of the </a:t>
            </a:r>
            <a:r>
              <a:rPr lang="en-US" sz="3000" b="1" dirty="0" smtClean="0"/>
              <a:t>Constitution</a:t>
            </a:r>
            <a:endParaRPr lang="en-US" sz="3000" b="1" dirty="0"/>
          </a:p>
        </p:txBody>
      </p:sp>
      <p:sp>
        <p:nvSpPr>
          <p:cNvPr id="9" name="Slide Number Placeholder 8"/>
          <p:cNvSpPr>
            <a:spLocks noGrp="1"/>
          </p:cNvSpPr>
          <p:nvPr>
            <p:ph type="sldNum" sz="quarter" idx="12"/>
          </p:nvPr>
        </p:nvSpPr>
        <p:spPr/>
        <p:txBody>
          <a:bodyPr/>
          <a:lstStyle/>
          <a:p>
            <a:fld id="{9CD8D479-8942-46E8-A226-A4E01F7A105C}" type="slidenum">
              <a:rPr lang="en-US" smtClean="0"/>
              <a:pPr/>
              <a:t>37</a:t>
            </a:fld>
            <a:endParaRPr lang="en-US"/>
          </a:p>
        </p:txBody>
      </p:sp>
    </p:spTree>
    <p:extLst>
      <p:ext uri="{BB962C8B-B14F-4D97-AF65-F5344CB8AC3E}">
        <p14:creationId xmlns:p14="http://schemas.microsoft.com/office/powerpoint/2010/main" val="380747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§3.3 – POWERS/LIMITS OF GOVT UNDER U.S. CONSTITUTION</a:t>
            </a:r>
            <a:endParaRPr lang="en-US" sz="3000" b="1" dirty="0">
              <a:solidFill>
                <a:srgbClr val="FF0000"/>
              </a:solidFill>
            </a:endParaRPr>
          </a:p>
        </p:txBody>
      </p:sp>
      <p:sp>
        <p:nvSpPr>
          <p:cNvPr id="3" name="Content Placeholder 2"/>
          <p:cNvSpPr>
            <a:spLocks noGrp="1"/>
          </p:cNvSpPr>
          <p:nvPr>
            <p:ph idx="1"/>
          </p:nvPr>
        </p:nvSpPr>
        <p:spPr>
          <a:xfrm>
            <a:off x="0" y="550415"/>
            <a:ext cx="12192000" cy="6007963"/>
          </a:xfrm>
        </p:spPr>
        <p:txBody>
          <a:bodyPr>
            <a:noAutofit/>
          </a:bodyPr>
          <a:lstStyle/>
          <a:p>
            <a:pPr marL="0" indent="0">
              <a:spcBef>
                <a:spcPts val="200"/>
              </a:spcBef>
              <a:buNone/>
            </a:pPr>
            <a:r>
              <a:rPr lang="en-US" sz="3000" b="1" dirty="0" smtClean="0">
                <a:solidFill>
                  <a:schemeClr val="accent2"/>
                </a:solidFill>
              </a:rPr>
              <a:t>EXPRESSED </a:t>
            </a:r>
            <a:r>
              <a:rPr lang="en-US" sz="3000" b="1" dirty="0" smtClean="0">
                <a:solidFill>
                  <a:schemeClr val="accent2"/>
                </a:solidFill>
              </a:rPr>
              <a:t>/ ENUMERATED POWERS </a:t>
            </a:r>
            <a:r>
              <a:rPr lang="fr-FR" sz="3000" b="1" dirty="0">
                <a:solidFill>
                  <a:srgbClr val="FF0000"/>
                </a:solidFill>
              </a:rPr>
              <a:t>(p. </a:t>
            </a:r>
            <a:r>
              <a:rPr lang="fr-FR" sz="3000" b="1" dirty="0" smtClean="0">
                <a:solidFill>
                  <a:srgbClr val="FF0000"/>
                </a:solidFill>
              </a:rPr>
              <a:t>89, 185)</a:t>
            </a:r>
            <a:endParaRPr lang="en-US" sz="3000" b="1" dirty="0" smtClean="0">
              <a:solidFill>
                <a:schemeClr val="accent2"/>
              </a:solidFill>
            </a:endParaRPr>
          </a:p>
          <a:p>
            <a:pPr>
              <a:spcBef>
                <a:spcPts val="200"/>
              </a:spcBef>
              <a:buFont typeface="Wingdings" panose="05000000000000000000" pitchFamily="2" charset="2"/>
              <a:buChar char="§"/>
            </a:pPr>
            <a:r>
              <a:rPr lang="en-US" sz="3000" b="1" dirty="0" smtClean="0"/>
              <a:t>Powers </a:t>
            </a:r>
            <a:r>
              <a:rPr lang="en-US" sz="3000" b="1" dirty="0"/>
              <a:t>specifically granted to the </a:t>
            </a:r>
            <a:r>
              <a:rPr lang="en-US" sz="3000" b="1" dirty="0" smtClean="0"/>
              <a:t>NATIONAL </a:t>
            </a:r>
            <a:r>
              <a:rPr lang="en-US" sz="3000" b="1" dirty="0" err="1"/>
              <a:t>govt</a:t>
            </a:r>
            <a:endParaRPr lang="en-US" sz="3000" b="1" dirty="0"/>
          </a:p>
          <a:p>
            <a:pPr>
              <a:spcBef>
                <a:spcPts val="200"/>
              </a:spcBef>
              <a:buFont typeface="Wingdings" panose="05000000000000000000" pitchFamily="2" charset="2"/>
              <a:buChar char="§"/>
            </a:pPr>
            <a:r>
              <a:rPr lang="en-US" sz="3000" b="1" dirty="0" smtClean="0"/>
              <a:t>Powers </a:t>
            </a:r>
            <a:r>
              <a:rPr lang="en-US" sz="3000" b="1" dirty="0"/>
              <a:t>delegated to the </a:t>
            </a:r>
            <a:r>
              <a:rPr lang="en-US" sz="3000" b="1" dirty="0" smtClean="0"/>
              <a:t>CONGRESS</a:t>
            </a:r>
            <a:r>
              <a:rPr lang="en-US" sz="3000" b="1" dirty="0" smtClean="0"/>
              <a:t> </a:t>
            </a:r>
            <a:r>
              <a:rPr lang="en-US" sz="3000" b="1" dirty="0"/>
              <a:t>are </a:t>
            </a:r>
            <a:r>
              <a:rPr lang="en-US" sz="3000" b="1" dirty="0" smtClean="0"/>
              <a:t>ENUMERATED, </a:t>
            </a:r>
            <a:r>
              <a:rPr lang="en-US" sz="3000" b="1" dirty="0"/>
              <a:t>or clearly </a:t>
            </a:r>
            <a:r>
              <a:rPr lang="en-US" sz="3000" b="1" dirty="0" smtClean="0"/>
              <a:t>LISTED</a:t>
            </a:r>
            <a:endParaRPr lang="en-US" sz="3000" b="1" dirty="0"/>
          </a:p>
          <a:p>
            <a:pPr>
              <a:spcBef>
                <a:spcPts val="200"/>
              </a:spcBef>
              <a:buFont typeface="Wingdings" panose="05000000000000000000" pitchFamily="2" charset="2"/>
              <a:buChar char="§"/>
            </a:pPr>
            <a:r>
              <a:rPr lang="en-US" sz="3000" b="1" dirty="0" smtClean="0"/>
              <a:t>Found </a:t>
            </a:r>
            <a:r>
              <a:rPr lang="en-US" sz="3000" b="1" dirty="0"/>
              <a:t>in Article </a:t>
            </a:r>
            <a:r>
              <a:rPr lang="en-US" sz="3000" b="1" dirty="0" smtClean="0"/>
              <a:t>I, </a:t>
            </a:r>
            <a:r>
              <a:rPr lang="en-US" sz="3000" b="1" dirty="0"/>
              <a:t>Section </a:t>
            </a:r>
            <a:r>
              <a:rPr lang="en-US" sz="3000" b="1" dirty="0" smtClean="0"/>
              <a:t>8 </a:t>
            </a:r>
            <a:r>
              <a:rPr lang="en-US" sz="3000" b="1" dirty="0"/>
              <a:t>of the </a:t>
            </a:r>
            <a:r>
              <a:rPr lang="en-US" sz="3000" b="1" dirty="0" smtClean="0"/>
              <a:t>Constitution</a:t>
            </a:r>
          </a:p>
          <a:p>
            <a:pPr marL="0" indent="0">
              <a:spcBef>
                <a:spcPts val="100"/>
              </a:spcBef>
              <a:buNone/>
            </a:pPr>
            <a:r>
              <a:rPr lang="en-US" sz="3000" b="1" dirty="0">
                <a:solidFill>
                  <a:schemeClr val="accent2"/>
                </a:solidFill>
              </a:rPr>
              <a:t>ELASTIC / IMPLIED POWERS, NECESSARY &amp; PROPER CLAUSE </a:t>
            </a:r>
            <a:r>
              <a:rPr lang="fr-FR" sz="3000" b="1" dirty="0">
                <a:solidFill>
                  <a:srgbClr val="FF0000"/>
                </a:solidFill>
              </a:rPr>
              <a:t>(p. 185)</a:t>
            </a:r>
            <a:endParaRPr lang="en-US" sz="3000" b="1" dirty="0">
              <a:solidFill>
                <a:srgbClr val="FF0000"/>
              </a:solidFill>
            </a:endParaRPr>
          </a:p>
          <a:p>
            <a:pPr>
              <a:spcBef>
                <a:spcPts val="100"/>
              </a:spcBef>
              <a:buFont typeface="Wingdings" panose="05000000000000000000" pitchFamily="2" charset="2"/>
              <a:buChar char="§"/>
            </a:pPr>
            <a:r>
              <a:rPr lang="en-US" sz="3000" b="1" dirty="0" smtClean="0"/>
              <a:t>IMPLIED </a:t>
            </a:r>
            <a:r>
              <a:rPr lang="en-US" sz="3000" b="1" dirty="0"/>
              <a:t>powers (not </a:t>
            </a:r>
            <a:r>
              <a:rPr lang="en-US" sz="3000" b="1" dirty="0" smtClean="0"/>
              <a:t>EXPLICITLY stated </a:t>
            </a:r>
            <a:r>
              <a:rPr lang="en-US" sz="3000" b="1" dirty="0"/>
              <a:t>in the Constitution);</a:t>
            </a:r>
          </a:p>
          <a:p>
            <a:pPr>
              <a:spcBef>
                <a:spcPts val="100"/>
              </a:spcBef>
              <a:buFont typeface="Wingdings" panose="05000000000000000000" pitchFamily="2" charset="2"/>
              <a:buChar char="§"/>
            </a:pPr>
            <a:r>
              <a:rPr lang="en-US" sz="3000" b="1" dirty="0"/>
              <a:t>Whatever is </a:t>
            </a:r>
            <a:r>
              <a:rPr lang="en-US" sz="3000" b="1" dirty="0" smtClean="0"/>
              <a:t>“NECESSARY &amp; PROPER” </a:t>
            </a:r>
            <a:r>
              <a:rPr lang="en-US" sz="3000" b="1" dirty="0"/>
              <a:t>to carry out </a:t>
            </a:r>
            <a:r>
              <a:rPr lang="en-US" sz="3000" b="1" dirty="0" smtClean="0"/>
              <a:t>EXPRESSED </a:t>
            </a:r>
            <a:r>
              <a:rPr lang="en-US" sz="3000" b="1" dirty="0"/>
              <a:t>powers (those clearly </a:t>
            </a:r>
            <a:r>
              <a:rPr lang="en-US" sz="3000" b="1" dirty="0" smtClean="0"/>
              <a:t>LISTED) </a:t>
            </a:r>
            <a:r>
              <a:rPr lang="en-US" sz="3000" b="1" dirty="0"/>
              <a:t>given to Congress in the Constitution;</a:t>
            </a:r>
          </a:p>
          <a:p>
            <a:pPr>
              <a:spcBef>
                <a:spcPts val="100"/>
              </a:spcBef>
              <a:buFont typeface="Wingdings" panose="05000000000000000000" pitchFamily="2" charset="2"/>
              <a:buChar char="§"/>
            </a:pPr>
            <a:r>
              <a:rPr lang="en-US" sz="3000" b="1" dirty="0"/>
              <a:t>Allowed Congress to </a:t>
            </a:r>
            <a:r>
              <a:rPr lang="en-US" sz="3000" b="1" dirty="0" smtClean="0"/>
              <a:t>STRECH </a:t>
            </a:r>
            <a:r>
              <a:rPr lang="en-US" sz="3000" b="1" dirty="0"/>
              <a:t>or expand its power over time to meet new needs</a:t>
            </a:r>
          </a:p>
          <a:p>
            <a:pPr>
              <a:spcBef>
                <a:spcPts val="100"/>
              </a:spcBef>
              <a:buFont typeface="Wingdings" panose="05000000000000000000" pitchFamily="2" charset="2"/>
              <a:buChar char="§"/>
            </a:pPr>
            <a:r>
              <a:rPr lang="en-US" sz="3000" b="1" dirty="0"/>
              <a:t>Found in Article I</a:t>
            </a:r>
            <a:r>
              <a:rPr lang="en-US" sz="3000" b="1" dirty="0" smtClean="0"/>
              <a:t>, </a:t>
            </a:r>
            <a:r>
              <a:rPr lang="en-US" sz="3000" b="1" dirty="0"/>
              <a:t>Section 8 of the </a:t>
            </a:r>
            <a:r>
              <a:rPr lang="en-US" sz="3000" b="1" dirty="0" smtClean="0"/>
              <a:t>Constitution</a:t>
            </a:r>
            <a:endParaRPr lang="en-US" sz="3000" b="1" dirty="0"/>
          </a:p>
        </p:txBody>
      </p:sp>
      <p:sp>
        <p:nvSpPr>
          <p:cNvPr id="9" name="Slide Number Placeholder 8"/>
          <p:cNvSpPr>
            <a:spLocks noGrp="1"/>
          </p:cNvSpPr>
          <p:nvPr>
            <p:ph type="sldNum" sz="quarter" idx="12"/>
          </p:nvPr>
        </p:nvSpPr>
        <p:spPr/>
        <p:txBody>
          <a:bodyPr/>
          <a:lstStyle/>
          <a:p>
            <a:fld id="{9CD8D479-8942-46E8-A226-A4E01F7A105C}" type="slidenum">
              <a:rPr lang="en-US" smtClean="0"/>
              <a:pPr/>
              <a:t>38</a:t>
            </a:fld>
            <a:endParaRPr lang="en-US"/>
          </a:p>
        </p:txBody>
      </p:sp>
    </p:spTree>
    <p:extLst>
      <p:ext uri="{BB962C8B-B14F-4D97-AF65-F5344CB8AC3E}">
        <p14:creationId xmlns:p14="http://schemas.microsoft.com/office/powerpoint/2010/main" val="406594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§3.3 – </a:t>
            </a:r>
            <a:r>
              <a:rPr lang="fr-FR" sz="3000" b="1" dirty="0">
                <a:solidFill>
                  <a:srgbClr val="FF0000"/>
                </a:solidFill>
              </a:rPr>
              <a:t>POWERS/LIMITS OF GOVT UNDER U.S. CONSTITUTION</a:t>
            </a:r>
            <a:endParaRPr lang="en-US" sz="3000" b="1" dirty="0">
              <a:solidFill>
                <a:srgbClr val="FF0000"/>
              </a:solidFill>
            </a:endParaRPr>
          </a:p>
        </p:txBody>
      </p:sp>
      <p:sp>
        <p:nvSpPr>
          <p:cNvPr id="3" name="Content Placeholder 2"/>
          <p:cNvSpPr>
            <a:spLocks noGrp="1"/>
          </p:cNvSpPr>
          <p:nvPr>
            <p:ph idx="1"/>
          </p:nvPr>
        </p:nvSpPr>
        <p:spPr>
          <a:xfrm>
            <a:off x="0" y="451104"/>
            <a:ext cx="12192000" cy="6406895"/>
          </a:xfrm>
        </p:spPr>
        <p:txBody>
          <a:bodyPr>
            <a:noAutofit/>
          </a:bodyPr>
          <a:lstStyle/>
          <a:p>
            <a:pPr marL="0" indent="0">
              <a:spcBef>
                <a:spcPts val="100"/>
              </a:spcBef>
              <a:buNone/>
            </a:pPr>
            <a:r>
              <a:rPr lang="en-US" sz="3300" b="1" dirty="0" smtClean="0">
                <a:solidFill>
                  <a:schemeClr val="accent2"/>
                </a:solidFill>
              </a:rPr>
              <a:t>ESTABLISHMENT </a:t>
            </a:r>
            <a:r>
              <a:rPr lang="en-US" sz="3300" b="1" dirty="0" smtClean="0">
                <a:solidFill>
                  <a:schemeClr val="accent2"/>
                </a:solidFill>
              </a:rPr>
              <a:t>CLAUSE </a:t>
            </a:r>
            <a:r>
              <a:rPr lang="fr-FR" sz="3300" b="1" dirty="0">
                <a:solidFill>
                  <a:srgbClr val="FF0000"/>
                </a:solidFill>
              </a:rPr>
              <a:t>(p. </a:t>
            </a:r>
            <a:r>
              <a:rPr lang="fr-FR" sz="3300" b="1" dirty="0" smtClean="0">
                <a:solidFill>
                  <a:srgbClr val="FF0000"/>
                </a:solidFill>
              </a:rPr>
              <a:t>121)</a:t>
            </a:r>
            <a:endParaRPr lang="en-US" sz="3300" b="1" dirty="0">
              <a:solidFill>
                <a:srgbClr val="FF0000"/>
              </a:solidFill>
            </a:endParaRPr>
          </a:p>
          <a:p>
            <a:pPr>
              <a:spcBef>
                <a:spcPts val="100"/>
              </a:spcBef>
              <a:buFont typeface="Wingdings" panose="05000000000000000000" pitchFamily="2" charset="2"/>
              <a:buChar char="§"/>
            </a:pPr>
            <a:r>
              <a:rPr lang="en-US" sz="3300" b="1" dirty="0" smtClean="0"/>
              <a:t>Safeguards </a:t>
            </a:r>
            <a:r>
              <a:rPr lang="en-US" sz="3300" b="1" dirty="0"/>
              <a:t>r____________ freedom;</a:t>
            </a:r>
          </a:p>
          <a:p>
            <a:pPr>
              <a:spcBef>
                <a:spcPts val="100"/>
              </a:spcBef>
              <a:buFont typeface="Wingdings" panose="05000000000000000000" pitchFamily="2" charset="2"/>
              <a:buChar char="§"/>
            </a:pPr>
            <a:r>
              <a:rPr lang="en-US" sz="3300" b="1" dirty="0" smtClean="0"/>
              <a:t>Prohibits </a:t>
            </a:r>
            <a:r>
              <a:rPr lang="en-US" sz="3300" b="1" dirty="0"/>
              <a:t>Congress from establishing an </a:t>
            </a:r>
            <a:r>
              <a:rPr lang="en-US" sz="3300" b="1" dirty="0" smtClean="0"/>
              <a:t>official r__________ </a:t>
            </a:r>
            <a:r>
              <a:rPr lang="en-US" sz="3300" b="1" dirty="0"/>
              <a:t>in the U.S.;</a:t>
            </a:r>
          </a:p>
          <a:p>
            <a:pPr>
              <a:spcBef>
                <a:spcPts val="100"/>
              </a:spcBef>
              <a:buFont typeface="Wingdings" panose="05000000000000000000" pitchFamily="2" charset="2"/>
              <a:buChar char="§"/>
            </a:pPr>
            <a:r>
              <a:rPr lang="en-US" sz="3300" b="1" dirty="0" smtClean="0"/>
              <a:t>Found </a:t>
            </a:r>
            <a:r>
              <a:rPr lang="en-US" sz="3300" b="1" dirty="0"/>
              <a:t>in the F</a:t>
            </a:r>
            <a:r>
              <a:rPr lang="en-US" sz="3300" b="1" dirty="0" smtClean="0"/>
              <a:t>________ </a:t>
            </a:r>
            <a:r>
              <a:rPr lang="en-US" sz="3300" b="1" dirty="0"/>
              <a:t>Amendment in the B_____ of R_______</a:t>
            </a:r>
          </a:p>
          <a:p>
            <a:pPr marL="0" indent="0">
              <a:spcBef>
                <a:spcPts val="100"/>
              </a:spcBef>
              <a:buNone/>
            </a:pPr>
            <a:r>
              <a:rPr lang="en-US" sz="3300" b="1" dirty="0" smtClean="0">
                <a:solidFill>
                  <a:schemeClr val="accent2"/>
                </a:solidFill>
              </a:rPr>
              <a:t>U.S.A. P.A.T.R.I.O.T. ACT </a:t>
            </a:r>
            <a:r>
              <a:rPr lang="fr-FR" sz="3300" b="1" dirty="0">
                <a:solidFill>
                  <a:srgbClr val="FF0000"/>
                </a:solidFill>
              </a:rPr>
              <a:t>(p. </a:t>
            </a:r>
            <a:r>
              <a:rPr lang="fr-FR" sz="3300" b="1" dirty="0" smtClean="0">
                <a:solidFill>
                  <a:srgbClr val="FF0000"/>
                </a:solidFill>
              </a:rPr>
              <a:t>125)</a:t>
            </a:r>
            <a:endParaRPr lang="en-US" sz="3300" b="1" dirty="0" smtClean="0">
              <a:solidFill>
                <a:schemeClr val="accent2"/>
              </a:solidFill>
            </a:endParaRPr>
          </a:p>
          <a:p>
            <a:pPr>
              <a:spcBef>
                <a:spcPts val="100"/>
              </a:spcBef>
              <a:buFont typeface="Wingdings" panose="05000000000000000000" pitchFamily="2" charset="2"/>
              <a:buChar char="§"/>
            </a:pPr>
            <a:r>
              <a:rPr lang="en-US" sz="3300" b="1" dirty="0" smtClean="0"/>
              <a:t>Passed </a:t>
            </a:r>
            <a:r>
              <a:rPr lang="en-US" sz="3300" b="1" dirty="0"/>
              <a:t>by C________ after t____________ attacks of __ / __</a:t>
            </a:r>
          </a:p>
          <a:p>
            <a:pPr>
              <a:spcBef>
                <a:spcPts val="100"/>
              </a:spcBef>
              <a:buFont typeface="Wingdings" panose="05000000000000000000" pitchFamily="2" charset="2"/>
              <a:buChar char="§"/>
            </a:pPr>
            <a:r>
              <a:rPr lang="en-US" sz="3300" b="1" dirty="0" err="1" smtClean="0"/>
              <a:t>Govt</a:t>
            </a:r>
            <a:r>
              <a:rPr lang="en-US" sz="3300" b="1" dirty="0" smtClean="0"/>
              <a:t> </a:t>
            </a:r>
            <a:r>
              <a:rPr lang="en-US" sz="3300" b="1" dirty="0"/>
              <a:t>can monitor citizens’ private c_______________ w/o out getting a s______ w</a:t>
            </a:r>
            <a:r>
              <a:rPr lang="en-US" sz="3300" b="1" dirty="0" smtClean="0"/>
              <a:t>_________ </a:t>
            </a:r>
            <a:r>
              <a:rPr lang="en-US" sz="3300" b="1" dirty="0"/>
              <a:t>from a judge &amp; having “p</a:t>
            </a:r>
            <a:r>
              <a:rPr lang="en-US" sz="3300" b="1" dirty="0" smtClean="0"/>
              <a:t>__________ </a:t>
            </a:r>
            <a:r>
              <a:rPr lang="en-US" sz="3300" b="1" dirty="0"/>
              <a:t>c</a:t>
            </a:r>
            <a:r>
              <a:rPr lang="en-US" sz="3300" b="1" dirty="0" smtClean="0"/>
              <a:t>________”;</a:t>
            </a:r>
            <a:endParaRPr lang="en-US" sz="3300" b="1" dirty="0"/>
          </a:p>
          <a:p>
            <a:pPr>
              <a:spcBef>
                <a:spcPts val="100"/>
              </a:spcBef>
              <a:buFont typeface="Wingdings" panose="05000000000000000000" pitchFamily="2" charset="2"/>
              <a:buChar char="§"/>
            </a:pPr>
            <a:r>
              <a:rPr lang="en-US" sz="3300" b="1" dirty="0" smtClean="0"/>
              <a:t>Some </a:t>
            </a:r>
            <a:r>
              <a:rPr lang="en-US" sz="3300" b="1" dirty="0" err="1"/>
              <a:t>ppl</a:t>
            </a:r>
            <a:r>
              <a:rPr lang="en-US" sz="3300" b="1" dirty="0"/>
              <a:t> see as violation of the F</a:t>
            </a:r>
            <a:r>
              <a:rPr lang="en-US" sz="3300" b="1" dirty="0" smtClean="0"/>
              <a:t>________ Amendment of </a:t>
            </a:r>
            <a:r>
              <a:rPr lang="en-US" sz="3300" b="1" dirty="0"/>
              <a:t>the </a:t>
            </a:r>
            <a:r>
              <a:rPr lang="en-US" sz="3300" b="1" dirty="0" smtClean="0"/>
              <a:t>Const. </a:t>
            </a:r>
            <a:r>
              <a:rPr lang="en-US" sz="3300" b="1" dirty="0"/>
              <a:t>which protects citizens from u</a:t>
            </a:r>
            <a:r>
              <a:rPr lang="en-US" sz="3300" b="1" dirty="0" smtClean="0"/>
              <a:t>_____________ </a:t>
            </a:r>
            <a:r>
              <a:rPr lang="en-US" sz="3300" b="1" dirty="0"/>
              <a:t>s</a:t>
            </a:r>
            <a:r>
              <a:rPr lang="en-US" sz="3300" b="1" dirty="0" smtClean="0"/>
              <a:t>_______ </a:t>
            </a:r>
            <a:r>
              <a:rPr lang="en-US" sz="3300" b="1" dirty="0"/>
              <a:t>&amp; s_______</a:t>
            </a:r>
          </a:p>
        </p:txBody>
      </p:sp>
      <p:sp>
        <p:nvSpPr>
          <p:cNvPr id="9" name="Slide Number Placeholder 8"/>
          <p:cNvSpPr>
            <a:spLocks noGrp="1"/>
          </p:cNvSpPr>
          <p:nvPr>
            <p:ph type="sldNum" sz="quarter" idx="12"/>
          </p:nvPr>
        </p:nvSpPr>
        <p:spPr/>
        <p:txBody>
          <a:bodyPr/>
          <a:lstStyle/>
          <a:p>
            <a:fld id="{9CD8D479-8942-46E8-A226-A4E01F7A105C}" type="slidenum">
              <a:rPr lang="en-US" smtClean="0"/>
              <a:pPr/>
              <a:t>39</a:t>
            </a:fld>
            <a:endParaRPr lang="en-US"/>
          </a:p>
        </p:txBody>
      </p:sp>
    </p:spTree>
    <p:extLst>
      <p:ext uri="{BB962C8B-B14F-4D97-AF65-F5344CB8AC3E}">
        <p14:creationId xmlns:p14="http://schemas.microsoft.com/office/powerpoint/2010/main" val="324350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79395"/>
          </a:xfrm>
        </p:spPr>
        <p:txBody>
          <a:bodyPr>
            <a:normAutofit fontScale="90000"/>
          </a:bodyPr>
          <a:lstStyle/>
          <a:p>
            <a:r>
              <a:rPr lang="fr-FR" sz="3000" b="1" dirty="0" smtClean="0">
                <a:solidFill>
                  <a:srgbClr val="FF0000"/>
                </a:solidFill>
              </a:rPr>
              <a:t>Lesson §3.1 – Structure of the U.S. Constitution </a:t>
            </a:r>
            <a:r>
              <a:rPr lang="fr-FR" sz="3000" b="1" dirty="0" smtClean="0">
                <a:solidFill>
                  <a:schemeClr val="accent5">
                    <a:lumMod val="50000"/>
                  </a:schemeClr>
                </a:solidFill>
              </a:rPr>
              <a:t>(p. 80-81)</a:t>
            </a:r>
            <a:endParaRPr lang="en-US" sz="3000" b="1" dirty="0">
              <a:solidFill>
                <a:schemeClr val="accent5">
                  <a:lumMod val="50000"/>
                </a:schemeClr>
              </a:solidFill>
            </a:endParaRPr>
          </a:p>
        </p:txBody>
      </p:sp>
      <p:sp>
        <p:nvSpPr>
          <p:cNvPr id="3" name="Content Placeholder 2"/>
          <p:cNvSpPr>
            <a:spLocks noGrp="1"/>
          </p:cNvSpPr>
          <p:nvPr>
            <p:ph idx="1"/>
          </p:nvPr>
        </p:nvSpPr>
        <p:spPr>
          <a:xfrm>
            <a:off x="0" y="390617"/>
            <a:ext cx="12192000" cy="6167762"/>
          </a:xfrm>
        </p:spPr>
        <p:txBody>
          <a:bodyPr>
            <a:noAutofit/>
          </a:bodyPr>
          <a:lstStyle/>
          <a:p>
            <a:pPr marL="0" indent="0">
              <a:spcBef>
                <a:spcPts val="150"/>
              </a:spcBef>
              <a:buNone/>
            </a:pPr>
            <a:r>
              <a:rPr lang="en-US" sz="2750" b="1" u="sng" dirty="0" smtClean="0">
                <a:solidFill>
                  <a:srgbClr val="FF0000"/>
                </a:solidFill>
                <a:latin typeface="Calibri" panose="020F0502020204030204" pitchFamily="34" charset="0"/>
              </a:rPr>
              <a:t>Preamble</a:t>
            </a:r>
            <a:r>
              <a:rPr lang="en-US" sz="2750" b="1" dirty="0" smtClean="0">
                <a:latin typeface="Calibri" panose="020F0502020204030204" pitchFamily="34" charset="0"/>
              </a:rPr>
              <a:t>: </a:t>
            </a:r>
            <a:r>
              <a:rPr lang="en-US" sz="2750" b="1" dirty="0" smtClean="0">
                <a:solidFill>
                  <a:srgbClr val="0070C0"/>
                </a:solidFill>
                <a:latin typeface="Calibri" panose="020F0502020204030204" pitchFamily="34" charset="0"/>
              </a:rPr>
              <a:t>Introduction </a:t>
            </a:r>
            <a:r>
              <a:rPr lang="en-US" sz="2750" b="1" dirty="0">
                <a:solidFill>
                  <a:srgbClr val="0070C0"/>
                </a:solidFill>
                <a:latin typeface="Calibri" panose="020F0502020204030204" pitchFamily="34" charset="0"/>
              </a:rPr>
              <a:t>that states the </a:t>
            </a:r>
            <a:r>
              <a:rPr lang="en-US" sz="2750" b="1" dirty="0" smtClean="0">
                <a:solidFill>
                  <a:srgbClr val="0070C0"/>
                </a:solidFill>
                <a:latin typeface="Calibri" panose="020F0502020204030204" pitchFamily="34" charset="0"/>
              </a:rPr>
              <a:t>GOALS &amp; PURPOSE of </a:t>
            </a:r>
            <a:r>
              <a:rPr lang="en-US" sz="2750" b="1" dirty="0">
                <a:solidFill>
                  <a:srgbClr val="0070C0"/>
                </a:solidFill>
                <a:latin typeface="Calibri" panose="020F0502020204030204" pitchFamily="34" charset="0"/>
              </a:rPr>
              <a:t>the </a:t>
            </a:r>
            <a:r>
              <a:rPr lang="en-US" sz="2750" b="1" dirty="0" err="1" smtClean="0">
                <a:solidFill>
                  <a:srgbClr val="0070C0"/>
                </a:solidFill>
                <a:latin typeface="Calibri" panose="020F0502020204030204" pitchFamily="34" charset="0"/>
              </a:rPr>
              <a:t>govt</a:t>
            </a:r>
            <a:endParaRPr lang="en-US" sz="2750" b="1" dirty="0" smtClean="0">
              <a:solidFill>
                <a:srgbClr val="0070C0"/>
              </a:solidFill>
              <a:latin typeface="Calibri" panose="020F0502020204030204" pitchFamily="34" charset="0"/>
            </a:endParaRPr>
          </a:p>
          <a:p>
            <a:pPr marL="0" indent="0">
              <a:spcBef>
                <a:spcPts val="150"/>
              </a:spcBef>
              <a:buNone/>
            </a:pPr>
            <a:r>
              <a:rPr lang="en-US" sz="2750" b="1" u="sng" dirty="0" smtClean="0">
                <a:solidFill>
                  <a:srgbClr val="FF0000"/>
                </a:solidFill>
                <a:latin typeface="Calibri" panose="020F0502020204030204" pitchFamily="34" charset="0"/>
              </a:rPr>
              <a:t>Article I</a:t>
            </a:r>
            <a:r>
              <a:rPr lang="en-US" sz="2750" b="1" dirty="0" smtClean="0">
                <a:solidFill>
                  <a:srgbClr val="FF0000"/>
                </a:solidFill>
                <a:latin typeface="Calibri" panose="020F0502020204030204" pitchFamily="34" charset="0"/>
              </a:rPr>
              <a:t>:</a:t>
            </a:r>
          </a:p>
          <a:p>
            <a:pPr>
              <a:spcBef>
                <a:spcPts val="150"/>
              </a:spcBef>
            </a:pPr>
            <a:r>
              <a:rPr lang="en-US" sz="2750" b="1" dirty="0" smtClean="0">
                <a:solidFill>
                  <a:srgbClr val="0070C0"/>
                </a:solidFill>
                <a:latin typeface="Calibri" panose="020F0502020204030204" pitchFamily="34" charset="0"/>
              </a:rPr>
              <a:t>Outlines </a:t>
            </a:r>
            <a:r>
              <a:rPr lang="en-US" sz="2750" b="1" dirty="0">
                <a:solidFill>
                  <a:srgbClr val="0070C0"/>
                </a:solidFill>
                <a:latin typeface="Calibri" panose="020F0502020204030204" pitchFamily="34" charset="0"/>
              </a:rPr>
              <a:t>the </a:t>
            </a:r>
            <a:r>
              <a:rPr lang="en-US" sz="2750" b="1" dirty="0" smtClean="0">
                <a:solidFill>
                  <a:srgbClr val="0070C0"/>
                </a:solidFill>
                <a:latin typeface="Calibri" panose="020F0502020204030204" pitchFamily="34" charset="0"/>
              </a:rPr>
              <a:t>LEGISLATIVE branch </a:t>
            </a:r>
            <a:r>
              <a:rPr lang="en-US" sz="2750" b="1" dirty="0">
                <a:solidFill>
                  <a:srgbClr val="0070C0"/>
                </a:solidFill>
                <a:latin typeface="Calibri" panose="020F0502020204030204" pitchFamily="34" charset="0"/>
              </a:rPr>
              <a:t>&amp; their </a:t>
            </a:r>
            <a:r>
              <a:rPr lang="en-US" sz="2750" b="1" dirty="0" smtClean="0">
                <a:solidFill>
                  <a:srgbClr val="0070C0"/>
                </a:solidFill>
                <a:latin typeface="Calibri" panose="020F0502020204030204" pitchFamily="34" charset="0"/>
              </a:rPr>
              <a:t>LAW-MAKING powers</a:t>
            </a:r>
            <a:endParaRPr lang="en-US" sz="2750" b="1" dirty="0">
              <a:solidFill>
                <a:srgbClr val="0070C0"/>
              </a:solidFill>
              <a:latin typeface="Calibri" panose="020F0502020204030204" pitchFamily="34" charset="0"/>
            </a:endParaRPr>
          </a:p>
          <a:p>
            <a:pPr>
              <a:spcBef>
                <a:spcPts val="150"/>
              </a:spcBef>
            </a:pPr>
            <a:r>
              <a:rPr lang="en-US" sz="2750" b="1" dirty="0" smtClean="0">
                <a:solidFill>
                  <a:srgbClr val="0070C0"/>
                </a:solidFill>
                <a:latin typeface="Calibri" panose="020F0502020204030204" pitchFamily="34" charset="0"/>
              </a:rPr>
              <a:t>Called CONGRESS made </a:t>
            </a:r>
            <a:r>
              <a:rPr lang="en-US" sz="2750" b="1" dirty="0">
                <a:solidFill>
                  <a:srgbClr val="0070C0"/>
                </a:solidFill>
                <a:latin typeface="Calibri" panose="020F0502020204030204" pitchFamily="34" charset="0"/>
              </a:rPr>
              <a:t>up of </a:t>
            </a:r>
            <a:r>
              <a:rPr lang="en-US" sz="2750" b="1" dirty="0" smtClean="0">
                <a:solidFill>
                  <a:srgbClr val="0070C0"/>
                </a:solidFill>
                <a:latin typeface="Calibri" panose="020F0502020204030204" pitchFamily="34" charset="0"/>
              </a:rPr>
              <a:t>2 </a:t>
            </a:r>
            <a:r>
              <a:rPr lang="en-US" sz="2750" b="1" dirty="0">
                <a:solidFill>
                  <a:srgbClr val="0070C0"/>
                </a:solidFill>
                <a:latin typeface="Calibri" panose="020F0502020204030204" pitchFamily="34" charset="0"/>
              </a:rPr>
              <a:t>houses: </a:t>
            </a:r>
            <a:r>
              <a:rPr lang="en-US" sz="2750" b="1" dirty="0" smtClean="0">
                <a:solidFill>
                  <a:srgbClr val="0070C0"/>
                </a:solidFill>
                <a:latin typeface="Calibri" panose="020F0502020204030204" pitchFamily="34" charset="0"/>
              </a:rPr>
              <a:t>SENATE </a:t>
            </a:r>
            <a:r>
              <a:rPr lang="en-US" sz="2750" b="1" dirty="0">
                <a:solidFill>
                  <a:srgbClr val="0070C0"/>
                </a:solidFill>
                <a:latin typeface="Calibri" panose="020F0502020204030204" pitchFamily="34" charset="0"/>
              </a:rPr>
              <a:t>&amp; </a:t>
            </a:r>
            <a:r>
              <a:rPr lang="en-US" sz="2750" b="1" dirty="0" smtClean="0">
                <a:solidFill>
                  <a:srgbClr val="0070C0"/>
                </a:solidFill>
                <a:latin typeface="Calibri" panose="020F0502020204030204" pitchFamily="34" charset="0"/>
              </a:rPr>
              <a:t>HOUSE </a:t>
            </a:r>
            <a:r>
              <a:rPr lang="en-US" sz="2750" b="1" dirty="0">
                <a:solidFill>
                  <a:srgbClr val="0070C0"/>
                </a:solidFill>
                <a:latin typeface="Calibri" panose="020F0502020204030204" pitchFamily="34" charset="0"/>
              </a:rPr>
              <a:t>of </a:t>
            </a:r>
            <a:r>
              <a:rPr lang="en-US" sz="2750" b="1" dirty="0" smtClean="0">
                <a:solidFill>
                  <a:srgbClr val="0070C0"/>
                </a:solidFill>
                <a:latin typeface="Calibri" panose="020F0502020204030204" pitchFamily="34" charset="0"/>
              </a:rPr>
              <a:t>REPRESENTATIVES</a:t>
            </a:r>
            <a:endParaRPr lang="en-US" sz="2750" b="1" dirty="0">
              <a:solidFill>
                <a:srgbClr val="0070C0"/>
              </a:solidFill>
              <a:latin typeface="Calibri" panose="020F0502020204030204" pitchFamily="34" charset="0"/>
            </a:endParaRPr>
          </a:p>
          <a:p>
            <a:pPr>
              <a:spcBef>
                <a:spcPts val="150"/>
              </a:spcBef>
            </a:pPr>
            <a:r>
              <a:rPr lang="en-US" sz="2750" b="1" dirty="0" smtClean="0">
                <a:solidFill>
                  <a:srgbClr val="0070C0"/>
                </a:solidFill>
                <a:latin typeface="Calibri" panose="020F0502020204030204" pitchFamily="34" charset="0"/>
              </a:rPr>
              <a:t>Explains </a:t>
            </a:r>
            <a:r>
              <a:rPr lang="en-US" sz="2750" b="1" dirty="0">
                <a:solidFill>
                  <a:srgbClr val="0070C0"/>
                </a:solidFill>
                <a:latin typeface="Calibri" panose="020F0502020204030204" pitchFamily="34" charset="0"/>
              </a:rPr>
              <a:t>how members are chosen, &amp; </a:t>
            </a:r>
            <a:r>
              <a:rPr lang="en-US" sz="2750" b="1" dirty="0" smtClean="0">
                <a:solidFill>
                  <a:srgbClr val="0070C0"/>
                </a:solidFill>
                <a:latin typeface="Calibri" panose="020F0502020204030204" pitchFamily="34" charset="0"/>
              </a:rPr>
              <a:t>RULES they </a:t>
            </a:r>
            <a:r>
              <a:rPr lang="en-US" sz="2750" b="1" dirty="0">
                <a:solidFill>
                  <a:srgbClr val="0070C0"/>
                </a:solidFill>
                <a:latin typeface="Calibri" panose="020F0502020204030204" pitchFamily="34" charset="0"/>
              </a:rPr>
              <a:t>must follow in making laws</a:t>
            </a:r>
          </a:p>
          <a:p>
            <a:pPr marL="0" indent="0">
              <a:spcBef>
                <a:spcPts val="150"/>
              </a:spcBef>
              <a:buNone/>
            </a:pPr>
            <a:r>
              <a:rPr lang="en-US" sz="2750" b="1" u="sng" dirty="0" smtClean="0">
                <a:solidFill>
                  <a:srgbClr val="FF0000"/>
                </a:solidFill>
                <a:latin typeface="Calibri" panose="020F0502020204030204" pitchFamily="34" charset="0"/>
              </a:rPr>
              <a:t>Article II</a:t>
            </a:r>
            <a:r>
              <a:rPr lang="en-US" sz="2750" b="1" dirty="0" smtClean="0">
                <a:solidFill>
                  <a:srgbClr val="FF0000"/>
                </a:solidFill>
                <a:latin typeface="Calibri" panose="020F0502020204030204" pitchFamily="34" charset="0"/>
              </a:rPr>
              <a:t>:</a:t>
            </a:r>
          </a:p>
          <a:p>
            <a:pPr>
              <a:spcBef>
                <a:spcPts val="150"/>
              </a:spcBef>
            </a:pPr>
            <a:r>
              <a:rPr lang="en-US" sz="2750" b="1" dirty="0" smtClean="0">
                <a:solidFill>
                  <a:srgbClr val="0070C0"/>
                </a:solidFill>
                <a:latin typeface="Calibri" panose="020F0502020204030204" pitchFamily="34" charset="0"/>
              </a:rPr>
              <a:t>Provides </a:t>
            </a:r>
            <a:r>
              <a:rPr lang="en-US" sz="2750" b="1" dirty="0">
                <a:solidFill>
                  <a:srgbClr val="0070C0"/>
                </a:solidFill>
                <a:latin typeface="Calibri" panose="020F0502020204030204" pitchFamily="34" charset="0"/>
              </a:rPr>
              <a:t>for an </a:t>
            </a:r>
            <a:r>
              <a:rPr lang="en-US" sz="2750" b="1" dirty="0" smtClean="0">
                <a:solidFill>
                  <a:srgbClr val="0070C0"/>
                </a:solidFill>
                <a:latin typeface="Calibri" panose="020F0502020204030204" pitchFamily="34" charset="0"/>
              </a:rPr>
              <a:t>EXECUTIVE branch </a:t>
            </a:r>
            <a:r>
              <a:rPr lang="en-US" sz="2750" b="1" dirty="0">
                <a:solidFill>
                  <a:srgbClr val="0070C0"/>
                </a:solidFill>
                <a:latin typeface="Calibri" panose="020F0502020204030204" pitchFamily="34" charset="0"/>
              </a:rPr>
              <a:t>that </a:t>
            </a:r>
            <a:r>
              <a:rPr lang="en-US" sz="2750" b="1" dirty="0" smtClean="0">
                <a:solidFill>
                  <a:srgbClr val="0070C0"/>
                </a:solidFill>
                <a:latin typeface="Calibri" panose="020F0502020204030204" pitchFamily="34" charset="0"/>
              </a:rPr>
              <a:t>ENFORCES </a:t>
            </a:r>
            <a:r>
              <a:rPr lang="en-US" sz="2750" b="1" dirty="0">
                <a:solidFill>
                  <a:srgbClr val="0070C0"/>
                </a:solidFill>
                <a:latin typeface="Calibri" panose="020F0502020204030204" pitchFamily="34" charset="0"/>
              </a:rPr>
              <a:t>laws</a:t>
            </a:r>
          </a:p>
          <a:p>
            <a:pPr>
              <a:spcBef>
                <a:spcPts val="150"/>
              </a:spcBef>
            </a:pPr>
            <a:r>
              <a:rPr lang="en-US" sz="2750" b="1" dirty="0" smtClean="0">
                <a:solidFill>
                  <a:srgbClr val="0070C0"/>
                </a:solidFill>
                <a:latin typeface="Calibri" panose="020F0502020204030204" pitchFamily="34" charset="0"/>
              </a:rPr>
              <a:t>Led </a:t>
            </a:r>
            <a:r>
              <a:rPr lang="en-US" sz="2750" b="1" dirty="0">
                <a:solidFill>
                  <a:srgbClr val="0070C0"/>
                </a:solidFill>
                <a:latin typeface="Calibri" panose="020F0502020204030204" pitchFamily="34" charset="0"/>
              </a:rPr>
              <a:t>by the </a:t>
            </a:r>
            <a:r>
              <a:rPr lang="en-US" sz="2750" b="1" dirty="0" smtClean="0">
                <a:solidFill>
                  <a:srgbClr val="0070C0"/>
                </a:solidFill>
                <a:latin typeface="Calibri" panose="020F0502020204030204" pitchFamily="34" charset="0"/>
              </a:rPr>
              <a:t>PRESIDENT &amp; VICE PRESIDENT</a:t>
            </a:r>
            <a:endParaRPr lang="en-US" sz="2750" b="1" dirty="0">
              <a:solidFill>
                <a:srgbClr val="0070C0"/>
              </a:solidFill>
              <a:latin typeface="Calibri" panose="020F0502020204030204" pitchFamily="34" charset="0"/>
            </a:endParaRPr>
          </a:p>
          <a:p>
            <a:pPr>
              <a:spcBef>
                <a:spcPts val="150"/>
              </a:spcBef>
            </a:pPr>
            <a:r>
              <a:rPr lang="en-US" sz="2750" b="1" dirty="0" smtClean="0">
                <a:solidFill>
                  <a:srgbClr val="0070C0"/>
                </a:solidFill>
                <a:latin typeface="Calibri" panose="020F0502020204030204" pitchFamily="34" charset="0"/>
              </a:rPr>
              <a:t>Explains </a:t>
            </a:r>
            <a:r>
              <a:rPr lang="en-US" sz="2750" b="1" dirty="0">
                <a:solidFill>
                  <a:srgbClr val="0070C0"/>
                </a:solidFill>
                <a:latin typeface="Calibri" panose="020F0502020204030204" pitchFamily="34" charset="0"/>
              </a:rPr>
              <a:t>how they are to be </a:t>
            </a:r>
            <a:r>
              <a:rPr lang="en-US" sz="2750" b="1" dirty="0" smtClean="0">
                <a:solidFill>
                  <a:srgbClr val="0070C0"/>
                </a:solidFill>
                <a:latin typeface="Calibri" panose="020F0502020204030204" pitchFamily="34" charset="0"/>
              </a:rPr>
              <a:t>ELECTED or REMOVED from </a:t>
            </a:r>
            <a:r>
              <a:rPr lang="en-US" sz="2750" b="1" dirty="0">
                <a:solidFill>
                  <a:srgbClr val="0070C0"/>
                </a:solidFill>
                <a:latin typeface="Calibri" panose="020F0502020204030204" pitchFamily="34" charset="0"/>
              </a:rPr>
              <a:t>office</a:t>
            </a:r>
          </a:p>
          <a:p>
            <a:pPr>
              <a:spcBef>
                <a:spcPts val="150"/>
              </a:spcBef>
            </a:pPr>
            <a:r>
              <a:rPr lang="en-US" sz="2750" b="1" dirty="0" smtClean="0">
                <a:solidFill>
                  <a:srgbClr val="0070C0"/>
                </a:solidFill>
                <a:latin typeface="Calibri" panose="020F0502020204030204" pitchFamily="34" charset="0"/>
              </a:rPr>
              <a:t>List </a:t>
            </a:r>
            <a:r>
              <a:rPr lang="en-US" sz="2750" b="1" dirty="0">
                <a:solidFill>
                  <a:srgbClr val="0070C0"/>
                </a:solidFill>
                <a:latin typeface="Calibri" panose="020F0502020204030204" pitchFamily="34" charset="0"/>
              </a:rPr>
              <a:t>the president’s </a:t>
            </a:r>
            <a:r>
              <a:rPr lang="en-US" sz="2750" b="1" dirty="0" smtClean="0">
                <a:solidFill>
                  <a:srgbClr val="0070C0"/>
                </a:solidFill>
                <a:latin typeface="Calibri" panose="020F0502020204030204" pitchFamily="34" charset="0"/>
              </a:rPr>
              <a:t>POWERS, </a:t>
            </a:r>
            <a:r>
              <a:rPr lang="en-US" sz="2750" b="1" dirty="0" err="1">
                <a:solidFill>
                  <a:srgbClr val="0070C0"/>
                </a:solidFill>
                <a:latin typeface="Calibri" panose="020F0502020204030204" pitchFamily="34" charset="0"/>
              </a:rPr>
              <a:t>incl</a:t>
            </a:r>
            <a:r>
              <a:rPr lang="en-US" sz="2750" b="1" dirty="0">
                <a:solidFill>
                  <a:srgbClr val="0070C0"/>
                </a:solidFill>
                <a:latin typeface="Calibri" panose="020F0502020204030204" pitchFamily="34" charset="0"/>
              </a:rPr>
              <a:t> those of commanding military &amp; making treaties w/ other nations </a:t>
            </a:r>
            <a:endParaRPr lang="en-US" sz="2750" b="1" dirty="0" smtClean="0">
              <a:solidFill>
                <a:srgbClr val="0070C0"/>
              </a:solidFill>
              <a:latin typeface="Calibri" panose="020F0502020204030204" pitchFamily="34" charset="0"/>
            </a:endParaRPr>
          </a:p>
          <a:p>
            <a:pPr marL="0" indent="0">
              <a:spcBef>
                <a:spcPts val="150"/>
              </a:spcBef>
              <a:buNone/>
            </a:pPr>
            <a:r>
              <a:rPr lang="en-US" sz="2750" b="1" u="sng" dirty="0">
                <a:solidFill>
                  <a:srgbClr val="FF0000"/>
                </a:solidFill>
                <a:latin typeface="Calibri" panose="020F0502020204030204" pitchFamily="34" charset="0"/>
              </a:rPr>
              <a:t>Article III</a:t>
            </a:r>
            <a:r>
              <a:rPr lang="en-US" sz="2750" b="1" dirty="0">
                <a:solidFill>
                  <a:srgbClr val="FF0000"/>
                </a:solidFill>
                <a:latin typeface="Calibri" panose="020F0502020204030204" pitchFamily="34" charset="0"/>
              </a:rPr>
              <a:t>:</a:t>
            </a:r>
          </a:p>
          <a:p>
            <a:pPr>
              <a:spcBef>
                <a:spcPts val="150"/>
              </a:spcBef>
            </a:pPr>
            <a:r>
              <a:rPr lang="en-US" sz="2750" b="1" dirty="0">
                <a:solidFill>
                  <a:srgbClr val="0070C0"/>
                </a:solidFill>
                <a:latin typeface="Calibri" panose="020F0502020204030204" pitchFamily="34" charset="0"/>
              </a:rPr>
              <a:t>Sets up </a:t>
            </a:r>
            <a:r>
              <a:rPr lang="en-US" sz="2750" b="1" dirty="0" smtClean="0">
                <a:solidFill>
                  <a:srgbClr val="0070C0"/>
                </a:solidFill>
                <a:latin typeface="Calibri" panose="020F0502020204030204" pitchFamily="34" charset="0"/>
              </a:rPr>
              <a:t>JUDICIAL branch </a:t>
            </a:r>
            <a:r>
              <a:rPr lang="en-US" sz="2750" b="1" dirty="0">
                <a:solidFill>
                  <a:srgbClr val="0070C0"/>
                </a:solidFill>
                <a:latin typeface="Calibri" panose="020F0502020204030204" pitchFamily="34" charset="0"/>
              </a:rPr>
              <a:t>that </a:t>
            </a:r>
            <a:r>
              <a:rPr lang="en-US" sz="2750" b="1" dirty="0" smtClean="0">
                <a:solidFill>
                  <a:srgbClr val="0070C0"/>
                </a:solidFill>
                <a:latin typeface="Calibri" panose="020F0502020204030204" pitchFamily="34" charset="0"/>
              </a:rPr>
              <a:t>INTERPRETS laws </a:t>
            </a:r>
            <a:r>
              <a:rPr lang="en-US" sz="2750" b="1" dirty="0">
                <a:solidFill>
                  <a:srgbClr val="0070C0"/>
                </a:solidFill>
                <a:latin typeface="Calibri" panose="020F0502020204030204" pitchFamily="34" charset="0"/>
              </a:rPr>
              <a:t>&amp; sees that </a:t>
            </a:r>
            <a:r>
              <a:rPr lang="en-US" sz="2750" b="1" dirty="0" smtClean="0">
                <a:solidFill>
                  <a:srgbClr val="0070C0"/>
                </a:solidFill>
                <a:latin typeface="Calibri" panose="020F0502020204030204" pitchFamily="34" charset="0"/>
              </a:rPr>
              <a:t>they’re FAIRLY applied</a:t>
            </a:r>
            <a:endParaRPr lang="en-US" sz="2750" b="1" dirty="0">
              <a:solidFill>
                <a:srgbClr val="0070C0"/>
              </a:solidFill>
              <a:latin typeface="Calibri" panose="020F0502020204030204" pitchFamily="34" charset="0"/>
            </a:endParaRPr>
          </a:p>
          <a:p>
            <a:pPr>
              <a:spcBef>
                <a:spcPts val="150"/>
              </a:spcBef>
            </a:pPr>
            <a:r>
              <a:rPr lang="en-US" sz="2750" b="1" dirty="0">
                <a:solidFill>
                  <a:srgbClr val="0070C0"/>
                </a:solidFill>
                <a:latin typeface="Calibri" panose="020F0502020204030204" pitchFamily="34" charset="0"/>
              </a:rPr>
              <a:t>Calls for “one </a:t>
            </a:r>
            <a:r>
              <a:rPr lang="en-US" sz="2750" b="1" dirty="0" smtClean="0">
                <a:solidFill>
                  <a:srgbClr val="0070C0"/>
                </a:solidFill>
                <a:latin typeface="Calibri" panose="020F0502020204030204" pitchFamily="34" charset="0"/>
              </a:rPr>
              <a:t>SUPREME COURT” </a:t>
            </a:r>
            <a:r>
              <a:rPr lang="en-US" sz="2750" b="1" dirty="0">
                <a:solidFill>
                  <a:srgbClr val="0070C0"/>
                </a:solidFill>
                <a:latin typeface="Calibri" panose="020F0502020204030204" pitchFamily="34" charset="0"/>
              </a:rPr>
              <a:t>&amp; any other lower courts that </a:t>
            </a:r>
            <a:r>
              <a:rPr lang="en-US" sz="2750" b="1" dirty="0" smtClean="0">
                <a:solidFill>
                  <a:srgbClr val="0070C0"/>
                </a:solidFill>
                <a:latin typeface="Calibri" panose="020F0502020204030204" pitchFamily="34" charset="0"/>
              </a:rPr>
              <a:t>CONGRESS deems appropriate</a:t>
            </a:r>
            <a:endParaRPr lang="en-US" sz="2750" b="1" dirty="0">
              <a:solidFill>
                <a:srgbClr val="0070C0"/>
              </a:solidFill>
              <a:latin typeface="Calibri" panose="020F0502020204030204" pitchFamily="34" charset="0"/>
            </a:endParaRPr>
          </a:p>
        </p:txBody>
      </p:sp>
      <p:sp>
        <p:nvSpPr>
          <p:cNvPr id="9" name="Slide Number Placeholder 8"/>
          <p:cNvSpPr>
            <a:spLocks noGrp="1"/>
          </p:cNvSpPr>
          <p:nvPr>
            <p:ph type="sldNum" sz="quarter" idx="12"/>
          </p:nvPr>
        </p:nvSpPr>
        <p:spPr/>
        <p:txBody>
          <a:bodyPr/>
          <a:lstStyle/>
          <a:p>
            <a:fld id="{9CD8D479-8942-46E8-A226-A4E01F7A105C}" type="slidenum">
              <a:rPr lang="en-US" smtClean="0"/>
              <a:pPr/>
              <a:t>4</a:t>
            </a:fld>
            <a:endParaRPr lang="en-US"/>
          </a:p>
        </p:txBody>
      </p:sp>
    </p:spTree>
    <p:extLst>
      <p:ext uri="{BB962C8B-B14F-4D97-AF65-F5344CB8AC3E}">
        <p14:creationId xmlns:p14="http://schemas.microsoft.com/office/powerpoint/2010/main" val="155143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§3.3 – </a:t>
            </a:r>
            <a:r>
              <a:rPr lang="fr-FR" sz="3000" b="1" dirty="0">
                <a:solidFill>
                  <a:srgbClr val="FF0000"/>
                </a:solidFill>
              </a:rPr>
              <a:t>POWERS/LIMITS OF GOVT UNDER U.S. CONSTITUTION</a:t>
            </a:r>
            <a:endParaRPr lang="en-US" sz="3000" b="1" dirty="0">
              <a:solidFill>
                <a:srgbClr val="FF0000"/>
              </a:solidFill>
            </a:endParaRPr>
          </a:p>
        </p:txBody>
      </p:sp>
      <p:sp>
        <p:nvSpPr>
          <p:cNvPr id="3" name="Content Placeholder 2"/>
          <p:cNvSpPr>
            <a:spLocks noGrp="1"/>
          </p:cNvSpPr>
          <p:nvPr>
            <p:ph idx="1"/>
          </p:nvPr>
        </p:nvSpPr>
        <p:spPr>
          <a:xfrm>
            <a:off x="0" y="451104"/>
            <a:ext cx="12192000" cy="6406895"/>
          </a:xfrm>
        </p:spPr>
        <p:txBody>
          <a:bodyPr>
            <a:noAutofit/>
          </a:bodyPr>
          <a:lstStyle/>
          <a:p>
            <a:pPr marL="0" indent="0">
              <a:spcBef>
                <a:spcPts val="100"/>
              </a:spcBef>
              <a:buNone/>
            </a:pPr>
            <a:r>
              <a:rPr lang="en-US" sz="3300" b="1" dirty="0" smtClean="0">
                <a:solidFill>
                  <a:schemeClr val="accent2"/>
                </a:solidFill>
              </a:rPr>
              <a:t>ESTABLISHMENT </a:t>
            </a:r>
            <a:r>
              <a:rPr lang="en-US" sz="3300" b="1" dirty="0" smtClean="0">
                <a:solidFill>
                  <a:schemeClr val="accent2"/>
                </a:solidFill>
              </a:rPr>
              <a:t>CLAUSE </a:t>
            </a:r>
            <a:r>
              <a:rPr lang="fr-FR" sz="3300" b="1" dirty="0">
                <a:solidFill>
                  <a:srgbClr val="FF0000"/>
                </a:solidFill>
              </a:rPr>
              <a:t>(p. </a:t>
            </a:r>
            <a:r>
              <a:rPr lang="fr-FR" sz="3300" b="1" dirty="0" smtClean="0">
                <a:solidFill>
                  <a:srgbClr val="FF0000"/>
                </a:solidFill>
              </a:rPr>
              <a:t>121)</a:t>
            </a:r>
            <a:endParaRPr lang="en-US" sz="3300" b="1" dirty="0">
              <a:solidFill>
                <a:srgbClr val="FF0000"/>
              </a:solidFill>
            </a:endParaRPr>
          </a:p>
          <a:p>
            <a:pPr>
              <a:spcBef>
                <a:spcPts val="100"/>
              </a:spcBef>
              <a:buFont typeface="Wingdings" panose="05000000000000000000" pitchFamily="2" charset="2"/>
              <a:buChar char="§"/>
            </a:pPr>
            <a:r>
              <a:rPr lang="en-US" sz="3300" b="1" dirty="0" smtClean="0"/>
              <a:t>Safeguards </a:t>
            </a:r>
            <a:r>
              <a:rPr lang="en-US" sz="3300" b="1" dirty="0" smtClean="0"/>
              <a:t>RELIGIOUS freedom</a:t>
            </a:r>
            <a:r>
              <a:rPr lang="en-US" sz="3300" b="1" dirty="0"/>
              <a:t>;</a:t>
            </a:r>
          </a:p>
          <a:p>
            <a:pPr>
              <a:spcBef>
                <a:spcPts val="100"/>
              </a:spcBef>
              <a:buFont typeface="Wingdings" panose="05000000000000000000" pitchFamily="2" charset="2"/>
              <a:buChar char="§"/>
            </a:pPr>
            <a:r>
              <a:rPr lang="en-US" sz="3300" b="1" dirty="0" smtClean="0"/>
              <a:t>Prohibits </a:t>
            </a:r>
            <a:r>
              <a:rPr lang="en-US" sz="3300" b="1" dirty="0"/>
              <a:t>Congress from establishing an </a:t>
            </a:r>
            <a:r>
              <a:rPr lang="en-US" sz="3300" b="1" dirty="0" smtClean="0"/>
              <a:t>official </a:t>
            </a:r>
            <a:r>
              <a:rPr lang="en-US" sz="3300" b="1" dirty="0" smtClean="0"/>
              <a:t>RELIGION in </a:t>
            </a:r>
            <a:r>
              <a:rPr lang="en-US" sz="3300" b="1" dirty="0"/>
              <a:t>the U.S.;</a:t>
            </a:r>
          </a:p>
          <a:p>
            <a:pPr>
              <a:spcBef>
                <a:spcPts val="100"/>
              </a:spcBef>
              <a:buFont typeface="Wingdings" panose="05000000000000000000" pitchFamily="2" charset="2"/>
              <a:buChar char="§"/>
            </a:pPr>
            <a:r>
              <a:rPr lang="en-US" sz="3300" b="1" dirty="0" smtClean="0"/>
              <a:t>Found </a:t>
            </a:r>
            <a:r>
              <a:rPr lang="en-US" sz="3300" b="1" dirty="0"/>
              <a:t>in the </a:t>
            </a:r>
            <a:r>
              <a:rPr lang="en-US" sz="3300" b="1" dirty="0" smtClean="0"/>
              <a:t>FIRST </a:t>
            </a:r>
            <a:r>
              <a:rPr lang="en-US" sz="3300" b="1" dirty="0"/>
              <a:t>Amendment in the </a:t>
            </a:r>
            <a:r>
              <a:rPr lang="en-US" sz="3300" b="1" dirty="0" smtClean="0"/>
              <a:t>BILL </a:t>
            </a:r>
            <a:r>
              <a:rPr lang="en-US" sz="3300" b="1" dirty="0"/>
              <a:t>of </a:t>
            </a:r>
            <a:r>
              <a:rPr lang="en-US" sz="3300" b="1" dirty="0" smtClean="0"/>
              <a:t>RIGHTS</a:t>
            </a:r>
            <a:endParaRPr lang="en-US" sz="3300" b="1" dirty="0"/>
          </a:p>
          <a:p>
            <a:pPr marL="0" indent="0">
              <a:spcBef>
                <a:spcPts val="100"/>
              </a:spcBef>
              <a:buNone/>
            </a:pPr>
            <a:r>
              <a:rPr lang="en-US" sz="3300" b="1" dirty="0" smtClean="0">
                <a:solidFill>
                  <a:schemeClr val="accent2"/>
                </a:solidFill>
              </a:rPr>
              <a:t>U.S.A. P.A.T.R.I.O.T. ACT </a:t>
            </a:r>
            <a:r>
              <a:rPr lang="fr-FR" sz="3300" b="1" dirty="0">
                <a:solidFill>
                  <a:srgbClr val="FF0000"/>
                </a:solidFill>
              </a:rPr>
              <a:t>(p. </a:t>
            </a:r>
            <a:r>
              <a:rPr lang="fr-FR" sz="3300" b="1" dirty="0" smtClean="0">
                <a:solidFill>
                  <a:srgbClr val="FF0000"/>
                </a:solidFill>
              </a:rPr>
              <a:t>125)</a:t>
            </a:r>
            <a:endParaRPr lang="en-US" sz="3300" b="1" dirty="0" smtClean="0">
              <a:solidFill>
                <a:schemeClr val="accent2"/>
              </a:solidFill>
            </a:endParaRPr>
          </a:p>
          <a:p>
            <a:pPr>
              <a:spcBef>
                <a:spcPts val="100"/>
              </a:spcBef>
              <a:buFont typeface="Wingdings" panose="05000000000000000000" pitchFamily="2" charset="2"/>
              <a:buChar char="§"/>
            </a:pPr>
            <a:r>
              <a:rPr lang="en-US" sz="3300" b="1" dirty="0" smtClean="0"/>
              <a:t>Passed </a:t>
            </a:r>
            <a:r>
              <a:rPr lang="en-US" sz="3300" b="1" dirty="0"/>
              <a:t>by </a:t>
            </a:r>
            <a:r>
              <a:rPr lang="en-US" sz="3300" b="1" dirty="0" smtClean="0"/>
              <a:t>C</a:t>
            </a:r>
            <a:r>
              <a:rPr lang="en-US" sz="3300" b="1" dirty="0" smtClean="0"/>
              <a:t>ONGRESS</a:t>
            </a:r>
            <a:r>
              <a:rPr lang="en-US" sz="3300" b="1" dirty="0" smtClean="0"/>
              <a:t> </a:t>
            </a:r>
            <a:r>
              <a:rPr lang="en-US" sz="3300" b="1" dirty="0"/>
              <a:t>after </a:t>
            </a:r>
            <a:r>
              <a:rPr lang="en-US" sz="3300" b="1" dirty="0" smtClean="0"/>
              <a:t>TERRORIST </a:t>
            </a:r>
            <a:r>
              <a:rPr lang="en-US" sz="3300" b="1" dirty="0"/>
              <a:t>attacks of </a:t>
            </a:r>
            <a:r>
              <a:rPr lang="en-US" sz="3300" b="1" dirty="0" smtClean="0"/>
              <a:t>9 </a:t>
            </a:r>
            <a:r>
              <a:rPr lang="en-US" sz="3300" b="1" dirty="0"/>
              <a:t>/ </a:t>
            </a:r>
            <a:r>
              <a:rPr lang="en-US" sz="3300" b="1" dirty="0" smtClean="0"/>
              <a:t>11 / 2001</a:t>
            </a:r>
            <a:endParaRPr lang="en-US" sz="3300" b="1" dirty="0"/>
          </a:p>
          <a:p>
            <a:pPr>
              <a:spcBef>
                <a:spcPts val="100"/>
              </a:spcBef>
              <a:buFont typeface="Wingdings" panose="05000000000000000000" pitchFamily="2" charset="2"/>
              <a:buChar char="§"/>
            </a:pPr>
            <a:r>
              <a:rPr lang="en-US" sz="3300" b="1" dirty="0" err="1" smtClean="0"/>
              <a:t>Govt</a:t>
            </a:r>
            <a:r>
              <a:rPr lang="en-US" sz="3300" b="1" dirty="0" smtClean="0"/>
              <a:t> </a:t>
            </a:r>
            <a:r>
              <a:rPr lang="en-US" sz="3300" b="1" dirty="0"/>
              <a:t>can monitor citizens’ private </a:t>
            </a:r>
            <a:r>
              <a:rPr lang="en-US" sz="3300" b="1" dirty="0" smtClean="0"/>
              <a:t>COMMUNICATIONS </a:t>
            </a:r>
            <a:r>
              <a:rPr lang="en-US" sz="3300" b="1" dirty="0"/>
              <a:t>w/o out getting a </a:t>
            </a:r>
            <a:r>
              <a:rPr lang="en-US" sz="3300" b="1" dirty="0" smtClean="0"/>
              <a:t>SEARCH WARRANT </a:t>
            </a:r>
            <a:r>
              <a:rPr lang="en-US" sz="3300" b="1" dirty="0"/>
              <a:t>from a judge &amp; having </a:t>
            </a:r>
            <a:r>
              <a:rPr lang="en-US" sz="3300" b="1" dirty="0" smtClean="0"/>
              <a:t>“PROBABLE CAUSE”;</a:t>
            </a:r>
            <a:endParaRPr lang="en-US" sz="3300" b="1" dirty="0"/>
          </a:p>
          <a:p>
            <a:pPr>
              <a:spcBef>
                <a:spcPts val="100"/>
              </a:spcBef>
              <a:buFont typeface="Wingdings" panose="05000000000000000000" pitchFamily="2" charset="2"/>
              <a:buChar char="§"/>
            </a:pPr>
            <a:r>
              <a:rPr lang="en-US" sz="3300" b="1" dirty="0" smtClean="0"/>
              <a:t>Some </a:t>
            </a:r>
            <a:r>
              <a:rPr lang="en-US" sz="3300" b="1" dirty="0" err="1"/>
              <a:t>ppl</a:t>
            </a:r>
            <a:r>
              <a:rPr lang="en-US" sz="3300" b="1" dirty="0"/>
              <a:t> see as violation of the </a:t>
            </a:r>
            <a:r>
              <a:rPr lang="en-US" sz="3300" b="1" dirty="0" smtClean="0"/>
              <a:t>FOURTH Amendment </a:t>
            </a:r>
            <a:r>
              <a:rPr lang="en-US" sz="3300" b="1" dirty="0" smtClean="0"/>
              <a:t>of </a:t>
            </a:r>
            <a:r>
              <a:rPr lang="en-US" sz="3300" b="1" dirty="0"/>
              <a:t>the </a:t>
            </a:r>
            <a:r>
              <a:rPr lang="en-US" sz="3300" b="1" dirty="0" smtClean="0"/>
              <a:t>Const. </a:t>
            </a:r>
            <a:r>
              <a:rPr lang="en-US" sz="3300" b="1" dirty="0"/>
              <a:t>which protects citizens from </a:t>
            </a:r>
            <a:r>
              <a:rPr lang="en-US" sz="3300" b="1" dirty="0" smtClean="0"/>
              <a:t>UNREASONABLE SEARCH </a:t>
            </a:r>
            <a:r>
              <a:rPr lang="en-US" sz="3300" b="1" dirty="0"/>
              <a:t>&amp; </a:t>
            </a:r>
            <a:r>
              <a:rPr lang="en-US" sz="3300" b="1" dirty="0" smtClean="0"/>
              <a:t>SEIZURE</a:t>
            </a:r>
            <a:endParaRPr lang="en-US" sz="3300" b="1" dirty="0"/>
          </a:p>
        </p:txBody>
      </p:sp>
      <p:sp>
        <p:nvSpPr>
          <p:cNvPr id="9" name="Slide Number Placeholder 8"/>
          <p:cNvSpPr>
            <a:spLocks noGrp="1"/>
          </p:cNvSpPr>
          <p:nvPr>
            <p:ph type="sldNum" sz="quarter" idx="12"/>
          </p:nvPr>
        </p:nvSpPr>
        <p:spPr/>
        <p:txBody>
          <a:bodyPr/>
          <a:lstStyle/>
          <a:p>
            <a:fld id="{9CD8D479-8942-46E8-A226-A4E01F7A105C}" type="slidenum">
              <a:rPr lang="en-US" smtClean="0"/>
              <a:pPr/>
              <a:t>40</a:t>
            </a:fld>
            <a:endParaRPr lang="en-US"/>
          </a:p>
        </p:txBody>
      </p:sp>
    </p:spTree>
    <p:extLst>
      <p:ext uri="{BB962C8B-B14F-4D97-AF65-F5344CB8AC3E}">
        <p14:creationId xmlns:p14="http://schemas.microsoft.com/office/powerpoint/2010/main" val="162162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a:t>
            </a:r>
            <a:r>
              <a:rPr lang="fr-FR" sz="3000" b="1" dirty="0">
                <a:solidFill>
                  <a:srgbClr val="FF0000"/>
                </a:solidFill>
              </a:rPr>
              <a:t>POWERS/LIMITS OF GOVT UNDER U.S. CONSTITUTION</a:t>
            </a:r>
            <a:endParaRPr lang="en-US" sz="3000" b="1" dirty="0">
              <a:solidFill>
                <a:srgbClr val="FF0000"/>
              </a:solidFill>
            </a:endParaRPr>
          </a:p>
        </p:txBody>
      </p:sp>
      <p:sp>
        <p:nvSpPr>
          <p:cNvPr id="3" name="Content Placeholder 2"/>
          <p:cNvSpPr>
            <a:spLocks noGrp="1"/>
          </p:cNvSpPr>
          <p:nvPr>
            <p:ph idx="1"/>
          </p:nvPr>
        </p:nvSpPr>
        <p:spPr>
          <a:xfrm>
            <a:off x="0" y="479395"/>
            <a:ext cx="8134350" cy="6078984"/>
          </a:xfrm>
        </p:spPr>
        <p:txBody>
          <a:bodyPr>
            <a:noAutofit/>
          </a:bodyPr>
          <a:lstStyle/>
          <a:p>
            <a:pPr marL="0" indent="0">
              <a:spcBef>
                <a:spcPts val="200"/>
              </a:spcBef>
              <a:buNone/>
            </a:pPr>
            <a:r>
              <a:rPr lang="en-US" sz="2850" b="1" dirty="0"/>
              <a:t>"We admit, as all must admit, that the powers of the Government are limited, and that its limits are not to be transcended. But we think the sound construction of the Constitution </a:t>
            </a:r>
            <a:r>
              <a:rPr lang="en-US" sz="2850" b="1" i="1" u="sng" dirty="0">
                <a:solidFill>
                  <a:srgbClr val="FF0000"/>
                </a:solidFill>
              </a:rPr>
              <a:t>must allow to the national legislature that discretion with respect to the means by which the powers it confers are to be carried into execution which will enable that body to perform the high duties assigned to it in the manner most beneficial to the people</a:t>
            </a:r>
            <a:r>
              <a:rPr lang="en-US" sz="2850" b="1" dirty="0"/>
              <a:t>. Let the </a:t>
            </a:r>
            <a:r>
              <a:rPr lang="en-US" sz="2850" b="1" i="1" u="sng" dirty="0">
                <a:solidFill>
                  <a:srgbClr val="FF0000"/>
                </a:solidFill>
              </a:rPr>
              <a:t>end be legitimate</a:t>
            </a:r>
            <a:r>
              <a:rPr lang="en-US" sz="2850" b="1" dirty="0"/>
              <a:t>, let it be </a:t>
            </a:r>
            <a:r>
              <a:rPr lang="en-US" sz="2850" b="1" i="1" u="sng" dirty="0">
                <a:solidFill>
                  <a:srgbClr val="FF0000"/>
                </a:solidFill>
              </a:rPr>
              <a:t>within the scope of the Constitution</a:t>
            </a:r>
            <a:r>
              <a:rPr lang="en-US" sz="2850" b="1" dirty="0"/>
              <a:t>, and </a:t>
            </a:r>
            <a:r>
              <a:rPr lang="en-US" sz="2850" b="1" i="1" u="sng" dirty="0">
                <a:solidFill>
                  <a:srgbClr val="FF0000"/>
                </a:solidFill>
              </a:rPr>
              <a:t>all means which are appropriate</a:t>
            </a:r>
            <a:r>
              <a:rPr lang="en-US" sz="2850" b="1" dirty="0"/>
              <a:t>, which are plainly adapted to that end, which are not prohibited, but consistent with the letter and spirit of the Constitution, are constitutional," – Justice John Marshall</a:t>
            </a:r>
            <a:endParaRPr lang="en-US" sz="2850" b="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pPr/>
              <a:t>41</a:t>
            </a:fld>
            <a:endParaRPr lang="en-US"/>
          </a:p>
        </p:txBody>
      </p:sp>
      <p:sp>
        <p:nvSpPr>
          <p:cNvPr id="5" name="Content Placeholder 2"/>
          <p:cNvSpPr txBox="1">
            <a:spLocks/>
          </p:cNvSpPr>
          <p:nvPr/>
        </p:nvSpPr>
        <p:spPr>
          <a:xfrm>
            <a:off x="8134350" y="550416"/>
            <a:ext cx="4057650"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chemeClr val="accent2"/>
                </a:solidFill>
                <a:ea typeface="Calibri" panose="020F0502020204030204" pitchFamily="34" charset="0"/>
              </a:rPr>
              <a:t>Which power/limit?</a:t>
            </a:r>
            <a:endParaRPr lang="en-US" sz="2700" b="1" dirty="0" smtClean="0">
              <a:solidFill>
                <a:schemeClr val="accent2"/>
              </a:solidFill>
            </a:endParaRPr>
          </a:p>
        </p:txBody>
      </p:sp>
    </p:spTree>
    <p:extLst>
      <p:ext uri="{BB962C8B-B14F-4D97-AF65-F5344CB8AC3E}">
        <p14:creationId xmlns:p14="http://schemas.microsoft.com/office/powerpoint/2010/main" val="411691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a:t>
            </a:r>
            <a:r>
              <a:rPr lang="fr-FR" sz="3000" b="1" dirty="0">
                <a:solidFill>
                  <a:srgbClr val="FF0000"/>
                </a:solidFill>
              </a:rPr>
              <a:t>POWERS/LIMITS OF GOVT UNDER U.S. CONSTITUTION</a:t>
            </a:r>
            <a:endParaRPr lang="en-US" sz="3000" b="1" dirty="0">
              <a:solidFill>
                <a:srgbClr val="FF0000"/>
              </a:solidFill>
            </a:endParaRPr>
          </a:p>
        </p:txBody>
      </p:sp>
      <p:sp>
        <p:nvSpPr>
          <p:cNvPr id="3" name="Content Placeholder 2"/>
          <p:cNvSpPr>
            <a:spLocks noGrp="1"/>
          </p:cNvSpPr>
          <p:nvPr>
            <p:ph idx="1"/>
          </p:nvPr>
        </p:nvSpPr>
        <p:spPr>
          <a:xfrm>
            <a:off x="0" y="479395"/>
            <a:ext cx="8134350" cy="6078984"/>
          </a:xfrm>
        </p:spPr>
        <p:txBody>
          <a:bodyPr>
            <a:noAutofit/>
          </a:bodyPr>
          <a:lstStyle/>
          <a:p>
            <a:pPr marL="0" indent="0">
              <a:spcBef>
                <a:spcPts val="200"/>
              </a:spcBef>
              <a:buNone/>
            </a:pPr>
            <a:r>
              <a:rPr lang="en-US" sz="2850" b="1" dirty="0"/>
              <a:t>"We admit, as all must admit, that the powers of the Government are limited, and that its limits are not to be transcended. But we think the sound construction of the Constitution </a:t>
            </a:r>
            <a:r>
              <a:rPr lang="en-US" sz="2850" b="1" i="1" u="sng" dirty="0">
                <a:solidFill>
                  <a:srgbClr val="FF0000"/>
                </a:solidFill>
              </a:rPr>
              <a:t>must allow to the national legislature that discretion with respect to the means by which the powers it confers are to be carried into execution which will enable that body to perform the high duties assigned to it in the manner most beneficial to the people</a:t>
            </a:r>
            <a:r>
              <a:rPr lang="en-US" sz="2850" b="1" dirty="0"/>
              <a:t>. Let the </a:t>
            </a:r>
            <a:r>
              <a:rPr lang="en-US" sz="2850" b="1" i="1" u="sng" dirty="0">
                <a:solidFill>
                  <a:srgbClr val="FF0000"/>
                </a:solidFill>
              </a:rPr>
              <a:t>end be legitimate</a:t>
            </a:r>
            <a:r>
              <a:rPr lang="en-US" sz="2850" b="1" dirty="0"/>
              <a:t>, let it be </a:t>
            </a:r>
            <a:r>
              <a:rPr lang="en-US" sz="2850" b="1" i="1" u="sng" dirty="0">
                <a:solidFill>
                  <a:srgbClr val="FF0000"/>
                </a:solidFill>
              </a:rPr>
              <a:t>within the scope of the Constitution</a:t>
            </a:r>
            <a:r>
              <a:rPr lang="en-US" sz="2850" b="1" dirty="0"/>
              <a:t>, and </a:t>
            </a:r>
            <a:r>
              <a:rPr lang="en-US" sz="2850" b="1" i="1" u="sng" dirty="0">
                <a:solidFill>
                  <a:srgbClr val="FF0000"/>
                </a:solidFill>
              </a:rPr>
              <a:t>all means which are appropriate</a:t>
            </a:r>
            <a:r>
              <a:rPr lang="en-US" sz="2850" b="1" dirty="0"/>
              <a:t>, which are plainly adapted to that end, which are not prohibited, but consistent with the letter and spirit of the Constitution, are constitutional," – Justice John Marshall</a:t>
            </a:r>
            <a:endParaRPr lang="en-US" sz="2850" b="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pPr/>
              <a:t>42</a:t>
            </a:fld>
            <a:endParaRPr lang="en-US"/>
          </a:p>
        </p:txBody>
      </p:sp>
      <p:sp>
        <p:nvSpPr>
          <p:cNvPr id="5" name="Content Placeholder 2"/>
          <p:cNvSpPr txBox="1">
            <a:spLocks/>
          </p:cNvSpPr>
          <p:nvPr/>
        </p:nvSpPr>
        <p:spPr>
          <a:xfrm>
            <a:off x="8134350" y="550416"/>
            <a:ext cx="4057650"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chemeClr val="accent2"/>
                </a:solidFill>
                <a:ea typeface="Calibri" panose="020F0502020204030204" pitchFamily="34" charset="0"/>
              </a:rPr>
              <a:t>Which power/limit</a:t>
            </a:r>
            <a:r>
              <a:rPr lang="en-US" sz="3600" b="1" dirty="0" smtClean="0">
                <a:solidFill>
                  <a:schemeClr val="accent2"/>
                </a:solidFill>
                <a:ea typeface="Calibri" panose="020F0502020204030204" pitchFamily="34" charset="0"/>
              </a:rPr>
              <a:t>?</a:t>
            </a:r>
          </a:p>
          <a:p>
            <a:pPr marL="0" indent="0">
              <a:spcBef>
                <a:spcPts val="200"/>
              </a:spcBef>
              <a:buFont typeface="Arial" panose="020B0604020202020204" pitchFamily="34" charset="0"/>
              <a:buNone/>
            </a:pPr>
            <a:endParaRPr lang="en-US" sz="3600" b="1" dirty="0">
              <a:solidFill>
                <a:schemeClr val="accent2"/>
              </a:solidFill>
            </a:endParaRPr>
          </a:p>
          <a:p>
            <a:pPr marL="0" indent="0">
              <a:spcBef>
                <a:spcPts val="200"/>
              </a:spcBef>
              <a:buFont typeface="Arial" panose="020B0604020202020204" pitchFamily="34" charset="0"/>
              <a:buNone/>
            </a:pPr>
            <a:r>
              <a:rPr lang="en-US" sz="3600" b="1" dirty="0" smtClean="0">
                <a:solidFill>
                  <a:srgbClr val="00B050"/>
                </a:solidFill>
              </a:rPr>
              <a:t>IMPLED POWERS (ELASTIC CLAUSE OR NECESSARY &amp; PROPER CLAUSE)</a:t>
            </a:r>
            <a:endParaRPr lang="en-US" sz="2700" b="1" dirty="0" smtClean="0">
              <a:solidFill>
                <a:srgbClr val="00B050"/>
              </a:solidFill>
            </a:endParaRPr>
          </a:p>
        </p:txBody>
      </p:sp>
    </p:spTree>
    <p:extLst>
      <p:ext uri="{BB962C8B-B14F-4D97-AF65-F5344CB8AC3E}">
        <p14:creationId xmlns:p14="http://schemas.microsoft.com/office/powerpoint/2010/main" val="296828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a:t>
            </a:r>
            <a:r>
              <a:rPr lang="fr-FR" sz="3000" b="1" dirty="0">
                <a:solidFill>
                  <a:srgbClr val="FF0000"/>
                </a:solidFill>
              </a:rPr>
              <a:t>POWERS/LIMITS OF GOVT UNDER U.S. CONSTITUTION</a:t>
            </a:r>
            <a:endParaRPr lang="en-US" sz="3000" b="1" dirty="0">
              <a:solidFill>
                <a:srgbClr val="FF0000"/>
              </a:solidFill>
            </a:endParaRPr>
          </a:p>
        </p:txBody>
      </p:sp>
      <p:sp>
        <p:nvSpPr>
          <p:cNvPr id="3" name="Content Placeholder 2"/>
          <p:cNvSpPr>
            <a:spLocks noGrp="1"/>
          </p:cNvSpPr>
          <p:nvPr>
            <p:ph idx="1"/>
          </p:nvPr>
        </p:nvSpPr>
        <p:spPr>
          <a:xfrm>
            <a:off x="144378" y="479395"/>
            <a:ext cx="7989971" cy="6078984"/>
          </a:xfrm>
        </p:spPr>
        <p:txBody>
          <a:bodyPr>
            <a:noAutofit/>
          </a:bodyPr>
          <a:lstStyle/>
          <a:p>
            <a:pPr marL="0" indent="0">
              <a:spcBef>
                <a:spcPts val="200"/>
              </a:spcBef>
              <a:buNone/>
            </a:pPr>
            <a:r>
              <a:rPr lang="en-US" sz="3300" b="1" dirty="0"/>
              <a:t>“Clearly the privacy of American citizens is a concern constantly. We always </a:t>
            </a:r>
            <a:r>
              <a:rPr lang="en-US" sz="3300" b="1" i="1" u="sng" dirty="0">
                <a:solidFill>
                  <a:srgbClr val="FF0000"/>
                </a:solidFill>
              </a:rPr>
              <a:t>balance privacy and security</a:t>
            </a:r>
            <a:r>
              <a:rPr lang="en-US" sz="3300" b="1" dirty="0"/>
              <a:t>.” – Michael Hayden, Director of the National Security Agency</a:t>
            </a:r>
            <a:endParaRPr lang="en-US" sz="3300" b="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pPr/>
              <a:t>43</a:t>
            </a:fld>
            <a:endParaRPr lang="en-US"/>
          </a:p>
        </p:txBody>
      </p:sp>
      <p:sp>
        <p:nvSpPr>
          <p:cNvPr id="5" name="Content Placeholder 2"/>
          <p:cNvSpPr txBox="1">
            <a:spLocks/>
          </p:cNvSpPr>
          <p:nvPr/>
        </p:nvSpPr>
        <p:spPr>
          <a:xfrm>
            <a:off x="8134350" y="550416"/>
            <a:ext cx="4057650"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chemeClr val="accent2"/>
                </a:solidFill>
                <a:ea typeface="Calibri" panose="020F0502020204030204" pitchFamily="34" charset="0"/>
              </a:rPr>
              <a:t>Which power/limit?</a:t>
            </a:r>
            <a:endParaRPr lang="en-US" sz="2700" b="1" dirty="0" smtClean="0">
              <a:solidFill>
                <a:schemeClr val="accent2"/>
              </a:solidFill>
            </a:endParaRPr>
          </a:p>
        </p:txBody>
      </p:sp>
    </p:spTree>
    <p:extLst>
      <p:ext uri="{BB962C8B-B14F-4D97-AF65-F5344CB8AC3E}">
        <p14:creationId xmlns:p14="http://schemas.microsoft.com/office/powerpoint/2010/main" val="40425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a:t>
            </a:r>
            <a:r>
              <a:rPr lang="fr-FR" sz="3000" b="1" dirty="0">
                <a:solidFill>
                  <a:srgbClr val="FF0000"/>
                </a:solidFill>
              </a:rPr>
              <a:t>POWERS/LIMITS OF GOVT UNDER U.S. CONSTITUTION</a:t>
            </a:r>
            <a:endParaRPr lang="en-US" sz="3000" b="1" dirty="0">
              <a:solidFill>
                <a:srgbClr val="FF0000"/>
              </a:solidFill>
            </a:endParaRPr>
          </a:p>
        </p:txBody>
      </p:sp>
      <p:sp>
        <p:nvSpPr>
          <p:cNvPr id="3" name="Content Placeholder 2"/>
          <p:cNvSpPr>
            <a:spLocks noGrp="1"/>
          </p:cNvSpPr>
          <p:nvPr>
            <p:ph idx="1"/>
          </p:nvPr>
        </p:nvSpPr>
        <p:spPr>
          <a:xfrm>
            <a:off x="144378" y="479395"/>
            <a:ext cx="7989971" cy="6078984"/>
          </a:xfrm>
        </p:spPr>
        <p:txBody>
          <a:bodyPr>
            <a:noAutofit/>
          </a:bodyPr>
          <a:lstStyle/>
          <a:p>
            <a:pPr marL="0" indent="0">
              <a:spcBef>
                <a:spcPts val="200"/>
              </a:spcBef>
              <a:buNone/>
            </a:pPr>
            <a:r>
              <a:rPr lang="en-US" sz="3300" b="1" dirty="0"/>
              <a:t>“Clearly the privacy of American citizens is a concern constantly. We always </a:t>
            </a:r>
            <a:r>
              <a:rPr lang="en-US" sz="3300" b="1" i="1" u="sng" dirty="0">
                <a:solidFill>
                  <a:srgbClr val="FF0000"/>
                </a:solidFill>
              </a:rPr>
              <a:t>balance privacy and security</a:t>
            </a:r>
            <a:r>
              <a:rPr lang="en-US" sz="3300" b="1" dirty="0"/>
              <a:t>.” – Michael Hayden, Director of the National Security Agency</a:t>
            </a:r>
            <a:endParaRPr lang="en-US" sz="3300" b="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pPr/>
              <a:t>44</a:t>
            </a:fld>
            <a:endParaRPr lang="en-US"/>
          </a:p>
        </p:txBody>
      </p:sp>
      <p:sp>
        <p:nvSpPr>
          <p:cNvPr id="5" name="Content Placeholder 2"/>
          <p:cNvSpPr txBox="1">
            <a:spLocks/>
          </p:cNvSpPr>
          <p:nvPr/>
        </p:nvSpPr>
        <p:spPr>
          <a:xfrm>
            <a:off x="8134350" y="550416"/>
            <a:ext cx="4057650"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chemeClr val="accent2"/>
                </a:solidFill>
                <a:ea typeface="Calibri" panose="020F0502020204030204" pitchFamily="34" charset="0"/>
              </a:rPr>
              <a:t>Which power/limit</a:t>
            </a:r>
            <a:r>
              <a:rPr lang="en-US" sz="3600" b="1" dirty="0" smtClean="0">
                <a:solidFill>
                  <a:schemeClr val="accent2"/>
                </a:solidFill>
                <a:ea typeface="Calibri" panose="020F0502020204030204" pitchFamily="34" charset="0"/>
              </a:rPr>
              <a:t>?</a:t>
            </a:r>
          </a:p>
          <a:p>
            <a:pPr marL="0" indent="0">
              <a:spcBef>
                <a:spcPts val="200"/>
              </a:spcBef>
              <a:buFont typeface="Arial" panose="020B0604020202020204" pitchFamily="34" charset="0"/>
              <a:buNone/>
            </a:pPr>
            <a:endParaRPr lang="en-US" sz="3600" b="1" dirty="0">
              <a:solidFill>
                <a:srgbClr val="00B050"/>
              </a:solidFill>
            </a:endParaRPr>
          </a:p>
          <a:p>
            <a:pPr marL="0" indent="0">
              <a:spcBef>
                <a:spcPts val="200"/>
              </a:spcBef>
              <a:buFont typeface="Arial" panose="020B0604020202020204" pitchFamily="34" charset="0"/>
              <a:buNone/>
            </a:pPr>
            <a:r>
              <a:rPr lang="en-US" sz="3600" b="1" dirty="0" smtClean="0">
                <a:solidFill>
                  <a:srgbClr val="00B050"/>
                </a:solidFill>
              </a:rPr>
              <a:t>USA P.A.T.R.I.O.T. ACT</a:t>
            </a:r>
            <a:endParaRPr lang="en-US" sz="2700" b="1" dirty="0" smtClean="0">
              <a:solidFill>
                <a:srgbClr val="00B050"/>
              </a:solidFill>
            </a:endParaRPr>
          </a:p>
        </p:txBody>
      </p:sp>
    </p:spTree>
    <p:extLst>
      <p:ext uri="{BB962C8B-B14F-4D97-AF65-F5344CB8AC3E}">
        <p14:creationId xmlns:p14="http://schemas.microsoft.com/office/powerpoint/2010/main" val="231382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a:t>
            </a:r>
            <a:r>
              <a:rPr lang="fr-FR" sz="3000" b="1" dirty="0">
                <a:solidFill>
                  <a:srgbClr val="FF0000"/>
                </a:solidFill>
              </a:rPr>
              <a:t>POWERS/LIMITS OF GOVT UNDER U.S. CONSTITUTION</a:t>
            </a:r>
            <a:endParaRPr lang="en-US" sz="3000" b="1" dirty="0">
              <a:solidFill>
                <a:srgbClr val="FF0000"/>
              </a:solidFill>
            </a:endParaRPr>
          </a:p>
        </p:txBody>
      </p:sp>
      <p:sp>
        <p:nvSpPr>
          <p:cNvPr id="3" name="Content Placeholder 2"/>
          <p:cNvSpPr>
            <a:spLocks noGrp="1"/>
          </p:cNvSpPr>
          <p:nvPr>
            <p:ph idx="1"/>
          </p:nvPr>
        </p:nvSpPr>
        <p:spPr>
          <a:xfrm>
            <a:off x="0" y="479395"/>
            <a:ext cx="8134350" cy="6078984"/>
          </a:xfrm>
        </p:spPr>
        <p:txBody>
          <a:bodyPr>
            <a:noAutofit/>
          </a:bodyPr>
          <a:lstStyle/>
          <a:p>
            <a:pPr marL="0" indent="0">
              <a:spcBef>
                <a:spcPts val="200"/>
              </a:spcBef>
              <a:buNone/>
            </a:pPr>
            <a:r>
              <a:rPr lang="en-US" sz="3300" b="1" dirty="0"/>
              <a:t>“</a:t>
            </a:r>
            <a:r>
              <a:rPr lang="en-US" sz="3300" b="1" i="1" u="sng" dirty="0">
                <a:solidFill>
                  <a:srgbClr val="FF0000"/>
                </a:solidFill>
              </a:rPr>
              <a:t>No person shall </a:t>
            </a:r>
            <a:r>
              <a:rPr lang="en-US" sz="3300" b="1" i="1" u="sng" dirty="0" smtClean="0">
                <a:solidFill>
                  <a:srgbClr val="FF0000"/>
                </a:solidFill>
              </a:rPr>
              <a:t>be held</a:t>
            </a:r>
            <a:r>
              <a:rPr lang="en-US" sz="3300" b="1" dirty="0" smtClean="0"/>
              <a:t> </a:t>
            </a:r>
            <a:r>
              <a:rPr lang="en-US" sz="3300" b="1" dirty="0"/>
              <a:t>to answer for a capital, or otherwise infamous crime, </a:t>
            </a:r>
            <a:r>
              <a:rPr lang="en-US" sz="3300" b="1" i="1" u="sng" dirty="0">
                <a:solidFill>
                  <a:srgbClr val="FF0000"/>
                </a:solidFill>
              </a:rPr>
              <a:t>unless on the presentment or indictment of a Grand Jury</a:t>
            </a:r>
            <a:r>
              <a:rPr lang="en-US" sz="3300" b="1" dirty="0"/>
              <a:t>, except in cases arising in the land or naval forces, or in the Militia, when in actual service in time of War or public danger.” – U.S. Constitution</a:t>
            </a:r>
            <a:endParaRPr lang="en-US" sz="3300" b="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pPr/>
              <a:t>45</a:t>
            </a:fld>
            <a:endParaRPr lang="en-US"/>
          </a:p>
        </p:txBody>
      </p:sp>
      <p:sp>
        <p:nvSpPr>
          <p:cNvPr id="5" name="Content Placeholder 2"/>
          <p:cNvSpPr txBox="1">
            <a:spLocks/>
          </p:cNvSpPr>
          <p:nvPr/>
        </p:nvSpPr>
        <p:spPr>
          <a:xfrm>
            <a:off x="8134350" y="550416"/>
            <a:ext cx="4057650"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chemeClr val="accent2"/>
                </a:solidFill>
                <a:ea typeface="Calibri" panose="020F0502020204030204" pitchFamily="34" charset="0"/>
              </a:rPr>
              <a:t>Which power/limit?</a:t>
            </a:r>
            <a:endParaRPr lang="en-US" sz="2700" b="1" dirty="0" smtClean="0">
              <a:solidFill>
                <a:schemeClr val="accent2"/>
              </a:solidFill>
            </a:endParaRPr>
          </a:p>
        </p:txBody>
      </p:sp>
    </p:spTree>
    <p:extLst>
      <p:ext uri="{BB962C8B-B14F-4D97-AF65-F5344CB8AC3E}">
        <p14:creationId xmlns:p14="http://schemas.microsoft.com/office/powerpoint/2010/main" val="335776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a:t>
            </a:r>
            <a:r>
              <a:rPr lang="fr-FR" sz="3000" b="1" dirty="0">
                <a:solidFill>
                  <a:srgbClr val="FF0000"/>
                </a:solidFill>
              </a:rPr>
              <a:t>POWERS/LIMITS OF GOVT UNDER U.S. CONSTITUTION</a:t>
            </a:r>
            <a:endParaRPr lang="en-US" sz="3000" b="1" dirty="0">
              <a:solidFill>
                <a:srgbClr val="FF0000"/>
              </a:solidFill>
            </a:endParaRPr>
          </a:p>
        </p:txBody>
      </p:sp>
      <p:sp>
        <p:nvSpPr>
          <p:cNvPr id="3" name="Content Placeholder 2"/>
          <p:cNvSpPr>
            <a:spLocks noGrp="1"/>
          </p:cNvSpPr>
          <p:nvPr>
            <p:ph idx="1"/>
          </p:nvPr>
        </p:nvSpPr>
        <p:spPr>
          <a:xfrm>
            <a:off x="0" y="479395"/>
            <a:ext cx="8134350" cy="6078984"/>
          </a:xfrm>
        </p:spPr>
        <p:txBody>
          <a:bodyPr>
            <a:noAutofit/>
          </a:bodyPr>
          <a:lstStyle/>
          <a:p>
            <a:pPr marL="0" indent="0">
              <a:spcBef>
                <a:spcPts val="200"/>
              </a:spcBef>
              <a:buNone/>
            </a:pPr>
            <a:r>
              <a:rPr lang="en-US" sz="3300" b="1" dirty="0"/>
              <a:t>“</a:t>
            </a:r>
            <a:r>
              <a:rPr lang="en-US" sz="3300" b="1" i="1" u="sng" dirty="0">
                <a:solidFill>
                  <a:srgbClr val="FF0000"/>
                </a:solidFill>
              </a:rPr>
              <a:t>No person shall </a:t>
            </a:r>
            <a:r>
              <a:rPr lang="en-US" sz="3300" b="1" i="1" u="sng" dirty="0" smtClean="0">
                <a:solidFill>
                  <a:srgbClr val="FF0000"/>
                </a:solidFill>
              </a:rPr>
              <a:t>be held</a:t>
            </a:r>
            <a:r>
              <a:rPr lang="en-US" sz="3300" b="1" dirty="0" smtClean="0"/>
              <a:t> </a:t>
            </a:r>
            <a:r>
              <a:rPr lang="en-US" sz="3300" b="1" dirty="0"/>
              <a:t>to answer for a capital, or otherwise infamous crime, </a:t>
            </a:r>
            <a:r>
              <a:rPr lang="en-US" sz="3300" b="1" i="1" u="sng" dirty="0">
                <a:solidFill>
                  <a:srgbClr val="FF0000"/>
                </a:solidFill>
              </a:rPr>
              <a:t>unless on the presentment or indictment of a Grand Jury</a:t>
            </a:r>
            <a:r>
              <a:rPr lang="en-US" sz="3300" b="1" dirty="0"/>
              <a:t>, except in cases arising in the land or naval forces, or in the Militia, when in actual service in time of War or public danger.” – U.S. Constitution</a:t>
            </a:r>
            <a:endParaRPr lang="en-US" sz="3300" b="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pPr/>
              <a:t>46</a:t>
            </a:fld>
            <a:endParaRPr lang="en-US"/>
          </a:p>
        </p:txBody>
      </p:sp>
      <p:sp>
        <p:nvSpPr>
          <p:cNvPr id="5" name="Content Placeholder 2"/>
          <p:cNvSpPr txBox="1">
            <a:spLocks/>
          </p:cNvSpPr>
          <p:nvPr/>
        </p:nvSpPr>
        <p:spPr>
          <a:xfrm>
            <a:off x="8134350" y="550416"/>
            <a:ext cx="4057650"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chemeClr val="accent2"/>
                </a:solidFill>
                <a:ea typeface="Calibri" panose="020F0502020204030204" pitchFamily="34" charset="0"/>
              </a:rPr>
              <a:t>Which power/limit</a:t>
            </a:r>
            <a:r>
              <a:rPr lang="en-US" sz="3600" b="1" dirty="0" smtClean="0">
                <a:solidFill>
                  <a:schemeClr val="accent2"/>
                </a:solidFill>
                <a:ea typeface="Calibri" panose="020F0502020204030204" pitchFamily="34" charset="0"/>
              </a:rPr>
              <a:t>?</a:t>
            </a:r>
          </a:p>
          <a:p>
            <a:pPr marL="0" indent="0">
              <a:spcBef>
                <a:spcPts val="200"/>
              </a:spcBef>
              <a:buFont typeface="Arial" panose="020B0604020202020204" pitchFamily="34" charset="0"/>
              <a:buNone/>
            </a:pPr>
            <a:endParaRPr lang="en-US" sz="3600" b="1" dirty="0">
              <a:solidFill>
                <a:srgbClr val="00B050"/>
              </a:solidFill>
            </a:endParaRPr>
          </a:p>
          <a:p>
            <a:pPr marL="0" indent="0">
              <a:spcBef>
                <a:spcPts val="200"/>
              </a:spcBef>
              <a:buFont typeface="Arial" panose="020B0604020202020204" pitchFamily="34" charset="0"/>
              <a:buNone/>
            </a:pPr>
            <a:r>
              <a:rPr lang="en-US" sz="3600" b="1" i="1" dirty="0" smtClean="0">
                <a:solidFill>
                  <a:srgbClr val="00B050"/>
                </a:solidFill>
              </a:rPr>
              <a:t>HABEAS CORPUS</a:t>
            </a:r>
            <a:endParaRPr lang="en-US" sz="2700" b="1" i="1" dirty="0" smtClean="0">
              <a:solidFill>
                <a:srgbClr val="00B050"/>
              </a:solidFill>
            </a:endParaRPr>
          </a:p>
        </p:txBody>
      </p:sp>
    </p:spTree>
    <p:extLst>
      <p:ext uri="{BB962C8B-B14F-4D97-AF65-F5344CB8AC3E}">
        <p14:creationId xmlns:p14="http://schemas.microsoft.com/office/powerpoint/2010/main" val="89706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a:t>
            </a:r>
            <a:r>
              <a:rPr lang="fr-FR" sz="3000" b="1" dirty="0">
                <a:solidFill>
                  <a:srgbClr val="FF0000"/>
                </a:solidFill>
              </a:rPr>
              <a:t>POWERS/LIMITS OF GOVT UNDER U.S. CONSTITUTION</a:t>
            </a:r>
            <a:endParaRPr lang="en-US" sz="3000" b="1" dirty="0">
              <a:solidFill>
                <a:srgbClr val="FF0000"/>
              </a:solidFill>
            </a:endParaRPr>
          </a:p>
        </p:txBody>
      </p:sp>
      <p:sp>
        <p:nvSpPr>
          <p:cNvPr id="3" name="Content Placeholder 2"/>
          <p:cNvSpPr>
            <a:spLocks noGrp="1"/>
          </p:cNvSpPr>
          <p:nvPr>
            <p:ph idx="1"/>
          </p:nvPr>
        </p:nvSpPr>
        <p:spPr>
          <a:xfrm>
            <a:off x="0" y="479395"/>
            <a:ext cx="7916779" cy="6078984"/>
          </a:xfrm>
        </p:spPr>
        <p:txBody>
          <a:bodyPr>
            <a:noAutofit/>
          </a:bodyPr>
          <a:lstStyle/>
          <a:p>
            <a:pPr marL="0" indent="0">
              <a:spcBef>
                <a:spcPts val="200"/>
              </a:spcBef>
              <a:buNone/>
            </a:pPr>
            <a:r>
              <a:rPr lang="en-US" sz="3150" b="1" dirty="0"/>
              <a:t>“The </a:t>
            </a:r>
            <a:r>
              <a:rPr lang="en-US" sz="3150" b="1" i="1" u="sng" dirty="0">
                <a:solidFill>
                  <a:srgbClr val="FF0000"/>
                </a:solidFill>
              </a:rPr>
              <a:t>creation of crimes after the commission of the fact</a:t>
            </a:r>
            <a:r>
              <a:rPr lang="en-US" sz="3150" b="1" dirty="0"/>
              <a:t>, or, in other words, the subjecting of men to </a:t>
            </a:r>
            <a:r>
              <a:rPr lang="en-US" sz="3150" b="1" i="1" u="sng" dirty="0">
                <a:solidFill>
                  <a:srgbClr val="FF0000"/>
                </a:solidFill>
              </a:rPr>
              <a:t>punishment for things which, when they were done, were breaches of no law</a:t>
            </a:r>
            <a:r>
              <a:rPr lang="en-US" sz="3150" b="1" dirty="0"/>
              <a:t>, and the practice of arbitrary imprisonments, have been, in all ages, the </a:t>
            </a:r>
            <a:r>
              <a:rPr lang="en-US" sz="3150" b="1" i="1" u="sng" dirty="0">
                <a:solidFill>
                  <a:srgbClr val="FF0000"/>
                </a:solidFill>
              </a:rPr>
              <a:t>favorite and most formidable instruments of tyranny.</a:t>
            </a:r>
            <a:r>
              <a:rPr lang="en-US" sz="3150" b="1" dirty="0"/>
              <a:t>” – Alexander Hamilton, </a:t>
            </a:r>
            <a:r>
              <a:rPr lang="en-US" sz="3150" b="1" i="1" dirty="0"/>
              <a:t>Federalist #84</a:t>
            </a:r>
            <a:endParaRPr lang="en-US" sz="3150" b="1" i="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pPr/>
              <a:t>47</a:t>
            </a:fld>
            <a:endParaRPr lang="en-US"/>
          </a:p>
        </p:txBody>
      </p:sp>
      <p:sp>
        <p:nvSpPr>
          <p:cNvPr id="5" name="Content Placeholder 2"/>
          <p:cNvSpPr txBox="1">
            <a:spLocks/>
          </p:cNvSpPr>
          <p:nvPr/>
        </p:nvSpPr>
        <p:spPr>
          <a:xfrm>
            <a:off x="8134350" y="550416"/>
            <a:ext cx="4057650"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chemeClr val="accent2"/>
                </a:solidFill>
                <a:ea typeface="Calibri" panose="020F0502020204030204" pitchFamily="34" charset="0"/>
              </a:rPr>
              <a:t>Which power/limit?</a:t>
            </a:r>
            <a:endParaRPr lang="en-US" sz="2700" b="1" dirty="0" smtClean="0">
              <a:solidFill>
                <a:schemeClr val="accent2"/>
              </a:solidFill>
            </a:endParaRPr>
          </a:p>
        </p:txBody>
      </p:sp>
    </p:spTree>
    <p:extLst>
      <p:ext uri="{BB962C8B-B14F-4D97-AF65-F5344CB8AC3E}">
        <p14:creationId xmlns:p14="http://schemas.microsoft.com/office/powerpoint/2010/main" val="13026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a:t>
            </a:r>
            <a:r>
              <a:rPr lang="fr-FR" sz="3000" b="1" dirty="0">
                <a:solidFill>
                  <a:srgbClr val="FF0000"/>
                </a:solidFill>
              </a:rPr>
              <a:t>POWERS/LIMITS OF GOVT UNDER U.S. CONSTITUTION</a:t>
            </a:r>
            <a:endParaRPr lang="en-US" sz="3000" b="1" dirty="0">
              <a:solidFill>
                <a:srgbClr val="FF0000"/>
              </a:solidFill>
            </a:endParaRPr>
          </a:p>
        </p:txBody>
      </p:sp>
      <p:sp>
        <p:nvSpPr>
          <p:cNvPr id="3" name="Content Placeholder 2"/>
          <p:cNvSpPr>
            <a:spLocks noGrp="1"/>
          </p:cNvSpPr>
          <p:nvPr>
            <p:ph idx="1"/>
          </p:nvPr>
        </p:nvSpPr>
        <p:spPr>
          <a:xfrm>
            <a:off x="0" y="479395"/>
            <a:ext cx="7916779" cy="6078984"/>
          </a:xfrm>
        </p:spPr>
        <p:txBody>
          <a:bodyPr>
            <a:noAutofit/>
          </a:bodyPr>
          <a:lstStyle/>
          <a:p>
            <a:pPr marL="0" indent="0">
              <a:spcBef>
                <a:spcPts val="200"/>
              </a:spcBef>
              <a:buNone/>
            </a:pPr>
            <a:r>
              <a:rPr lang="en-US" sz="3150" b="1" dirty="0"/>
              <a:t>“The </a:t>
            </a:r>
            <a:r>
              <a:rPr lang="en-US" sz="3150" b="1" i="1" u="sng" dirty="0">
                <a:solidFill>
                  <a:srgbClr val="FF0000"/>
                </a:solidFill>
              </a:rPr>
              <a:t>creation of crimes after the commission of the fact</a:t>
            </a:r>
            <a:r>
              <a:rPr lang="en-US" sz="3150" b="1" dirty="0"/>
              <a:t>, or, in other words, the subjecting of men to </a:t>
            </a:r>
            <a:r>
              <a:rPr lang="en-US" sz="3150" b="1" i="1" u="sng" dirty="0">
                <a:solidFill>
                  <a:srgbClr val="FF0000"/>
                </a:solidFill>
              </a:rPr>
              <a:t>punishment for things which, when they were done, were breaches of no law</a:t>
            </a:r>
            <a:r>
              <a:rPr lang="en-US" sz="3150" b="1" dirty="0"/>
              <a:t>, and the practice of arbitrary imprisonments, have been, in all ages, the </a:t>
            </a:r>
            <a:r>
              <a:rPr lang="en-US" sz="3150" b="1" i="1" u="sng" dirty="0">
                <a:solidFill>
                  <a:srgbClr val="FF0000"/>
                </a:solidFill>
              </a:rPr>
              <a:t>favorite and most formidable instruments of tyranny.</a:t>
            </a:r>
            <a:r>
              <a:rPr lang="en-US" sz="3150" b="1" dirty="0"/>
              <a:t>” – Alexander Hamilton, </a:t>
            </a:r>
            <a:r>
              <a:rPr lang="en-US" sz="3150" b="1" i="1" dirty="0"/>
              <a:t>Federalist #84</a:t>
            </a:r>
            <a:endParaRPr lang="en-US" sz="3150" b="1" i="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pPr/>
              <a:t>48</a:t>
            </a:fld>
            <a:endParaRPr lang="en-US"/>
          </a:p>
        </p:txBody>
      </p:sp>
      <p:sp>
        <p:nvSpPr>
          <p:cNvPr id="5" name="Content Placeholder 2"/>
          <p:cNvSpPr txBox="1">
            <a:spLocks/>
          </p:cNvSpPr>
          <p:nvPr/>
        </p:nvSpPr>
        <p:spPr>
          <a:xfrm>
            <a:off x="8134350" y="560248"/>
            <a:ext cx="4057650"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chemeClr val="accent2"/>
                </a:solidFill>
                <a:ea typeface="Calibri" panose="020F0502020204030204" pitchFamily="34" charset="0"/>
              </a:rPr>
              <a:t>Which power/limit</a:t>
            </a:r>
            <a:r>
              <a:rPr lang="en-US" sz="3600" b="1" dirty="0" smtClean="0">
                <a:solidFill>
                  <a:schemeClr val="accent2"/>
                </a:solidFill>
                <a:ea typeface="Calibri" panose="020F0502020204030204" pitchFamily="34" charset="0"/>
              </a:rPr>
              <a:t>?</a:t>
            </a:r>
          </a:p>
          <a:p>
            <a:pPr marL="0" indent="0">
              <a:spcBef>
                <a:spcPts val="200"/>
              </a:spcBef>
              <a:buFont typeface="Arial" panose="020B0604020202020204" pitchFamily="34" charset="0"/>
              <a:buNone/>
            </a:pPr>
            <a:endParaRPr lang="en-US" sz="3600" b="1" dirty="0">
              <a:solidFill>
                <a:schemeClr val="accent2"/>
              </a:solidFill>
            </a:endParaRPr>
          </a:p>
          <a:p>
            <a:pPr marL="0" indent="0">
              <a:spcBef>
                <a:spcPts val="200"/>
              </a:spcBef>
              <a:buFont typeface="Arial" panose="020B0604020202020204" pitchFamily="34" charset="0"/>
              <a:buNone/>
            </a:pPr>
            <a:r>
              <a:rPr lang="en-US" sz="3600" b="1" dirty="0" smtClean="0">
                <a:solidFill>
                  <a:srgbClr val="00B050"/>
                </a:solidFill>
              </a:rPr>
              <a:t>NO </a:t>
            </a:r>
            <a:r>
              <a:rPr lang="en-US" sz="3600" b="1" i="1" dirty="0" smtClean="0">
                <a:solidFill>
                  <a:srgbClr val="00B050"/>
                </a:solidFill>
              </a:rPr>
              <a:t>EX POST FACTO</a:t>
            </a:r>
            <a:r>
              <a:rPr lang="en-US" sz="3600" b="1" dirty="0" smtClean="0">
                <a:solidFill>
                  <a:srgbClr val="00B050"/>
                </a:solidFill>
              </a:rPr>
              <a:t> LAWS</a:t>
            </a:r>
            <a:endParaRPr lang="en-US" sz="2700" b="1" dirty="0" smtClean="0">
              <a:solidFill>
                <a:srgbClr val="00B050"/>
              </a:solidFill>
            </a:endParaRPr>
          </a:p>
        </p:txBody>
      </p:sp>
    </p:spTree>
    <p:extLst>
      <p:ext uri="{BB962C8B-B14F-4D97-AF65-F5344CB8AC3E}">
        <p14:creationId xmlns:p14="http://schemas.microsoft.com/office/powerpoint/2010/main" val="10613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a:t>
            </a:r>
            <a:r>
              <a:rPr lang="fr-FR" sz="3000" b="1" dirty="0">
                <a:solidFill>
                  <a:srgbClr val="FF0000"/>
                </a:solidFill>
              </a:rPr>
              <a:t>POWERS/LIMITS OF GOVT UNDER U.S. CONSTITUTION</a:t>
            </a:r>
            <a:endParaRPr lang="en-US" sz="3000" b="1" dirty="0">
              <a:solidFill>
                <a:srgbClr val="FF0000"/>
              </a:solidFill>
            </a:endParaRPr>
          </a:p>
        </p:txBody>
      </p:sp>
      <p:sp>
        <p:nvSpPr>
          <p:cNvPr id="3" name="Content Placeholder 2"/>
          <p:cNvSpPr>
            <a:spLocks noGrp="1"/>
          </p:cNvSpPr>
          <p:nvPr>
            <p:ph idx="1"/>
          </p:nvPr>
        </p:nvSpPr>
        <p:spPr>
          <a:xfrm>
            <a:off x="0" y="479395"/>
            <a:ext cx="8134350" cy="6078984"/>
          </a:xfrm>
        </p:spPr>
        <p:txBody>
          <a:bodyPr>
            <a:noAutofit/>
          </a:bodyPr>
          <a:lstStyle/>
          <a:p>
            <a:pPr marL="0" indent="0">
              <a:spcBef>
                <a:spcPts val="200"/>
              </a:spcBef>
              <a:buNone/>
            </a:pPr>
            <a:r>
              <a:rPr lang="en-US" sz="3150" b="1" dirty="0"/>
              <a:t>“Believing with you that religion is a matter which lies solely between man &amp; his god … that the legitimate powers of government reach actions only, and not opinions, I contemplate with sovereign reverence that act of the whole American people which declared that </a:t>
            </a:r>
            <a:r>
              <a:rPr lang="en-US" sz="3150" b="1" i="1" u="sng" dirty="0">
                <a:solidFill>
                  <a:srgbClr val="FF0000"/>
                </a:solidFill>
              </a:rPr>
              <a:t>their legislature should make no law respecting an establishment of religion, or prohibiting the free exercise thereof, thus building a wall of separation between church and state.</a:t>
            </a:r>
            <a:r>
              <a:rPr lang="en-US" sz="3150" b="1" dirty="0"/>
              <a:t>” – Thomas Jefferson</a:t>
            </a:r>
            <a:endParaRPr lang="en-US" sz="3150" b="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pPr/>
              <a:t>49</a:t>
            </a:fld>
            <a:endParaRPr lang="en-US"/>
          </a:p>
        </p:txBody>
      </p:sp>
      <p:sp>
        <p:nvSpPr>
          <p:cNvPr id="5" name="Content Placeholder 2"/>
          <p:cNvSpPr txBox="1">
            <a:spLocks/>
          </p:cNvSpPr>
          <p:nvPr/>
        </p:nvSpPr>
        <p:spPr>
          <a:xfrm>
            <a:off x="8134350" y="550416"/>
            <a:ext cx="4057650"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chemeClr val="accent2"/>
                </a:solidFill>
                <a:ea typeface="Calibri" panose="020F0502020204030204" pitchFamily="34" charset="0"/>
              </a:rPr>
              <a:t>Which power/limit?</a:t>
            </a:r>
            <a:endParaRPr lang="en-US" sz="2700" b="1" dirty="0" smtClean="0">
              <a:solidFill>
                <a:schemeClr val="accent2"/>
              </a:solidFill>
            </a:endParaRPr>
          </a:p>
        </p:txBody>
      </p:sp>
    </p:spTree>
    <p:extLst>
      <p:ext uri="{BB962C8B-B14F-4D97-AF65-F5344CB8AC3E}">
        <p14:creationId xmlns:p14="http://schemas.microsoft.com/office/powerpoint/2010/main" val="341396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§3.1 – Structure of the U.S. Constitution </a:t>
            </a:r>
            <a:r>
              <a:rPr lang="fr-FR" sz="3000" b="1" dirty="0">
                <a:solidFill>
                  <a:schemeClr val="accent5">
                    <a:lumMod val="50000"/>
                  </a:schemeClr>
                </a:solidFill>
              </a:rPr>
              <a:t>(p. 80-81)</a:t>
            </a:r>
            <a:endParaRPr lang="en-US" sz="3000" b="1" dirty="0">
              <a:solidFill>
                <a:srgbClr val="FF0000"/>
              </a:solidFill>
            </a:endParaRPr>
          </a:p>
        </p:txBody>
      </p:sp>
      <p:sp>
        <p:nvSpPr>
          <p:cNvPr id="3" name="Content Placeholder 2"/>
          <p:cNvSpPr>
            <a:spLocks noGrp="1"/>
          </p:cNvSpPr>
          <p:nvPr>
            <p:ph idx="1"/>
          </p:nvPr>
        </p:nvSpPr>
        <p:spPr>
          <a:xfrm>
            <a:off x="0" y="550416"/>
            <a:ext cx="12192000" cy="6078984"/>
          </a:xfrm>
        </p:spPr>
        <p:txBody>
          <a:bodyPr>
            <a:noAutofit/>
          </a:bodyPr>
          <a:lstStyle/>
          <a:p>
            <a:pPr marL="230188" indent="-230188">
              <a:spcBef>
                <a:spcPts val="600"/>
              </a:spcBef>
              <a:buNone/>
            </a:pPr>
            <a:r>
              <a:rPr lang="en-US" sz="3000" b="1" u="sng" dirty="0" smtClean="0">
                <a:solidFill>
                  <a:srgbClr val="FF0000"/>
                </a:solidFill>
              </a:rPr>
              <a:t>Article IV</a:t>
            </a:r>
            <a:r>
              <a:rPr lang="en-US" sz="3000" b="1" dirty="0">
                <a:solidFill>
                  <a:srgbClr val="FF0000"/>
                </a:solidFill>
              </a:rPr>
              <a:t>: </a:t>
            </a:r>
            <a:r>
              <a:rPr lang="en-US" sz="3000" b="1" dirty="0">
                <a:solidFill>
                  <a:srgbClr val="0070C0"/>
                </a:solidFill>
              </a:rPr>
              <a:t>Explains </a:t>
            </a:r>
            <a:r>
              <a:rPr lang="en-US" sz="3000" b="1" dirty="0" smtClean="0">
                <a:solidFill>
                  <a:srgbClr val="0070C0"/>
                </a:solidFill>
              </a:rPr>
              <a:t>r_______________ </a:t>
            </a:r>
            <a:r>
              <a:rPr lang="en-US" sz="3000" b="1" dirty="0">
                <a:solidFill>
                  <a:srgbClr val="0070C0"/>
                </a:solidFill>
              </a:rPr>
              <a:t>b/w </a:t>
            </a:r>
            <a:r>
              <a:rPr lang="en-US" sz="3000" b="1" dirty="0" smtClean="0">
                <a:solidFill>
                  <a:srgbClr val="0070C0"/>
                </a:solidFill>
              </a:rPr>
              <a:t>s_______ </a:t>
            </a:r>
            <a:r>
              <a:rPr lang="en-US" sz="3000" b="1" dirty="0">
                <a:solidFill>
                  <a:srgbClr val="0070C0"/>
                </a:solidFill>
              </a:rPr>
              <a:t>&amp; </a:t>
            </a:r>
            <a:r>
              <a:rPr lang="en-US" sz="3000" b="1" dirty="0" smtClean="0">
                <a:solidFill>
                  <a:srgbClr val="0070C0"/>
                </a:solidFill>
              </a:rPr>
              <a:t>n___________ </a:t>
            </a:r>
            <a:r>
              <a:rPr lang="en-US" sz="3000" b="1" dirty="0" err="1" smtClean="0">
                <a:solidFill>
                  <a:srgbClr val="0070C0"/>
                </a:solidFill>
              </a:rPr>
              <a:t>govt</a:t>
            </a:r>
            <a:endParaRPr lang="en-US" sz="3000" b="1" dirty="0" smtClean="0">
              <a:solidFill>
                <a:srgbClr val="0070C0"/>
              </a:solidFill>
            </a:endParaRPr>
          </a:p>
          <a:p>
            <a:pPr marL="230188" indent="-230188">
              <a:spcBef>
                <a:spcPts val="600"/>
              </a:spcBef>
              <a:buNone/>
            </a:pPr>
            <a:r>
              <a:rPr lang="en-US" sz="3000" b="1" u="sng" dirty="0" smtClean="0">
                <a:solidFill>
                  <a:srgbClr val="FF0000"/>
                </a:solidFill>
              </a:rPr>
              <a:t>Article V</a:t>
            </a:r>
            <a:r>
              <a:rPr lang="en-US" sz="3000" b="1" dirty="0">
                <a:solidFill>
                  <a:srgbClr val="FF0000"/>
                </a:solidFill>
              </a:rPr>
              <a:t>: </a:t>
            </a:r>
            <a:r>
              <a:rPr lang="en-US" sz="3000" b="1" dirty="0">
                <a:solidFill>
                  <a:srgbClr val="0070C0"/>
                </a:solidFill>
              </a:rPr>
              <a:t>Specifies under what conditions </a:t>
            </a:r>
            <a:r>
              <a:rPr lang="en-US" sz="3000" b="1" dirty="0" smtClean="0">
                <a:solidFill>
                  <a:srgbClr val="0070C0"/>
                </a:solidFill>
              </a:rPr>
              <a:t>Constitution </a:t>
            </a:r>
            <a:r>
              <a:rPr lang="en-US" sz="3000" b="1" dirty="0">
                <a:solidFill>
                  <a:srgbClr val="0070C0"/>
                </a:solidFill>
              </a:rPr>
              <a:t>can be </a:t>
            </a:r>
            <a:r>
              <a:rPr lang="en-US" sz="3000" b="1" dirty="0" smtClean="0">
                <a:solidFill>
                  <a:srgbClr val="0070C0"/>
                </a:solidFill>
              </a:rPr>
              <a:t>c________ </a:t>
            </a:r>
            <a:r>
              <a:rPr lang="en-US" sz="3000" b="1" dirty="0">
                <a:solidFill>
                  <a:srgbClr val="0070C0"/>
                </a:solidFill>
              </a:rPr>
              <a:t>(by </a:t>
            </a:r>
            <a:r>
              <a:rPr lang="en-US" sz="3000" b="1" dirty="0" smtClean="0">
                <a:solidFill>
                  <a:srgbClr val="0070C0"/>
                </a:solidFill>
              </a:rPr>
              <a:t>a______________)</a:t>
            </a:r>
          </a:p>
          <a:p>
            <a:pPr marL="230188" indent="-230188">
              <a:spcBef>
                <a:spcPts val="600"/>
              </a:spcBef>
              <a:buNone/>
            </a:pPr>
            <a:r>
              <a:rPr lang="en-US" sz="3000" b="1" u="sng" dirty="0" smtClean="0">
                <a:solidFill>
                  <a:srgbClr val="FF0000"/>
                </a:solidFill>
              </a:rPr>
              <a:t>Article VI</a:t>
            </a:r>
            <a:r>
              <a:rPr lang="en-US" sz="3000" b="1" dirty="0">
                <a:solidFill>
                  <a:srgbClr val="FF0000"/>
                </a:solidFill>
              </a:rPr>
              <a:t>: </a:t>
            </a:r>
            <a:r>
              <a:rPr lang="en-US" sz="3000" b="1" dirty="0">
                <a:solidFill>
                  <a:srgbClr val="0070C0"/>
                </a:solidFill>
              </a:rPr>
              <a:t>Declares that </a:t>
            </a:r>
            <a:r>
              <a:rPr lang="en-US" sz="3000" b="1" dirty="0" smtClean="0">
                <a:solidFill>
                  <a:srgbClr val="0070C0"/>
                </a:solidFill>
              </a:rPr>
              <a:t>Constitution </a:t>
            </a:r>
            <a:r>
              <a:rPr lang="en-US" sz="3000" b="1" dirty="0">
                <a:solidFill>
                  <a:srgbClr val="0070C0"/>
                </a:solidFill>
              </a:rPr>
              <a:t>is the </a:t>
            </a:r>
            <a:r>
              <a:rPr lang="en-US" sz="3000" b="1" dirty="0" smtClean="0">
                <a:solidFill>
                  <a:srgbClr val="0070C0"/>
                </a:solidFill>
              </a:rPr>
              <a:t>“S_________ </a:t>
            </a:r>
            <a:r>
              <a:rPr lang="en-US" sz="3000" b="1" dirty="0">
                <a:solidFill>
                  <a:srgbClr val="0070C0"/>
                </a:solidFill>
              </a:rPr>
              <a:t>Law of the land</a:t>
            </a:r>
            <a:r>
              <a:rPr lang="en-US" sz="3000" b="1" dirty="0" smtClean="0">
                <a:solidFill>
                  <a:srgbClr val="0070C0"/>
                </a:solidFill>
              </a:rPr>
              <a:t>”</a:t>
            </a:r>
          </a:p>
          <a:p>
            <a:pPr marL="230188" indent="-230188">
              <a:spcBef>
                <a:spcPts val="600"/>
              </a:spcBef>
              <a:buNone/>
            </a:pPr>
            <a:r>
              <a:rPr lang="en-US" sz="3000" b="1" u="sng" dirty="0">
                <a:solidFill>
                  <a:srgbClr val="FF0000"/>
                </a:solidFill>
              </a:rPr>
              <a:t>Article VII</a:t>
            </a:r>
            <a:r>
              <a:rPr lang="en-US" sz="3000" b="1" dirty="0">
                <a:solidFill>
                  <a:srgbClr val="FF0000"/>
                </a:solidFill>
              </a:rPr>
              <a:t>: </a:t>
            </a:r>
            <a:r>
              <a:rPr lang="en-US" sz="3000" b="1" dirty="0" smtClean="0">
                <a:solidFill>
                  <a:srgbClr val="0070C0"/>
                </a:solidFill>
              </a:rPr>
              <a:t>States Const. takes </a:t>
            </a:r>
            <a:r>
              <a:rPr lang="en-US" sz="3000" b="1" dirty="0">
                <a:solidFill>
                  <a:srgbClr val="0070C0"/>
                </a:solidFill>
              </a:rPr>
              <a:t>effect when ratified by </a:t>
            </a:r>
            <a:r>
              <a:rPr lang="en-US" sz="3000" b="1" dirty="0" smtClean="0">
                <a:solidFill>
                  <a:srgbClr val="0070C0"/>
                </a:solidFill>
              </a:rPr>
              <a:t>__ </a:t>
            </a:r>
            <a:r>
              <a:rPr lang="en-US" sz="3000" b="1" dirty="0">
                <a:solidFill>
                  <a:srgbClr val="0070C0"/>
                </a:solidFill>
              </a:rPr>
              <a:t>out of </a:t>
            </a:r>
            <a:r>
              <a:rPr lang="en-US" sz="3000" b="1" dirty="0" smtClean="0">
                <a:solidFill>
                  <a:srgbClr val="0070C0"/>
                </a:solidFill>
              </a:rPr>
              <a:t>___ states</a:t>
            </a:r>
          </a:p>
          <a:p>
            <a:pPr marL="230188" indent="-230188">
              <a:spcBef>
                <a:spcPts val="600"/>
              </a:spcBef>
              <a:buNone/>
            </a:pPr>
            <a:r>
              <a:rPr lang="en-US" sz="3000" b="1" u="sng" dirty="0" smtClean="0">
                <a:solidFill>
                  <a:srgbClr val="FF0000"/>
                </a:solidFill>
              </a:rPr>
              <a:t>Amendments</a:t>
            </a:r>
            <a:r>
              <a:rPr lang="en-US" sz="3000" b="1" dirty="0" smtClean="0">
                <a:solidFill>
                  <a:srgbClr val="FF0000"/>
                </a:solidFill>
              </a:rPr>
              <a:t>:</a:t>
            </a:r>
            <a:r>
              <a:rPr lang="en-US" sz="3000" b="1" dirty="0" smtClean="0"/>
              <a:t> </a:t>
            </a:r>
            <a:r>
              <a:rPr lang="en-US" sz="3000" b="1" dirty="0" smtClean="0">
                <a:solidFill>
                  <a:srgbClr val="00B050"/>
                </a:solidFill>
              </a:rPr>
              <a:t>(PAGE 82 AT THE TOP)</a:t>
            </a:r>
          </a:p>
          <a:p>
            <a:pPr>
              <a:spcBef>
                <a:spcPts val="600"/>
              </a:spcBef>
            </a:pPr>
            <a:r>
              <a:rPr lang="en-US" sz="3000" b="1" dirty="0" smtClean="0">
                <a:solidFill>
                  <a:srgbClr val="0070C0"/>
                </a:solidFill>
              </a:rPr>
              <a:t>A___________ or changes to the Constitution</a:t>
            </a:r>
          </a:p>
          <a:p>
            <a:pPr>
              <a:spcBef>
                <a:spcPts val="600"/>
              </a:spcBef>
            </a:pPr>
            <a:r>
              <a:rPr lang="en-US" sz="3000" b="1" dirty="0" smtClean="0">
                <a:solidFill>
                  <a:srgbClr val="0070C0"/>
                </a:solidFill>
              </a:rPr>
              <a:t>Constitution </a:t>
            </a:r>
            <a:r>
              <a:rPr lang="en-US" sz="3000" b="1" dirty="0">
                <a:solidFill>
                  <a:srgbClr val="0070C0"/>
                </a:solidFill>
              </a:rPr>
              <a:t>can be </a:t>
            </a:r>
            <a:r>
              <a:rPr lang="en-US" sz="3000" b="1" dirty="0" smtClean="0">
                <a:solidFill>
                  <a:srgbClr val="0070C0"/>
                </a:solidFill>
              </a:rPr>
              <a:t>c___________ </a:t>
            </a:r>
            <a:r>
              <a:rPr lang="en-US" sz="3000" b="1" dirty="0">
                <a:solidFill>
                  <a:srgbClr val="0070C0"/>
                </a:solidFill>
              </a:rPr>
              <a:t>to meet </a:t>
            </a:r>
            <a:r>
              <a:rPr lang="en-US" sz="3000" b="1" dirty="0" smtClean="0">
                <a:solidFill>
                  <a:srgbClr val="0070C0"/>
                </a:solidFill>
              </a:rPr>
              <a:t>changing </a:t>
            </a:r>
            <a:r>
              <a:rPr lang="en-US" sz="3000" b="1" dirty="0">
                <a:solidFill>
                  <a:srgbClr val="0070C0"/>
                </a:solidFill>
              </a:rPr>
              <a:t>needs</a:t>
            </a:r>
          </a:p>
          <a:p>
            <a:pPr>
              <a:spcBef>
                <a:spcPts val="600"/>
              </a:spcBef>
            </a:pPr>
            <a:r>
              <a:rPr lang="en-US" sz="3000" b="1" dirty="0" smtClean="0">
                <a:solidFill>
                  <a:srgbClr val="0070C0"/>
                </a:solidFill>
              </a:rPr>
              <a:t>Very </a:t>
            </a:r>
            <a:r>
              <a:rPr lang="en-US" sz="3000" b="1" dirty="0">
                <a:solidFill>
                  <a:srgbClr val="0070C0"/>
                </a:solidFill>
              </a:rPr>
              <a:t>rare: Only ____ amendments have become law</a:t>
            </a:r>
          </a:p>
          <a:p>
            <a:pPr>
              <a:spcBef>
                <a:spcPts val="600"/>
              </a:spcBef>
            </a:pPr>
            <a:r>
              <a:rPr lang="en-US" sz="3000" b="1" dirty="0" smtClean="0">
                <a:solidFill>
                  <a:srgbClr val="0070C0"/>
                </a:solidFill>
              </a:rPr>
              <a:t>First </a:t>
            </a:r>
            <a:r>
              <a:rPr lang="en-US" sz="3000" b="1" dirty="0">
                <a:solidFill>
                  <a:srgbClr val="0070C0"/>
                </a:solidFill>
              </a:rPr>
              <a:t>ten amendments: </a:t>
            </a:r>
            <a:r>
              <a:rPr lang="en-US" sz="3000" b="1" dirty="0" smtClean="0">
                <a:solidFill>
                  <a:srgbClr val="0070C0"/>
                </a:solidFill>
              </a:rPr>
              <a:t>B_____ </a:t>
            </a:r>
            <a:r>
              <a:rPr lang="en-US" sz="3000" b="1" dirty="0">
                <a:solidFill>
                  <a:srgbClr val="0070C0"/>
                </a:solidFill>
              </a:rPr>
              <a:t>of </a:t>
            </a:r>
            <a:r>
              <a:rPr lang="en-US" sz="3000" b="1" dirty="0" smtClean="0">
                <a:solidFill>
                  <a:srgbClr val="0070C0"/>
                </a:solidFill>
              </a:rPr>
              <a:t>R______</a:t>
            </a:r>
          </a:p>
        </p:txBody>
      </p:sp>
      <p:sp>
        <p:nvSpPr>
          <p:cNvPr id="9" name="Slide Number Placeholder 8"/>
          <p:cNvSpPr>
            <a:spLocks noGrp="1"/>
          </p:cNvSpPr>
          <p:nvPr>
            <p:ph type="sldNum" sz="quarter" idx="12"/>
          </p:nvPr>
        </p:nvSpPr>
        <p:spPr/>
        <p:txBody>
          <a:bodyPr/>
          <a:lstStyle/>
          <a:p>
            <a:fld id="{9CD8D479-8942-46E8-A226-A4E01F7A105C}" type="slidenum">
              <a:rPr lang="en-US" smtClean="0"/>
              <a:pPr/>
              <a:t>5</a:t>
            </a:fld>
            <a:endParaRPr lang="en-US"/>
          </a:p>
        </p:txBody>
      </p:sp>
    </p:spTree>
    <p:extLst>
      <p:ext uri="{BB962C8B-B14F-4D97-AF65-F5344CB8AC3E}">
        <p14:creationId xmlns:p14="http://schemas.microsoft.com/office/powerpoint/2010/main" val="209549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a:t>
            </a:r>
            <a:r>
              <a:rPr lang="fr-FR" sz="3000" b="1" dirty="0">
                <a:solidFill>
                  <a:srgbClr val="FF0000"/>
                </a:solidFill>
              </a:rPr>
              <a:t>POWERS/LIMITS OF GOVT UNDER U.S. CONSTITUTION</a:t>
            </a:r>
            <a:endParaRPr lang="en-US" sz="3000" b="1" dirty="0">
              <a:solidFill>
                <a:srgbClr val="FF0000"/>
              </a:solidFill>
            </a:endParaRPr>
          </a:p>
        </p:txBody>
      </p:sp>
      <p:sp>
        <p:nvSpPr>
          <p:cNvPr id="3" name="Content Placeholder 2"/>
          <p:cNvSpPr>
            <a:spLocks noGrp="1"/>
          </p:cNvSpPr>
          <p:nvPr>
            <p:ph idx="1"/>
          </p:nvPr>
        </p:nvSpPr>
        <p:spPr>
          <a:xfrm>
            <a:off x="0" y="479395"/>
            <a:ext cx="8134350" cy="6078984"/>
          </a:xfrm>
        </p:spPr>
        <p:txBody>
          <a:bodyPr>
            <a:noAutofit/>
          </a:bodyPr>
          <a:lstStyle/>
          <a:p>
            <a:pPr marL="0" indent="0">
              <a:spcBef>
                <a:spcPts val="200"/>
              </a:spcBef>
              <a:buNone/>
            </a:pPr>
            <a:r>
              <a:rPr lang="en-US" sz="3150" b="1" dirty="0"/>
              <a:t>“Believing with you that religion is a matter which lies solely between man &amp; his god … that the legitimate powers of government reach actions only, and not opinions, I contemplate with sovereign reverence that act of the whole American people which declared that </a:t>
            </a:r>
            <a:r>
              <a:rPr lang="en-US" sz="3150" b="1" i="1" u="sng" dirty="0">
                <a:solidFill>
                  <a:srgbClr val="FF0000"/>
                </a:solidFill>
              </a:rPr>
              <a:t>their legislature should make no law respecting an establishment of religion, or prohibiting the free exercise thereof, thus building a wall of separation between church and state.</a:t>
            </a:r>
            <a:r>
              <a:rPr lang="en-US" sz="3150" b="1" dirty="0"/>
              <a:t>” – Thomas Jefferson</a:t>
            </a:r>
            <a:endParaRPr lang="en-US" sz="3150" b="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pPr/>
              <a:t>50</a:t>
            </a:fld>
            <a:endParaRPr lang="en-US"/>
          </a:p>
        </p:txBody>
      </p:sp>
      <p:sp>
        <p:nvSpPr>
          <p:cNvPr id="5" name="Content Placeholder 2"/>
          <p:cNvSpPr txBox="1">
            <a:spLocks/>
          </p:cNvSpPr>
          <p:nvPr/>
        </p:nvSpPr>
        <p:spPr>
          <a:xfrm>
            <a:off x="8134350" y="550416"/>
            <a:ext cx="4057650"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chemeClr val="accent2"/>
                </a:solidFill>
                <a:ea typeface="Calibri" panose="020F0502020204030204" pitchFamily="34" charset="0"/>
              </a:rPr>
              <a:t>Which power/limit</a:t>
            </a:r>
            <a:r>
              <a:rPr lang="en-US" sz="3600" b="1" dirty="0" smtClean="0">
                <a:solidFill>
                  <a:schemeClr val="accent2"/>
                </a:solidFill>
                <a:ea typeface="Calibri" panose="020F0502020204030204" pitchFamily="34" charset="0"/>
              </a:rPr>
              <a:t>?</a:t>
            </a:r>
          </a:p>
          <a:p>
            <a:pPr marL="0" indent="0">
              <a:spcBef>
                <a:spcPts val="200"/>
              </a:spcBef>
              <a:buFont typeface="Arial" panose="020B0604020202020204" pitchFamily="34" charset="0"/>
              <a:buNone/>
            </a:pPr>
            <a:endParaRPr lang="en-US" sz="3600" b="1" dirty="0">
              <a:solidFill>
                <a:srgbClr val="00B050"/>
              </a:solidFill>
            </a:endParaRPr>
          </a:p>
          <a:p>
            <a:pPr marL="0" indent="0">
              <a:spcBef>
                <a:spcPts val="200"/>
              </a:spcBef>
              <a:buFont typeface="Arial" panose="020B0604020202020204" pitchFamily="34" charset="0"/>
              <a:buNone/>
            </a:pPr>
            <a:r>
              <a:rPr lang="en-US" sz="3600" b="1" dirty="0" smtClean="0">
                <a:solidFill>
                  <a:srgbClr val="00B050"/>
                </a:solidFill>
              </a:rPr>
              <a:t>ESTABLISHMENT CLAUSE</a:t>
            </a:r>
            <a:endParaRPr lang="en-US" sz="2700" b="1" dirty="0" smtClean="0">
              <a:solidFill>
                <a:srgbClr val="00B050"/>
              </a:solidFill>
            </a:endParaRPr>
          </a:p>
        </p:txBody>
      </p:sp>
    </p:spTree>
    <p:extLst>
      <p:ext uri="{BB962C8B-B14F-4D97-AF65-F5344CB8AC3E}">
        <p14:creationId xmlns:p14="http://schemas.microsoft.com/office/powerpoint/2010/main" val="7061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a:t>
            </a:r>
            <a:r>
              <a:rPr lang="fr-FR" sz="3000" b="1" dirty="0">
                <a:solidFill>
                  <a:srgbClr val="FF0000"/>
                </a:solidFill>
              </a:rPr>
              <a:t>POWERS/LIMITS OF GOVT UNDER U.S. CONSTITUTION</a:t>
            </a:r>
            <a:endParaRPr lang="en-US" sz="3000" b="1" dirty="0">
              <a:solidFill>
                <a:srgbClr val="FF0000"/>
              </a:solidFill>
            </a:endParaRPr>
          </a:p>
        </p:txBody>
      </p:sp>
      <p:sp>
        <p:nvSpPr>
          <p:cNvPr id="3" name="Content Placeholder 2"/>
          <p:cNvSpPr>
            <a:spLocks noGrp="1"/>
          </p:cNvSpPr>
          <p:nvPr>
            <p:ph idx="1"/>
          </p:nvPr>
        </p:nvSpPr>
        <p:spPr>
          <a:xfrm>
            <a:off x="0" y="479395"/>
            <a:ext cx="8134350" cy="6078984"/>
          </a:xfrm>
        </p:spPr>
        <p:txBody>
          <a:bodyPr>
            <a:noAutofit/>
          </a:bodyPr>
          <a:lstStyle/>
          <a:p>
            <a:pPr marL="0" indent="0">
              <a:spcBef>
                <a:spcPts val="200"/>
              </a:spcBef>
              <a:buNone/>
            </a:pPr>
            <a:r>
              <a:rPr lang="en-US" sz="3600" b="1" dirty="0"/>
              <a:t>“The </a:t>
            </a:r>
            <a:r>
              <a:rPr lang="en-US" sz="3600" b="1" i="1" u="sng" dirty="0">
                <a:solidFill>
                  <a:srgbClr val="FF0000"/>
                </a:solidFill>
              </a:rPr>
              <a:t>Congress </a:t>
            </a:r>
            <a:r>
              <a:rPr lang="en-US" sz="3600" b="1" i="1" u="sng" dirty="0" smtClean="0">
                <a:solidFill>
                  <a:srgbClr val="FF0000"/>
                </a:solidFill>
              </a:rPr>
              <a:t>shall have </a:t>
            </a:r>
            <a:r>
              <a:rPr lang="en-US" sz="3600" b="1" i="1" u="sng" dirty="0">
                <a:solidFill>
                  <a:srgbClr val="FF0000"/>
                </a:solidFill>
              </a:rPr>
              <a:t>the power</a:t>
            </a:r>
            <a:r>
              <a:rPr lang="en-US" sz="3600" b="1" dirty="0"/>
              <a:t> to lay and collect </a:t>
            </a:r>
            <a:r>
              <a:rPr lang="en-US" sz="3600" b="1" i="1" u="sng" dirty="0">
                <a:solidFill>
                  <a:srgbClr val="FF0000"/>
                </a:solidFill>
              </a:rPr>
              <a:t>taxes</a:t>
            </a:r>
            <a:r>
              <a:rPr lang="en-US" sz="3600" b="1" dirty="0"/>
              <a:t> … regulate commerce with foreign nations, and among the several states … </a:t>
            </a:r>
            <a:r>
              <a:rPr lang="en-US" sz="3600" b="1" i="1" u="sng" dirty="0">
                <a:solidFill>
                  <a:srgbClr val="FF0000"/>
                </a:solidFill>
              </a:rPr>
              <a:t>coin money</a:t>
            </a:r>
            <a:r>
              <a:rPr lang="en-US" sz="3600" b="1" dirty="0"/>
              <a:t>, regulate the value thereof … establish </a:t>
            </a:r>
            <a:r>
              <a:rPr lang="en-US" sz="3600" b="1" i="1" u="sng" dirty="0">
                <a:solidFill>
                  <a:srgbClr val="FF0000"/>
                </a:solidFill>
              </a:rPr>
              <a:t>Post Offices and post roads</a:t>
            </a:r>
            <a:r>
              <a:rPr lang="en-US" sz="3600" b="1" dirty="0"/>
              <a:t> … </a:t>
            </a:r>
            <a:r>
              <a:rPr lang="en-US" sz="3600" b="1" i="1" u="sng" dirty="0">
                <a:solidFill>
                  <a:srgbClr val="FF0000"/>
                </a:solidFill>
              </a:rPr>
              <a:t>declare war.</a:t>
            </a:r>
            <a:r>
              <a:rPr lang="en-US" sz="3600" b="1" dirty="0"/>
              <a:t>” – U.S. Constitution</a:t>
            </a:r>
            <a:endParaRPr lang="en-US" sz="3600" b="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pPr/>
              <a:t>51</a:t>
            </a:fld>
            <a:endParaRPr lang="en-US"/>
          </a:p>
        </p:txBody>
      </p:sp>
      <p:sp>
        <p:nvSpPr>
          <p:cNvPr id="5" name="Content Placeholder 2"/>
          <p:cNvSpPr txBox="1">
            <a:spLocks/>
          </p:cNvSpPr>
          <p:nvPr/>
        </p:nvSpPr>
        <p:spPr>
          <a:xfrm>
            <a:off x="8134350" y="550416"/>
            <a:ext cx="4057650"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chemeClr val="accent2"/>
                </a:solidFill>
                <a:ea typeface="Calibri" panose="020F0502020204030204" pitchFamily="34" charset="0"/>
              </a:rPr>
              <a:t>Which power/limit</a:t>
            </a:r>
            <a:r>
              <a:rPr lang="en-US" sz="3600" b="1" dirty="0" smtClean="0">
                <a:solidFill>
                  <a:schemeClr val="accent2"/>
                </a:solidFill>
                <a:ea typeface="Calibri" panose="020F0502020204030204" pitchFamily="34" charset="0"/>
              </a:rPr>
              <a:t>?</a:t>
            </a:r>
          </a:p>
          <a:p>
            <a:pPr marL="0" indent="0">
              <a:spcBef>
                <a:spcPts val="200"/>
              </a:spcBef>
              <a:buFont typeface="Arial" panose="020B0604020202020204" pitchFamily="34" charset="0"/>
              <a:buNone/>
            </a:pPr>
            <a:endParaRPr lang="en-US" sz="3600" b="1" dirty="0">
              <a:solidFill>
                <a:schemeClr val="accent2"/>
              </a:solidFill>
            </a:endParaRPr>
          </a:p>
          <a:p>
            <a:pPr marL="0" indent="0">
              <a:spcBef>
                <a:spcPts val="200"/>
              </a:spcBef>
              <a:buFont typeface="Arial" panose="020B0604020202020204" pitchFamily="34" charset="0"/>
              <a:buNone/>
            </a:pPr>
            <a:endParaRPr lang="en-US" sz="2700" b="1" dirty="0" smtClean="0">
              <a:solidFill>
                <a:schemeClr val="accent2"/>
              </a:solidFill>
            </a:endParaRPr>
          </a:p>
        </p:txBody>
      </p:sp>
    </p:spTree>
    <p:extLst>
      <p:ext uri="{BB962C8B-B14F-4D97-AF65-F5344CB8AC3E}">
        <p14:creationId xmlns:p14="http://schemas.microsoft.com/office/powerpoint/2010/main" val="245216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§3.2 – </a:t>
            </a:r>
            <a:r>
              <a:rPr lang="fr-FR" sz="3000" b="1" dirty="0">
                <a:solidFill>
                  <a:srgbClr val="FF0000"/>
                </a:solidFill>
              </a:rPr>
              <a:t>POWERS/LIMITS OF GOVT UNDER U.S. CONSTITUTION</a:t>
            </a:r>
            <a:endParaRPr lang="en-US" sz="3000" b="1" dirty="0">
              <a:solidFill>
                <a:srgbClr val="FF0000"/>
              </a:solidFill>
            </a:endParaRPr>
          </a:p>
        </p:txBody>
      </p:sp>
      <p:sp>
        <p:nvSpPr>
          <p:cNvPr id="3" name="Content Placeholder 2"/>
          <p:cNvSpPr>
            <a:spLocks noGrp="1"/>
          </p:cNvSpPr>
          <p:nvPr>
            <p:ph idx="1"/>
          </p:nvPr>
        </p:nvSpPr>
        <p:spPr>
          <a:xfrm>
            <a:off x="0" y="479395"/>
            <a:ext cx="8134350" cy="6078984"/>
          </a:xfrm>
        </p:spPr>
        <p:txBody>
          <a:bodyPr>
            <a:noAutofit/>
          </a:bodyPr>
          <a:lstStyle/>
          <a:p>
            <a:pPr marL="0" indent="0">
              <a:spcBef>
                <a:spcPts val="200"/>
              </a:spcBef>
              <a:buNone/>
            </a:pPr>
            <a:r>
              <a:rPr lang="en-US" sz="3600" b="1" dirty="0"/>
              <a:t>“The </a:t>
            </a:r>
            <a:r>
              <a:rPr lang="en-US" sz="3600" b="1" i="1" u="sng" dirty="0">
                <a:solidFill>
                  <a:srgbClr val="FF0000"/>
                </a:solidFill>
              </a:rPr>
              <a:t>Congress </a:t>
            </a:r>
            <a:r>
              <a:rPr lang="en-US" sz="3600" b="1" i="1" u="sng" dirty="0" smtClean="0">
                <a:solidFill>
                  <a:srgbClr val="FF0000"/>
                </a:solidFill>
              </a:rPr>
              <a:t>shall have </a:t>
            </a:r>
            <a:r>
              <a:rPr lang="en-US" sz="3600" b="1" i="1" u="sng" dirty="0">
                <a:solidFill>
                  <a:srgbClr val="FF0000"/>
                </a:solidFill>
              </a:rPr>
              <a:t>the power</a:t>
            </a:r>
            <a:r>
              <a:rPr lang="en-US" sz="3600" b="1" dirty="0"/>
              <a:t> to lay and collect </a:t>
            </a:r>
            <a:r>
              <a:rPr lang="en-US" sz="3600" b="1" i="1" u="sng" dirty="0">
                <a:solidFill>
                  <a:srgbClr val="FF0000"/>
                </a:solidFill>
              </a:rPr>
              <a:t>taxes</a:t>
            </a:r>
            <a:r>
              <a:rPr lang="en-US" sz="3600" b="1" dirty="0"/>
              <a:t> … regulate commerce with foreign nations, and among the several states … </a:t>
            </a:r>
            <a:r>
              <a:rPr lang="en-US" sz="3600" b="1" i="1" u="sng" dirty="0">
                <a:solidFill>
                  <a:srgbClr val="FF0000"/>
                </a:solidFill>
              </a:rPr>
              <a:t>coin money</a:t>
            </a:r>
            <a:r>
              <a:rPr lang="en-US" sz="3600" b="1" dirty="0"/>
              <a:t>, regulate the value thereof … establish </a:t>
            </a:r>
            <a:r>
              <a:rPr lang="en-US" sz="3600" b="1" i="1" u="sng" dirty="0">
                <a:solidFill>
                  <a:srgbClr val="FF0000"/>
                </a:solidFill>
              </a:rPr>
              <a:t>Post Offices and post roads</a:t>
            </a:r>
            <a:r>
              <a:rPr lang="en-US" sz="3600" b="1" dirty="0"/>
              <a:t> … </a:t>
            </a:r>
            <a:r>
              <a:rPr lang="en-US" sz="3600" b="1" i="1" u="sng" dirty="0">
                <a:solidFill>
                  <a:srgbClr val="FF0000"/>
                </a:solidFill>
              </a:rPr>
              <a:t>declare war.</a:t>
            </a:r>
            <a:r>
              <a:rPr lang="en-US" sz="3600" b="1" dirty="0"/>
              <a:t>” – U.S. Constitution</a:t>
            </a:r>
            <a:endParaRPr lang="en-US" sz="3600" b="1" dirty="0" smtClean="0"/>
          </a:p>
        </p:txBody>
      </p:sp>
      <p:sp>
        <p:nvSpPr>
          <p:cNvPr id="9" name="Slide Number Placeholder 8"/>
          <p:cNvSpPr>
            <a:spLocks noGrp="1"/>
          </p:cNvSpPr>
          <p:nvPr>
            <p:ph type="sldNum" sz="quarter" idx="12"/>
          </p:nvPr>
        </p:nvSpPr>
        <p:spPr/>
        <p:txBody>
          <a:bodyPr/>
          <a:lstStyle/>
          <a:p>
            <a:fld id="{9CD8D479-8942-46E8-A226-A4E01F7A105C}" type="slidenum">
              <a:rPr lang="en-US" smtClean="0"/>
              <a:pPr/>
              <a:t>52</a:t>
            </a:fld>
            <a:endParaRPr lang="en-US"/>
          </a:p>
        </p:txBody>
      </p:sp>
      <p:sp>
        <p:nvSpPr>
          <p:cNvPr id="5" name="Content Placeholder 2"/>
          <p:cNvSpPr txBox="1">
            <a:spLocks/>
          </p:cNvSpPr>
          <p:nvPr/>
        </p:nvSpPr>
        <p:spPr>
          <a:xfrm>
            <a:off x="8134350" y="550416"/>
            <a:ext cx="4057650" cy="6078984"/>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buFont typeface="Arial" panose="020B0604020202020204" pitchFamily="34" charset="0"/>
              <a:buNone/>
            </a:pPr>
            <a:r>
              <a:rPr lang="en-US" sz="3600" b="1" dirty="0" smtClean="0">
                <a:solidFill>
                  <a:schemeClr val="accent2"/>
                </a:solidFill>
                <a:ea typeface="Calibri" panose="020F0502020204030204" pitchFamily="34" charset="0"/>
              </a:rPr>
              <a:t>Which power/limit</a:t>
            </a:r>
            <a:r>
              <a:rPr lang="en-US" sz="3600" b="1" dirty="0" smtClean="0">
                <a:solidFill>
                  <a:schemeClr val="accent2"/>
                </a:solidFill>
                <a:ea typeface="Calibri" panose="020F0502020204030204" pitchFamily="34" charset="0"/>
              </a:rPr>
              <a:t>?</a:t>
            </a:r>
          </a:p>
          <a:p>
            <a:pPr marL="0" indent="0">
              <a:spcBef>
                <a:spcPts val="200"/>
              </a:spcBef>
              <a:buFont typeface="Arial" panose="020B0604020202020204" pitchFamily="34" charset="0"/>
              <a:buNone/>
            </a:pPr>
            <a:endParaRPr lang="en-US" sz="3600" b="1" dirty="0">
              <a:solidFill>
                <a:schemeClr val="accent2"/>
              </a:solidFill>
            </a:endParaRPr>
          </a:p>
          <a:p>
            <a:pPr marL="0" indent="0">
              <a:spcBef>
                <a:spcPts val="200"/>
              </a:spcBef>
              <a:buFont typeface="Arial" panose="020B0604020202020204" pitchFamily="34" charset="0"/>
              <a:buNone/>
            </a:pPr>
            <a:r>
              <a:rPr lang="en-US" sz="3600" b="1" dirty="0" smtClean="0">
                <a:solidFill>
                  <a:srgbClr val="00B050"/>
                </a:solidFill>
              </a:rPr>
              <a:t>EXPRESSED  OR ENUMERATED POWERS</a:t>
            </a:r>
            <a:endParaRPr lang="en-US" sz="2700" b="1" dirty="0" smtClean="0">
              <a:solidFill>
                <a:srgbClr val="00B050"/>
              </a:solidFill>
            </a:endParaRPr>
          </a:p>
        </p:txBody>
      </p:sp>
    </p:spTree>
    <p:extLst>
      <p:ext uri="{BB962C8B-B14F-4D97-AF65-F5344CB8AC3E}">
        <p14:creationId xmlns:p14="http://schemas.microsoft.com/office/powerpoint/2010/main" val="125030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36979"/>
          </a:xfrm>
        </p:spPr>
        <p:txBody>
          <a:bodyPr>
            <a:normAutofit/>
          </a:bodyPr>
          <a:lstStyle/>
          <a:p>
            <a:r>
              <a:rPr lang="fr-FR" sz="3000" b="1" dirty="0" smtClean="0">
                <a:solidFill>
                  <a:srgbClr val="FF0000"/>
                </a:solidFill>
              </a:rPr>
              <a:t>Lesson §3.3 – </a:t>
            </a:r>
            <a:r>
              <a:rPr lang="fr-FR" sz="4300" b="1" u="sng" dirty="0" smtClean="0">
                <a:solidFill>
                  <a:schemeClr val="tx2"/>
                </a:solidFill>
              </a:rPr>
              <a:t>FEDERALISM</a:t>
            </a:r>
            <a:r>
              <a:rPr lang="fr-FR" sz="3000" b="1" dirty="0" smtClean="0">
                <a:solidFill>
                  <a:srgbClr val="FF0000"/>
                </a:solidFill>
              </a:rPr>
              <a:t> </a:t>
            </a:r>
            <a:r>
              <a:rPr lang="fr-FR" sz="3200" b="1" dirty="0" smtClean="0">
                <a:solidFill>
                  <a:srgbClr val="0070C0"/>
                </a:solidFill>
              </a:rPr>
              <a:t>(READ SECOND COLUMN p</a:t>
            </a:r>
            <a:r>
              <a:rPr lang="fr-FR" sz="3200" b="1" dirty="0">
                <a:solidFill>
                  <a:srgbClr val="0070C0"/>
                </a:solidFill>
              </a:rPr>
              <a:t>. </a:t>
            </a:r>
            <a:r>
              <a:rPr lang="fr-FR" sz="3200" b="1" dirty="0" smtClean="0">
                <a:solidFill>
                  <a:srgbClr val="0070C0"/>
                </a:solidFill>
              </a:rPr>
              <a:t>89 &amp; CHARTS)</a:t>
            </a:r>
            <a:endParaRPr lang="en-US" sz="3000" b="1" dirty="0">
              <a:solidFill>
                <a:srgbClr val="FF0000"/>
              </a:solidFill>
            </a:endParaRPr>
          </a:p>
        </p:txBody>
      </p:sp>
      <p:sp>
        <p:nvSpPr>
          <p:cNvPr id="3" name="Content Placeholder 2"/>
          <p:cNvSpPr>
            <a:spLocks noGrp="1"/>
          </p:cNvSpPr>
          <p:nvPr>
            <p:ph idx="1"/>
          </p:nvPr>
        </p:nvSpPr>
        <p:spPr>
          <a:xfrm>
            <a:off x="0" y="736978"/>
            <a:ext cx="12192000" cy="6121021"/>
          </a:xfrm>
        </p:spPr>
        <p:txBody>
          <a:bodyPr>
            <a:noAutofit/>
          </a:bodyPr>
          <a:lstStyle/>
          <a:p>
            <a:pPr marL="0" indent="0">
              <a:spcBef>
                <a:spcPts val="100"/>
              </a:spcBef>
              <a:buNone/>
            </a:pPr>
            <a:r>
              <a:rPr lang="en-US" sz="3000" b="1" dirty="0" smtClean="0">
                <a:solidFill>
                  <a:srgbClr val="FF0000"/>
                </a:solidFill>
              </a:rPr>
              <a:t>DELEGATED</a:t>
            </a:r>
            <a:r>
              <a:rPr lang="en-US" sz="3000" b="1" dirty="0" smtClean="0">
                <a:solidFill>
                  <a:schemeClr val="accent2"/>
                </a:solidFill>
              </a:rPr>
              <a:t> POWERS </a:t>
            </a:r>
            <a:r>
              <a:rPr lang="en-US" sz="3000" b="1" dirty="0" smtClean="0">
                <a:solidFill>
                  <a:srgbClr val="FF0000"/>
                </a:solidFill>
              </a:rPr>
              <a:t>(EXPRESSED)</a:t>
            </a:r>
          </a:p>
          <a:p>
            <a:pPr>
              <a:spcBef>
                <a:spcPts val="100"/>
              </a:spcBef>
              <a:buFont typeface="Wingdings" panose="05000000000000000000" pitchFamily="2" charset="2"/>
              <a:buChar char="§"/>
            </a:pPr>
            <a:r>
              <a:rPr lang="en-US" sz="3000" b="1" dirty="0" smtClean="0">
                <a:solidFill>
                  <a:srgbClr val="FF0000"/>
                </a:solidFill>
              </a:rPr>
              <a:t>Also known as e___________ or e_____________ powers</a:t>
            </a:r>
          </a:p>
          <a:p>
            <a:pPr>
              <a:spcBef>
                <a:spcPts val="100"/>
              </a:spcBef>
              <a:buFont typeface="Wingdings" panose="05000000000000000000" pitchFamily="2" charset="2"/>
              <a:buChar char="§"/>
            </a:pPr>
            <a:r>
              <a:rPr lang="en-US" sz="3000" b="1" dirty="0" smtClean="0">
                <a:solidFill>
                  <a:srgbClr val="FF0000"/>
                </a:solidFill>
              </a:rPr>
              <a:t>Powers </a:t>
            </a:r>
            <a:r>
              <a:rPr lang="en-US" sz="3000" b="1" dirty="0">
                <a:solidFill>
                  <a:srgbClr val="FF0000"/>
                </a:solidFill>
              </a:rPr>
              <a:t>specifically granted only to the </a:t>
            </a:r>
            <a:r>
              <a:rPr lang="en-US" sz="3000" b="1" dirty="0" smtClean="0">
                <a:solidFill>
                  <a:srgbClr val="FF0000"/>
                </a:solidFill>
              </a:rPr>
              <a:t>_________ </a:t>
            </a:r>
            <a:r>
              <a:rPr lang="en-US" sz="3000" b="1" dirty="0" err="1">
                <a:solidFill>
                  <a:srgbClr val="FF0000"/>
                </a:solidFill>
              </a:rPr>
              <a:t>govt</a:t>
            </a:r>
            <a:endParaRPr lang="en-US" sz="3000" b="1" dirty="0">
              <a:solidFill>
                <a:srgbClr val="FF0000"/>
              </a:solidFill>
            </a:endParaRPr>
          </a:p>
          <a:p>
            <a:pPr>
              <a:spcBef>
                <a:spcPts val="100"/>
              </a:spcBef>
              <a:buFont typeface="Wingdings" panose="05000000000000000000" pitchFamily="2" charset="2"/>
              <a:buChar char="§"/>
            </a:pPr>
            <a:r>
              <a:rPr lang="en-US" sz="3000" b="1" dirty="0" smtClean="0"/>
              <a:t>EX.: COIN __________, MAINTAIN AN A______, DECLARE ______, REGULATE TRADE </a:t>
            </a:r>
            <a:r>
              <a:rPr lang="en-US" sz="3000" b="1" u="sng" dirty="0" smtClean="0"/>
              <a:t>BETWEEN</a:t>
            </a:r>
            <a:r>
              <a:rPr lang="en-US" sz="3000" b="1" dirty="0" smtClean="0"/>
              <a:t> STATES (_______STATE TRADE)</a:t>
            </a:r>
            <a:endParaRPr lang="en-US" sz="3000" b="1" dirty="0"/>
          </a:p>
          <a:p>
            <a:pPr marL="0" indent="0">
              <a:spcBef>
                <a:spcPts val="100"/>
              </a:spcBef>
              <a:buNone/>
            </a:pPr>
            <a:r>
              <a:rPr lang="en-US" sz="3000" b="1" dirty="0" smtClean="0">
                <a:solidFill>
                  <a:srgbClr val="FF0000"/>
                </a:solidFill>
              </a:rPr>
              <a:t>CONCURRENT</a:t>
            </a:r>
            <a:r>
              <a:rPr lang="en-US" sz="3000" b="1" dirty="0" smtClean="0">
                <a:solidFill>
                  <a:schemeClr val="accent2"/>
                </a:solidFill>
              </a:rPr>
              <a:t> POWERS</a:t>
            </a:r>
          </a:p>
          <a:p>
            <a:pPr>
              <a:spcBef>
                <a:spcPts val="100"/>
              </a:spcBef>
              <a:buFont typeface="Wingdings" panose="05000000000000000000" pitchFamily="2" charset="2"/>
              <a:buChar char="§"/>
            </a:pPr>
            <a:r>
              <a:rPr lang="en-US" sz="3000" b="1" dirty="0">
                <a:solidFill>
                  <a:srgbClr val="FF0000"/>
                </a:solidFill>
              </a:rPr>
              <a:t>Powers that both the </a:t>
            </a:r>
            <a:r>
              <a:rPr lang="en-US" sz="3000" b="1" dirty="0" smtClean="0">
                <a:solidFill>
                  <a:srgbClr val="FF0000"/>
                </a:solidFill>
              </a:rPr>
              <a:t>________ </a:t>
            </a:r>
            <a:r>
              <a:rPr lang="en-US" sz="3000" b="1" dirty="0" err="1">
                <a:solidFill>
                  <a:srgbClr val="FF0000"/>
                </a:solidFill>
              </a:rPr>
              <a:t>govt</a:t>
            </a:r>
            <a:r>
              <a:rPr lang="en-US" sz="3000" b="1" dirty="0">
                <a:solidFill>
                  <a:srgbClr val="FF0000"/>
                </a:solidFill>
              </a:rPr>
              <a:t> &amp; </a:t>
            </a:r>
            <a:r>
              <a:rPr lang="en-US" sz="3000" b="1" dirty="0" smtClean="0">
                <a:solidFill>
                  <a:srgbClr val="FF0000"/>
                </a:solidFill>
              </a:rPr>
              <a:t>______ </a:t>
            </a:r>
            <a:r>
              <a:rPr lang="en-US" sz="3000" b="1" dirty="0" err="1">
                <a:solidFill>
                  <a:srgbClr val="FF0000"/>
                </a:solidFill>
              </a:rPr>
              <a:t>govts</a:t>
            </a:r>
            <a:r>
              <a:rPr lang="en-US" sz="3000" b="1" dirty="0">
                <a:solidFill>
                  <a:srgbClr val="FF0000"/>
                </a:solidFill>
              </a:rPr>
              <a:t> can exercise</a:t>
            </a:r>
          </a:p>
          <a:p>
            <a:pPr>
              <a:spcBef>
                <a:spcPts val="100"/>
              </a:spcBef>
              <a:buFont typeface="Wingdings" panose="05000000000000000000" pitchFamily="2" charset="2"/>
              <a:buChar char="§"/>
            </a:pPr>
            <a:r>
              <a:rPr lang="en-US" sz="3000" b="1" dirty="0" smtClean="0"/>
              <a:t>EX.: ESTABLISH _________, ENFORCE _______, COLLECT ________, BORROW _________</a:t>
            </a:r>
            <a:endParaRPr lang="en-US" sz="3000" b="1" dirty="0"/>
          </a:p>
          <a:p>
            <a:pPr marL="0" indent="0">
              <a:spcBef>
                <a:spcPts val="100"/>
              </a:spcBef>
              <a:buNone/>
            </a:pPr>
            <a:r>
              <a:rPr lang="en-US" sz="3000" b="1" dirty="0" smtClean="0">
                <a:solidFill>
                  <a:srgbClr val="FF0000"/>
                </a:solidFill>
              </a:rPr>
              <a:t>RESERVED</a:t>
            </a:r>
            <a:r>
              <a:rPr lang="en-US" sz="3000" b="1" dirty="0" smtClean="0">
                <a:solidFill>
                  <a:schemeClr val="accent2"/>
                </a:solidFill>
              </a:rPr>
              <a:t> POWERS</a:t>
            </a:r>
          </a:p>
          <a:p>
            <a:pPr>
              <a:spcBef>
                <a:spcPts val="100"/>
              </a:spcBef>
              <a:buFont typeface="Wingdings" panose="05000000000000000000" pitchFamily="2" charset="2"/>
              <a:buChar char="§"/>
            </a:pPr>
            <a:r>
              <a:rPr lang="en-US" sz="3000" b="1" dirty="0">
                <a:solidFill>
                  <a:srgbClr val="FF0000"/>
                </a:solidFill>
              </a:rPr>
              <a:t>Powers specifically granted only to </a:t>
            </a:r>
            <a:r>
              <a:rPr lang="en-US" sz="3000" b="1" dirty="0" smtClean="0">
                <a:solidFill>
                  <a:srgbClr val="FF0000"/>
                </a:solidFill>
              </a:rPr>
              <a:t>______ </a:t>
            </a:r>
            <a:r>
              <a:rPr lang="en-US" sz="3000" b="1" dirty="0" err="1">
                <a:solidFill>
                  <a:srgbClr val="FF0000"/>
                </a:solidFill>
              </a:rPr>
              <a:t>govts</a:t>
            </a:r>
            <a:endParaRPr lang="en-US" sz="3000" b="1" dirty="0">
              <a:solidFill>
                <a:srgbClr val="FF0000"/>
              </a:solidFill>
            </a:endParaRPr>
          </a:p>
          <a:p>
            <a:pPr>
              <a:spcBef>
                <a:spcPts val="100"/>
              </a:spcBef>
              <a:buFont typeface="Wingdings" panose="05000000000000000000" pitchFamily="2" charset="2"/>
              <a:buChar char="§"/>
            </a:pPr>
            <a:r>
              <a:rPr lang="en-US" sz="3000" b="1" dirty="0" smtClean="0"/>
              <a:t>EX.: CONDUCT ____________, ESTABLISH ________ GOVTS, REGULATE TRADE </a:t>
            </a:r>
            <a:r>
              <a:rPr lang="en-US" sz="3000" b="1" u="sng" dirty="0" smtClean="0"/>
              <a:t>WITHIN</a:t>
            </a:r>
            <a:r>
              <a:rPr lang="en-US" sz="3000" b="1" dirty="0" smtClean="0"/>
              <a:t> A STATE (________STATE TRADE), ESTABLISH SCHOOLS</a:t>
            </a:r>
            <a:endParaRPr lang="en-US" sz="3000" b="1" dirty="0"/>
          </a:p>
        </p:txBody>
      </p:sp>
      <p:sp>
        <p:nvSpPr>
          <p:cNvPr id="9" name="Slide Number Placeholder 8"/>
          <p:cNvSpPr>
            <a:spLocks noGrp="1"/>
          </p:cNvSpPr>
          <p:nvPr>
            <p:ph type="sldNum" sz="quarter" idx="12"/>
          </p:nvPr>
        </p:nvSpPr>
        <p:spPr/>
        <p:txBody>
          <a:bodyPr/>
          <a:lstStyle/>
          <a:p>
            <a:fld id="{9CD8D479-8942-46E8-A226-A4E01F7A105C}" type="slidenum">
              <a:rPr lang="en-US" smtClean="0"/>
              <a:pPr/>
              <a:t>53</a:t>
            </a:fld>
            <a:endParaRPr lang="en-US"/>
          </a:p>
        </p:txBody>
      </p:sp>
    </p:spTree>
    <p:extLst>
      <p:ext uri="{BB962C8B-B14F-4D97-AF65-F5344CB8AC3E}">
        <p14:creationId xmlns:p14="http://schemas.microsoft.com/office/powerpoint/2010/main" val="326903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36979"/>
          </a:xfrm>
        </p:spPr>
        <p:txBody>
          <a:bodyPr>
            <a:normAutofit/>
          </a:bodyPr>
          <a:lstStyle/>
          <a:p>
            <a:r>
              <a:rPr lang="fr-FR" sz="3000" b="1" dirty="0" smtClean="0">
                <a:solidFill>
                  <a:srgbClr val="FF0000"/>
                </a:solidFill>
              </a:rPr>
              <a:t>Lesson §3.3 – </a:t>
            </a:r>
            <a:r>
              <a:rPr lang="fr-FR" sz="4300" b="1" u="sng" dirty="0" smtClean="0">
                <a:solidFill>
                  <a:schemeClr val="tx2"/>
                </a:solidFill>
              </a:rPr>
              <a:t>FEDERALISM</a:t>
            </a:r>
            <a:r>
              <a:rPr lang="fr-FR" sz="3000" b="1" dirty="0" smtClean="0">
                <a:solidFill>
                  <a:srgbClr val="FF0000"/>
                </a:solidFill>
              </a:rPr>
              <a:t> </a:t>
            </a:r>
            <a:r>
              <a:rPr lang="fr-FR" sz="3200" b="1" dirty="0" smtClean="0">
                <a:solidFill>
                  <a:srgbClr val="0070C0"/>
                </a:solidFill>
              </a:rPr>
              <a:t>(READ SECOND COLUMN p</a:t>
            </a:r>
            <a:r>
              <a:rPr lang="fr-FR" sz="3200" b="1" dirty="0">
                <a:solidFill>
                  <a:srgbClr val="0070C0"/>
                </a:solidFill>
              </a:rPr>
              <a:t>. </a:t>
            </a:r>
            <a:r>
              <a:rPr lang="fr-FR" sz="3200" b="1" dirty="0" smtClean="0">
                <a:solidFill>
                  <a:srgbClr val="0070C0"/>
                </a:solidFill>
              </a:rPr>
              <a:t>89 &amp; CHARTS)</a:t>
            </a:r>
            <a:endParaRPr lang="en-US" sz="3000" b="1" dirty="0">
              <a:solidFill>
                <a:srgbClr val="FF0000"/>
              </a:solidFill>
            </a:endParaRPr>
          </a:p>
        </p:txBody>
      </p:sp>
      <p:sp>
        <p:nvSpPr>
          <p:cNvPr id="3" name="Content Placeholder 2"/>
          <p:cNvSpPr>
            <a:spLocks noGrp="1"/>
          </p:cNvSpPr>
          <p:nvPr>
            <p:ph idx="1"/>
          </p:nvPr>
        </p:nvSpPr>
        <p:spPr>
          <a:xfrm>
            <a:off x="0" y="736978"/>
            <a:ext cx="12192000" cy="6121021"/>
          </a:xfrm>
        </p:spPr>
        <p:txBody>
          <a:bodyPr>
            <a:noAutofit/>
          </a:bodyPr>
          <a:lstStyle/>
          <a:p>
            <a:pPr marL="0" indent="0">
              <a:spcBef>
                <a:spcPts val="100"/>
              </a:spcBef>
              <a:buNone/>
            </a:pPr>
            <a:r>
              <a:rPr lang="en-US" sz="3000" b="1" dirty="0" smtClean="0">
                <a:solidFill>
                  <a:srgbClr val="FF0000"/>
                </a:solidFill>
              </a:rPr>
              <a:t>DELEGATED POWERS (EXPRESSED)</a:t>
            </a:r>
          </a:p>
          <a:p>
            <a:pPr>
              <a:spcBef>
                <a:spcPts val="100"/>
              </a:spcBef>
              <a:buFont typeface="Wingdings" panose="05000000000000000000" pitchFamily="2" charset="2"/>
              <a:buChar char="§"/>
            </a:pPr>
            <a:r>
              <a:rPr lang="en-US" sz="3000" b="1" dirty="0" smtClean="0">
                <a:solidFill>
                  <a:srgbClr val="0070C0"/>
                </a:solidFill>
              </a:rPr>
              <a:t>Also known as </a:t>
            </a:r>
            <a:r>
              <a:rPr lang="en-US" sz="3000" b="1" dirty="0" smtClean="0">
                <a:solidFill>
                  <a:srgbClr val="0070C0"/>
                </a:solidFill>
              </a:rPr>
              <a:t>EXPRESSED </a:t>
            </a:r>
            <a:r>
              <a:rPr lang="en-US" sz="3000" b="1" dirty="0" smtClean="0">
                <a:solidFill>
                  <a:srgbClr val="0070C0"/>
                </a:solidFill>
              </a:rPr>
              <a:t>or ENUMERATED </a:t>
            </a:r>
            <a:r>
              <a:rPr lang="en-US" sz="3000" b="1" dirty="0" smtClean="0">
                <a:solidFill>
                  <a:srgbClr val="0070C0"/>
                </a:solidFill>
              </a:rPr>
              <a:t>powers</a:t>
            </a:r>
            <a:endParaRPr lang="en-US" sz="3000" b="1" dirty="0" smtClean="0">
              <a:solidFill>
                <a:srgbClr val="0070C0"/>
              </a:solidFill>
            </a:endParaRPr>
          </a:p>
          <a:p>
            <a:pPr>
              <a:spcBef>
                <a:spcPts val="100"/>
              </a:spcBef>
              <a:buFont typeface="Wingdings" panose="05000000000000000000" pitchFamily="2" charset="2"/>
              <a:buChar char="§"/>
            </a:pPr>
            <a:r>
              <a:rPr lang="en-US" sz="3000" b="1" dirty="0" smtClean="0">
                <a:solidFill>
                  <a:srgbClr val="0070C0"/>
                </a:solidFill>
              </a:rPr>
              <a:t>Powers </a:t>
            </a:r>
            <a:r>
              <a:rPr lang="en-US" sz="3000" b="1" dirty="0">
                <a:solidFill>
                  <a:srgbClr val="0070C0"/>
                </a:solidFill>
              </a:rPr>
              <a:t>specifically granted only to the </a:t>
            </a:r>
            <a:r>
              <a:rPr lang="en-US" sz="3000" b="1" dirty="0" smtClean="0">
                <a:solidFill>
                  <a:srgbClr val="0070C0"/>
                </a:solidFill>
              </a:rPr>
              <a:t>NATIONAL </a:t>
            </a:r>
            <a:r>
              <a:rPr lang="en-US" sz="3000" b="1" dirty="0" err="1">
                <a:solidFill>
                  <a:srgbClr val="0070C0"/>
                </a:solidFill>
              </a:rPr>
              <a:t>govt</a:t>
            </a:r>
            <a:endParaRPr lang="en-US" sz="3000" b="1" dirty="0">
              <a:solidFill>
                <a:srgbClr val="0070C0"/>
              </a:solidFill>
            </a:endParaRPr>
          </a:p>
          <a:p>
            <a:pPr>
              <a:spcBef>
                <a:spcPts val="100"/>
              </a:spcBef>
              <a:buFont typeface="Wingdings" panose="05000000000000000000" pitchFamily="2" charset="2"/>
              <a:buChar char="§"/>
            </a:pPr>
            <a:r>
              <a:rPr lang="en-US" sz="3000" b="1" dirty="0" smtClean="0">
                <a:solidFill>
                  <a:srgbClr val="0070C0"/>
                </a:solidFill>
              </a:rPr>
              <a:t>EX.: COIN </a:t>
            </a:r>
            <a:r>
              <a:rPr lang="en-US" sz="3000" b="1" dirty="0" smtClean="0">
                <a:solidFill>
                  <a:srgbClr val="0070C0"/>
                </a:solidFill>
              </a:rPr>
              <a:t>MONEY, </a:t>
            </a:r>
            <a:r>
              <a:rPr lang="en-US" sz="3000" b="1" dirty="0" smtClean="0">
                <a:solidFill>
                  <a:srgbClr val="0070C0"/>
                </a:solidFill>
              </a:rPr>
              <a:t>MAINTAIN AN </a:t>
            </a:r>
            <a:r>
              <a:rPr lang="en-US" sz="3000" b="1" dirty="0" smtClean="0">
                <a:solidFill>
                  <a:srgbClr val="0070C0"/>
                </a:solidFill>
              </a:rPr>
              <a:t>ARMY</a:t>
            </a:r>
            <a:r>
              <a:rPr lang="en-US" sz="3000" b="1" dirty="0" smtClean="0">
                <a:solidFill>
                  <a:srgbClr val="0070C0"/>
                </a:solidFill>
              </a:rPr>
              <a:t>, </a:t>
            </a:r>
            <a:r>
              <a:rPr lang="en-US" sz="3000" b="1" dirty="0" smtClean="0">
                <a:solidFill>
                  <a:srgbClr val="0070C0"/>
                </a:solidFill>
              </a:rPr>
              <a:t>DECLARE </a:t>
            </a:r>
            <a:r>
              <a:rPr lang="en-US" sz="3000" b="1" dirty="0" smtClean="0">
                <a:solidFill>
                  <a:srgbClr val="0070C0"/>
                </a:solidFill>
              </a:rPr>
              <a:t>WAR, </a:t>
            </a:r>
            <a:r>
              <a:rPr lang="en-US" sz="3000" b="1" dirty="0" smtClean="0">
                <a:solidFill>
                  <a:srgbClr val="0070C0"/>
                </a:solidFill>
              </a:rPr>
              <a:t>REGULATE TRADE </a:t>
            </a:r>
            <a:r>
              <a:rPr lang="en-US" sz="3000" b="1" u="sng" dirty="0" smtClean="0">
                <a:solidFill>
                  <a:srgbClr val="0070C0"/>
                </a:solidFill>
              </a:rPr>
              <a:t>BETWEEN</a:t>
            </a:r>
            <a:r>
              <a:rPr lang="en-US" sz="3000" b="1" dirty="0" smtClean="0">
                <a:solidFill>
                  <a:srgbClr val="0070C0"/>
                </a:solidFill>
              </a:rPr>
              <a:t> STATES </a:t>
            </a:r>
            <a:r>
              <a:rPr lang="en-US" sz="3000" b="1" dirty="0" smtClean="0">
                <a:solidFill>
                  <a:srgbClr val="0070C0"/>
                </a:solidFill>
              </a:rPr>
              <a:t>(</a:t>
            </a:r>
            <a:r>
              <a:rPr lang="en-US" sz="3000" b="1" u="sng" dirty="0" smtClean="0">
                <a:solidFill>
                  <a:srgbClr val="0070C0"/>
                </a:solidFill>
              </a:rPr>
              <a:t>INTER</a:t>
            </a:r>
            <a:r>
              <a:rPr lang="en-US" sz="3000" b="1" dirty="0" smtClean="0">
                <a:solidFill>
                  <a:srgbClr val="0070C0"/>
                </a:solidFill>
              </a:rPr>
              <a:t>STATE </a:t>
            </a:r>
            <a:r>
              <a:rPr lang="en-US" sz="3000" b="1" dirty="0" smtClean="0">
                <a:solidFill>
                  <a:srgbClr val="0070C0"/>
                </a:solidFill>
              </a:rPr>
              <a:t>TRADE)</a:t>
            </a:r>
            <a:endParaRPr lang="en-US" sz="3000" b="1" dirty="0">
              <a:solidFill>
                <a:srgbClr val="0070C0"/>
              </a:solidFill>
            </a:endParaRPr>
          </a:p>
          <a:p>
            <a:pPr marL="0" indent="0">
              <a:spcBef>
                <a:spcPts val="100"/>
              </a:spcBef>
              <a:buNone/>
            </a:pPr>
            <a:r>
              <a:rPr lang="en-US" sz="3000" b="1" dirty="0" smtClean="0">
                <a:solidFill>
                  <a:srgbClr val="FF0000"/>
                </a:solidFill>
              </a:rPr>
              <a:t>CONCURRENT POWERS</a:t>
            </a:r>
          </a:p>
          <a:p>
            <a:pPr>
              <a:spcBef>
                <a:spcPts val="100"/>
              </a:spcBef>
              <a:buFont typeface="Wingdings" panose="05000000000000000000" pitchFamily="2" charset="2"/>
              <a:buChar char="§"/>
            </a:pPr>
            <a:r>
              <a:rPr lang="en-US" sz="3000" b="1" dirty="0">
                <a:solidFill>
                  <a:srgbClr val="0070C0"/>
                </a:solidFill>
              </a:rPr>
              <a:t>Powers that both the </a:t>
            </a:r>
            <a:r>
              <a:rPr lang="en-US" sz="3000" b="1" dirty="0" smtClean="0">
                <a:solidFill>
                  <a:srgbClr val="0070C0"/>
                </a:solidFill>
              </a:rPr>
              <a:t>NATIONAL </a:t>
            </a:r>
            <a:r>
              <a:rPr lang="en-US" sz="3000" b="1" dirty="0" err="1">
                <a:solidFill>
                  <a:srgbClr val="0070C0"/>
                </a:solidFill>
              </a:rPr>
              <a:t>govt</a:t>
            </a:r>
            <a:r>
              <a:rPr lang="en-US" sz="3000" b="1" dirty="0">
                <a:solidFill>
                  <a:srgbClr val="0070C0"/>
                </a:solidFill>
              </a:rPr>
              <a:t> &amp; </a:t>
            </a:r>
            <a:r>
              <a:rPr lang="en-US" sz="3000" b="1" dirty="0" smtClean="0">
                <a:solidFill>
                  <a:srgbClr val="0070C0"/>
                </a:solidFill>
              </a:rPr>
              <a:t>STATE </a:t>
            </a:r>
            <a:r>
              <a:rPr lang="en-US" sz="3000" b="1" dirty="0" err="1">
                <a:solidFill>
                  <a:srgbClr val="0070C0"/>
                </a:solidFill>
              </a:rPr>
              <a:t>govts</a:t>
            </a:r>
            <a:r>
              <a:rPr lang="en-US" sz="3000" b="1" dirty="0">
                <a:solidFill>
                  <a:srgbClr val="0070C0"/>
                </a:solidFill>
              </a:rPr>
              <a:t> can exercise</a:t>
            </a:r>
          </a:p>
          <a:p>
            <a:pPr>
              <a:spcBef>
                <a:spcPts val="100"/>
              </a:spcBef>
              <a:buFont typeface="Wingdings" panose="05000000000000000000" pitchFamily="2" charset="2"/>
              <a:buChar char="§"/>
            </a:pPr>
            <a:r>
              <a:rPr lang="en-US" sz="3000" b="1" dirty="0" smtClean="0">
                <a:solidFill>
                  <a:srgbClr val="0070C0"/>
                </a:solidFill>
              </a:rPr>
              <a:t>EX.: ESTABLISH </a:t>
            </a:r>
            <a:r>
              <a:rPr lang="en-US" sz="3000" b="1" dirty="0" smtClean="0">
                <a:solidFill>
                  <a:srgbClr val="0070C0"/>
                </a:solidFill>
              </a:rPr>
              <a:t>COURTS, </a:t>
            </a:r>
            <a:r>
              <a:rPr lang="en-US" sz="3000" b="1" dirty="0" smtClean="0">
                <a:solidFill>
                  <a:srgbClr val="0070C0"/>
                </a:solidFill>
              </a:rPr>
              <a:t>ENFORCE </a:t>
            </a:r>
            <a:r>
              <a:rPr lang="en-US" sz="3000" b="1" dirty="0" smtClean="0">
                <a:solidFill>
                  <a:srgbClr val="0070C0"/>
                </a:solidFill>
              </a:rPr>
              <a:t>LAWS, </a:t>
            </a:r>
            <a:r>
              <a:rPr lang="en-US" sz="3000" b="1" dirty="0" smtClean="0">
                <a:solidFill>
                  <a:srgbClr val="0070C0"/>
                </a:solidFill>
              </a:rPr>
              <a:t>COLLECT </a:t>
            </a:r>
            <a:r>
              <a:rPr lang="en-US" sz="3000" b="1" dirty="0" smtClean="0">
                <a:solidFill>
                  <a:srgbClr val="0070C0"/>
                </a:solidFill>
              </a:rPr>
              <a:t>TAXES, </a:t>
            </a:r>
            <a:r>
              <a:rPr lang="en-US" sz="3000" b="1" dirty="0" smtClean="0">
                <a:solidFill>
                  <a:srgbClr val="0070C0"/>
                </a:solidFill>
              </a:rPr>
              <a:t>BORROW </a:t>
            </a:r>
            <a:r>
              <a:rPr lang="en-US" sz="3000" b="1" dirty="0" smtClean="0">
                <a:solidFill>
                  <a:srgbClr val="0070C0"/>
                </a:solidFill>
              </a:rPr>
              <a:t>MONEY</a:t>
            </a:r>
            <a:endParaRPr lang="en-US" sz="3000" b="1" dirty="0">
              <a:solidFill>
                <a:srgbClr val="0070C0"/>
              </a:solidFill>
            </a:endParaRPr>
          </a:p>
          <a:p>
            <a:pPr marL="0" indent="0">
              <a:spcBef>
                <a:spcPts val="100"/>
              </a:spcBef>
              <a:buNone/>
            </a:pPr>
            <a:r>
              <a:rPr lang="en-US" sz="3000" b="1" dirty="0" smtClean="0">
                <a:solidFill>
                  <a:srgbClr val="FF0000"/>
                </a:solidFill>
              </a:rPr>
              <a:t>RESERVED POWERS</a:t>
            </a:r>
          </a:p>
          <a:p>
            <a:pPr>
              <a:spcBef>
                <a:spcPts val="100"/>
              </a:spcBef>
              <a:buFont typeface="Wingdings" panose="05000000000000000000" pitchFamily="2" charset="2"/>
              <a:buChar char="§"/>
            </a:pPr>
            <a:r>
              <a:rPr lang="en-US" sz="3000" b="1" dirty="0">
                <a:solidFill>
                  <a:srgbClr val="0070C0"/>
                </a:solidFill>
              </a:rPr>
              <a:t>Powers specifically granted only to </a:t>
            </a:r>
            <a:r>
              <a:rPr lang="en-US" sz="3000" b="1" dirty="0" smtClean="0">
                <a:solidFill>
                  <a:srgbClr val="0070C0"/>
                </a:solidFill>
              </a:rPr>
              <a:t>STATE </a:t>
            </a:r>
            <a:r>
              <a:rPr lang="en-US" sz="3000" b="1" dirty="0" err="1">
                <a:solidFill>
                  <a:srgbClr val="0070C0"/>
                </a:solidFill>
              </a:rPr>
              <a:t>govts</a:t>
            </a:r>
            <a:endParaRPr lang="en-US" sz="3000" b="1" dirty="0">
              <a:solidFill>
                <a:srgbClr val="0070C0"/>
              </a:solidFill>
            </a:endParaRPr>
          </a:p>
          <a:p>
            <a:pPr>
              <a:spcBef>
                <a:spcPts val="100"/>
              </a:spcBef>
              <a:buFont typeface="Wingdings" panose="05000000000000000000" pitchFamily="2" charset="2"/>
              <a:buChar char="§"/>
            </a:pPr>
            <a:r>
              <a:rPr lang="en-US" sz="3000" b="1" dirty="0" smtClean="0">
                <a:solidFill>
                  <a:srgbClr val="0070C0"/>
                </a:solidFill>
              </a:rPr>
              <a:t>EX.: CONDUCT </a:t>
            </a:r>
            <a:r>
              <a:rPr lang="en-US" sz="3000" b="1" dirty="0" smtClean="0">
                <a:solidFill>
                  <a:srgbClr val="0070C0"/>
                </a:solidFill>
              </a:rPr>
              <a:t>ELECTIONS, </a:t>
            </a:r>
            <a:r>
              <a:rPr lang="en-US" sz="3000" b="1" dirty="0" smtClean="0">
                <a:solidFill>
                  <a:srgbClr val="0070C0"/>
                </a:solidFill>
              </a:rPr>
              <a:t>ESTABLISH </a:t>
            </a:r>
            <a:r>
              <a:rPr lang="en-US" sz="3000" b="1" dirty="0" smtClean="0">
                <a:solidFill>
                  <a:srgbClr val="0070C0"/>
                </a:solidFill>
              </a:rPr>
              <a:t>LOCAL </a:t>
            </a:r>
            <a:r>
              <a:rPr lang="en-US" sz="3000" b="1" dirty="0" smtClean="0">
                <a:solidFill>
                  <a:srgbClr val="0070C0"/>
                </a:solidFill>
              </a:rPr>
              <a:t>GOVTS, REGULATE TRADE </a:t>
            </a:r>
            <a:r>
              <a:rPr lang="en-US" sz="3000" b="1" u="sng" dirty="0" smtClean="0">
                <a:solidFill>
                  <a:srgbClr val="0070C0"/>
                </a:solidFill>
              </a:rPr>
              <a:t>WITHIN</a:t>
            </a:r>
            <a:r>
              <a:rPr lang="en-US" sz="3000" b="1" dirty="0" smtClean="0">
                <a:solidFill>
                  <a:srgbClr val="0070C0"/>
                </a:solidFill>
              </a:rPr>
              <a:t> A STATE </a:t>
            </a:r>
            <a:r>
              <a:rPr lang="en-US" sz="3000" b="1" dirty="0" smtClean="0">
                <a:solidFill>
                  <a:srgbClr val="0070C0"/>
                </a:solidFill>
              </a:rPr>
              <a:t>(</a:t>
            </a:r>
            <a:r>
              <a:rPr lang="en-US" sz="3000" b="1" u="sng" dirty="0" smtClean="0">
                <a:solidFill>
                  <a:srgbClr val="0070C0"/>
                </a:solidFill>
              </a:rPr>
              <a:t>INTRA</a:t>
            </a:r>
            <a:r>
              <a:rPr lang="en-US" sz="3000" b="1" dirty="0" smtClean="0">
                <a:solidFill>
                  <a:srgbClr val="0070C0"/>
                </a:solidFill>
              </a:rPr>
              <a:t>STATE </a:t>
            </a:r>
            <a:r>
              <a:rPr lang="en-US" sz="3000" b="1" dirty="0" smtClean="0">
                <a:solidFill>
                  <a:srgbClr val="0070C0"/>
                </a:solidFill>
              </a:rPr>
              <a:t>TRADE), ESTABLISH SCHOOLS</a:t>
            </a:r>
            <a:endParaRPr lang="en-US" sz="3000" b="1" dirty="0">
              <a:solidFill>
                <a:srgbClr val="0070C0"/>
              </a:solidFill>
            </a:endParaRPr>
          </a:p>
        </p:txBody>
      </p:sp>
      <p:sp>
        <p:nvSpPr>
          <p:cNvPr id="9" name="Slide Number Placeholder 8"/>
          <p:cNvSpPr>
            <a:spLocks noGrp="1"/>
          </p:cNvSpPr>
          <p:nvPr>
            <p:ph type="sldNum" sz="quarter" idx="12"/>
          </p:nvPr>
        </p:nvSpPr>
        <p:spPr/>
        <p:txBody>
          <a:bodyPr/>
          <a:lstStyle/>
          <a:p>
            <a:fld id="{9CD8D479-8942-46E8-A226-A4E01F7A105C}" type="slidenum">
              <a:rPr lang="en-US" smtClean="0"/>
              <a:pPr/>
              <a:t>54</a:t>
            </a:fld>
            <a:endParaRPr lang="en-US"/>
          </a:p>
        </p:txBody>
      </p:sp>
    </p:spTree>
    <p:extLst>
      <p:ext uri="{BB962C8B-B14F-4D97-AF65-F5344CB8AC3E}">
        <p14:creationId xmlns:p14="http://schemas.microsoft.com/office/powerpoint/2010/main" val="206525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fontScale="90000"/>
          </a:bodyPr>
          <a:lstStyle/>
          <a:p>
            <a:r>
              <a:rPr lang="fr-FR" b="1" dirty="0" smtClean="0">
                <a:solidFill>
                  <a:srgbClr val="FF0000"/>
                </a:solidFill>
              </a:rPr>
              <a:t>VOCAB §3.4 – </a:t>
            </a:r>
            <a:r>
              <a:rPr lang="fr-FR" b="1" dirty="0" smtClean="0">
                <a:solidFill>
                  <a:srgbClr val="FF0000"/>
                </a:solidFill>
              </a:rPr>
              <a:t>02/17</a:t>
            </a:r>
            <a:endParaRPr lang="en-US" b="1" dirty="0">
              <a:solidFill>
                <a:srgbClr val="FF0000"/>
              </a:solidFill>
            </a:endParaRPr>
          </a:p>
        </p:txBody>
      </p:sp>
      <p:sp>
        <p:nvSpPr>
          <p:cNvPr id="3" name="Content Placeholder 2"/>
          <p:cNvSpPr>
            <a:spLocks noGrp="1"/>
          </p:cNvSpPr>
          <p:nvPr>
            <p:ph idx="1"/>
          </p:nvPr>
        </p:nvSpPr>
        <p:spPr>
          <a:xfrm>
            <a:off x="0" y="550416"/>
            <a:ext cx="12192000" cy="6078984"/>
          </a:xfrm>
        </p:spPr>
        <p:txBody>
          <a:bodyPr>
            <a:normAutofit/>
          </a:bodyPr>
          <a:lstStyle/>
          <a:p>
            <a:pPr marL="0" indent="0" algn="ctr">
              <a:buNone/>
            </a:pPr>
            <a:r>
              <a:rPr lang="en-US" sz="2850" b="1" u="sng" dirty="0" smtClean="0">
                <a:solidFill>
                  <a:srgbClr val="FF0000"/>
                </a:solidFill>
                <a:latin typeface="Calibri" panose="020F0502020204030204" pitchFamily="34" charset="0"/>
                <a:cs typeface="Calibri" panose="020F0502020204030204" pitchFamily="34" charset="0"/>
              </a:rPr>
              <a:t>Under yesterday’s vocab, </a:t>
            </a:r>
            <a:r>
              <a:rPr lang="en-US" sz="2850" b="1" u="sng" dirty="0">
                <a:solidFill>
                  <a:srgbClr val="FF0000"/>
                </a:solidFill>
                <a:latin typeface="Calibri" panose="020F0502020204030204" pitchFamily="34" charset="0"/>
                <a:cs typeface="Calibri" panose="020F0502020204030204" pitchFamily="34" charset="0"/>
              </a:rPr>
              <a:t>l</a:t>
            </a:r>
            <a:r>
              <a:rPr lang="en-US" sz="2850" b="1" u="sng" dirty="0" smtClean="0">
                <a:solidFill>
                  <a:srgbClr val="FF0000"/>
                </a:solidFill>
                <a:latin typeface="Calibri" panose="020F0502020204030204" pitchFamily="34" charset="0"/>
                <a:cs typeface="Calibri" panose="020F0502020204030204" pitchFamily="34" charset="0"/>
              </a:rPr>
              <a:t>abel </a:t>
            </a:r>
            <a:r>
              <a:rPr lang="en-US" sz="2850" b="1" u="sng" dirty="0" smtClean="0">
                <a:solidFill>
                  <a:srgbClr val="FF0000"/>
                </a:solidFill>
                <a:latin typeface="Calibri" panose="020F0502020204030204" pitchFamily="34" charset="0"/>
                <a:cs typeface="Calibri" panose="020F0502020204030204" pitchFamily="34" charset="0"/>
              </a:rPr>
              <a:t>today’s vocab “3.4 – </a:t>
            </a:r>
            <a:r>
              <a:rPr lang="en-US" sz="2850" b="1" u="sng" dirty="0" smtClean="0">
                <a:solidFill>
                  <a:srgbClr val="FF0000"/>
                </a:solidFill>
                <a:latin typeface="Calibri" panose="020F0502020204030204" pitchFamily="34" charset="0"/>
                <a:cs typeface="Calibri" panose="020F0502020204030204" pitchFamily="34" charset="0"/>
              </a:rPr>
              <a:t>02/17”</a:t>
            </a:r>
            <a:endParaRPr lang="en-US" sz="2850" b="1" u="sng" dirty="0" smtClean="0">
              <a:solidFill>
                <a:srgbClr val="FF0000"/>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3000" b="1" u="sng" dirty="0" smtClean="0">
                <a:latin typeface="Calibri" panose="020F0502020204030204" pitchFamily="34" charset="0"/>
                <a:cs typeface="Calibri" panose="020F0502020204030204" pitchFamily="34" charset="0"/>
              </a:rPr>
              <a:t>Amendment</a:t>
            </a:r>
            <a:r>
              <a:rPr lang="en-US" sz="3000" b="1" dirty="0" smtClean="0">
                <a:latin typeface="Calibri" panose="020F0502020204030204" pitchFamily="34" charset="0"/>
                <a:cs typeface="Calibri" panose="020F0502020204030204" pitchFamily="34" charset="0"/>
              </a:rPr>
              <a:t>: changes or additions (to our Constitution)</a:t>
            </a:r>
          </a:p>
          <a:p>
            <a:pPr>
              <a:buFont typeface="Wingdings" panose="05000000000000000000" pitchFamily="2" charset="2"/>
              <a:buChar char="§"/>
            </a:pPr>
            <a:r>
              <a:rPr lang="en-US" sz="3000" b="1" u="sng" dirty="0" smtClean="0">
                <a:latin typeface="Calibri" panose="020F0502020204030204" pitchFamily="34" charset="0"/>
                <a:cs typeface="Calibri" panose="020F0502020204030204" pitchFamily="34" charset="0"/>
              </a:rPr>
              <a:t>Proposal</a:t>
            </a:r>
            <a:r>
              <a:rPr lang="en-US" sz="3000" b="1" dirty="0" smtClean="0">
                <a:latin typeface="Calibri" panose="020F0502020204030204" pitchFamily="34" charset="0"/>
                <a:cs typeface="Calibri" panose="020F0502020204030204" pitchFamily="34" charset="0"/>
              </a:rPr>
              <a:t>: to bring up for debate or discussion</a:t>
            </a:r>
          </a:p>
          <a:p>
            <a:pPr>
              <a:buFont typeface="Wingdings" panose="05000000000000000000" pitchFamily="2" charset="2"/>
              <a:buChar char="§"/>
            </a:pPr>
            <a:r>
              <a:rPr lang="en-US" sz="3000" b="1" u="sng" dirty="0" smtClean="0">
                <a:latin typeface="Calibri" panose="020F0502020204030204" pitchFamily="34" charset="0"/>
                <a:cs typeface="Calibri" panose="020F0502020204030204" pitchFamily="34" charset="0"/>
              </a:rPr>
              <a:t>Ratification</a:t>
            </a:r>
            <a:r>
              <a:rPr lang="en-US" sz="3000" b="1" dirty="0" smtClean="0">
                <a:latin typeface="Calibri" panose="020F0502020204030204" pitchFamily="34" charset="0"/>
                <a:cs typeface="Calibri" panose="020F0502020204030204" pitchFamily="34" charset="0"/>
              </a:rPr>
              <a:t>: to approve; to obtain approval</a:t>
            </a:r>
          </a:p>
          <a:p>
            <a:pPr>
              <a:buFont typeface="Wingdings" panose="05000000000000000000" pitchFamily="2" charset="2"/>
              <a:buChar char="§"/>
            </a:pPr>
            <a:r>
              <a:rPr lang="en-US" sz="3000" b="1" u="sng" dirty="0" smtClean="0">
                <a:latin typeface="Calibri" panose="020F0502020204030204" pitchFamily="34" charset="0"/>
                <a:cs typeface="Calibri" panose="020F0502020204030204" pitchFamily="34" charset="0"/>
              </a:rPr>
              <a:t>Bill of Rights</a:t>
            </a:r>
            <a:r>
              <a:rPr lang="en-US" sz="3000" b="1" dirty="0" smtClean="0">
                <a:latin typeface="Calibri" panose="020F0502020204030204" pitchFamily="34" charset="0"/>
                <a:cs typeface="Calibri" panose="020F0502020204030204" pitchFamily="34" charset="0"/>
              </a:rPr>
              <a:t>: first 10 amendments to the Constitution</a:t>
            </a:r>
          </a:p>
          <a:p>
            <a:pPr>
              <a:buFont typeface="Wingdings" panose="05000000000000000000" pitchFamily="2" charset="2"/>
              <a:buChar char="§"/>
            </a:pPr>
            <a:r>
              <a:rPr lang="en-US" sz="3000" b="1" u="sng" dirty="0" smtClean="0">
                <a:latin typeface="Calibri" panose="020F0502020204030204" pitchFamily="34" charset="0"/>
                <a:cs typeface="Calibri" panose="020F0502020204030204" pitchFamily="34" charset="0"/>
              </a:rPr>
              <a:t>Seizure</a:t>
            </a:r>
            <a:r>
              <a:rPr lang="en-US" sz="3000" b="1" dirty="0" smtClean="0">
                <a:latin typeface="Calibri" panose="020F0502020204030204" pitchFamily="34" charset="0"/>
                <a:cs typeface="Calibri" panose="020F0502020204030204" pitchFamily="34" charset="0"/>
              </a:rPr>
              <a:t>: to take away by force; to confiscate</a:t>
            </a:r>
          </a:p>
          <a:p>
            <a:pPr>
              <a:buFont typeface="Wingdings" panose="05000000000000000000" pitchFamily="2" charset="2"/>
              <a:buChar char="§"/>
            </a:pPr>
            <a:r>
              <a:rPr lang="en-US" sz="3000" b="1" u="sng" dirty="0" smtClean="0">
                <a:latin typeface="Calibri" panose="020F0502020204030204" pitchFamily="34" charset="0"/>
                <a:cs typeface="Calibri" panose="020F0502020204030204" pitchFamily="34" charset="0"/>
              </a:rPr>
              <a:t>Due process</a:t>
            </a:r>
            <a:r>
              <a:rPr lang="en-US" sz="3000" b="1" dirty="0" smtClean="0">
                <a:latin typeface="Calibri" panose="020F0502020204030204" pitchFamily="34" charset="0"/>
                <a:cs typeface="Calibri" panose="020F0502020204030204" pitchFamily="34" charset="0"/>
              </a:rPr>
              <a:t>: </a:t>
            </a:r>
            <a:r>
              <a:rPr lang="en-US" sz="3000" b="1" dirty="0" err="1" smtClean="0">
                <a:latin typeface="Calibri" panose="020F0502020204030204" pitchFamily="34" charset="0"/>
                <a:cs typeface="Calibri" panose="020F0502020204030204" pitchFamily="34" charset="0"/>
              </a:rPr>
              <a:t>govt</a:t>
            </a:r>
            <a:r>
              <a:rPr lang="en-US" sz="3000" b="1" dirty="0" smtClean="0">
                <a:latin typeface="Calibri" panose="020F0502020204030204" pitchFamily="34" charset="0"/>
                <a:cs typeface="Calibri" panose="020F0502020204030204" pitchFamily="34" charset="0"/>
              </a:rPr>
              <a:t> must obey laws concerning criminal &amp; civil proceedings before jailing someone or taking their property</a:t>
            </a:r>
          </a:p>
          <a:p>
            <a:pPr>
              <a:buFont typeface="Wingdings" panose="05000000000000000000" pitchFamily="2" charset="2"/>
              <a:buChar char="§"/>
            </a:pPr>
            <a:r>
              <a:rPr lang="en-US" sz="3000" b="1" u="sng" dirty="0">
                <a:latin typeface="Calibri" panose="020F0502020204030204" pitchFamily="34" charset="0"/>
                <a:cs typeface="Calibri" panose="020F0502020204030204" pitchFamily="34" charset="0"/>
              </a:rPr>
              <a:t>R</a:t>
            </a:r>
            <a:r>
              <a:rPr lang="en-US" sz="3000" b="1" u="sng" dirty="0" smtClean="0">
                <a:latin typeface="Calibri" panose="020F0502020204030204" pitchFamily="34" charset="0"/>
                <a:cs typeface="Calibri" panose="020F0502020204030204" pitchFamily="34" charset="0"/>
              </a:rPr>
              <a:t>eserved powers</a:t>
            </a:r>
            <a:r>
              <a:rPr lang="en-US" sz="3000" b="1" dirty="0" smtClean="0">
                <a:latin typeface="Calibri" panose="020F0502020204030204" pitchFamily="34" charset="0"/>
                <a:cs typeface="Calibri" panose="020F0502020204030204" pitchFamily="34" charset="0"/>
              </a:rPr>
              <a:t>: those powers left ONLY to the states; reserved powers</a:t>
            </a:r>
          </a:p>
          <a:p>
            <a:pPr>
              <a:buFont typeface="Wingdings" panose="05000000000000000000" pitchFamily="2" charset="2"/>
              <a:buChar char="§"/>
            </a:pPr>
            <a:r>
              <a:rPr lang="en-US" sz="2850" b="1" dirty="0" smtClean="0">
                <a:solidFill>
                  <a:srgbClr val="FF0000"/>
                </a:solidFill>
                <a:latin typeface="Calibri" panose="020F0502020204030204" pitchFamily="34" charset="0"/>
                <a:cs typeface="Calibri" panose="020F0502020204030204" pitchFamily="34" charset="0"/>
              </a:rPr>
              <a:t>UNDERLINE VOCAB WORDS</a:t>
            </a:r>
          </a:p>
          <a:p>
            <a:pPr>
              <a:buFont typeface="Wingdings" panose="05000000000000000000" pitchFamily="2" charset="2"/>
              <a:buChar char="§"/>
            </a:pPr>
            <a:r>
              <a:rPr lang="en-US" sz="2850" b="1" dirty="0" smtClean="0">
                <a:solidFill>
                  <a:srgbClr val="FF0000"/>
                </a:solidFill>
                <a:latin typeface="Calibri" panose="020F0502020204030204" pitchFamily="34" charset="0"/>
                <a:cs typeface="Calibri" panose="020F0502020204030204" pitchFamily="34" charset="0"/>
              </a:rPr>
              <a:t>HAVE OUT 3.4 NOTES &amp; TURN </a:t>
            </a:r>
            <a:r>
              <a:rPr lang="en-US" sz="2850" b="1" dirty="0" smtClean="0">
                <a:solidFill>
                  <a:srgbClr val="FF0000"/>
                </a:solidFill>
                <a:latin typeface="Calibri" panose="020F0502020204030204" pitchFamily="34" charset="0"/>
                <a:cs typeface="Calibri" panose="020F0502020204030204" pitchFamily="34" charset="0"/>
              </a:rPr>
              <a:t>TO PAGE 82-83 IN THE </a:t>
            </a:r>
            <a:r>
              <a:rPr lang="en-US" sz="2850" b="1" dirty="0" smtClean="0">
                <a:solidFill>
                  <a:srgbClr val="FF0000"/>
                </a:solidFill>
                <a:latin typeface="Calibri" panose="020F0502020204030204" pitchFamily="34" charset="0"/>
                <a:cs typeface="Calibri" panose="020F0502020204030204" pitchFamily="34" charset="0"/>
              </a:rPr>
              <a:t>TESTBOOK</a:t>
            </a:r>
            <a:endParaRPr lang="en-US" sz="2850" b="1" dirty="0" smtClean="0">
              <a:solidFill>
                <a:srgbClr val="FF0000"/>
              </a:solidFill>
              <a:latin typeface="Calibri" panose="020F0502020204030204" pitchFamily="34" charset="0"/>
              <a:cs typeface="Calibri" panose="020F0502020204030204" pitchFamily="34" charset="0"/>
            </a:endParaRPr>
          </a:p>
        </p:txBody>
      </p:sp>
      <p:sp>
        <p:nvSpPr>
          <p:cNvPr id="9" name="Slide Number Placeholder 8"/>
          <p:cNvSpPr>
            <a:spLocks noGrp="1"/>
          </p:cNvSpPr>
          <p:nvPr>
            <p:ph type="sldNum" sz="quarter" idx="12"/>
          </p:nvPr>
        </p:nvSpPr>
        <p:spPr/>
        <p:txBody>
          <a:bodyPr/>
          <a:lstStyle/>
          <a:p>
            <a:fld id="{9CD8D479-8942-46E8-A226-A4E01F7A105C}" type="slidenum">
              <a:rPr lang="en-US" smtClean="0">
                <a:solidFill>
                  <a:srgbClr val="8BAA00">
                    <a:lumMod val="75000"/>
                  </a:srgbClr>
                </a:solidFill>
              </a:rPr>
              <a:pPr/>
              <a:t>55</a:t>
            </a:fld>
            <a:endParaRPr lang="en-US">
              <a:solidFill>
                <a:srgbClr val="8BAA00">
                  <a:lumMod val="75000"/>
                </a:srgbClr>
              </a:solidFill>
            </a:endParaRPr>
          </a:p>
        </p:txBody>
      </p:sp>
    </p:spTree>
    <p:extLst>
      <p:ext uri="{BB962C8B-B14F-4D97-AF65-F5344CB8AC3E}">
        <p14:creationId xmlns:p14="http://schemas.microsoft.com/office/powerpoint/2010/main" val="16518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CD8D479-8942-46E8-A226-A4E01F7A105C}" type="slidenum">
              <a:rPr lang="en-US" smtClean="0">
                <a:solidFill>
                  <a:srgbClr val="8BAA00">
                    <a:lumMod val="75000"/>
                  </a:srgbClr>
                </a:solidFill>
              </a:rPr>
              <a:pPr/>
              <a:t>56</a:t>
            </a:fld>
            <a:endParaRPr lang="en-US">
              <a:solidFill>
                <a:srgbClr val="8BAA00">
                  <a:lumMod val="75000"/>
                </a:srgbClr>
              </a:solidFill>
            </a:endParaRPr>
          </a:p>
        </p:txBody>
      </p:sp>
      <p:graphicFrame>
        <p:nvGraphicFramePr>
          <p:cNvPr id="8" name="Table 7"/>
          <p:cNvGraphicFramePr>
            <a:graphicFrameLocks noGrp="1"/>
          </p:cNvGraphicFramePr>
          <p:nvPr>
            <p:extLst/>
          </p:nvPr>
        </p:nvGraphicFramePr>
        <p:xfrm>
          <a:off x="0" y="0"/>
          <a:ext cx="12192000" cy="6553935"/>
        </p:xfrm>
        <a:graphic>
          <a:graphicData uri="http://schemas.openxmlformats.org/drawingml/2006/table">
            <a:tbl>
              <a:tblPr firstRow="1" firstCol="1" bandRow="1"/>
              <a:tblGrid>
                <a:gridCol w="1768642"/>
                <a:gridCol w="4780462"/>
                <a:gridCol w="5642896"/>
              </a:tblGrid>
              <a:tr h="526242">
                <a:tc gridSpan="3">
                  <a:txBody>
                    <a:bodyPr/>
                    <a:lstStyle/>
                    <a:p>
                      <a:pPr marL="0" marR="0" algn="l">
                        <a:lnSpc>
                          <a:spcPct val="107000"/>
                        </a:lnSpc>
                        <a:spcBef>
                          <a:spcPts val="0"/>
                        </a:spcBef>
                        <a:spcAft>
                          <a:spcPts val="0"/>
                        </a:spcAft>
                      </a:pPr>
                      <a:r>
                        <a:rPr lang="fr-FR" sz="2700" b="1" dirty="0" smtClean="0">
                          <a:solidFill>
                            <a:srgbClr val="FF0000"/>
                          </a:solidFill>
                        </a:rPr>
                        <a:t>Lesson §3.4 – THE</a:t>
                      </a:r>
                      <a:r>
                        <a:rPr lang="fr-FR" sz="2700" b="1" baseline="0" dirty="0" smtClean="0">
                          <a:solidFill>
                            <a:srgbClr val="FF0000"/>
                          </a:solidFill>
                        </a:rPr>
                        <a:t> AMENDMENT PROCESS </a:t>
                      </a:r>
                      <a:r>
                        <a:rPr lang="fr-FR" sz="2700" b="1" baseline="0" dirty="0" smtClean="0">
                          <a:solidFill>
                            <a:srgbClr val="0070C0"/>
                          </a:solidFill>
                        </a:rPr>
                        <a:t>(p. 83)</a:t>
                      </a:r>
                      <a:endParaRPr lang="en-US" sz="2700" b="1" dirty="0">
                        <a:solidFill>
                          <a:srgbClr val="0070C0"/>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26242">
                <a:tc>
                  <a:txBody>
                    <a:bodyPr/>
                    <a:lstStyle/>
                    <a:p>
                      <a:pPr marL="0" marR="0">
                        <a:lnSpc>
                          <a:spcPct val="107000"/>
                        </a:lnSpc>
                        <a:spcBef>
                          <a:spcPts val="0"/>
                        </a:spcBef>
                        <a:spcAft>
                          <a:spcPts val="0"/>
                        </a:spcAft>
                      </a:pPr>
                      <a:r>
                        <a:rPr lang="en-US" sz="2700" b="1" i="0">
                          <a:solidFill>
                            <a:srgbClr val="404040"/>
                          </a:solidFill>
                          <a:effectLst/>
                          <a:latin typeface="+mj-lt"/>
                          <a:ea typeface="Calibri" panose="020F0502020204030204" pitchFamily="34" charset="0"/>
                          <a:cs typeface="Times New Roman" panose="02020603050405020304" pitchFamily="18" charset="0"/>
                        </a:rPr>
                        <a:t>Step</a:t>
                      </a:r>
                      <a:endParaRPr lang="en-US" sz="2700" b="1">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700" b="1" i="0" dirty="0" smtClean="0">
                          <a:solidFill>
                            <a:srgbClr val="404040"/>
                          </a:solidFill>
                          <a:effectLst/>
                          <a:latin typeface="+mj-lt"/>
                          <a:ea typeface="Calibri" panose="020F0502020204030204" pitchFamily="34" charset="0"/>
                          <a:cs typeface="Times New Roman" panose="02020603050405020304" pitchFamily="18" charset="0"/>
                        </a:rPr>
                        <a:t>By </a:t>
                      </a:r>
                      <a:r>
                        <a:rPr lang="en-US" sz="2700" b="1" i="0" dirty="0" smtClean="0">
                          <a:solidFill>
                            <a:srgbClr val="FF0000"/>
                          </a:solidFill>
                          <a:effectLst/>
                          <a:latin typeface="+mj-lt"/>
                          <a:ea typeface="Calibri" panose="020F0502020204030204" pitchFamily="34" charset="0"/>
                          <a:cs typeface="Times New Roman" panose="02020603050405020304" pitchFamily="18" charset="0"/>
                        </a:rPr>
                        <a:t>C________________ Action</a:t>
                      </a:r>
                      <a:r>
                        <a:rPr lang="en-US" sz="2700" b="1" i="0" dirty="0" smtClean="0">
                          <a:solidFill>
                            <a:srgbClr val="404040"/>
                          </a:solidFill>
                          <a:effectLst/>
                          <a:latin typeface="+mj-lt"/>
                          <a:ea typeface="Calibri" panose="020F0502020204030204" pitchFamily="34" charset="0"/>
                          <a:cs typeface="Times New Roman" panose="02020603050405020304" pitchFamily="18" charset="0"/>
                        </a:rPr>
                        <a:t>: </a:t>
                      </a:r>
                      <a:endParaRPr lang="en-US" sz="2700" b="1" dirty="0" smtClean="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700" b="1" dirty="0" smtClean="0">
                          <a:effectLst/>
                          <a:latin typeface="+mj-lt"/>
                          <a:ea typeface="Calibri" panose="020F0502020204030204" pitchFamily="34" charset="0"/>
                          <a:cs typeface="Times New Roman" panose="02020603050405020304" pitchFamily="18" charset="0"/>
                        </a:rPr>
                        <a:t>Vote</a:t>
                      </a:r>
                      <a:r>
                        <a:rPr lang="en-US" sz="2700" b="1" baseline="0" dirty="0" smtClean="0">
                          <a:effectLst/>
                          <a:latin typeface="+mj-lt"/>
                          <a:ea typeface="Calibri" panose="020F0502020204030204" pitchFamily="34" charset="0"/>
                          <a:cs typeface="Times New Roman" panose="02020603050405020304" pitchFamily="18" charset="0"/>
                        </a:rPr>
                        <a:t> of </a:t>
                      </a:r>
                      <a:r>
                        <a:rPr lang="en-US" sz="2700" b="1" baseline="0" dirty="0" smtClean="0">
                          <a:solidFill>
                            <a:srgbClr val="FF0000"/>
                          </a:solidFill>
                          <a:effectLst/>
                          <a:latin typeface="+mj-lt"/>
                          <a:ea typeface="Calibri" panose="020F0502020204030204" pitchFamily="34" charset="0"/>
                          <a:cs typeface="Times New Roman" panose="02020603050405020304" pitchFamily="18" charset="0"/>
                        </a:rPr>
                        <a:t>___-______</a:t>
                      </a:r>
                      <a:r>
                        <a:rPr lang="en-US" sz="2700" b="1" baseline="0" dirty="0" smtClean="0">
                          <a:effectLst/>
                          <a:latin typeface="+mj-lt"/>
                          <a:ea typeface="Calibri" panose="020F0502020204030204" pitchFamily="34" charset="0"/>
                          <a:cs typeface="Times New Roman" panose="02020603050405020304" pitchFamily="18" charset="0"/>
                        </a:rPr>
                        <a:t> of members of BOTH _______ of Congress</a:t>
                      </a:r>
                      <a:endParaRPr lang="en-US" sz="27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700" b="1" i="0" dirty="0" smtClean="0">
                          <a:solidFill>
                            <a:srgbClr val="FF0000"/>
                          </a:solidFill>
                          <a:effectLst/>
                          <a:latin typeface="+mj-lt"/>
                          <a:ea typeface="Calibri" panose="020F0502020204030204" pitchFamily="34" charset="0"/>
                          <a:cs typeface="Times New Roman" panose="02020603050405020304" pitchFamily="18" charset="0"/>
                        </a:rPr>
                        <a:t>N__________ C________________:</a:t>
                      </a:r>
                      <a:endParaRPr lang="en-US" sz="2700" b="1" dirty="0" smtClean="0">
                        <a:solidFill>
                          <a:srgbClr val="FF000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700" b="1" dirty="0" smtClean="0">
                          <a:effectLst/>
                          <a:latin typeface="+mj-lt"/>
                          <a:ea typeface="Calibri" panose="020F0502020204030204" pitchFamily="34" charset="0"/>
                          <a:cs typeface="Times New Roman" panose="02020603050405020304" pitchFamily="18" charset="0"/>
                        </a:rPr>
                        <a:t>National convention called at the __________ of ___-______</a:t>
                      </a:r>
                      <a:r>
                        <a:rPr lang="en-US" sz="2700" b="1" baseline="0" dirty="0" smtClean="0">
                          <a:effectLst/>
                          <a:latin typeface="+mj-lt"/>
                          <a:ea typeface="Calibri" panose="020F0502020204030204" pitchFamily="34" charset="0"/>
                          <a:cs typeface="Times New Roman" panose="02020603050405020304" pitchFamily="18" charset="0"/>
                        </a:rPr>
                        <a:t> of all 50 state legislatures</a:t>
                      </a:r>
                      <a:endParaRPr lang="en-US" sz="27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817">
                <a:tc>
                  <a:txBody>
                    <a:bodyPr/>
                    <a:lstStyle/>
                    <a:p>
                      <a:pPr marL="0" marR="0">
                        <a:lnSpc>
                          <a:spcPct val="107000"/>
                        </a:lnSpc>
                        <a:spcBef>
                          <a:spcPts val="0"/>
                        </a:spcBef>
                        <a:spcAft>
                          <a:spcPts val="0"/>
                        </a:spcAft>
                      </a:pPr>
                      <a:r>
                        <a:rPr lang="en-US" sz="2700" b="1" i="0" dirty="0">
                          <a:solidFill>
                            <a:srgbClr val="FF0000"/>
                          </a:solidFill>
                          <a:effectLst/>
                          <a:latin typeface="+mj-lt"/>
                          <a:ea typeface="Calibri" panose="020F0502020204030204" pitchFamily="34" charset="0"/>
                          <a:cs typeface="Times New Roman" panose="02020603050405020304" pitchFamily="18" charset="0"/>
                        </a:rPr>
                        <a:t>P</a:t>
                      </a:r>
                      <a:r>
                        <a:rPr lang="en-US" sz="2700" b="1" i="0" dirty="0" smtClean="0">
                          <a:solidFill>
                            <a:srgbClr val="FF0000"/>
                          </a:solidFill>
                          <a:effectLst/>
                          <a:latin typeface="+mj-lt"/>
                          <a:ea typeface="Calibri" panose="020F0502020204030204" pitchFamily="34" charset="0"/>
                          <a:cs typeface="Times New Roman" panose="02020603050405020304" pitchFamily="18" charset="0"/>
                        </a:rPr>
                        <a:t>________</a:t>
                      </a:r>
                      <a:endParaRPr lang="en-US" sz="2700" b="1"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US" sz="27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US" sz="27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4579">
                <a:tc>
                  <a:txBody>
                    <a:bodyPr/>
                    <a:lstStyle/>
                    <a:p>
                      <a:pPr marL="0" marR="0">
                        <a:lnSpc>
                          <a:spcPct val="107000"/>
                        </a:lnSpc>
                        <a:spcBef>
                          <a:spcPts val="0"/>
                        </a:spcBef>
                        <a:spcAft>
                          <a:spcPts val="0"/>
                        </a:spcAft>
                      </a:pPr>
                      <a:endParaRPr lang="en-US" sz="2700" b="1" i="0" dirty="0" smtClean="0">
                        <a:solidFill>
                          <a:srgbClr val="40404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700" b="1" i="0" dirty="0" smtClean="0">
                          <a:solidFill>
                            <a:srgbClr val="FF0000"/>
                          </a:solidFill>
                          <a:effectLst/>
                          <a:latin typeface="+mj-lt"/>
                          <a:ea typeface="Calibri" panose="020F0502020204030204" pitchFamily="34" charset="0"/>
                          <a:cs typeface="Times New Roman" panose="02020603050405020304" pitchFamily="18" charset="0"/>
                        </a:rPr>
                        <a:t>R________</a:t>
                      </a:r>
                      <a:endParaRPr lang="en-US" sz="2700" b="1"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2700" b="1" i="0" dirty="0" smtClean="0">
                        <a:solidFill>
                          <a:srgbClr val="40404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700" b="1" i="0" dirty="0" smtClean="0">
                          <a:solidFill>
                            <a:srgbClr val="404040"/>
                          </a:solidFill>
                          <a:effectLst/>
                          <a:latin typeface="+mj-lt"/>
                          <a:ea typeface="Calibri" panose="020F0502020204030204" pitchFamily="34" charset="0"/>
                          <a:cs typeface="Times New Roman" panose="02020603050405020304" pitchFamily="18" charset="0"/>
                        </a:rPr>
                        <a:t>Approved by </a:t>
                      </a:r>
                      <a:r>
                        <a:rPr lang="en-US" sz="2700" b="1" i="0" dirty="0" smtClean="0">
                          <a:solidFill>
                            <a:srgbClr val="FF0000"/>
                          </a:solidFill>
                          <a:effectLst/>
                          <a:latin typeface="+mj-lt"/>
                          <a:ea typeface="Calibri" panose="020F0502020204030204" pitchFamily="34" charset="0"/>
                          <a:cs typeface="Times New Roman" panose="02020603050405020304" pitchFamily="18" charset="0"/>
                        </a:rPr>
                        <a:t>______-________</a:t>
                      </a:r>
                      <a:r>
                        <a:rPr lang="en-US" sz="2700" b="1" i="0" dirty="0" smtClean="0">
                          <a:solidFill>
                            <a:srgbClr val="404040"/>
                          </a:solidFill>
                          <a:effectLst/>
                          <a:latin typeface="+mj-lt"/>
                          <a:ea typeface="Calibri" panose="020F0502020204030204" pitchFamily="34" charset="0"/>
                          <a:cs typeface="Times New Roman" panose="02020603050405020304" pitchFamily="18" charset="0"/>
                        </a:rPr>
                        <a:t> of the 50 state ___________</a:t>
                      </a:r>
                      <a:endParaRPr lang="en-US" sz="27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2700" b="1" i="0" dirty="0" smtClean="0">
                        <a:solidFill>
                          <a:srgbClr val="40404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700" b="1" i="0" dirty="0" smtClean="0">
                          <a:solidFill>
                            <a:srgbClr val="404040"/>
                          </a:solidFill>
                          <a:effectLst/>
                          <a:latin typeface="+mj-lt"/>
                          <a:ea typeface="Calibri" panose="020F0502020204030204" pitchFamily="34" charset="0"/>
                          <a:cs typeface="Times New Roman" panose="02020603050405020304" pitchFamily="18" charset="0"/>
                        </a:rPr>
                        <a:t>Approved by </a:t>
                      </a:r>
                      <a:r>
                        <a:rPr lang="en-US" sz="2700" b="1" i="0" dirty="0" smtClean="0">
                          <a:solidFill>
                            <a:srgbClr val="FF0000"/>
                          </a:solidFill>
                          <a:effectLst/>
                          <a:latin typeface="+mj-lt"/>
                          <a:ea typeface="Calibri" panose="020F0502020204030204" pitchFamily="34" charset="0"/>
                          <a:cs typeface="Times New Roman" panose="02020603050405020304" pitchFamily="18" charset="0"/>
                        </a:rPr>
                        <a:t>______-________</a:t>
                      </a:r>
                      <a:r>
                        <a:rPr lang="en-US" sz="2700" b="1" i="0" baseline="0" dirty="0" smtClean="0">
                          <a:solidFill>
                            <a:srgbClr val="404040"/>
                          </a:solidFill>
                          <a:effectLst/>
                          <a:latin typeface="+mj-lt"/>
                          <a:ea typeface="Calibri" panose="020F0502020204030204" pitchFamily="34" charset="0"/>
                          <a:cs typeface="Times New Roman" panose="02020603050405020304" pitchFamily="18" charset="0"/>
                        </a:rPr>
                        <a:t> of all ___________ ____________ held in the 50 states</a:t>
                      </a:r>
                      <a:endParaRPr lang="en-US" sz="27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3398">
                <a:tc gridSpan="3">
                  <a:txBody>
                    <a:bodyPr/>
                    <a:lstStyle/>
                    <a:p>
                      <a:pPr marL="0" marR="0">
                        <a:lnSpc>
                          <a:spcPct val="107000"/>
                        </a:lnSpc>
                        <a:spcBef>
                          <a:spcPts val="0"/>
                        </a:spcBef>
                        <a:spcAft>
                          <a:spcPts val="0"/>
                        </a:spcAft>
                      </a:pPr>
                      <a:r>
                        <a:rPr lang="en-US" sz="2700" b="1" i="0" dirty="0">
                          <a:solidFill>
                            <a:srgbClr val="404040"/>
                          </a:solidFill>
                          <a:effectLst/>
                          <a:latin typeface="+mj-lt"/>
                          <a:ea typeface="Calibri" panose="020F0502020204030204" pitchFamily="34" charset="0"/>
                          <a:cs typeface="Times New Roman" panose="02020603050405020304" pitchFamily="18" charset="0"/>
                        </a:rPr>
                        <a:t>Why did the Framers make it difficult to amend the Constitution?</a:t>
                      </a:r>
                      <a:endParaRPr lang="en-US" sz="27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700" b="1" i="0" dirty="0">
                          <a:solidFill>
                            <a:srgbClr val="FF0000"/>
                          </a:solidFill>
                          <a:effectLst/>
                          <a:latin typeface="+mj-lt"/>
                          <a:ea typeface="Calibri" panose="020F0502020204030204" pitchFamily="34" charset="0"/>
                          <a:cs typeface="Times New Roman" panose="02020603050405020304" pitchFamily="18" charset="0"/>
                        </a:rPr>
                        <a:t> </a:t>
                      </a:r>
                      <a:r>
                        <a:rPr lang="en-US" sz="2700" b="1" i="0" dirty="0" smtClean="0">
                          <a:solidFill>
                            <a:srgbClr val="FF0000"/>
                          </a:solidFill>
                          <a:effectLst/>
                          <a:latin typeface="+mj-lt"/>
                          <a:ea typeface="Calibri" panose="020F0502020204030204" pitchFamily="34" charset="0"/>
                          <a:cs typeface="Times New Roman" panose="02020603050405020304" pitchFamily="18" charset="0"/>
                        </a:rPr>
                        <a:t>(1</a:t>
                      </a:r>
                      <a:r>
                        <a:rPr lang="en-US" sz="2700" b="1" i="0" baseline="30000" dirty="0" smtClean="0">
                          <a:solidFill>
                            <a:srgbClr val="FF0000"/>
                          </a:solidFill>
                          <a:effectLst/>
                          <a:latin typeface="+mj-lt"/>
                          <a:ea typeface="Calibri" panose="020F0502020204030204" pitchFamily="34" charset="0"/>
                          <a:cs typeface="Times New Roman" panose="02020603050405020304" pitchFamily="18" charset="0"/>
                        </a:rPr>
                        <a:t>st</a:t>
                      </a:r>
                      <a:r>
                        <a:rPr lang="en-US" sz="2700" b="1" i="0" dirty="0" smtClean="0">
                          <a:solidFill>
                            <a:srgbClr val="FF0000"/>
                          </a:solidFill>
                          <a:effectLst/>
                          <a:latin typeface="+mj-lt"/>
                          <a:ea typeface="Calibri" panose="020F0502020204030204" pitchFamily="34" charset="0"/>
                          <a:cs typeface="Times New Roman" panose="02020603050405020304" pitchFamily="18" charset="0"/>
                        </a:rPr>
                        <a:t> paragraph right-hand</a:t>
                      </a:r>
                      <a:r>
                        <a:rPr lang="en-US" sz="2700" b="1" i="0" baseline="0" dirty="0" smtClean="0">
                          <a:solidFill>
                            <a:srgbClr val="FF0000"/>
                          </a:solidFill>
                          <a:effectLst/>
                          <a:latin typeface="+mj-lt"/>
                          <a:ea typeface="Calibri" panose="020F0502020204030204" pitchFamily="34" charset="0"/>
                          <a:cs typeface="Times New Roman" panose="02020603050405020304" pitchFamily="18" charset="0"/>
                        </a:rPr>
                        <a:t> column </a:t>
                      </a:r>
                      <a:r>
                        <a:rPr lang="en-US" sz="2700" b="1" i="0" dirty="0" smtClean="0">
                          <a:solidFill>
                            <a:srgbClr val="FF0000"/>
                          </a:solidFill>
                          <a:effectLst/>
                          <a:latin typeface="+mj-lt"/>
                          <a:ea typeface="Calibri" panose="020F0502020204030204" pitchFamily="34" charset="0"/>
                          <a:cs typeface="Times New Roman" panose="02020603050405020304" pitchFamily="18" charset="0"/>
                        </a:rPr>
                        <a:t>of p. 82)</a:t>
                      </a:r>
                    </a:p>
                    <a:p>
                      <a:pPr marL="0" marR="0">
                        <a:lnSpc>
                          <a:spcPct val="107000"/>
                        </a:lnSpc>
                        <a:spcBef>
                          <a:spcPts val="0"/>
                        </a:spcBef>
                        <a:spcAft>
                          <a:spcPts val="0"/>
                        </a:spcAft>
                      </a:pPr>
                      <a:r>
                        <a:rPr lang="en-US" sz="2700" b="1" dirty="0" smtClean="0">
                          <a:solidFill>
                            <a:srgbClr val="FF0000"/>
                          </a:solidFill>
                          <a:effectLst/>
                          <a:latin typeface="+mj-lt"/>
                          <a:ea typeface="Calibri" panose="020F0502020204030204" pitchFamily="34" charset="0"/>
                          <a:cs typeface="Times New Roman" panose="02020603050405020304" pitchFamily="18" charset="0"/>
                        </a:rPr>
                        <a:t>Framers</a:t>
                      </a:r>
                      <a:r>
                        <a:rPr lang="en-US" sz="2700" b="1" baseline="0" dirty="0" smtClean="0">
                          <a:solidFill>
                            <a:srgbClr val="FF0000"/>
                          </a:solidFill>
                          <a:effectLst/>
                          <a:latin typeface="+mj-lt"/>
                          <a:ea typeface="Calibri" panose="020F0502020204030204" pitchFamily="34" charset="0"/>
                          <a:cs typeface="Times New Roman" panose="02020603050405020304" pitchFamily="18" charset="0"/>
                        </a:rPr>
                        <a:t> knew how </a:t>
                      </a:r>
                      <a:r>
                        <a:rPr lang="en-US" sz="2700" b="1" baseline="0" dirty="0" smtClean="0">
                          <a:solidFill>
                            <a:srgbClr val="FF0000"/>
                          </a:solidFill>
                          <a:effectLst/>
                          <a:latin typeface="+mj-lt"/>
                          <a:ea typeface="Calibri" panose="020F0502020204030204" pitchFamily="34" charset="0"/>
                          <a:cs typeface="Times New Roman" panose="02020603050405020304" pitchFamily="18" charset="0"/>
                        </a:rPr>
                        <a:t>d_________ b__________ </a:t>
                      </a:r>
                      <a:r>
                        <a:rPr lang="en-US" sz="2700" b="1" baseline="0" dirty="0" smtClean="0">
                          <a:solidFill>
                            <a:srgbClr val="FF0000"/>
                          </a:solidFill>
                          <a:effectLst/>
                          <a:latin typeface="+mj-lt"/>
                          <a:ea typeface="Calibri" panose="020F0502020204030204" pitchFamily="34" charset="0"/>
                          <a:cs typeface="Times New Roman" panose="02020603050405020304" pitchFamily="18" charset="0"/>
                        </a:rPr>
                        <a:t>the Constitution was</a:t>
                      </a:r>
                      <a:r>
                        <a:rPr lang="en-US" sz="2700" b="1" baseline="0" dirty="0" smtClean="0">
                          <a:effectLst/>
                          <a:latin typeface="+mj-lt"/>
                          <a:ea typeface="Calibri" panose="020F0502020204030204" pitchFamily="34" charset="0"/>
                          <a:cs typeface="Times New Roman" panose="02020603050405020304" pitchFamily="18" charset="0"/>
                        </a:rPr>
                        <a:t>; changing even </a:t>
                      </a:r>
                      <a:r>
                        <a:rPr lang="en-US" sz="2700" b="1" baseline="0" dirty="0" smtClean="0">
                          <a:solidFill>
                            <a:srgbClr val="FF0000"/>
                          </a:solidFill>
                          <a:effectLst/>
                          <a:latin typeface="+mj-lt"/>
                          <a:ea typeface="Calibri" panose="020F0502020204030204" pitchFamily="34" charset="0"/>
                          <a:cs typeface="Times New Roman" panose="02020603050405020304" pitchFamily="18" charset="0"/>
                        </a:rPr>
                        <a:t>one small detail could have </a:t>
                      </a:r>
                      <a:r>
                        <a:rPr lang="en-US" sz="2700" b="1" baseline="0" dirty="0" smtClean="0">
                          <a:solidFill>
                            <a:srgbClr val="FF0000"/>
                          </a:solidFill>
                          <a:effectLst/>
                          <a:latin typeface="+mj-lt"/>
                          <a:ea typeface="Calibri" panose="020F0502020204030204" pitchFamily="34" charset="0"/>
                          <a:cs typeface="Times New Roman" panose="02020603050405020304" pitchFamily="18" charset="0"/>
                        </a:rPr>
                        <a:t>d_________ </a:t>
                      </a:r>
                      <a:r>
                        <a:rPr lang="en-US" sz="2700" b="1" baseline="0" dirty="0" smtClean="0">
                          <a:solidFill>
                            <a:srgbClr val="FF0000"/>
                          </a:solidFill>
                          <a:effectLst/>
                          <a:latin typeface="+mj-lt"/>
                          <a:ea typeface="Calibri" panose="020F0502020204030204" pitchFamily="34" charset="0"/>
                          <a:cs typeface="Times New Roman" panose="02020603050405020304" pitchFamily="18" charset="0"/>
                        </a:rPr>
                        <a:t>effects</a:t>
                      </a:r>
                      <a:r>
                        <a:rPr lang="en-US" sz="2700" b="1" baseline="0" dirty="0" smtClean="0">
                          <a:effectLst/>
                          <a:latin typeface="+mj-lt"/>
                          <a:ea typeface="Calibri" panose="020F0502020204030204" pitchFamily="34" charset="0"/>
                          <a:cs typeface="Times New Roman" panose="02020603050405020304" pitchFamily="18" charset="0"/>
                        </a:rPr>
                        <a:t>. Made sure </a:t>
                      </a:r>
                      <a:r>
                        <a:rPr lang="en-US" sz="2700" b="1" baseline="0" dirty="0" smtClean="0">
                          <a:solidFill>
                            <a:srgbClr val="FF0000"/>
                          </a:solidFill>
                          <a:effectLst/>
                          <a:latin typeface="+mj-lt"/>
                          <a:ea typeface="Calibri" panose="020F0502020204030204" pitchFamily="34" charset="0"/>
                          <a:cs typeface="Times New Roman" panose="02020603050405020304" pitchFamily="18" charset="0"/>
                        </a:rPr>
                        <a:t>Constitution could not be altered w/o the </a:t>
                      </a:r>
                      <a:r>
                        <a:rPr lang="en-US" sz="2700" b="1" baseline="0" dirty="0" smtClean="0">
                          <a:solidFill>
                            <a:srgbClr val="FF0000"/>
                          </a:solidFill>
                          <a:effectLst/>
                          <a:latin typeface="+mj-lt"/>
                          <a:ea typeface="Calibri" panose="020F0502020204030204" pitchFamily="34" charset="0"/>
                          <a:cs typeface="Times New Roman" panose="02020603050405020304" pitchFamily="18" charset="0"/>
                        </a:rPr>
                        <a:t>o______________ </a:t>
                      </a:r>
                      <a:r>
                        <a:rPr lang="en-US" sz="2700" b="1" baseline="0" dirty="0" smtClean="0">
                          <a:solidFill>
                            <a:srgbClr val="FF0000"/>
                          </a:solidFill>
                          <a:effectLst/>
                          <a:latin typeface="+mj-lt"/>
                          <a:ea typeface="Calibri" panose="020F0502020204030204" pitchFamily="34" charset="0"/>
                          <a:cs typeface="Times New Roman" panose="02020603050405020304" pitchFamily="18" charset="0"/>
                        </a:rPr>
                        <a:t>support of the </a:t>
                      </a:r>
                      <a:r>
                        <a:rPr lang="en-US" sz="2700" b="1" baseline="0" dirty="0" err="1" smtClean="0">
                          <a:solidFill>
                            <a:srgbClr val="FF0000"/>
                          </a:solidFill>
                          <a:effectLst/>
                          <a:latin typeface="+mj-lt"/>
                          <a:ea typeface="Calibri" panose="020F0502020204030204" pitchFamily="34" charset="0"/>
                          <a:cs typeface="Times New Roman" panose="02020603050405020304" pitchFamily="18" charset="0"/>
                        </a:rPr>
                        <a:t>ppl</a:t>
                      </a:r>
                      <a:r>
                        <a:rPr lang="en-US" sz="2700" b="1" baseline="0" dirty="0" smtClean="0">
                          <a:effectLst/>
                          <a:latin typeface="+mj-lt"/>
                          <a:ea typeface="Calibri" panose="020F0502020204030204" pitchFamily="34" charset="0"/>
                          <a:cs typeface="Times New Roman" panose="02020603050405020304" pitchFamily="18" charset="0"/>
                        </a:rPr>
                        <a:t>.</a:t>
                      </a:r>
                      <a:endParaRPr lang="en-US" sz="27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76420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CD8D479-8942-46E8-A226-A4E01F7A105C}" type="slidenum">
              <a:rPr lang="en-US" smtClean="0">
                <a:solidFill>
                  <a:srgbClr val="8BAA00">
                    <a:lumMod val="75000"/>
                  </a:srgbClr>
                </a:solidFill>
              </a:rPr>
              <a:pPr/>
              <a:t>57</a:t>
            </a:fld>
            <a:endParaRPr lang="en-US">
              <a:solidFill>
                <a:srgbClr val="8BAA00">
                  <a:lumMod val="75000"/>
                </a:srgbClr>
              </a:solidFill>
            </a:endParaRPr>
          </a:p>
        </p:txBody>
      </p:sp>
      <p:graphicFrame>
        <p:nvGraphicFramePr>
          <p:cNvPr id="8" name="Table 7"/>
          <p:cNvGraphicFramePr>
            <a:graphicFrameLocks noGrp="1"/>
          </p:cNvGraphicFramePr>
          <p:nvPr>
            <p:extLst/>
          </p:nvPr>
        </p:nvGraphicFramePr>
        <p:xfrm>
          <a:off x="0" y="0"/>
          <a:ext cx="12192000" cy="6253025"/>
        </p:xfrm>
        <a:graphic>
          <a:graphicData uri="http://schemas.openxmlformats.org/drawingml/2006/table">
            <a:tbl>
              <a:tblPr firstRow="1" firstCol="1" bandRow="1"/>
              <a:tblGrid>
                <a:gridCol w="1897626"/>
                <a:gridCol w="4651478"/>
                <a:gridCol w="5642896"/>
              </a:tblGrid>
              <a:tr h="548939">
                <a:tc gridSpan="3">
                  <a:txBody>
                    <a:bodyPr/>
                    <a:lstStyle/>
                    <a:p>
                      <a:pPr marL="0" marR="0" algn="l">
                        <a:lnSpc>
                          <a:spcPct val="107000"/>
                        </a:lnSpc>
                        <a:spcBef>
                          <a:spcPts val="0"/>
                        </a:spcBef>
                        <a:spcAft>
                          <a:spcPts val="0"/>
                        </a:spcAft>
                      </a:pPr>
                      <a:r>
                        <a:rPr lang="fr-FR" sz="2700" b="1" dirty="0" smtClean="0">
                          <a:solidFill>
                            <a:srgbClr val="FF0000"/>
                          </a:solidFill>
                        </a:rPr>
                        <a:t>Lesson §3.4 – THE</a:t>
                      </a:r>
                      <a:r>
                        <a:rPr lang="fr-FR" sz="2700" b="1" baseline="0" dirty="0" smtClean="0">
                          <a:solidFill>
                            <a:srgbClr val="FF0000"/>
                          </a:solidFill>
                        </a:rPr>
                        <a:t> AMENDMENT PROCESS </a:t>
                      </a:r>
                      <a:r>
                        <a:rPr lang="fr-FR" sz="2700" b="1" baseline="0" dirty="0" smtClean="0">
                          <a:solidFill>
                            <a:srgbClr val="0070C0"/>
                          </a:solidFill>
                        </a:rPr>
                        <a:t>(p. 83)</a:t>
                      </a:r>
                      <a:endParaRPr lang="en-US" sz="2700" b="1" dirty="0">
                        <a:solidFill>
                          <a:srgbClr val="0070C0"/>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48939">
                <a:tc>
                  <a:txBody>
                    <a:bodyPr/>
                    <a:lstStyle/>
                    <a:p>
                      <a:pPr marL="0" marR="0">
                        <a:lnSpc>
                          <a:spcPct val="107000"/>
                        </a:lnSpc>
                        <a:spcBef>
                          <a:spcPts val="0"/>
                        </a:spcBef>
                        <a:spcAft>
                          <a:spcPts val="0"/>
                        </a:spcAft>
                      </a:pPr>
                      <a:r>
                        <a:rPr lang="en-US" sz="2700" b="1" i="0">
                          <a:solidFill>
                            <a:srgbClr val="404040"/>
                          </a:solidFill>
                          <a:effectLst/>
                          <a:latin typeface="+mj-lt"/>
                          <a:ea typeface="Calibri" panose="020F0502020204030204" pitchFamily="34" charset="0"/>
                          <a:cs typeface="Times New Roman" panose="02020603050405020304" pitchFamily="18" charset="0"/>
                        </a:rPr>
                        <a:t>Step</a:t>
                      </a:r>
                      <a:endParaRPr lang="en-US" sz="2700" b="1">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700" b="1" i="0" dirty="0" smtClean="0">
                          <a:solidFill>
                            <a:srgbClr val="404040"/>
                          </a:solidFill>
                          <a:effectLst/>
                          <a:latin typeface="+mj-lt"/>
                          <a:ea typeface="Calibri" panose="020F0502020204030204" pitchFamily="34" charset="0"/>
                          <a:cs typeface="Times New Roman" panose="02020603050405020304" pitchFamily="18" charset="0"/>
                        </a:rPr>
                        <a:t>By </a:t>
                      </a:r>
                      <a:r>
                        <a:rPr lang="en-US" sz="2700" b="1" i="0" dirty="0" smtClean="0">
                          <a:solidFill>
                            <a:srgbClr val="FF0000"/>
                          </a:solidFill>
                          <a:effectLst/>
                          <a:latin typeface="+mj-lt"/>
                          <a:ea typeface="Calibri" panose="020F0502020204030204" pitchFamily="34" charset="0"/>
                          <a:cs typeface="Times New Roman" panose="02020603050405020304" pitchFamily="18" charset="0"/>
                        </a:rPr>
                        <a:t>CONGRESSIONAL</a:t>
                      </a:r>
                      <a:r>
                        <a:rPr lang="en-US" sz="2700" b="1" i="0" baseline="0" dirty="0" smtClean="0">
                          <a:solidFill>
                            <a:srgbClr val="FF0000"/>
                          </a:solidFill>
                          <a:effectLst/>
                          <a:latin typeface="+mj-lt"/>
                          <a:ea typeface="Calibri" panose="020F0502020204030204" pitchFamily="34" charset="0"/>
                          <a:cs typeface="Times New Roman" panose="02020603050405020304" pitchFamily="18" charset="0"/>
                        </a:rPr>
                        <a:t> </a:t>
                      </a:r>
                      <a:r>
                        <a:rPr lang="en-US" sz="2700" b="1" i="0" dirty="0" smtClean="0">
                          <a:solidFill>
                            <a:srgbClr val="FF0000"/>
                          </a:solidFill>
                          <a:effectLst/>
                          <a:latin typeface="+mj-lt"/>
                          <a:ea typeface="Calibri" panose="020F0502020204030204" pitchFamily="34" charset="0"/>
                          <a:cs typeface="Times New Roman" panose="02020603050405020304" pitchFamily="18" charset="0"/>
                        </a:rPr>
                        <a:t>Action</a:t>
                      </a:r>
                      <a:r>
                        <a:rPr lang="en-US" sz="2700" b="1" i="0" dirty="0" smtClean="0">
                          <a:solidFill>
                            <a:srgbClr val="404040"/>
                          </a:solidFill>
                          <a:effectLst/>
                          <a:latin typeface="+mj-lt"/>
                          <a:ea typeface="Calibri" panose="020F0502020204030204" pitchFamily="34" charset="0"/>
                          <a:cs typeface="Times New Roman" panose="02020603050405020304" pitchFamily="18" charset="0"/>
                        </a:rPr>
                        <a:t>: </a:t>
                      </a:r>
                      <a:endParaRPr lang="en-US" sz="2700" b="1" dirty="0" smtClean="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700" b="1" dirty="0" smtClean="0">
                          <a:effectLst/>
                          <a:latin typeface="+mj-lt"/>
                          <a:ea typeface="Calibri" panose="020F0502020204030204" pitchFamily="34" charset="0"/>
                          <a:cs typeface="Times New Roman" panose="02020603050405020304" pitchFamily="18" charset="0"/>
                        </a:rPr>
                        <a:t>Vote</a:t>
                      </a:r>
                      <a:r>
                        <a:rPr lang="en-US" sz="2700" b="1" baseline="0" dirty="0" smtClean="0">
                          <a:effectLst/>
                          <a:latin typeface="+mj-lt"/>
                          <a:ea typeface="Calibri" panose="020F0502020204030204" pitchFamily="34" charset="0"/>
                          <a:cs typeface="Times New Roman" panose="02020603050405020304" pitchFamily="18" charset="0"/>
                        </a:rPr>
                        <a:t> of </a:t>
                      </a:r>
                      <a:r>
                        <a:rPr lang="en-US" sz="2700" b="1" baseline="0" dirty="0" smtClean="0">
                          <a:solidFill>
                            <a:srgbClr val="FF0000"/>
                          </a:solidFill>
                          <a:effectLst/>
                          <a:latin typeface="+mj-lt"/>
                          <a:ea typeface="Calibri" panose="020F0502020204030204" pitchFamily="34" charset="0"/>
                          <a:cs typeface="Times New Roman" panose="02020603050405020304" pitchFamily="18" charset="0"/>
                        </a:rPr>
                        <a:t>TWO-THIRDS </a:t>
                      </a:r>
                      <a:r>
                        <a:rPr lang="en-US" sz="2700" b="1" baseline="0" dirty="0" smtClean="0">
                          <a:effectLst/>
                          <a:latin typeface="+mj-lt"/>
                          <a:ea typeface="Calibri" panose="020F0502020204030204" pitchFamily="34" charset="0"/>
                          <a:cs typeface="Times New Roman" panose="02020603050405020304" pitchFamily="18" charset="0"/>
                        </a:rPr>
                        <a:t>of </a:t>
                      </a:r>
                      <a:r>
                        <a:rPr lang="en-US" sz="2700" b="1" baseline="0" dirty="0" smtClean="0">
                          <a:effectLst/>
                          <a:latin typeface="+mj-lt"/>
                          <a:ea typeface="Calibri" panose="020F0502020204030204" pitchFamily="34" charset="0"/>
                          <a:cs typeface="Times New Roman" panose="02020603050405020304" pitchFamily="18" charset="0"/>
                        </a:rPr>
                        <a:t>members of BOTH </a:t>
                      </a:r>
                      <a:r>
                        <a:rPr lang="en-US" sz="2700" b="1" baseline="0" dirty="0" smtClean="0">
                          <a:effectLst/>
                          <a:latin typeface="+mj-lt"/>
                          <a:ea typeface="Calibri" panose="020F0502020204030204" pitchFamily="34" charset="0"/>
                          <a:cs typeface="Times New Roman" panose="02020603050405020304" pitchFamily="18" charset="0"/>
                        </a:rPr>
                        <a:t>HOUSES </a:t>
                      </a:r>
                      <a:r>
                        <a:rPr lang="en-US" sz="2700" b="1" baseline="0" dirty="0" smtClean="0">
                          <a:effectLst/>
                          <a:latin typeface="+mj-lt"/>
                          <a:ea typeface="Calibri" panose="020F0502020204030204" pitchFamily="34" charset="0"/>
                          <a:cs typeface="Times New Roman" panose="02020603050405020304" pitchFamily="18" charset="0"/>
                        </a:rPr>
                        <a:t>of Congress</a:t>
                      </a:r>
                      <a:endParaRPr lang="en-US" sz="27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700" b="1" i="0" dirty="0" smtClean="0">
                          <a:solidFill>
                            <a:srgbClr val="FF0000"/>
                          </a:solidFill>
                          <a:effectLst/>
                          <a:latin typeface="+mj-lt"/>
                          <a:ea typeface="Calibri" panose="020F0502020204030204" pitchFamily="34" charset="0"/>
                          <a:cs typeface="Times New Roman" panose="02020603050405020304" pitchFamily="18" charset="0"/>
                        </a:rPr>
                        <a:t>NATIONAL CONVENTION:</a:t>
                      </a:r>
                      <a:endParaRPr lang="en-US" sz="2700" b="1" dirty="0" smtClean="0">
                        <a:solidFill>
                          <a:srgbClr val="FF000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700" b="1" dirty="0" smtClean="0">
                          <a:effectLst/>
                          <a:latin typeface="+mj-lt"/>
                          <a:ea typeface="Calibri" panose="020F0502020204030204" pitchFamily="34" charset="0"/>
                          <a:cs typeface="Times New Roman" panose="02020603050405020304" pitchFamily="18" charset="0"/>
                        </a:rPr>
                        <a:t>National convention called at the </a:t>
                      </a:r>
                      <a:r>
                        <a:rPr lang="en-US" sz="2700" b="1" dirty="0" smtClean="0">
                          <a:effectLst/>
                          <a:latin typeface="+mj-lt"/>
                          <a:ea typeface="Calibri" panose="020F0502020204030204" pitchFamily="34" charset="0"/>
                          <a:cs typeface="Times New Roman" panose="02020603050405020304" pitchFamily="18" charset="0"/>
                        </a:rPr>
                        <a:t>REQUEST of TWO-THIRDS</a:t>
                      </a:r>
                      <a:r>
                        <a:rPr lang="en-US" sz="2700" b="1" baseline="0" dirty="0" smtClean="0">
                          <a:effectLst/>
                          <a:latin typeface="+mj-lt"/>
                          <a:ea typeface="Calibri" panose="020F0502020204030204" pitchFamily="34" charset="0"/>
                          <a:cs typeface="Times New Roman" panose="02020603050405020304" pitchFamily="18" charset="0"/>
                        </a:rPr>
                        <a:t> </a:t>
                      </a:r>
                      <a:r>
                        <a:rPr lang="en-US" sz="2700" b="1" baseline="0" dirty="0" smtClean="0">
                          <a:effectLst/>
                          <a:latin typeface="+mj-lt"/>
                          <a:ea typeface="Calibri" panose="020F0502020204030204" pitchFamily="34" charset="0"/>
                          <a:cs typeface="Times New Roman" panose="02020603050405020304" pitchFamily="18" charset="0"/>
                        </a:rPr>
                        <a:t>of all 50 state legislatures</a:t>
                      </a:r>
                      <a:endParaRPr lang="en-US" sz="27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3877">
                <a:tc>
                  <a:txBody>
                    <a:bodyPr/>
                    <a:lstStyle/>
                    <a:p>
                      <a:pPr marL="0" marR="0">
                        <a:lnSpc>
                          <a:spcPct val="107000"/>
                        </a:lnSpc>
                        <a:spcBef>
                          <a:spcPts val="0"/>
                        </a:spcBef>
                        <a:spcAft>
                          <a:spcPts val="0"/>
                        </a:spcAft>
                      </a:pPr>
                      <a:r>
                        <a:rPr lang="en-US" sz="2700" b="1" i="0" dirty="0" smtClean="0">
                          <a:solidFill>
                            <a:srgbClr val="FF0000"/>
                          </a:solidFill>
                          <a:effectLst/>
                          <a:latin typeface="+mj-lt"/>
                          <a:ea typeface="Calibri" panose="020F0502020204030204" pitchFamily="34" charset="0"/>
                          <a:cs typeface="Times New Roman" panose="02020603050405020304" pitchFamily="18" charset="0"/>
                        </a:rPr>
                        <a:t>Proposal</a:t>
                      </a:r>
                      <a:endParaRPr lang="en-US" sz="2700" b="1"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US" sz="27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US" sz="27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473">
                <a:tc>
                  <a:txBody>
                    <a:bodyPr/>
                    <a:lstStyle/>
                    <a:p>
                      <a:pPr marL="0" marR="0">
                        <a:lnSpc>
                          <a:spcPct val="107000"/>
                        </a:lnSpc>
                        <a:spcBef>
                          <a:spcPts val="0"/>
                        </a:spcBef>
                        <a:spcAft>
                          <a:spcPts val="0"/>
                        </a:spcAft>
                      </a:pPr>
                      <a:endParaRPr lang="en-US" sz="1200" b="1" i="0" dirty="0" smtClean="0">
                        <a:solidFill>
                          <a:srgbClr val="40404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700" b="1" i="0" dirty="0" smtClean="0">
                          <a:solidFill>
                            <a:srgbClr val="FF0000"/>
                          </a:solidFill>
                          <a:effectLst/>
                          <a:latin typeface="+mj-lt"/>
                          <a:ea typeface="Calibri" panose="020F0502020204030204" pitchFamily="34" charset="0"/>
                          <a:cs typeface="Times New Roman" panose="02020603050405020304" pitchFamily="18" charset="0"/>
                        </a:rPr>
                        <a:t>Ratification</a:t>
                      </a:r>
                      <a:endParaRPr lang="en-US" sz="2700" b="1"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200" b="1" i="0" dirty="0" smtClean="0">
                        <a:solidFill>
                          <a:srgbClr val="40404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700" b="1" i="0" dirty="0" smtClean="0">
                          <a:solidFill>
                            <a:srgbClr val="404040"/>
                          </a:solidFill>
                          <a:effectLst/>
                          <a:latin typeface="+mj-lt"/>
                          <a:ea typeface="Calibri" panose="020F0502020204030204" pitchFamily="34" charset="0"/>
                          <a:cs typeface="Times New Roman" panose="02020603050405020304" pitchFamily="18" charset="0"/>
                        </a:rPr>
                        <a:t>Approved by </a:t>
                      </a:r>
                      <a:r>
                        <a:rPr lang="en-US" sz="2700" b="1" i="0" dirty="0" smtClean="0">
                          <a:solidFill>
                            <a:srgbClr val="FF0000"/>
                          </a:solidFill>
                          <a:effectLst/>
                          <a:latin typeface="+mj-lt"/>
                          <a:ea typeface="Calibri" panose="020F0502020204030204" pitchFamily="34" charset="0"/>
                          <a:cs typeface="Times New Roman" panose="02020603050405020304" pitchFamily="18" charset="0"/>
                        </a:rPr>
                        <a:t>THREE-FOURTHS</a:t>
                      </a:r>
                      <a:r>
                        <a:rPr lang="en-US" sz="2700" b="1" i="0" dirty="0" smtClean="0">
                          <a:solidFill>
                            <a:srgbClr val="404040"/>
                          </a:solidFill>
                          <a:effectLst/>
                          <a:latin typeface="+mj-lt"/>
                          <a:ea typeface="Calibri" panose="020F0502020204030204" pitchFamily="34" charset="0"/>
                          <a:cs typeface="Times New Roman" panose="02020603050405020304" pitchFamily="18" charset="0"/>
                        </a:rPr>
                        <a:t> </a:t>
                      </a:r>
                      <a:r>
                        <a:rPr lang="en-US" sz="2700" b="1" i="0" dirty="0" smtClean="0">
                          <a:solidFill>
                            <a:srgbClr val="404040"/>
                          </a:solidFill>
                          <a:effectLst/>
                          <a:latin typeface="+mj-lt"/>
                          <a:ea typeface="Calibri" panose="020F0502020204030204" pitchFamily="34" charset="0"/>
                          <a:cs typeface="Times New Roman" panose="02020603050405020304" pitchFamily="18" charset="0"/>
                        </a:rPr>
                        <a:t>of the 50 state </a:t>
                      </a:r>
                      <a:r>
                        <a:rPr lang="en-US" sz="2700" b="1" i="0" dirty="0" smtClean="0">
                          <a:solidFill>
                            <a:srgbClr val="404040"/>
                          </a:solidFill>
                          <a:effectLst/>
                          <a:latin typeface="+mj-lt"/>
                          <a:ea typeface="Calibri" panose="020F0502020204030204" pitchFamily="34" charset="0"/>
                          <a:cs typeface="Times New Roman" panose="02020603050405020304" pitchFamily="18" charset="0"/>
                        </a:rPr>
                        <a:t>LEGISLATURES</a:t>
                      </a:r>
                      <a:endParaRPr lang="en-US" sz="27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200" b="1" i="0" dirty="0" smtClean="0">
                        <a:solidFill>
                          <a:srgbClr val="40404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700" b="1" i="0" dirty="0" smtClean="0">
                          <a:solidFill>
                            <a:srgbClr val="404040"/>
                          </a:solidFill>
                          <a:effectLst/>
                          <a:latin typeface="+mj-lt"/>
                          <a:ea typeface="Calibri" panose="020F0502020204030204" pitchFamily="34" charset="0"/>
                          <a:cs typeface="Times New Roman" panose="02020603050405020304" pitchFamily="18" charset="0"/>
                        </a:rPr>
                        <a:t>Approved by </a:t>
                      </a:r>
                      <a:r>
                        <a:rPr lang="en-US" sz="2700" b="1" i="0" dirty="0" smtClean="0">
                          <a:solidFill>
                            <a:srgbClr val="FF0000"/>
                          </a:solidFill>
                          <a:effectLst/>
                          <a:latin typeface="+mj-lt"/>
                          <a:ea typeface="Calibri" panose="020F0502020204030204" pitchFamily="34" charset="0"/>
                          <a:cs typeface="Times New Roman" panose="02020603050405020304" pitchFamily="18" charset="0"/>
                        </a:rPr>
                        <a:t>THREE-FOURTHS</a:t>
                      </a:r>
                      <a:r>
                        <a:rPr lang="en-US" sz="2700" b="1" i="0" baseline="0" dirty="0" smtClean="0">
                          <a:solidFill>
                            <a:srgbClr val="404040"/>
                          </a:solidFill>
                          <a:effectLst/>
                          <a:latin typeface="+mj-lt"/>
                          <a:ea typeface="Calibri" panose="020F0502020204030204" pitchFamily="34" charset="0"/>
                          <a:cs typeface="Times New Roman" panose="02020603050405020304" pitchFamily="18" charset="0"/>
                        </a:rPr>
                        <a:t> </a:t>
                      </a:r>
                      <a:r>
                        <a:rPr lang="en-US" sz="2700" b="1" i="0" baseline="0" dirty="0" smtClean="0">
                          <a:solidFill>
                            <a:srgbClr val="404040"/>
                          </a:solidFill>
                          <a:effectLst/>
                          <a:latin typeface="+mj-lt"/>
                          <a:ea typeface="Calibri" panose="020F0502020204030204" pitchFamily="34" charset="0"/>
                          <a:cs typeface="Times New Roman" panose="02020603050405020304" pitchFamily="18" charset="0"/>
                        </a:rPr>
                        <a:t>of all </a:t>
                      </a:r>
                      <a:r>
                        <a:rPr lang="en-US" sz="2700" b="1" i="0" baseline="0" dirty="0" smtClean="0">
                          <a:solidFill>
                            <a:srgbClr val="404040"/>
                          </a:solidFill>
                          <a:effectLst/>
                          <a:latin typeface="+mj-lt"/>
                          <a:ea typeface="Calibri" panose="020F0502020204030204" pitchFamily="34" charset="0"/>
                          <a:cs typeface="Times New Roman" panose="02020603050405020304" pitchFamily="18" charset="0"/>
                        </a:rPr>
                        <a:t>RATIFYING CONVENTIONS </a:t>
                      </a:r>
                      <a:r>
                        <a:rPr lang="en-US" sz="2700" b="1" i="0" baseline="0" dirty="0" smtClean="0">
                          <a:solidFill>
                            <a:srgbClr val="404040"/>
                          </a:solidFill>
                          <a:effectLst/>
                          <a:latin typeface="+mj-lt"/>
                          <a:ea typeface="Calibri" panose="020F0502020204030204" pitchFamily="34" charset="0"/>
                          <a:cs typeface="Times New Roman" panose="02020603050405020304" pitchFamily="18" charset="0"/>
                        </a:rPr>
                        <a:t>held in the 50 states</a:t>
                      </a:r>
                      <a:endParaRPr lang="en-US" sz="27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5332">
                <a:tc gridSpan="3">
                  <a:txBody>
                    <a:bodyPr/>
                    <a:lstStyle/>
                    <a:p>
                      <a:pPr marL="0" marR="0">
                        <a:lnSpc>
                          <a:spcPct val="107000"/>
                        </a:lnSpc>
                        <a:spcBef>
                          <a:spcPts val="0"/>
                        </a:spcBef>
                        <a:spcAft>
                          <a:spcPts val="0"/>
                        </a:spcAft>
                      </a:pPr>
                      <a:r>
                        <a:rPr lang="en-US" sz="2700" b="1" i="0" dirty="0">
                          <a:solidFill>
                            <a:srgbClr val="404040"/>
                          </a:solidFill>
                          <a:effectLst/>
                          <a:latin typeface="+mj-lt"/>
                          <a:ea typeface="Calibri" panose="020F0502020204030204" pitchFamily="34" charset="0"/>
                          <a:cs typeface="Times New Roman" panose="02020603050405020304" pitchFamily="18" charset="0"/>
                        </a:rPr>
                        <a:t>Why did the Framers make it difficult to amend the Constitution?</a:t>
                      </a:r>
                      <a:endParaRPr lang="en-US" sz="27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700" b="1" i="0" dirty="0">
                          <a:solidFill>
                            <a:srgbClr val="FF0000"/>
                          </a:solidFill>
                          <a:effectLst/>
                          <a:latin typeface="+mj-lt"/>
                          <a:ea typeface="Calibri" panose="020F0502020204030204" pitchFamily="34" charset="0"/>
                          <a:cs typeface="Times New Roman" panose="02020603050405020304" pitchFamily="18" charset="0"/>
                        </a:rPr>
                        <a:t> </a:t>
                      </a:r>
                      <a:r>
                        <a:rPr lang="en-US" sz="2700" b="1" i="0" dirty="0" smtClean="0">
                          <a:solidFill>
                            <a:srgbClr val="FF0000"/>
                          </a:solidFill>
                          <a:effectLst/>
                          <a:latin typeface="+mj-lt"/>
                          <a:ea typeface="Calibri" panose="020F0502020204030204" pitchFamily="34" charset="0"/>
                          <a:cs typeface="Times New Roman" panose="02020603050405020304" pitchFamily="18" charset="0"/>
                        </a:rPr>
                        <a:t>(1</a:t>
                      </a:r>
                      <a:r>
                        <a:rPr lang="en-US" sz="2700" b="1" i="0" baseline="30000" dirty="0" smtClean="0">
                          <a:solidFill>
                            <a:srgbClr val="FF0000"/>
                          </a:solidFill>
                          <a:effectLst/>
                          <a:latin typeface="+mj-lt"/>
                          <a:ea typeface="Calibri" panose="020F0502020204030204" pitchFamily="34" charset="0"/>
                          <a:cs typeface="Times New Roman" panose="02020603050405020304" pitchFamily="18" charset="0"/>
                        </a:rPr>
                        <a:t>st</a:t>
                      </a:r>
                      <a:r>
                        <a:rPr lang="en-US" sz="2700" b="1" i="0" dirty="0" smtClean="0">
                          <a:solidFill>
                            <a:srgbClr val="FF0000"/>
                          </a:solidFill>
                          <a:effectLst/>
                          <a:latin typeface="+mj-lt"/>
                          <a:ea typeface="Calibri" panose="020F0502020204030204" pitchFamily="34" charset="0"/>
                          <a:cs typeface="Times New Roman" panose="02020603050405020304" pitchFamily="18" charset="0"/>
                        </a:rPr>
                        <a:t> paragraph right-hand</a:t>
                      </a:r>
                      <a:r>
                        <a:rPr lang="en-US" sz="2700" b="1" i="0" baseline="0" dirty="0" smtClean="0">
                          <a:solidFill>
                            <a:srgbClr val="FF0000"/>
                          </a:solidFill>
                          <a:effectLst/>
                          <a:latin typeface="+mj-lt"/>
                          <a:ea typeface="Calibri" panose="020F0502020204030204" pitchFamily="34" charset="0"/>
                          <a:cs typeface="Times New Roman" panose="02020603050405020304" pitchFamily="18" charset="0"/>
                        </a:rPr>
                        <a:t> column </a:t>
                      </a:r>
                      <a:r>
                        <a:rPr lang="en-US" sz="2700" b="1" i="0" dirty="0" smtClean="0">
                          <a:solidFill>
                            <a:srgbClr val="FF0000"/>
                          </a:solidFill>
                          <a:effectLst/>
                          <a:latin typeface="+mj-lt"/>
                          <a:ea typeface="Calibri" panose="020F0502020204030204" pitchFamily="34" charset="0"/>
                          <a:cs typeface="Times New Roman" panose="02020603050405020304" pitchFamily="18" charset="0"/>
                        </a:rPr>
                        <a:t>of p. 82)</a:t>
                      </a:r>
                    </a:p>
                    <a:p>
                      <a:pPr marL="0" marR="0">
                        <a:lnSpc>
                          <a:spcPct val="107000"/>
                        </a:lnSpc>
                        <a:spcBef>
                          <a:spcPts val="0"/>
                        </a:spcBef>
                        <a:spcAft>
                          <a:spcPts val="0"/>
                        </a:spcAft>
                      </a:pPr>
                      <a:r>
                        <a:rPr lang="en-US" sz="2700" b="1" dirty="0" smtClean="0">
                          <a:solidFill>
                            <a:srgbClr val="0070C0"/>
                          </a:solidFill>
                          <a:effectLst/>
                          <a:latin typeface="+mj-lt"/>
                          <a:ea typeface="Calibri" panose="020F0502020204030204" pitchFamily="34" charset="0"/>
                          <a:cs typeface="Times New Roman" panose="02020603050405020304" pitchFamily="18" charset="0"/>
                        </a:rPr>
                        <a:t>Framers</a:t>
                      </a:r>
                      <a:r>
                        <a:rPr lang="en-US" sz="2700" b="1" baseline="0" dirty="0" smtClean="0">
                          <a:solidFill>
                            <a:srgbClr val="0070C0"/>
                          </a:solidFill>
                          <a:effectLst/>
                          <a:latin typeface="+mj-lt"/>
                          <a:ea typeface="Calibri" panose="020F0502020204030204" pitchFamily="34" charset="0"/>
                          <a:cs typeface="Times New Roman" panose="02020603050405020304" pitchFamily="18" charset="0"/>
                        </a:rPr>
                        <a:t> knew how </a:t>
                      </a:r>
                      <a:r>
                        <a:rPr lang="en-US" sz="2700" b="1" baseline="0" dirty="0" smtClean="0">
                          <a:solidFill>
                            <a:srgbClr val="0070C0"/>
                          </a:solidFill>
                          <a:effectLst/>
                          <a:latin typeface="+mj-lt"/>
                          <a:ea typeface="Calibri" panose="020F0502020204030204" pitchFamily="34" charset="0"/>
                          <a:cs typeface="Times New Roman" panose="02020603050405020304" pitchFamily="18" charset="0"/>
                        </a:rPr>
                        <a:t>DELICATELY BALANCED </a:t>
                      </a:r>
                      <a:r>
                        <a:rPr lang="en-US" sz="2700" b="1" baseline="0" dirty="0" smtClean="0">
                          <a:solidFill>
                            <a:srgbClr val="0070C0"/>
                          </a:solidFill>
                          <a:effectLst/>
                          <a:latin typeface="+mj-lt"/>
                          <a:ea typeface="Calibri" panose="020F0502020204030204" pitchFamily="34" charset="0"/>
                          <a:cs typeface="Times New Roman" panose="02020603050405020304" pitchFamily="18" charset="0"/>
                        </a:rPr>
                        <a:t>the Constitution was; changing even one small detail could </a:t>
                      </a:r>
                      <a:r>
                        <a:rPr lang="en-US" sz="2700" b="1" baseline="0" dirty="0" smtClean="0">
                          <a:solidFill>
                            <a:srgbClr val="0070C0"/>
                          </a:solidFill>
                          <a:effectLst/>
                          <a:latin typeface="+mj-lt"/>
                          <a:ea typeface="Calibri" panose="020F0502020204030204" pitchFamily="34" charset="0"/>
                          <a:cs typeface="Times New Roman" panose="02020603050405020304" pitchFamily="18" charset="0"/>
                        </a:rPr>
                        <a:t>have DRAMATIC </a:t>
                      </a:r>
                      <a:r>
                        <a:rPr lang="en-US" sz="2700" b="1" baseline="0" dirty="0" smtClean="0">
                          <a:solidFill>
                            <a:srgbClr val="0070C0"/>
                          </a:solidFill>
                          <a:effectLst/>
                          <a:latin typeface="+mj-lt"/>
                          <a:ea typeface="Calibri" panose="020F0502020204030204" pitchFamily="34" charset="0"/>
                          <a:cs typeface="Times New Roman" panose="02020603050405020304" pitchFamily="18" charset="0"/>
                        </a:rPr>
                        <a:t>effects. Made sure Constitution could not be altered w/o the </a:t>
                      </a:r>
                      <a:r>
                        <a:rPr lang="en-US" sz="2700" b="1" baseline="0" dirty="0" smtClean="0">
                          <a:solidFill>
                            <a:srgbClr val="0070C0"/>
                          </a:solidFill>
                          <a:effectLst/>
                          <a:latin typeface="+mj-lt"/>
                          <a:ea typeface="Calibri" panose="020F0502020204030204" pitchFamily="34" charset="0"/>
                          <a:cs typeface="Times New Roman" panose="02020603050405020304" pitchFamily="18" charset="0"/>
                        </a:rPr>
                        <a:t>OVERWHELMING </a:t>
                      </a:r>
                      <a:r>
                        <a:rPr lang="en-US" sz="2700" b="1" baseline="0" dirty="0" smtClean="0">
                          <a:solidFill>
                            <a:srgbClr val="0070C0"/>
                          </a:solidFill>
                          <a:effectLst/>
                          <a:latin typeface="+mj-lt"/>
                          <a:ea typeface="Calibri" panose="020F0502020204030204" pitchFamily="34" charset="0"/>
                          <a:cs typeface="Times New Roman" panose="02020603050405020304" pitchFamily="18" charset="0"/>
                        </a:rPr>
                        <a:t>support of the </a:t>
                      </a:r>
                      <a:r>
                        <a:rPr lang="en-US" sz="2700" b="1" baseline="0" dirty="0" err="1" smtClean="0">
                          <a:solidFill>
                            <a:srgbClr val="0070C0"/>
                          </a:solidFill>
                          <a:effectLst/>
                          <a:latin typeface="+mj-lt"/>
                          <a:ea typeface="Calibri" panose="020F0502020204030204" pitchFamily="34" charset="0"/>
                          <a:cs typeface="Times New Roman" panose="02020603050405020304" pitchFamily="18" charset="0"/>
                        </a:rPr>
                        <a:t>ppl</a:t>
                      </a:r>
                      <a:r>
                        <a:rPr lang="en-US" sz="2700" b="1" baseline="0" dirty="0" smtClean="0">
                          <a:solidFill>
                            <a:srgbClr val="0070C0"/>
                          </a:solidFill>
                          <a:effectLst/>
                          <a:latin typeface="+mj-lt"/>
                          <a:ea typeface="Calibri" panose="020F0502020204030204" pitchFamily="34" charset="0"/>
                          <a:cs typeface="Times New Roman" panose="02020603050405020304" pitchFamily="18" charset="0"/>
                        </a:rPr>
                        <a:t>.</a:t>
                      </a:r>
                      <a:endParaRPr lang="en-US" sz="2700" b="1" dirty="0">
                        <a:solidFill>
                          <a:srgbClr val="0070C0"/>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49590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0"/>
          <a:ext cx="12192000" cy="6181912"/>
        </p:xfrm>
        <a:graphic>
          <a:graphicData uri="http://schemas.openxmlformats.org/drawingml/2006/table">
            <a:tbl>
              <a:tblPr firstRow="1" bandRow="1">
                <a:tableStyleId>{5940675A-B579-460E-94D1-54222C63F5DA}</a:tableStyleId>
              </a:tblPr>
              <a:tblGrid>
                <a:gridCol w="1467853"/>
                <a:gridCol w="10724147"/>
              </a:tblGrid>
              <a:tr h="733905">
                <a:tc gridSpan="2">
                  <a:txBody>
                    <a:bodyPr/>
                    <a:lstStyle/>
                    <a:p>
                      <a:pPr marL="0" marR="0" algn="l">
                        <a:lnSpc>
                          <a:spcPct val="107000"/>
                        </a:lnSpc>
                        <a:spcBef>
                          <a:spcPts val="0"/>
                        </a:spcBef>
                        <a:spcAft>
                          <a:spcPts val="0"/>
                        </a:spcAft>
                      </a:pPr>
                      <a:r>
                        <a:rPr lang="fr-FR" sz="3000" b="1" dirty="0" smtClean="0">
                          <a:solidFill>
                            <a:srgbClr val="0070C0"/>
                          </a:solidFill>
                        </a:rPr>
                        <a:t>Lesson §3.4 – BILL OF RIGHTS </a:t>
                      </a:r>
                      <a:r>
                        <a:rPr lang="fr-FR" sz="3000" b="1" baseline="0" dirty="0" smtClean="0">
                          <a:solidFill>
                            <a:srgbClr val="0070C0"/>
                          </a:solidFill>
                        </a:rPr>
                        <a:t>(p. 37-38 LOOSELEAF)</a:t>
                      </a:r>
                    </a:p>
                    <a:p>
                      <a:pPr marL="0" marR="0" algn="l">
                        <a:lnSpc>
                          <a:spcPct val="107000"/>
                        </a:lnSpc>
                        <a:spcBef>
                          <a:spcPts val="0"/>
                        </a:spcBef>
                        <a:spcAft>
                          <a:spcPts val="0"/>
                        </a:spcAft>
                      </a:pPr>
                      <a:r>
                        <a:rPr lang="fr-FR" sz="3000" b="1" kern="1200" baseline="0" dirty="0" smtClean="0">
                          <a:solidFill>
                            <a:srgbClr val="0070C0"/>
                          </a:solidFill>
                          <a:effectLst/>
                          <a:latin typeface="+mn-lt"/>
                          <a:ea typeface="Calibri" panose="020F0502020204030204" pitchFamily="34" charset="0"/>
                          <a:cs typeface="Times New Roman" panose="02020603050405020304" pitchFamily="18" charset="0"/>
                        </a:rPr>
                        <a:t>The first ____ </a:t>
                      </a:r>
                      <a:r>
                        <a:rPr lang="fr-FR" sz="3000" b="1" kern="1200" baseline="0" dirty="0" err="1" smtClean="0">
                          <a:solidFill>
                            <a:srgbClr val="0070C0"/>
                          </a:solidFill>
                          <a:effectLst/>
                          <a:latin typeface="+mn-lt"/>
                          <a:ea typeface="Calibri" panose="020F0502020204030204" pitchFamily="34" charset="0"/>
                          <a:cs typeface="Times New Roman" panose="02020603050405020304" pitchFamily="18" charset="0"/>
                        </a:rPr>
                        <a:t>Amendments</a:t>
                      </a:r>
                      <a:r>
                        <a:rPr lang="fr-FR" sz="3000" b="1" kern="1200" baseline="0" dirty="0" smtClean="0">
                          <a:solidFill>
                            <a:srgbClr val="0070C0"/>
                          </a:solidFill>
                          <a:effectLst/>
                          <a:latin typeface="+mn-lt"/>
                          <a:ea typeface="Calibri" panose="020F0502020204030204" pitchFamily="34" charset="0"/>
                          <a:cs typeface="Times New Roman" panose="02020603050405020304" pitchFamily="18" charset="0"/>
                        </a:rPr>
                        <a:t> to the Constitution</a:t>
                      </a:r>
                      <a:endParaRPr lang="en-US" sz="3000" b="1" kern="1200" dirty="0">
                        <a:solidFill>
                          <a:srgbClr val="0070C0"/>
                        </a:solidFill>
                        <a:effectLst/>
                        <a:latin typeface="+mn-lt"/>
                        <a:ea typeface="Calibri" panose="020F0502020204030204" pitchFamily="34" charset="0"/>
                        <a:cs typeface="Times New Roman" panose="02020603050405020304" pitchFamily="18" charset="0"/>
                      </a:endParaRPr>
                    </a:p>
                  </a:txBody>
                  <a:tcPr/>
                </a:tc>
                <a:tc hMerge="1">
                  <a:txBody>
                    <a:bodyPr/>
                    <a:lstStyle/>
                    <a:p>
                      <a:endParaRPr lang="en-US" dirty="0"/>
                    </a:p>
                  </a:txBody>
                  <a:tcPr/>
                </a:tc>
              </a:tr>
              <a:tr h="718170">
                <a:tc>
                  <a:txBody>
                    <a:bodyPr/>
                    <a:lstStyle/>
                    <a:p>
                      <a:r>
                        <a:rPr lang="en-US" sz="2700" b="1" dirty="0" smtClean="0">
                          <a:solidFill>
                            <a:srgbClr val="0070C0"/>
                          </a:solidFill>
                        </a:rPr>
                        <a:t>AMEND.</a:t>
                      </a:r>
                      <a:endParaRPr lang="en-US" sz="2700" b="1" dirty="0">
                        <a:solidFill>
                          <a:srgbClr val="0070C0"/>
                        </a:solidFill>
                      </a:endParaRPr>
                    </a:p>
                  </a:txBody>
                  <a:tcPr/>
                </a:tc>
                <a:tc>
                  <a:txBody>
                    <a:bodyPr/>
                    <a:lstStyle/>
                    <a:p>
                      <a:r>
                        <a:rPr lang="en-US" sz="2700" b="1" dirty="0" smtClean="0">
                          <a:solidFill>
                            <a:srgbClr val="0070C0"/>
                          </a:solidFill>
                        </a:rPr>
                        <a:t>EXPLANATION</a:t>
                      </a:r>
                      <a:endParaRPr lang="en-US" sz="2700" b="1" dirty="0">
                        <a:solidFill>
                          <a:srgbClr val="0070C0"/>
                        </a:solidFill>
                      </a:endParaRPr>
                    </a:p>
                  </a:txBody>
                  <a:tcPr/>
                </a:tc>
              </a:tr>
              <a:tr h="1772388">
                <a:tc>
                  <a:txBody>
                    <a:bodyPr/>
                    <a:lstStyle/>
                    <a:p>
                      <a:pPr algn="ctr"/>
                      <a:r>
                        <a:rPr lang="en-US" sz="2700" b="1" dirty="0" smtClean="0">
                          <a:solidFill>
                            <a:srgbClr val="0070C0"/>
                          </a:solidFill>
                        </a:rPr>
                        <a:t>I</a:t>
                      </a:r>
                      <a:endParaRPr lang="en-US" sz="2700" b="1" dirty="0">
                        <a:solidFill>
                          <a:srgbClr val="0070C0"/>
                        </a:solidFill>
                      </a:endParaRPr>
                    </a:p>
                  </a:txBody>
                  <a:tcPr/>
                </a:tc>
                <a:tc>
                  <a:txBody>
                    <a:bodyPr/>
                    <a:lstStyle/>
                    <a:p>
                      <a:pPr marL="231775" indent="-231775">
                        <a:buFont typeface="Wingdings" panose="05000000000000000000" pitchFamily="2" charset="2"/>
                        <a:buChar char="§"/>
                      </a:pPr>
                      <a:r>
                        <a:rPr lang="en-US" sz="2700" b="1" dirty="0" smtClean="0">
                          <a:solidFill>
                            <a:srgbClr val="0070C0"/>
                          </a:solidFill>
                        </a:rPr>
                        <a:t>Guarantees freedoms of expression:</a:t>
                      </a:r>
                      <a:r>
                        <a:rPr lang="en-US" sz="2700" b="1" baseline="0" dirty="0" smtClean="0">
                          <a:solidFill>
                            <a:srgbClr val="0070C0"/>
                          </a:solidFill>
                        </a:rPr>
                        <a:t> R________, A__________, P_____, P________, &amp; S______</a:t>
                      </a:r>
                    </a:p>
                    <a:p>
                      <a:pPr marL="231775" indent="-231775">
                        <a:buFont typeface="Wingdings" panose="05000000000000000000" pitchFamily="2" charset="2"/>
                        <a:buChar char="§"/>
                      </a:pPr>
                      <a:r>
                        <a:rPr lang="en-US" sz="2700" b="1" baseline="0" dirty="0" smtClean="0">
                          <a:solidFill>
                            <a:srgbClr val="0070C0"/>
                          </a:solidFill>
                        </a:rPr>
                        <a:t>Religious freedoms: F____ E_______ Clause &amp; E____________ Clause (forbids C_______ from establishing official religion)</a:t>
                      </a:r>
                    </a:p>
                  </a:txBody>
                  <a:tcPr/>
                </a:tc>
              </a:tr>
              <a:tr h="1010653">
                <a:tc>
                  <a:txBody>
                    <a:bodyPr/>
                    <a:lstStyle/>
                    <a:p>
                      <a:pPr algn="ctr"/>
                      <a:r>
                        <a:rPr lang="en-US" sz="2700" b="1" dirty="0" smtClean="0">
                          <a:solidFill>
                            <a:srgbClr val="0070C0"/>
                          </a:solidFill>
                        </a:rPr>
                        <a:t>II</a:t>
                      </a:r>
                      <a:endParaRPr lang="en-US" sz="2700" b="1" dirty="0">
                        <a:solidFill>
                          <a:srgbClr val="0070C0"/>
                        </a:solidFill>
                      </a:endParaRPr>
                    </a:p>
                  </a:txBody>
                  <a:tcPr/>
                </a:tc>
                <a:tc>
                  <a:txBody>
                    <a:bodyPr/>
                    <a:lstStyle/>
                    <a:p>
                      <a:r>
                        <a:rPr lang="en-US" sz="2700" b="1" dirty="0" smtClean="0">
                          <a:solidFill>
                            <a:srgbClr val="0070C0"/>
                          </a:solidFill>
                        </a:rPr>
                        <a:t>Right to b____</a:t>
                      </a:r>
                      <a:r>
                        <a:rPr lang="en-US" sz="2700" b="1" baseline="0" dirty="0" smtClean="0">
                          <a:solidFill>
                            <a:srgbClr val="0070C0"/>
                          </a:solidFill>
                        </a:rPr>
                        <a:t> a_____ (meant to maintain a______ l_____ m_________ in case of a_______)</a:t>
                      </a:r>
                      <a:endParaRPr lang="en-US" sz="2700" b="1" dirty="0">
                        <a:solidFill>
                          <a:srgbClr val="0070C0"/>
                        </a:solidFill>
                      </a:endParaRPr>
                    </a:p>
                  </a:txBody>
                  <a:tcPr/>
                </a:tc>
              </a:tr>
              <a:tr h="718170">
                <a:tc>
                  <a:txBody>
                    <a:bodyPr/>
                    <a:lstStyle/>
                    <a:p>
                      <a:pPr algn="ctr"/>
                      <a:r>
                        <a:rPr lang="en-US" sz="2700" b="1" dirty="0" smtClean="0">
                          <a:solidFill>
                            <a:srgbClr val="0070C0"/>
                          </a:solidFill>
                        </a:rPr>
                        <a:t>III</a:t>
                      </a:r>
                      <a:endParaRPr lang="en-US" sz="2700" b="1" dirty="0">
                        <a:solidFill>
                          <a:srgbClr val="0070C0"/>
                        </a:solidFill>
                      </a:endParaRPr>
                    </a:p>
                  </a:txBody>
                  <a:tcPr/>
                </a:tc>
                <a:tc>
                  <a:txBody>
                    <a:bodyPr/>
                    <a:lstStyle/>
                    <a:p>
                      <a:r>
                        <a:rPr lang="en-US" sz="2700" b="1" dirty="0" smtClean="0">
                          <a:solidFill>
                            <a:srgbClr val="0070C0"/>
                          </a:solidFill>
                        </a:rPr>
                        <a:t>Restricts q___________ (housing) of troops in homes of US Citizens</a:t>
                      </a:r>
                      <a:endParaRPr lang="en-US" sz="2700" b="1" dirty="0">
                        <a:solidFill>
                          <a:srgbClr val="0070C0"/>
                        </a:solidFill>
                      </a:endParaRPr>
                    </a:p>
                  </a:txBody>
                  <a:tcPr/>
                </a:tc>
              </a:tr>
              <a:tr h="718170">
                <a:tc>
                  <a:txBody>
                    <a:bodyPr/>
                    <a:lstStyle/>
                    <a:p>
                      <a:pPr algn="ctr"/>
                      <a:r>
                        <a:rPr lang="en-US" sz="2700" b="1" dirty="0" smtClean="0">
                          <a:solidFill>
                            <a:srgbClr val="0070C0"/>
                          </a:solidFill>
                        </a:rPr>
                        <a:t>IV</a:t>
                      </a:r>
                      <a:endParaRPr lang="en-US" sz="2700" b="1" dirty="0">
                        <a:solidFill>
                          <a:srgbClr val="0070C0"/>
                        </a:solidFill>
                      </a:endParaRPr>
                    </a:p>
                  </a:txBody>
                  <a:tcPr/>
                </a:tc>
                <a:tc>
                  <a:txBody>
                    <a:bodyPr/>
                    <a:lstStyle/>
                    <a:p>
                      <a:pPr marL="231775" indent="-231775">
                        <a:buFont typeface="Wingdings" panose="05000000000000000000" pitchFamily="2" charset="2"/>
                        <a:buChar char="§"/>
                      </a:pPr>
                      <a:r>
                        <a:rPr lang="en-US" sz="2700" b="1" dirty="0" smtClean="0">
                          <a:solidFill>
                            <a:srgbClr val="0070C0"/>
                          </a:solidFill>
                        </a:rPr>
                        <a:t>Protects citizens against u_____________ s________</a:t>
                      </a:r>
                      <a:r>
                        <a:rPr lang="en-US" sz="2700" b="1" baseline="0" dirty="0" smtClean="0">
                          <a:solidFill>
                            <a:srgbClr val="0070C0"/>
                          </a:solidFill>
                        </a:rPr>
                        <a:t> &amp; s__________</a:t>
                      </a:r>
                    </a:p>
                    <a:p>
                      <a:pPr marL="231775" indent="-231775">
                        <a:buFont typeface="Wingdings" panose="05000000000000000000" pitchFamily="2" charset="2"/>
                        <a:buChar char="§"/>
                      </a:pPr>
                      <a:r>
                        <a:rPr lang="en-US" sz="2700" b="1" baseline="0" dirty="0" smtClean="0">
                          <a:solidFill>
                            <a:srgbClr val="0070C0"/>
                          </a:solidFill>
                        </a:rPr>
                        <a:t>Authorities need s______ w_________</a:t>
                      </a:r>
                      <a:endParaRPr lang="en-US" sz="2700" b="1" dirty="0">
                        <a:solidFill>
                          <a:srgbClr val="0070C0"/>
                        </a:solidFill>
                      </a:endParaRPr>
                    </a:p>
                  </a:txBody>
                  <a:tcPr/>
                </a:tc>
              </a:tr>
            </a:tbl>
          </a:graphicData>
        </a:graphic>
      </p:graphicFrame>
    </p:spTree>
    <p:extLst>
      <p:ext uri="{BB962C8B-B14F-4D97-AF65-F5344CB8AC3E}">
        <p14:creationId xmlns:p14="http://schemas.microsoft.com/office/powerpoint/2010/main" val="38246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0"/>
          <a:ext cx="12192000" cy="5966662"/>
        </p:xfrm>
        <a:graphic>
          <a:graphicData uri="http://schemas.openxmlformats.org/drawingml/2006/table">
            <a:tbl>
              <a:tblPr firstRow="1" bandRow="1">
                <a:tableStyleId>{5940675A-B579-460E-94D1-54222C63F5DA}</a:tableStyleId>
              </a:tblPr>
              <a:tblGrid>
                <a:gridCol w="1467853"/>
                <a:gridCol w="10724147"/>
              </a:tblGrid>
              <a:tr h="733905">
                <a:tc gridSpan="2">
                  <a:txBody>
                    <a:bodyPr/>
                    <a:lstStyle/>
                    <a:p>
                      <a:pPr marL="0" marR="0" algn="l">
                        <a:lnSpc>
                          <a:spcPct val="107000"/>
                        </a:lnSpc>
                        <a:spcBef>
                          <a:spcPts val="0"/>
                        </a:spcBef>
                        <a:spcAft>
                          <a:spcPts val="0"/>
                        </a:spcAft>
                      </a:pPr>
                      <a:r>
                        <a:rPr lang="fr-FR" sz="3000" b="1" dirty="0" smtClean="0">
                          <a:solidFill>
                            <a:srgbClr val="0070C0"/>
                          </a:solidFill>
                        </a:rPr>
                        <a:t>Lesson §3.4 – BILL OF RIGHTS </a:t>
                      </a:r>
                      <a:r>
                        <a:rPr lang="fr-FR" sz="3000" b="1" baseline="0" dirty="0" smtClean="0">
                          <a:solidFill>
                            <a:srgbClr val="0070C0"/>
                          </a:solidFill>
                        </a:rPr>
                        <a:t>(p. 37-38 LOOSELEAF)</a:t>
                      </a:r>
                    </a:p>
                    <a:p>
                      <a:pPr marL="0" marR="0" algn="l">
                        <a:lnSpc>
                          <a:spcPct val="107000"/>
                        </a:lnSpc>
                        <a:spcBef>
                          <a:spcPts val="0"/>
                        </a:spcBef>
                        <a:spcAft>
                          <a:spcPts val="0"/>
                        </a:spcAft>
                      </a:pPr>
                      <a:r>
                        <a:rPr lang="fr-FR" sz="3000" b="1" kern="1200" baseline="0" dirty="0" smtClean="0">
                          <a:solidFill>
                            <a:srgbClr val="0070C0"/>
                          </a:solidFill>
                          <a:effectLst/>
                          <a:latin typeface="+mn-lt"/>
                          <a:ea typeface="Calibri" panose="020F0502020204030204" pitchFamily="34" charset="0"/>
                          <a:cs typeface="Times New Roman" panose="02020603050405020304" pitchFamily="18" charset="0"/>
                        </a:rPr>
                        <a:t>The first </a:t>
                      </a:r>
                      <a:r>
                        <a:rPr lang="fr-FR" sz="3000" b="1" kern="1200" baseline="0" dirty="0" smtClean="0">
                          <a:solidFill>
                            <a:srgbClr val="0070C0"/>
                          </a:solidFill>
                          <a:effectLst/>
                          <a:latin typeface="+mn-lt"/>
                          <a:ea typeface="Calibri" panose="020F0502020204030204" pitchFamily="34" charset="0"/>
                          <a:cs typeface="Times New Roman" panose="02020603050405020304" pitchFamily="18" charset="0"/>
                        </a:rPr>
                        <a:t>10 </a:t>
                      </a:r>
                      <a:r>
                        <a:rPr lang="fr-FR" sz="3000" b="1" kern="1200" baseline="0" dirty="0" err="1" smtClean="0">
                          <a:solidFill>
                            <a:srgbClr val="0070C0"/>
                          </a:solidFill>
                          <a:effectLst/>
                          <a:latin typeface="+mn-lt"/>
                          <a:ea typeface="Calibri" panose="020F0502020204030204" pitchFamily="34" charset="0"/>
                          <a:cs typeface="Times New Roman" panose="02020603050405020304" pitchFamily="18" charset="0"/>
                        </a:rPr>
                        <a:t>Amendments</a:t>
                      </a:r>
                      <a:r>
                        <a:rPr lang="fr-FR" sz="3000" b="1" kern="1200" baseline="0" dirty="0" smtClean="0">
                          <a:solidFill>
                            <a:srgbClr val="0070C0"/>
                          </a:solidFill>
                          <a:effectLst/>
                          <a:latin typeface="+mn-lt"/>
                          <a:ea typeface="Calibri" panose="020F0502020204030204" pitchFamily="34" charset="0"/>
                          <a:cs typeface="Times New Roman" panose="02020603050405020304" pitchFamily="18" charset="0"/>
                        </a:rPr>
                        <a:t> </a:t>
                      </a:r>
                      <a:r>
                        <a:rPr lang="fr-FR" sz="3000" b="1" kern="1200" baseline="0" dirty="0" smtClean="0">
                          <a:solidFill>
                            <a:srgbClr val="0070C0"/>
                          </a:solidFill>
                          <a:effectLst/>
                          <a:latin typeface="+mn-lt"/>
                          <a:ea typeface="Calibri" panose="020F0502020204030204" pitchFamily="34" charset="0"/>
                          <a:cs typeface="Times New Roman" panose="02020603050405020304" pitchFamily="18" charset="0"/>
                        </a:rPr>
                        <a:t>to the Constitution</a:t>
                      </a:r>
                      <a:endParaRPr lang="en-US" sz="3000" b="1" kern="1200" dirty="0">
                        <a:solidFill>
                          <a:srgbClr val="0070C0"/>
                        </a:solidFill>
                        <a:effectLst/>
                        <a:latin typeface="+mn-lt"/>
                        <a:ea typeface="Calibri" panose="020F0502020204030204" pitchFamily="34" charset="0"/>
                        <a:cs typeface="Times New Roman" panose="02020603050405020304" pitchFamily="18" charset="0"/>
                      </a:endParaRPr>
                    </a:p>
                  </a:txBody>
                  <a:tcPr/>
                </a:tc>
                <a:tc hMerge="1">
                  <a:txBody>
                    <a:bodyPr/>
                    <a:lstStyle/>
                    <a:p>
                      <a:endParaRPr lang="en-US" dirty="0"/>
                    </a:p>
                  </a:txBody>
                  <a:tcPr/>
                </a:tc>
              </a:tr>
              <a:tr h="466037">
                <a:tc>
                  <a:txBody>
                    <a:bodyPr/>
                    <a:lstStyle/>
                    <a:p>
                      <a:r>
                        <a:rPr lang="en-US" sz="2700" b="1" dirty="0" smtClean="0">
                          <a:solidFill>
                            <a:srgbClr val="0070C0"/>
                          </a:solidFill>
                        </a:rPr>
                        <a:t>AMEND.</a:t>
                      </a:r>
                      <a:endParaRPr lang="en-US" sz="2700" b="1" dirty="0">
                        <a:solidFill>
                          <a:srgbClr val="0070C0"/>
                        </a:solidFill>
                      </a:endParaRPr>
                    </a:p>
                  </a:txBody>
                  <a:tcPr/>
                </a:tc>
                <a:tc>
                  <a:txBody>
                    <a:bodyPr/>
                    <a:lstStyle/>
                    <a:p>
                      <a:r>
                        <a:rPr lang="en-US" sz="2700" b="1" dirty="0" smtClean="0">
                          <a:solidFill>
                            <a:srgbClr val="0070C0"/>
                          </a:solidFill>
                        </a:rPr>
                        <a:t>EXPLANATION</a:t>
                      </a:r>
                      <a:endParaRPr lang="en-US" sz="2700" b="1" dirty="0">
                        <a:solidFill>
                          <a:srgbClr val="0070C0"/>
                        </a:solidFill>
                      </a:endParaRPr>
                    </a:p>
                  </a:txBody>
                  <a:tcPr/>
                </a:tc>
              </a:tr>
              <a:tr h="1772388">
                <a:tc>
                  <a:txBody>
                    <a:bodyPr/>
                    <a:lstStyle/>
                    <a:p>
                      <a:pPr algn="ctr"/>
                      <a:r>
                        <a:rPr lang="en-US" sz="2700" b="1" dirty="0" smtClean="0">
                          <a:solidFill>
                            <a:srgbClr val="0070C0"/>
                          </a:solidFill>
                        </a:rPr>
                        <a:t>I</a:t>
                      </a:r>
                      <a:endParaRPr lang="en-US" sz="2700" b="1" dirty="0">
                        <a:solidFill>
                          <a:srgbClr val="0070C0"/>
                        </a:solidFill>
                      </a:endParaRPr>
                    </a:p>
                  </a:txBody>
                  <a:tcPr/>
                </a:tc>
                <a:tc>
                  <a:txBody>
                    <a:bodyPr/>
                    <a:lstStyle/>
                    <a:p>
                      <a:pPr marL="231775" indent="-231775">
                        <a:buFont typeface="Wingdings" panose="05000000000000000000" pitchFamily="2" charset="2"/>
                        <a:buChar char="§"/>
                      </a:pPr>
                      <a:r>
                        <a:rPr lang="en-US" sz="2700" b="1" dirty="0" smtClean="0">
                          <a:solidFill>
                            <a:srgbClr val="0070C0"/>
                          </a:solidFill>
                        </a:rPr>
                        <a:t>Guarantees freedoms of expression:</a:t>
                      </a:r>
                      <a:r>
                        <a:rPr lang="en-US" sz="2700" b="1" baseline="0" dirty="0" smtClean="0">
                          <a:solidFill>
                            <a:srgbClr val="0070C0"/>
                          </a:solidFill>
                        </a:rPr>
                        <a:t> </a:t>
                      </a:r>
                      <a:r>
                        <a:rPr lang="en-US" sz="2700" b="1" baseline="0" dirty="0" smtClean="0">
                          <a:solidFill>
                            <a:srgbClr val="0070C0"/>
                          </a:solidFill>
                        </a:rPr>
                        <a:t>RELIGION, ASSEMBLY, PETITION, PRESS, SPEECH</a:t>
                      </a:r>
                      <a:endParaRPr lang="en-US" sz="2700" b="1" baseline="0" dirty="0" smtClean="0">
                        <a:solidFill>
                          <a:srgbClr val="0070C0"/>
                        </a:solidFill>
                      </a:endParaRPr>
                    </a:p>
                    <a:p>
                      <a:pPr marL="231775" indent="-231775">
                        <a:buFont typeface="Wingdings" panose="05000000000000000000" pitchFamily="2" charset="2"/>
                        <a:buChar char="§"/>
                      </a:pPr>
                      <a:r>
                        <a:rPr lang="en-US" sz="2700" b="1" baseline="0" dirty="0" smtClean="0">
                          <a:solidFill>
                            <a:srgbClr val="0070C0"/>
                          </a:solidFill>
                        </a:rPr>
                        <a:t>Religious freedoms: </a:t>
                      </a:r>
                      <a:r>
                        <a:rPr lang="en-US" sz="2700" b="1" baseline="0" dirty="0" smtClean="0">
                          <a:solidFill>
                            <a:srgbClr val="0070C0"/>
                          </a:solidFill>
                        </a:rPr>
                        <a:t>FREE EXERCISE Clause </a:t>
                      </a:r>
                      <a:r>
                        <a:rPr lang="en-US" sz="2700" b="1" baseline="0" dirty="0" smtClean="0">
                          <a:solidFill>
                            <a:srgbClr val="0070C0"/>
                          </a:solidFill>
                        </a:rPr>
                        <a:t>&amp; </a:t>
                      </a:r>
                      <a:r>
                        <a:rPr lang="en-US" sz="2700" b="1" baseline="0" dirty="0" smtClean="0">
                          <a:solidFill>
                            <a:srgbClr val="0070C0"/>
                          </a:solidFill>
                        </a:rPr>
                        <a:t>ESTABLISHMENT </a:t>
                      </a:r>
                      <a:r>
                        <a:rPr lang="en-US" sz="2700" b="1" baseline="0" dirty="0" smtClean="0">
                          <a:solidFill>
                            <a:srgbClr val="0070C0"/>
                          </a:solidFill>
                        </a:rPr>
                        <a:t>Clause (forbids </a:t>
                      </a:r>
                      <a:r>
                        <a:rPr lang="en-US" sz="2700" b="1" baseline="0" dirty="0" smtClean="0">
                          <a:solidFill>
                            <a:srgbClr val="0070C0"/>
                          </a:solidFill>
                        </a:rPr>
                        <a:t>CONGRESS </a:t>
                      </a:r>
                      <a:r>
                        <a:rPr lang="en-US" sz="2700" b="1" baseline="0" dirty="0" smtClean="0">
                          <a:solidFill>
                            <a:srgbClr val="0070C0"/>
                          </a:solidFill>
                        </a:rPr>
                        <a:t>from establishing official religion)</a:t>
                      </a:r>
                    </a:p>
                  </a:txBody>
                  <a:tcPr/>
                </a:tc>
              </a:tr>
              <a:tr h="1010653">
                <a:tc>
                  <a:txBody>
                    <a:bodyPr/>
                    <a:lstStyle/>
                    <a:p>
                      <a:pPr algn="ctr"/>
                      <a:r>
                        <a:rPr lang="en-US" sz="2700" b="1" dirty="0" smtClean="0">
                          <a:solidFill>
                            <a:srgbClr val="0070C0"/>
                          </a:solidFill>
                        </a:rPr>
                        <a:t>II</a:t>
                      </a:r>
                      <a:endParaRPr lang="en-US" sz="2700" b="1" dirty="0">
                        <a:solidFill>
                          <a:srgbClr val="0070C0"/>
                        </a:solidFill>
                      </a:endParaRPr>
                    </a:p>
                  </a:txBody>
                  <a:tcPr/>
                </a:tc>
                <a:tc>
                  <a:txBody>
                    <a:bodyPr/>
                    <a:lstStyle/>
                    <a:p>
                      <a:r>
                        <a:rPr lang="en-US" sz="2700" b="1" dirty="0" smtClean="0">
                          <a:solidFill>
                            <a:srgbClr val="0070C0"/>
                          </a:solidFill>
                        </a:rPr>
                        <a:t>Right to </a:t>
                      </a:r>
                      <a:r>
                        <a:rPr lang="en-US" sz="2700" b="1" dirty="0" smtClean="0">
                          <a:solidFill>
                            <a:srgbClr val="0070C0"/>
                          </a:solidFill>
                        </a:rPr>
                        <a:t>BEAR</a:t>
                      </a:r>
                      <a:r>
                        <a:rPr lang="en-US" sz="2700" b="1" baseline="0" dirty="0" smtClean="0">
                          <a:solidFill>
                            <a:srgbClr val="0070C0"/>
                          </a:solidFill>
                        </a:rPr>
                        <a:t> ARMS </a:t>
                      </a:r>
                      <a:r>
                        <a:rPr lang="en-US" sz="2700" b="1" baseline="0" dirty="0" smtClean="0">
                          <a:solidFill>
                            <a:srgbClr val="0070C0"/>
                          </a:solidFill>
                        </a:rPr>
                        <a:t>(meant to maintain </a:t>
                      </a:r>
                      <a:r>
                        <a:rPr lang="en-US" sz="2700" b="1" baseline="0" dirty="0" smtClean="0">
                          <a:solidFill>
                            <a:srgbClr val="0070C0"/>
                          </a:solidFill>
                        </a:rPr>
                        <a:t>ARMED LOCAL MILITIAL </a:t>
                      </a:r>
                      <a:r>
                        <a:rPr lang="en-US" sz="2700" b="1" baseline="0" dirty="0" smtClean="0">
                          <a:solidFill>
                            <a:srgbClr val="0070C0"/>
                          </a:solidFill>
                        </a:rPr>
                        <a:t>in case of </a:t>
                      </a:r>
                      <a:r>
                        <a:rPr lang="en-US" sz="2700" b="1" baseline="0" dirty="0" smtClean="0">
                          <a:solidFill>
                            <a:srgbClr val="0070C0"/>
                          </a:solidFill>
                        </a:rPr>
                        <a:t>ATTACK)</a:t>
                      </a:r>
                      <a:endParaRPr lang="en-US" sz="2700" b="1" dirty="0">
                        <a:solidFill>
                          <a:srgbClr val="0070C0"/>
                        </a:solidFill>
                      </a:endParaRPr>
                    </a:p>
                  </a:txBody>
                  <a:tcPr/>
                </a:tc>
              </a:tr>
              <a:tr h="718170">
                <a:tc>
                  <a:txBody>
                    <a:bodyPr/>
                    <a:lstStyle/>
                    <a:p>
                      <a:pPr algn="ctr"/>
                      <a:r>
                        <a:rPr lang="en-US" sz="2700" b="1" dirty="0" smtClean="0">
                          <a:solidFill>
                            <a:srgbClr val="0070C0"/>
                          </a:solidFill>
                        </a:rPr>
                        <a:t>III</a:t>
                      </a:r>
                      <a:endParaRPr lang="en-US" sz="2700" b="1" dirty="0">
                        <a:solidFill>
                          <a:srgbClr val="0070C0"/>
                        </a:solidFill>
                      </a:endParaRPr>
                    </a:p>
                  </a:txBody>
                  <a:tcPr/>
                </a:tc>
                <a:tc>
                  <a:txBody>
                    <a:bodyPr/>
                    <a:lstStyle/>
                    <a:p>
                      <a:r>
                        <a:rPr lang="en-US" sz="2700" b="1" dirty="0" smtClean="0">
                          <a:solidFill>
                            <a:srgbClr val="0070C0"/>
                          </a:solidFill>
                        </a:rPr>
                        <a:t>Restricts </a:t>
                      </a:r>
                      <a:r>
                        <a:rPr lang="en-US" sz="2700" b="1" dirty="0" smtClean="0">
                          <a:solidFill>
                            <a:srgbClr val="0070C0"/>
                          </a:solidFill>
                        </a:rPr>
                        <a:t>QUARTERING </a:t>
                      </a:r>
                      <a:r>
                        <a:rPr lang="en-US" sz="2700" b="1" dirty="0" smtClean="0">
                          <a:solidFill>
                            <a:srgbClr val="0070C0"/>
                          </a:solidFill>
                        </a:rPr>
                        <a:t>(housing) of troops in homes of US Citizens</a:t>
                      </a:r>
                      <a:endParaRPr lang="en-US" sz="2700" b="1" dirty="0">
                        <a:solidFill>
                          <a:srgbClr val="0070C0"/>
                        </a:solidFill>
                      </a:endParaRPr>
                    </a:p>
                  </a:txBody>
                  <a:tcPr/>
                </a:tc>
              </a:tr>
              <a:tr h="718170">
                <a:tc>
                  <a:txBody>
                    <a:bodyPr/>
                    <a:lstStyle/>
                    <a:p>
                      <a:pPr algn="ctr"/>
                      <a:r>
                        <a:rPr lang="en-US" sz="2700" b="1" dirty="0" smtClean="0">
                          <a:solidFill>
                            <a:srgbClr val="0070C0"/>
                          </a:solidFill>
                        </a:rPr>
                        <a:t>IV</a:t>
                      </a:r>
                      <a:endParaRPr lang="en-US" sz="2700" b="1" dirty="0">
                        <a:solidFill>
                          <a:srgbClr val="0070C0"/>
                        </a:solidFill>
                      </a:endParaRPr>
                    </a:p>
                  </a:txBody>
                  <a:tcPr/>
                </a:tc>
                <a:tc>
                  <a:txBody>
                    <a:bodyPr/>
                    <a:lstStyle/>
                    <a:p>
                      <a:pPr marL="231775" indent="-231775">
                        <a:buFont typeface="Wingdings" panose="05000000000000000000" pitchFamily="2" charset="2"/>
                        <a:buChar char="§"/>
                      </a:pPr>
                      <a:r>
                        <a:rPr lang="en-US" sz="2700" b="1" dirty="0" smtClean="0">
                          <a:solidFill>
                            <a:srgbClr val="0070C0"/>
                          </a:solidFill>
                        </a:rPr>
                        <a:t>Protects citizens against </a:t>
                      </a:r>
                      <a:r>
                        <a:rPr lang="en-US" sz="2700" b="1" dirty="0" smtClean="0">
                          <a:solidFill>
                            <a:srgbClr val="0070C0"/>
                          </a:solidFill>
                        </a:rPr>
                        <a:t>UNREASONABLE SEARCH &amp; SEIZURE</a:t>
                      </a:r>
                      <a:endParaRPr lang="en-US" sz="2700" b="1" baseline="0" dirty="0" smtClean="0">
                        <a:solidFill>
                          <a:srgbClr val="0070C0"/>
                        </a:solidFill>
                      </a:endParaRPr>
                    </a:p>
                    <a:p>
                      <a:pPr marL="231775" indent="-231775">
                        <a:buFont typeface="Wingdings" panose="05000000000000000000" pitchFamily="2" charset="2"/>
                        <a:buChar char="§"/>
                      </a:pPr>
                      <a:r>
                        <a:rPr lang="en-US" sz="2700" b="1" baseline="0" dirty="0" smtClean="0">
                          <a:solidFill>
                            <a:srgbClr val="0070C0"/>
                          </a:solidFill>
                        </a:rPr>
                        <a:t>Authorities need </a:t>
                      </a:r>
                      <a:r>
                        <a:rPr lang="en-US" sz="2700" b="1" baseline="0" dirty="0" smtClean="0">
                          <a:solidFill>
                            <a:srgbClr val="0070C0"/>
                          </a:solidFill>
                        </a:rPr>
                        <a:t>SEARCH WARRANT</a:t>
                      </a:r>
                      <a:endParaRPr lang="en-US" sz="2700" b="1" dirty="0">
                        <a:solidFill>
                          <a:srgbClr val="0070C0"/>
                        </a:solidFill>
                      </a:endParaRPr>
                    </a:p>
                  </a:txBody>
                  <a:tcPr/>
                </a:tc>
              </a:tr>
            </a:tbl>
          </a:graphicData>
        </a:graphic>
      </p:graphicFrame>
    </p:spTree>
    <p:extLst>
      <p:ext uri="{BB962C8B-B14F-4D97-AF65-F5344CB8AC3E}">
        <p14:creationId xmlns:p14="http://schemas.microsoft.com/office/powerpoint/2010/main" val="292033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§3.1 – Structure of the U.S. Constitution </a:t>
            </a:r>
            <a:r>
              <a:rPr lang="fr-FR" sz="3000" b="1" dirty="0">
                <a:solidFill>
                  <a:schemeClr val="accent5">
                    <a:lumMod val="50000"/>
                  </a:schemeClr>
                </a:solidFill>
              </a:rPr>
              <a:t>(p. 80-81)</a:t>
            </a:r>
            <a:endParaRPr lang="en-US" sz="3000" b="1" dirty="0">
              <a:solidFill>
                <a:srgbClr val="FF0000"/>
              </a:solidFill>
            </a:endParaRPr>
          </a:p>
        </p:txBody>
      </p:sp>
      <p:sp>
        <p:nvSpPr>
          <p:cNvPr id="3" name="Content Placeholder 2"/>
          <p:cNvSpPr>
            <a:spLocks noGrp="1"/>
          </p:cNvSpPr>
          <p:nvPr>
            <p:ph idx="1"/>
          </p:nvPr>
        </p:nvSpPr>
        <p:spPr>
          <a:xfrm>
            <a:off x="0" y="550416"/>
            <a:ext cx="12192000" cy="6078984"/>
          </a:xfrm>
        </p:spPr>
        <p:txBody>
          <a:bodyPr>
            <a:noAutofit/>
          </a:bodyPr>
          <a:lstStyle/>
          <a:p>
            <a:pPr marL="230188" indent="-230188">
              <a:spcBef>
                <a:spcPts val="600"/>
              </a:spcBef>
              <a:buNone/>
            </a:pPr>
            <a:r>
              <a:rPr lang="en-US" sz="3000" b="1" u="sng" dirty="0" smtClean="0">
                <a:solidFill>
                  <a:srgbClr val="FF0000"/>
                </a:solidFill>
              </a:rPr>
              <a:t>Article IV</a:t>
            </a:r>
            <a:r>
              <a:rPr lang="en-US" sz="3000" b="1" dirty="0">
                <a:solidFill>
                  <a:srgbClr val="FF0000"/>
                </a:solidFill>
              </a:rPr>
              <a:t>: </a:t>
            </a:r>
            <a:r>
              <a:rPr lang="en-US" sz="3000" b="1" dirty="0">
                <a:solidFill>
                  <a:srgbClr val="0070C0"/>
                </a:solidFill>
              </a:rPr>
              <a:t>Explains </a:t>
            </a:r>
            <a:r>
              <a:rPr lang="en-US" sz="3000" b="1" dirty="0" smtClean="0">
                <a:solidFill>
                  <a:srgbClr val="0070C0"/>
                </a:solidFill>
              </a:rPr>
              <a:t>RELATIONSHIP b/w STATE &amp; NATIONAL </a:t>
            </a:r>
            <a:r>
              <a:rPr lang="en-US" sz="3000" b="1" dirty="0" err="1" smtClean="0">
                <a:solidFill>
                  <a:srgbClr val="0070C0"/>
                </a:solidFill>
              </a:rPr>
              <a:t>govt</a:t>
            </a:r>
            <a:endParaRPr lang="en-US" sz="3000" b="1" dirty="0" smtClean="0">
              <a:solidFill>
                <a:srgbClr val="0070C0"/>
              </a:solidFill>
            </a:endParaRPr>
          </a:p>
          <a:p>
            <a:pPr marL="230188" indent="-230188">
              <a:spcBef>
                <a:spcPts val="600"/>
              </a:spcBef>
              <a:buNone/>
            </a:pPr>
            <a:r>
              <a:rPr lang="en-US" sz="3000" b="1" u="sng" dirty="0" smtClean="0">
                <a:solidFill>
                  <a:srgbClr val="FF0000"/>
                </a:solidFill>
              </a:rPr>
              <a:t>Article V</a:t>
            </a:r>
            <a:r>
              <a:rPr lang="en-US" sz="3000" b="1" dirty="0">
                <a:solidFill>
                  <a:srgbClr val="FF0000"/>
                </a:solidFill>
              </a:rPr>
              <a:t>: </a:t>
            </a:r>
            <a:r>
              <a:rPr lang="en-US" sz="3000" b="1" dirty="0">
                <a:solidFill>
                  <a:srgbClr val="0070C0"/>
                </a:solidFill>
              </a:rPr>
              <a:t>Specifies under what conditions </a:t>
            </a:r>
            <a:r>
              <a:rPr lang="en-US" sz="3000" b="1" dirty="0" smtClean="0">
                <a:solidFill>
                  <a:srgbClr val="0070C0"/>
                </a:solidFill>
              </a:rPr>
              <a:t>Constitution </a:t>
            </a:r>
            <a:r>
              <a:rPr lang="en-US" sz="3000" b="1" dirty="0">
                <a:solidFill>
                  <a:srgbClr val="0070C0"/>
                </a:solidFill>
              </a:rPr>
              <a:t>can be </a:t>
            </a:r>
            <a:r>
              <a:rPr lang="en-US" sz="3000" b="1" dirty="0" smtClean="0">
                <a:solidFill>
                  <a:srgbClr val="0070C0"/>
                </a:solidFill>
              </a:rPr>
              <a:t>CHANGED (by AMENDMENT)</a:t>
            </a:r>
          </a:p>
          <a:p>
            <a:pPr marL="230188" indent="-230188">
              <a:spcBef>
                <a:spcPts val="600"/>
              </a:spcBef>
              <a:buNone/>
            </a:pPr>
            <a:r>
              <a:rPr lang="en-US" sz="3000" b="1" u="sng" dirty="0" smtClean="0">
                <a:solidFill>
                  <a:srgbClr val="FF0000"/>
                </a:solidFill>
              </a:rPr>
              <a:t>Article VI</a:t>
            </a:r>
            <a:r>
              <a:rPr lang="en-US" sz="3000" b="1" dirty="0">
                <a:solidFill>
                  <a:srgbClr val="FF0000"/>
                </a:solidFill>
              </a:rPr>
              <a:t>: </a:t>
            </a:r>
            <a:r>
              <a:rPr lang="en-US" sz="3000" b="1" dirty="0">
                <a:solidFill>
                  <a:srgbClr val="0070C0"/>
                </a:solidFill>
              </a:rPr>
              <a:t>Declares that </a:t>
            </a:r>
            <a:r>
              <a:rPr lang="en-US" sz="3000" b="1" dirty="0" smtClean="0">
                <a:solidFill>
                  <a:srgbClr val="0070C0"/>
                </a:solidFill>
              </a:rPr>
              <a:t>Constitution </a:t>
            </a:r>
            <a:r>
              <a:rPr lang="en-US" sz="3000" b="1" dirty="0">
                <a:solidFill>
                  <a:srgbClr val="0070C0"/>
                </a:solidFill>
              </a:rPr>
              <a:t>is the </a:t>
            </a:r>
            <a:r>
              <a:rPr lang="en-US" sz="3000" b="1" dirty="0" smtClean="0">
                <a:solidFill>
                  <a:srgbClr val="0070C0"/>
                </a:solidFill>
              </a:rPr>
              <a:t>“SUPREME Law </a:t>
            </a:r>
            <a:r>
              <a:rPr lang="en-US" sz="3000" b="1" dirty="0">
                <a:solidFill>
                  <a:srgbClr val="0070C0"/>
                </a:solidFill>
              </a:rPr>
              <a:t>of the land</a:t>
            </a:r>
            <a:r>
              <a:rPr lang="en-US" sz="3000" b="1" dirty="0" smtClean="0">
                <a:solidFill>
                  <a:srgbClr val="0070C0"/>
                </a:solidFill>
              </a:rPr>
              <a:t>”</a:t>
            </a:r>
          </a:p>
          <a:p>
            <a:pPr marL="230188" indent="-230188">
              <a:spcBef>
                <a:spcPts val="600"/>
              </a:spcBef>
              <a:buNone/>
            </a:pPr>
            <a:r>
              <a:rPr lang="en-US" sz="3000" b="1" u="sng" dirty="0">
                <a:solidFill>
                  <a:srgbClr val="FF0000"/>
                </a:solidFill>
              </a:rPr>
              <a:t>Article VII</a:t>
            </a:r>
            <a:r>
              <a:rPr lang="en-US" sz="3000" b="1" dirty="0">
                <a:solidFill>
                  <a:srgbClr val="FF0000"/>
                </a:solidFill>
              </a:rPr>
              <a:t>: </a:t>
            </a:r>
            <a:r>
              <a:rPr lang="en-US" sz="3000" b="1" dirty="0" smtClean="0">
                <a:solidFill>
                  <a:srgbClr val="0070C0"/>
                </a:solidFill>
              </a:rPr>
              <a:t>States Const. takes </a:t>
            </a:r>
            <a:r>
              <a:rPr lang="en-US" sz="3000" b="1" dirty="0">
                <a:solidFill>
                  <a:srgbClr val="0070C0"/>
                </a:solidFill>
              </a:rPr>
              <a:t>effect when ratified by </a:t>
            </a:r>
            <a:r>
              <a:rPr lang="en-US" sz="3000" b="1" dirty="0" smtClean="0">
                <a:solidFill>
                  <a:srgbClr val="0070C0"/>
                </a:solidFill>
              </a:rPr>
              <a:t>9 </a:t>
            </a:r>
            <a:r>
              <a:rPr lang="en-US" sz="3000" b="1" dirty="0">
                <a:solidFill>
                  <a:srgbClr val="0070C0"/>
                </a:solidFill>
              </a:rPr>
              <a:t>out of </a:t>
            </a:r>
            <a:r>
              <a:rPr lang="en-US" sz="3000" b="1" dirty="0" smtClean="0">
                <a:solidFill>
                  <a:srgbClr val="0070C0"/>
                </a:solidFill>
              </a:rPr>
              <a:t>13 states</a:t>
            </a:r>
          </a:p>
          <a:p>
            <a:pPr marL="230188" indent="-230188">
              <a:spcBef>
                <a:spcPts val="600"/>
              </a:spcBef>
              <a:buNone/>
            </a:pPr>
            <a:r>
              <a:rPr lang="en-US" sz="3000" b="1" u="sng" dirty="0" smtClean="0">
                <a:solidFill>
                  <a:srgbClr val="FF0000"/>
                </a:solidFill>
              </a:rPr>
              <a:t>Amendments</a:t>
            </a:r>
            <a:r>
              <a:rPr lang="en-US" sz="3000" b="1" dirty="0" smtClean="0">
                <a:solidFill>
                  <a:srgbClr val="FF0000"/>
                </a:solidFill>
              </a:rPr>
              <a:t>:</a:t>
            </a:r>
            <a:r>
              <a:rPr lang="en-US" sz="3000" b="1" dirty="0" smtClean="0"/>
              <a:t> </a:t>
            </a:r>
            <a:r>
              <a:rPr lang="en-US" sz="3000" b="1" dirty="0" smtClean="0">
                <a:solidFill>
                  <a:srgbClr val="00B050"/>
                </a:solidFill>
              </a:rPr>
              <a:t>(PAGE 82 AT THE TOP)</a:t>
            </a:r>
          </a:p>
          <a:p>
            <a:pPr>
              <a:spcBef>
                <a:spcPts val="600"/>
              </a:spcBef>
            </a:pPr>
            <a:r>
              <a:rPr lang="en-US" sz="3000" b="1" dirty="0" smtClean="0">
                <a:solidFill>
                  <a:srgbClr val="0070C0"/>
                </a:solidFill>
              </a:rPr>
              <a:t>ADDITIONS or changes to the Constitution</a:t>
            </a:r>
          </a:p>
          <a:p>
            <a:pPr>
              <a:spcBef>
                <a:spcPts val="600"/>
              </a:spcBef>
            </a:pPr>
            <a:r>
              <a:rPr lang="en-US" sz="3000" b="1" dirty="0" smtClean="0">
                <a:solidFill>
                  <a:srgbClr val="0070C0"/>
                </a:solidFill>
              </a:rPr>
              <a:t>Constitution </a:t>
            </a:r>
            <a:r>
              <a:rPr lang="en-US" sz="3000" b="1" dirty="0">
                <a:solidFill>
                  <a:srgbClr val="0070C0"/>
                </a:solidFill>
              </a:rPr>
              <a:t>can be </a:t>
            </a:r>
            <a:r>
              <a:rPr lang="en-US" sz="3000" b="1" dirty="0" smtClean="0">
                <a:solidFill>
                  <a:srgbClr val="0070C0"/>
                </a:solidFill>
              </a:rPr>
              <a:t>CHANGED to </a:t>
            </a:r>
            <a:r>
              <a:rPr lang="en-US" sz="3000" b="1" dirty="0">
                <a:solidFill>
                  <a:srgbClr val="0070C0"/>
                </a:solidFill>
              </a:rPr>
              <a:t>meet </a:t>
            </a:r>
            <a:r>
              <a:rPr lang="en-US" sz="3000" b="1" dirty="0" smtClean="0">
                <a:solidFill>
                  <a:srgbClr val="0070C0"/>
                </a:solidFill>
              </a:rPr>
              <a:t>changing </a:t>
            </a:r>
            <a:r>
              <a:rPr lang="en-US" sz="3000" b="1" dirty="0">
                <a:solidFill>
                  <a:srgbClr val="0070C0"/>
                </a:solidFill>
              </a:rPr>
              <a:t>needs</a:t>
            </a:r>
          </a:p>
          <a:p>
            <a:pPr>
              <a:spcBef>
                <a:spcPts val="600"/>
              </a:spcBef>
            </a:pPr>
            <a:r>
              <a:rPr lang="en-US" sz="3000" b="1" dirty="0" smtClean="0">
                <a:solidFill>
                  <a:srgbClr val="0070C0"/>
                </a:solidFill>
              </a:rPr>
              <a:t>Very </a:t>
            </a:r>
            <a:r>
              <a:rPr lang="en-US" sz="3000" b="1" dirty="0">
                <a:solidFill>
                  <a:srgbClr val="0070C0"/>
                </a:solidFill>
              </a:rPr>
              <a:t>rare: Only </a:t>
            </a:r>
            <a:r>
              <a:rPr lang="en-US" sz="3000" b="1" dirty="0" smtClean="0">
                <a:solidFill>
                  <a:srgbClr val="0070C0"/>
                </a:solidFill>
              </a:rPr>
              <a:t>27 </a:t>
            </a:r>
            <a:r>
              <a:rPr lang="en-US" sz="3000" b="1" dirty="0">
                <a:solidFill>
                  <a:srgbClr val="0070C0"/>
                </a:solidFill>
              </a:rPr>
              <a:t>amendments have become law</a:t>
            </a:r>
          </a:p>
          <a:p>
            <a:pPr>
              <a:spcBef>
                <a:spcPts val="600"/>
              </a:spcBef>
            </a:pPr>
            <a:r>
              <a:rPr lang="en-US" sz="3000" b="1" dirty="0" smtClean="0">
                <a:solidFill>
                  <a:srgbClr val="0070C0"/>
                </a:solidFill>
              </a:rPr>
              <a:t>First </a:t>
            </a:r>
            <a:r>
              <a:rPr lang="en-US" sz="3000" b="1" dirty="0">
                <a:solidFill>
                  <a:srgbClr val="0070C0"/>
                </a:solidFill>
              </a:rPr>
              <a:t>ten amendments: </a:t>
            </a:r>
            <a:r>
              <a:rPr lang="en-US" sz="3000" b="1" dirty="0" smtClean="0">
                <a:solidFill>
                  <a:srgbClr val="0070C0"/>
                </a:solidFill>
              </a:rPr>
              <a:t>BILL of RIGHTS</a:t>
            </a:r>
          </a:p>
        </p:txBody>
      </p:sp>
      <p:sp>
        <p:nvSpPr>
          <p:cNvPr id="9" name="Slide Number Placeholder 8"/>
          <p:cNvSpPr>
            <a:spLocks noGrp="1"/>
          </p:cNvSpPr>
          <p:nvPr>
            <p:ph type="sldNum" sz="quarter" idx="12"/>
          </p:nvPr>
        </p:nvSpPr>
        <p:spPr/>
        <p:txBody>
          <a:bodyPr/>
          <a:lstStyle/>
          <a:p>
            <a:fld id="{9CD8D479-8942-46E8-A226-A4E01F7A105C}" type="slidenum">
              <a:rPr lang="en-US" smtClean="0"/>
              <a:pPr/>
              <a:t>6</a:t>
            </a:fld>
            <a:endParaRPr lang="en-US"/>
          </a:p>
        </p:txBody>
      </p:sp>
    </p:spTree>
    <p:extLst>
      <p:ext uri="{BB962C8B-B14F-4D97-AF65-F5344CB8AC3E}">
        <p14:creationId xmlns:p14="http://schemas.microsoft.com/office/powerpoint/2010/main" val="307610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682388"/>
          <a:ext cx="12144652" cy="5715000"/>
        </p:xfrm>
        <a:graphic>
          <a:graphicData uri="http://schemas.openxmlformats.org/drawingml/2006/table">
            <a:tbl>
              <a:tblPr firstRow="1" bandRow="1">
                <a:tableStyleId>{5940675A-B579-460E-94D1-54222C63F5DA}</a:tableStyleId>
              </a:tblPr>
              <a:tblGrid>
                <a:gridCol w="818866"/>
                <a:gridCol w="11325786"/>
              </a:tblGrid>
              <a:tr h="2032000">
                <a:tc>
                  <a:txBody>
                    <a:bodyPr/>
                    <a:lstStyle/>
                    <a:p>
                      <a:r>
                        <a:rPr lang="en-US" sz="2700" b="1" dirty="0" smtClean="0">
                          <a:solidFill>
                            <a:srgbClr val="0070C0"/>
                          </a:solidFill>
                        </a:rPr>
                        <a:t>V</a:t>
                      </a:r>
                      <a:endParaRPr lang="en-US" sz="2700" b="1" dirty="0">
                        <a:solidFill>
                          <a:srgbClr val="0070C0"/>
                        </a:solidFill>
                      </a:endParaRPr>
                    </a:p>
                  </a:txBody>
                  <a:tcPr/>
                </a:tc>
                <a:tc>
                  <a:txBody>
                    <a:bodyPr/>
                    <a:lstStyle/>
                    <a:p>
                      <a:pPr marL="0" indent="0">
                        <a:buFontTx/>
                        <a:buNone/>
                      </a:pPr>
                      <a:r>
                        <a:rPr lang="en-US" sz="2700" b="1" dirty="0" smtClean="0">
                          <a:solidFill>
                            <a:srgbClr val="0070C0"/>
                          </a:solidFill>
                        </a:rPr>
                        <a:t>Defines</a:t>
                      </a:r>
                      <a:r>
                        <a:rPr lang="en-US" sz="2700" b="1" baseline="0" dirty="0" smtClean="0">
                          <a:solidFill>
                            <a:srgbClr val="0070C0"/>
                          </a:solidFill>
                        </a:rPr>
                        <a:t> </a:t>
                      </a:r>
                      <a:r>
                        <a:rPr lang="en-US" sz="2700" b="1" dirty="0" smtClean="0">
                          <a:solidFill>
                            <a:srgbClr val="0070C0"/>
                          </a:solidFill>
                        </a:rPr>
                        <a:t>c_______ proceedings for being a_______ &amp; charged w/ crimes, incl.: </a:t>
                      </a:r>
                    </a:p>
                    <a:p>
                      <a:pPr marL="231775" indent="-231775">
                        <a:buFont typeface="Wingdings" panose="05000000000000000000" pitchFamily="2" charset="2"/>
                        <a:buChar char="§"/>
                      </a:pPr>
                      <a:r>
                        <a:rPr lang="en-US" sz="2700" b="1" dirty="0" smtClean="0">
                          <a:solidFill>
                            <a:srgbClr val="0070C0"/>
                          </a:solidFill>
                        </a:rPr>
                        <a:t>D___ p________</a:t>
                      </a:r>
                      <a:r>
                        <a:rPr lang="en-US" sz="2700" b="1" baseline="0" dirty="0" smtClean="0">
                          <a:solidFill>
                            <a:srgbClr val="0070C0"/>
                          </a:solidFill>
                        </a:rPr>
                        <a:t> (govt must obey laws for criminal/civil proceedings before a person can be put in j____ or have their p_________ taken from them)</a:t>
                      </a:r>
                    </a:p>
                    <a:p>
                      <a:pPr marL="231775" indent="-231775">
                        <a:buFont typeface="Wingdings" panose="05000000000000000000" pitchFamily="2" charset="2"/>
                        <a:buChar char="§"/>
                      </a:pPr>
                      <a:r>
                        <a:rPr lang="en-US" sz="2700" b="1" baseline="0" dirty="0" smtClean="0">
                          <a:solidFill>
                            <a:srgbClr val="0070C0"/>
                          </a:solidFill>
                        </a:rPr>
                        <a:t>Protect from d_____ j_______ (being tried for same c____ more than once)</a:t>
                      </a:r>
                    </a:p>
                    <a:p>
                      <a:pPr marL="231775" indent="-231775">
                        <a:buFont typeface="Wingdings" panose="05000000000000000000" pitchFamily="2" charset="2"/>
                        <a:buChar char="§"/>
                      </a:pPr>
                      <a:r>
                        <a:rPr lang="en-US" sz="2700" b="1" baseline="0" dirty="0" smtClean="0">
                          <a:solidFill>
                            <a:srgbClr val="0070C0"/>
                          </a:solidFill>
                        </a:rPr>
                        <a:t>Protect from self-</a:t>
                      </a:r>
                      <a:r>
                        <a:rPr lang="en-US" sz="2700" b="1" baseline="0" dirty="0" err="1" smtClean="0">
                          <a:solidFill>
                            <a:srgbClr val="0070C0"/>
                          </a:solidFill>
                        </a:rPr>
                        <a:t>i</a:t>
                      </a:r>
                      <a:r>
                        <a:rPr lang="en-US" sz="2700" b="1" baseline="0" dirty="0" smtClean="0">
                          <a:solidFill>
                            <a:srgbClr val="0070C0"/>
                          </a:solidFill>
                        </a:rPr>
                        <a:t>_____________ (don’t have to t_________ against self in court)</a:t>
                      </a:r>
                    </a:p>
                    <a:p>
                      <a:pPr marL="231775" indent="-231775">
                        <a:buFont typeface="Wingdings" panose="05000000000000000000" pitchFamily="2" charset="2"/>
                        <a:buChar char="§"/>
                      </a:pPr>
                      <a:r>
                        <a:rPr lang="en-US" sz="2700" b="1" baseline="0" dirty="0" smtClean="0">
                          <a:solidFill>
                            <a:srgbClr val="0070C0"/>
                          </a:solidFill>
                        </a:rPr>
                        <a:t>Limit on eminent d______ (right of govt to take property for p_____ use)</a:t>
                      </a:r>
                      <a:endParaRPr lang="en-US" sz="2700" b="1" dirty="0" smtClean="0">
                        <a:solidFill>
                          <a:srgbClr val="0070C0"/>
                        </a:solidFill>
                      </a:endParaRPr>
                    </a:p>
                  </a:txBody>
                  <a:tcPr/>
                </a:tc>
              </a:tr>
              <a:tr h="254726">
                <a:tc>
                  <a:txBody>
                    <a:bodyPr/>
                    <a:lstStyle/>
                    <a:p>
                      <a:r>
                        <a:rPr lang="en-US" sz="2700" b="1" dirty="0" smtClean="0">
                          <a:solidFill>
                            <a:srgbClr val="0070C0"/>
                          </a:solidFill>
                        </a:rPr>
                        <a:t>VI</a:t>
                      </a:r>
                      <a:endParaRPr lang="en-US" sz="2700" b="1" dirty="0">
                        <a:solidFill>
                          <a:srgbClr val="0070C0"/>
                        </a:solidFill>
                      </a:endParaRPr>
                    </a:p>
                  </a:txBody>
                  <a:tcPr/>
                </a:tc>
                <a:tc>
                  <a:txBody>
                    <a:bodyPr/>
                    <a:lstStyle/>
                    <a:p>
                      <a:r>
                        <a:rPr lang="en-US" sz="2700" b="1" dirty="0" smtClean="0">
                          <a:solidFill>
                            <a:srgbClr val="0070C0"/>
                          </a:solidFill>
                        </a:rPr>
                        <a:t>Protects r_____ of a________, incl.</a:t>
                      </a:r>
                      <a:r>
                        <a:rPr lang="en-US" sz="2700" b="1" baseline="0" dirty="0" smtClean="0">
                          <a:solidFill>
                            <a:srgbClr val="0070C0"/>
                          </a:solidFill>
                        </a:rPr>
                        <a:t> a s_______ t_____ by j____</a:t>
                      </a:r>
                      <a:endParaRPr lang="en-US" sz="2700" b="1" dirty="0">
                        <a:solidFill>
                          <a:srgbClr val="0070C0"/>
                        </a:solidFill>
                      </a:endParaRPr>
                    </a:p>
                  </a:txBody>
                  <a:tcPr/>
                </a:tc>
              </a:tr>
              <a:tr h="412206">
                <a:tc>
                  <a:txBody>
                    <a:bodyPr/>
                    <a:lstStyle/>
                    <a:p>
                      <a:r>
                        <a:rPr lang="en-US" sz="2700" b="1" dirty="0" smtClean="0">
                          <a:solidFill>
                            <a:srgbClr val="0070C0"/>
                          </a:solidFill>
                        </a:rPr>
                        <a:t>VII</a:t>
                      </a:r>
                      <a:endParaRPr lang="en-US" sz="2700" b="1" dirty="0">
                        <a:solidFill>
                          <a:srgbClr val="0070C0"/>
                        </a:solidFill>
                      </a:endParaRPr>
                    </a:p>
                  </a:txBody>
                  <a:tcPr/>
                </a:tc>
                <a:tc>
                  <a:txBody>
                    <a:bodyPr/>
                    <a:lstStyle/>
                    <a:p>
                      <a:r>
                        <a:rPr lang="en-US" sz="2700" b="1" dirty="0" smtClean="0">
                          <a:solidFill>
                            <a:srgbClr val="0070C0"/>
                          </a:solidFill>
                        </a:rPr>
                        <a:t>Extends r____ to t___ by j___ to c____ cases (when </a:t>
                      </a:r>
                      <a:r>
                        <a:rPr lang="en-US" sz="2700" b="1" dirty="0" err="1" smtClean="0">
                          <a:solidFill>
                            <a:srgbClr val="0070C0"/>
                          </a:solidFill>
                        </a:rPr>
                        <a:t>ppl</a:t>
                      </a:r>
                      <a:r>
                        <a:rPr lang="en-US" sz="2700" b="1" dirty="0" smtClean="0">
                          <a:solidFill>
                            <a:srgbClr val="0070C0"/>
                          </a:solidFill>
                        </a:rPr>
                        <a:t> sue for money)</a:t>
                      </a:r>
                      <a:endParaRPr lang="en-US" sz="2700" b="1" dirty="0">
                        <a:solidFill>
                          <a:srgbClr val="0070C0"/>
                        </a:solidFill>
                      </a:endParaRPr>
                    </a:p>
                  </a:txBody>
                  <a:tcPr/>
                </a:tc>
              </a:tr>
              <a:tr h="622663">
                <a:tc>
                  <a:txBody>
                    <a:bodyPr/>
                    <a:lstStyle/>
                    <a:p>
                      <a:r>
                        <a:rPr lang="en-US" sz="2700" b="1" dirty="0" smtClean="0">
                          <a:solidFill>
                            <a:srgbClr val="0070C0"/>
                          </a:solidFill>
                        </a:rPr>
                        <a:t>VIII</a:t>
                      </a:r>
                      <a:endParaRPr lang="en-US" sz="2700" b="1" dirty="0">
                        <a:solidFill>
                          <a:srgbClr val="0070C0"/>
                        </a:solidFill>
                      </a:endParaRPr>
                    </a:p>
                  </a:txBody>
                  <a:tcPr/>
                </a:tc>
                <a:tc>
                  <a:txBody>
                    <a:bodyPr/>
                    <a:lstStyle/>
                    <a:p>
                      <a:pPr marL="231775" indent="-231775">
                        <a:buFont typeface="Wingdings" panose="05000000000000000000" pitchFamily="2" charset="2"/>
                        <a:buChar char="§"/>
                      </a:pPr>
                      <a:r>
                        <a:rPr lang="en-US" sz="2700" b="1" dirty="0" smtClean="0">
                          <a:solidFill>
                            <a:srgbClr val="0070C0"/>
                          </a:solidFill>
                        </a:rPr>
                        <a:t>Protects</a:t>
                      </a:r>
                      <a:r>
                        <a:rPr lang="en-US" sz="2700" b="1" baseline="0" dirty="0" smtClean="0">
                          <a:solidFill>
                            <a:srgbClr val="0070C0"/>
                          </a:solidFill>
                        </a:rPr>
                        <a:t> citizens who are a_________ or found g_____ of a crime, incl.:</a:t>
                      </a:r>
                    </a:p>
                    <a:p>
                      <a:pPr marL="231775" indent="-231775">
                        <a:buFont typeface="Wingdings" panose="05000000000000000000" pitchFamily="2" charset="2"/>
                        <a:buChar char="§"/>
                      </a:pPr>
                      <a:r>
                        <a:rPr lang="en-US" sz="2700" b="1" baseline="0" dirty="0" smtClean="0">
                          <a:solidFill>
                            <a:srgbClr val="0070C0"/>
                          </a:solidFill>
                        </a:rPr>
                        <a:t>No excessive b____/f_____</a:t>
                      </a:r>
                    </a:p>
                    <a:p>
                      <a:pPr marL="231775" indent="-231775">
                        <a:buFont typeface="Wingdings" panose="05000000000000000000" pitchFamily="2" charset="2"/>
                        <a:buChar char="§"/>
                      </a:pPr>
                      <a:r>
                        <a:rPr lang="en-US" sz="2700" b="1" baseline="0" dirty="0" smtClean="0">
                          <a:solidFill>
                            <a:srgbClr val="0070C0"/>
                          </a:solidFill>
                        </a:rPr>
                        <a:t>No c_____ &amp; u________ p______________</a:t>
                      </a:r>
                    </a:p>
                  </a:txBody>
                  <a:tcPr/>
                </a:tc>
              </a:tr>
            </a:tbl>
          </a:graphicData>
        </a:graphic>
      </p:graphicFrame>
      <p:sp>
        <p:nvSpPr>
          <p:cNvPr id="2" name="TextBox 1"/>
          <p:cNvSpPr txBox="1"/>
          <p:nvPr/>
        </p:nvSpPr>
        <p:spPr>
          <a:xfrm>
            <a:off x="0" y="0"/>
            <a:ext cx="12096466" cy="564385"/>
          </a:xfrm>
          <a:prstGeom prst="rect">
            <a:avLst/>
          </a:prstGeom>
          <a:noFill/>
        </p:spPr>
        <p:txBody>
          <a:bodyPr wrap="square" rtlCol="0">
            <a:spAutoFit/>
          </a:bodyPr>
          <a:lstStyle/>
          <a:p>
            <a:pPr>
              <a:lnSpc>
                <a:spcPct val="107000"/>
              </a:lnSpc>
            </a:pPr>
            <a:r>
              <a:rPr lang="fr-FR" sz="3000" b="1" dirty="0">
                <a:solidFill>
                  <a:srgbClr val="FF0000"/>
                </a:solidFill>
              </a:rPr>
              <a:t>Lesson §3.4 – BILL OF RIGHTS </a:t>
            </a:r>
            <a:r>
              <a:rPr lang="fr-FR" sz="3000" b="1" dirty="0">
                <a:solidFill>
                  <a:srgbClr val="0070C0"/>
                </a:solidFill>
              </a:rPr>
              <a:t>(p. 37-38 LOOSELEAF)</a:t>
            </a:r>
          </a:p>
        </p:txBody>
      </p:sp>
    </p:spTree>
    <p:extLst>
      <p:ext uri="{BB962C8B-B14F-4D97-AF65-F5344CB8AC3E}">
        <p14:creationId xmlns:p14="http://schemas.microsoft.com/office/powerpoint/2010/main" val="425708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4093" y="564385"/>
          <a:ext cx="12144652" cy="6019800"/>
        </p:xfrm>
        <a:graphic>
          <a:graphicData uri="http://schemas.openxmlformats.org/drawingml/2006/table">
            <a:tbl>
              <a:tblPr firstRow="1" bandRow="1">
                <a:tableStyleId>{5940675A-B579-460E-94D1-54222C63F5DA}</a:tableStyleId>
              </a:tblPr>
              <a:tblGrid>
                <a:gridCol w="722183"/>
                <a:gridCol w="11422469"/>
              </a:tblGrid>
              <a:tr h="2032000">
                <a:tc>
                  <a:txBody>
                    <a:bodyPr/>
                    <a:lstStyle/>
                    <a:p>
                      <a:r>
                        <a:rPr lang="en-US" sz="2650" b="1" dirty="0" smtClean="0">
                          <a:solidFill>
                            <a:srgbClr val="0070C0"/>
                          </a:solidFill>
                        </a:rPr>
                        <a:t>V</a:t>
                      </a:r>
                      <a:endParaRPr lang="en-US" sz="2650" b="1" dirty="0">
                        <a:solidFill>
                          <a:srgbClr val="0070C0"/>
                        </a:solidFill>
                      </a:endParaRPr>
                    </a:p>
                  </a:txBody>
                  <a:tcPr/>
                </a:tc>
                <a:tc>
                  <a:txBody>
                    <a:bodyPr/>
                    <a:lstStyle/>
                    <a:p>
                      <a:pPr marL="0" indent="0">
                        <a:buFontTx/>
                        <a:buNone/>
                      </a:pPr>
                      <a:r>
                        <a:rPr lang="en-US" sz="2650" b="1" dirty="0" smtClean="0">
                          <a:solidFill>
                            <a:srgbClr val="0070C0"/>
                          </a:solidFill>
                        </a:rPr>
                        <a:t>Defines</a:t>
                      </a:r>
                      <a:r>
                        <a:rPr lang="en-US" sz="2650" b="1" baseline="0" dirty="0" smtClean="0">
                          <a:solidFill>
                            <a:srgbClr val="0070C0"/>
                          </a:solidFill>
                        </a:rPr>
                        <a:t> </a:t>
                      </a:r>
                      <a:r>
                        <a:rPr lang="en-US" sz="2650" b="1" dirty="0" smtClean="0">
                          <a:solidFill>
                            <a:srgbClr val="0070C0"/>
                          </a:solidFill>
                        </a:rPr>
                        <a:t>CRIMINAL </a:t>
                      </a:r>
                      <a:r>
                        <a:rPr lang="en-US" sz="2650" b="1" dirty="0" smtClean="0">
                          <a:solidFill>
                            <a:srgbClr val="0070C0"/>
                          </a:solidFill>
                        </a:rPr>
                        <a:t>proceedings for being </a:t>
                      </a:r>
                      <a:r>
                        <a:rPr lang="en-US" sz="2650" b="1" dirty="0" smtClean="0">
                          <a:solidFill>
                            <a:srgbClr val="0070C0"/>
                          </a:solidFill>
                        </a:rPr>
                        <a:t>ARRESTED</a:t>
                      </a:r>
                      <a:r>
                        <a:rPr lang="en-US" sz="2650" b="1" baseline="0" dirty="0" smtClean="0">
                          <a:solidFill>
                            <a:srgbClr val="0070C0"/>
                          </a:solidFill>
                        </a:rPr>
                        <a:t> </a:t>
                      </a:r>
                      <a:r>
                        <a:rPr lang="en-US" sz="2650" b="1" dirty="0" smtClean="0">
                          <a:solidFill>
                            <a:srgbClr val="0070C0"/>
                          </a:solidFill>
                        </a:rPr>
                        <a:t>&amp; </a:t>
                      </a:r>
                      <a:r>
                        <a:rPr lang="en-US" sz="2650" b="1" dirty="0" smtClean="0">
                          <a:solidFill>
                            <a:srgbClr val="0070C0"/>
                          </a:solidFill>
                        </a:rPr>
                        <a:t>charged w/ crimes, incl.: </a:t>
                      </a:r>
                    </a:p>
                    <a:p>
                      <a:pPr marL="231775" indent="-231775">
                        <a:buFont typeface="Wingdings" panose="05000000000000000000" pitchFamily="2" charset="2"/>
                        <a:buChar char="§"/>
                      </a:pPr>
                      <a:r>
                        <a:rPr lang="en-US" sz="2650" b="1" dirty="0" smtClean="0">
                          <a:solidFill>
                            <a:srgbClr val="0070C0"/>
                          </a:solidFill>
                        </a:rPr>
                        <a:t>DUE PROCESS </a:t>
                      </a:r>
                      <a:r>
                        <a:rPr lang="en-US" sz="2650" b="1" baseline="0" dirty="0" smtClean="0">
                          <a:solidFill>
                            <a:srgbClr val="0070C0"/>
                          </a:solidFill>
                        </a:rPr>
                        <a:t>(</a:t>
                      </a:r>
                      <a:r>
                        <a:rPr lang="en-US" sz="2650" b="1" baseline="0" dirty="0" err="1" smtClean="0">
                          <a:solidFill>
                            <a:srgbClr val="0070C0"/>
                          </a:solidFill>
                        </a:rPr>
                        <a:t>govt</a:t>
                      </a:r>
                      <a:r>
                        <a:rPr lang="en-US" sz="2650" b="1" baseline="0" dirty="0" smtClean="0">
                          <a:solidFill>
                            <a:srgbClr val="0070C0"/>
                          </a:solidFill>
                        </a:rPr>
                        <a:t> </a:t>
                      </a:r>
                      <a:r>
                        <a:rPr lang="en-US" sz="2650" b="1" baseline="0" dirty="0" smtClean="0">
                          <a:solidFill>
                            <a:srgbClr val="0070C0"/>
                          </a:solidFill>
                        </a:rPr>
                        <a:t>must obey laws for criminal/civil proceedings before a person can be put in </a:t>
                      </a:r>
                      <a:r>
                        <a:rPr lang="en-US" sz="2650" b="1" baseline="0" dirty="0" smtClean="0">
                          <a:solidFill>
                            <a:srgbClr val="0070C0"/>
                          </a:solidFill>
                        </a:rPr>
                        <a:t>JAIL </a:t>
                      </a:r>
                      <a:r>
                        <a:rPr lang="en-US" sz="2650" b="1" baseline="0" dirty="0" smtClean="0">
                          <a:solidFill>
                            <a:srgbClr val="0070C0"/>
                          </a:solidFill>
                        </a:rPr>
                        <a:t>or have their </a:t>
                      </a:r>
                      <a:r>
                        <a:rPr lang="en-US" sz="2650" b="1" baseline="0" dirty="0" smtClean="0">
                          <a:solidFill>
                            <a:srgbClr val="0070C0"/>
                          </a:solidFill>
                        </a:rPr>
                        <a:t>PROPERTY </a:t>
                      </a:r>
                      <a:r>
                        <a:rPr lang="en-US" sz="2650" b="1" baseline="0" dirty="0" smtClean="0">
                          <a:solidFill>
                            <a:srgbClr val="0070C0"/>
                          </a:solidFill>
                        </a:rPr>
                        <a:t>taken from them)</a:t>
                      </a:r>
                    </a:p>
                    <a:p>
                      <a:pPr marL="231775" indent="-231775">
                        <a:buFont typeface="Wingdings" panose="05000000000000000000" pitchFamily="2" charset="2"/>
                        <a:buChar char="§"/>
                      </a:pPr>
                      <a:r>
                        <a:rPr lang="en-US" sz="2650" b="1" baseline="0" dirty="0" smtClean="0">
                          <a:solidFill>
                            <a:srgbClr val="0070C0"/>
                          </a:solidFill>
                        </a:rPr>
                        <a:t>Protect from </a:t>
                      </a:r>
                      <a:r>
                        <a:rPr lang="en-US" sz="2650" b="1" baseline="0" dirty="0" smtClean="0">
                          <a:solidFill>
                            <a:srgbClr val="0070C0"/>
                          </a:solidFill>
                        </a:rPr>
                        <a:t>DOUBLE JEOPARDY </a:t>
                      </a:r>
                      <a:r>
                        <a:rPr lang="en-US" sz="2650" b="1" baseline="0" dirty="0" smtClean="0">
                          <a:solidFill>
                            <a:srgbClr val="0070C0"/>
                          </a:solidFill>
                        </a:rPr>
                        <a:t>(being tried for same </a:t>
                      </a:r>
                      <a:r>
                        <a:rPr lang="en-US" sz="2650" b="1" baseline="0" dirty="0" smtClean="0">
                          <a:solidFill>
                            <a:srgbClr val="0070C0"/>
                          </a:solidFill>
                        </a:rPr>
                        <a:t>CRIME </a:t>
                      </a:r>
                      <a:r>
                        <a:rPr lang="en-US" sz="2650" b="1" baseline="0" dirty="0" smtClean="0">
                          <a:solidFill>
                            <a:srgbClr val="0070C0"/>
                          </a:solidFill>
                        </a:rPr>
                        <a:t>more than once)</a:t>
                      </a:r>
                    </a:p>
                    <a:p>
                      <a:pPr marL="231775" indent="-231775">
                        <a:buFont typeface="Wingdings" panose="05000000000000000000" pitchFamily="2" charset="2"/>
                        <a:buChar char="§"/>
                      </a:pPr>
                      <a:r>
                        <a:rPr lang="en-US" sz="2650" b="1" baseline="0" dirty="0" smtClean="0">
                          <a:solidFill>
                            <a:srgbClr val="0070C0"/>
                          </a:solidFill>
                        </a:rPr>
                        <a:t>Protect from </a:t>
                      </a:r>
                      <a:r>
                        <a:rPr lang="en-US" sz="2650" b="1" baseline="0" dirty="0" smtClean="0">
                          <a:solidFill>
                            <a:srgbClr val="0070C0"/>
                          </a:solidFill>
                        </a:rPr>
                        <a:t>SELF-INCRIMINATION (don’t </a:t>
                      </a:r>
                      <a:r>
                        <a:rPr lang="en-US" sz="2650" b="1" baseline="0" dirty="0" smtClean="0">
                          <a:solidFill>
                            <a:srgbClr val="0070C0"/>
                          </a:solidFill>
                        </a:rPr>
                        <a:t>have to </a:t>
                      </a:r>
                      <a:r>
                        <a:rPr lang="en-US" sz="2650" b="1" baseline="0" dirty="0" smtClean="0">
                          <a:solidFill>
                            <a:srgbClr val="0070C0"/>
                          </a:solidFill>
                        </a:rPr>
                        <a:t>TESTIFY </a:t>
                      </a:r>
                      <a:r>
                        <a:rPr lang="en-US" sz="2650" b="1" baseline="0" dirty="0" smtClean="0">
                          <a:solidFill>
                            <a:srgbClr val="0070C0"/>
                          </a:solidFill>
                        </a:rPr>
                        <a:t>against self in court)</a:t>
                      </a:r>
                    </a:p>
                    <a:p>
                      <a:pPr marL="231775" indent="-231775">
                        <a:buFont typeface="Wingdings" panose="05000000000000000000" pitchFamily="2" charset="2"/>
                        <a:buChar char="§"/>
                      </a:pPr>
                      <a:r>
                        <a:rPr lang="en-US" sz="2650" b="1" baseline="0" dirty="0" smtClean="0">
                          <a:solidFill>
                            <a:srgbClr val="0070C0"/>
                          </a:solidFill>
                        </a:rPr>
                        <a:t>Limit on </a:t>
                      </a:r>
                      <a:r>
                        <a:rPr lang="en-US" sz="2650" b="1" baseline="0" dirty="0" smtClean="0">
                          <a:solidFill>
                            <a:srgbClr val="0070C0"/>
                          </a:solidFill>
                        </a:rPr>
                        <a:t>EMINENT DOMAIN (right </a:t>
                      </a:r>
                      <a:r>
                        <a:rPr lang="en-US" sz="2650" b="1" baseline="0" dirty="0" smtClean="0">
                          <a:solidFill>
                            <a:srgbClr val="0070C0"/>
                          </a:solidFill>
                        </a:rPr>
                        <a:t>of govt to take property for </a:t>
                      </a:r>
                      <a:r>
                        <a:rPr lang="en-US" sz="2650" b="1" baseline="0" dirty="0" smtClean="0">
                          <a:solidFill>
                            <a:srgbClr val="0070C0"/>
                          </a:solidFill>
                        </a:rPr>
                        <a:t>PUBLIC use</a:t>
                      </a:r>
                      <a:r>
                        <a:rPr lang="en-US" sz="2650" b="1" baseline="0" dirty="0" smtClean="0">
                          <a:solidFill>
                            <a:srgbClr val="0070C0"/>
                          </a:solidFill>
                        </a:rPr>
                        <a:t>)</a:t>
                      </a:r>
                      <a:endParaRPr lang="en-US" sz="2650" b="1" dirty="0" smtClean="0">
                        <a:solidFill>
                          <a:srgbClr val="0070C0"/>
                        </a:solidFill>
                      </a:endParaRPr>
                    </a:p>
                  </a:txBody>
                  <a:tcPr/>
                </a:tc>
              </a:tr>
              <a:tr h="254726">
                <a:tc>
                  <a:txBody>
                    <a:bodyPr/>
                    <a:lstStyle/>
                    <a:p>
                      <a:r>
                        <a:rPr lang="en-US" sz="2650" b="1" dirty="0" smtClean="0">
                          <a:solidFill>
                            <a:srgbClr val="0070C0"/>
                          </a:solidFill>
                        </a:rPr>
                        <a:t>VI</a:t>
                      </a:r>
                      <a:endParaRPr lang="en-US" sz="2650" b="1" dirty="0">
                        <a:solidFill>
                          <a:srgbClr val="0070C0"/>
                        </a:solidFill>
                      </a:endParaRPr>
                    </a:p>
                  </a:txBody>
                  <a:tcPr/>
                </a:tc>
                <a:tc>
                  <a:txBody>
                    <a:bodyPr/>
                    <a:lstStyle/>
                    <a:p>
                      <a:r>
                        <a:rPr lang="en-US" sz="2650" b="1" dirty="0" smtClean="0">
                          <a:solidFill>
                            <a:srgbClr val="0070C0"/>
                          </a:solidFill>
                        </a:rPr>
                        <a:t>Protects </a:t>
                      </a:r>
                      <a:r>
                        <a:rPr lang="en-US" sz="2650" b="1" dirty="0" smtClean="0">
                          <a:solidFill>
                            <a:srgbClr val="0070C0"/>
                          </a:solidFill>
                        </a:rPr>
                        <a:t>RIGHTS of ACCUSED, </a:t>
                      </a:r>
                      <a:r>
                        <a:rPr lang="en-US" sz="2650" b="1" dirty="0" smtClean="0">
                          <a:solidFill>
                            <a:srgbClr val="0070C0"/>
                          </a:solidFill>
                        </a:rPr>
                        <a:t>incl.</a:t>
                      </a:r>
                      <a:r>
                        <a:rPr lang="en-US" sz="2650" b="1" baseline="0" dirty="0" smtClean="0">
                          <a:solidFill>
                            <a:srgbClr val="0070C0"/>
                          </a:solidFill>
                        </a:rPr>
                        <a:t> a </a:t>
                      </a:r>
                      <a:r>
                        <a:rPr lang="en-US" sz="2650" b="1" baseline="0" dirty="0" smtClean="0">
                          <a:solidFill>
                            <a:srgbClr val="0070C0"/>
                          </a:solidFill>
                        </a:rPr>
                        <a:t>SPEEDY TRIAL </a:t>
                      </a:r>
                      <a:r>
                        <a:rPr lang="en-US" sz="2650" b="1" baseline="0" dirty="0" smtClean="0">
                          <a:solidFill>
                            <a:srgbClr val="0070C0"/>
                          </a:solidFill>
                        </a:rPr>
                        <a:t>by </a:t>
                      </a:r>
                      <a:r>
                        <a:rPr lang="en-US" sz="2650" b="1" baseline="0" dirty="0" smtClean="0">
                          <a:solidFill>
                            <a:srgbClr val="0070C0"/>
                          </a:solidFill>
                        </a:rPr>
                        <a:t>JURY</a:t>
                      </a:r>
                      <a:endParaRPr lang="en-US" sz="2650" b="1" dirty="0">
                        <a:solidFill>
                          <a:srgbClr val="0070C0"/>
                        </a:solidFill>
                      </a:endParaRPr>
                    </a:p>
                  </a:txBody>
                  <a:tcPr/>
                </a:tc>
              </a:tr>
              <a:tr h="412206">
                <a:tc>
                  <a:txBody>
                    <a:bodyPr/>
                    <a:lstStyle/>
                    <a:p>
                      <a:r>
                        <a:rPr lang="en-US" sz="2650" b="1" dirty="0" smtClean="0">
                          <a:solidFill>
                            <a:srgbClr val="0070C0"/>
                          </a:solidFill>
                        </a:rPr>
                        <a:t>VII</a:t>
                      </a:r>
                      <a:endParaRPr lang="en-US" sz="2650" b="1" dirty="0">
                        <a:solidFill>
                          <a:srgbClr val="0070C0"/>
                        </a:solidFill>
                      </a:endParaRPr>
                    </a:p>
                  </a:txBody>
                  <a:tcPr/>
                </a:tc>
                <a:tc>
                  <a:txBody>
                    <a:bodyPr/>
                    <a:lstStyle/>
                    <a:p>
                      <a:r>
                        <a:rPr lang="en-US" sz="2650" b="1" dirty="0" smtClean="0">
                          <a:solidFill>
                            <a:srgbClr val="0070C0"/>
                          </a:solidFill>
                        </a:rPr>
                        <a:t>Extends </a:t>
                      </a:r>
                      <a:r>
                        <a:rPr lang="en-US" sz="2650" b="1" dirty="0" smtClean="0">
                          <a:solidFill>
                            <a:srgbClr val="0070C0"/>
                          </a:solidFill>
                        </a:rPr>
                        <a:t>RIGHT </a:t>
                      </a:r>
                      <a:r>
                        <a:rPr lang="en-US" sz="2650" b="1" dirty="0" smtClean="0">
                          <a:solidFill>
                            <a:srgbClr val="0070C0"/>
                          </a:solidFill>
                        </a:rPr>
                        <a:t>to </a:t>
                      </a:r>
                      <a:r>
                        <a:rPr lang="en-US" sz="2650" b="1" dirty="0" smtClean="0">
                          <a:solidFill>
                            <a:srgbClr val="0070C0"/>
                          </a:solidFill>
                        </a:rPr>
                        <a:t>TRIAL </a:t>
                      </a:r>
                      <a:r>
                        <a:rPr lang="en-US" sz="2650" b="1" dirty="0" smtClean="0">
                          <a:solidFill>
                            <a:srgbClr val="0070C0"/>
                          </a:solidFill>
                        </a:rPr>
                        <a:t>by </a:t>
                      </a:r>
                      <a:r>
                        <a:rPr lang="en-US" sz="2650" b="1" dirty="0" smtClean="0">
                          <a:solidFill>
                            <a:srgbClr val="0070C0"/>
                          </a:solidFill>
                        </a:rPr>
                        <a:t>JURY </a:t>
                      </a:r>
                      <a:r>
                        <a:rPr lang="en-US" sz="2650" b="1" dirty="0" smtClean="0">
                          <a:solidFill>
                            <a:srgbClr val="0070C0"/>
                          </a:solidFill>
                        </a:rPr>
                        <a:t>to </a:t>
                      </a:r>
                      <a:r>
                        <a:rPr lang="en-US" sz="2650" b="1" dirty="0" smtClean="0">
                          <a:solidFill>
                            <a:srgbClr val="0070C0"/>
                          </a:solidFill>
                        </a:rPr>
                        <a:t>CIVIL </a:t>
                      </a:r>
                      <a:r>
                        <a:rPr lang="en-US" sz="2650" b="1" dirty="0" smtClean="0">
                          <a:solidFill>
                            <a:srgbClr val="0070C0"/>
                          </a:solidFill>
                        </a:rPr>
                        <a:t>cases (when </a:t>
                      </a:r>
                      <a:r>
                        <a:rPr lang="en-US" sz="2650" b="1" dirty="0" err="1" smtClean="0">
                          <a:solidFill>
                            <a:srgbClr val="0070C0"/>
                          </a:solidFill>
                        </a:rPr>
                        <a:t>ppl</a:t>
                      </a:r>
                      <a:r>
                        <a:rPr lang="en-US" sz="2650" b="1" dirty="0" smtClean="0">
                          <a:solidFill>
                            <a:srgbClr val="0070C0"/>
                          </a:solidFill>
                        </a:rPr>
                        <a:t> sue for money)</a:t>
                      </a:r>
                      <a:endParaRPr lang="en-US" sz="2650" b="1" dirty="0">
                        <a:solidFill>
                          <a:srgbClr val="0070C0"/>
                        </a:solidFill>
                      </a:endParaRPr>
                    </a:p>
                  </a:txBody>
                  <a:tcPr/>
                </a:tc>
              </a:tr>
              <a:tr h="622663">
                <a:tc>
                  <a:txBody>
                    <a:bodyPr/>
                    <a:lstStyle/>
                    <a:p>
                      <a:r>
                        <a:rPr lang="en-US" sz="2650" b="1" dirty="0" smtClean="0">
                          <a:solidFill>
                            <a:srgbClr val="0070C0"/>
                          </a:solidFill>
                        </a:rPr>
                        <a:t>VIII</a:t>
                      </a:r>
                      <a:endParaRPr lang="en-US" sz="2650" b="1" dirty="0">
                        <a:solidFill>
                          <a:srgbClr val="0070C0"/>
                        </a:solidFill>
                      </a:endParaRPr>
                    </a:p>
                  </a:txBody>
                  <a:tcPr/>
                </a:tc>
                <a:tc>
                  <a:txBody>
                    <a:bodyPr/>
                    <a:lstStyle/>
                    <a:p>
                      <a:pPr marL="231775" indent="-231775">
                        <a:buFont typeface="Wingdings" panose="05000000000000000000" pitchFamily="2" charset="2"/>
                        <a:buChar char="§"/>
                      </a:pPr>
                      <a:r>
                        <a:rPr lang="en-US" sz="2650" b="1" dirty="0" smtClean="0">
                          <a:solidFill>
                            <a:srgbClr val="0070C0"/>
                          </a:solidFill>
                        </a:rPr>
                        <a:t>Protects</a:t>
                      </a:r>
                      <a:r>
                        <a:rPr lang="en-US" sz="2650" b="1" baseline="0" dirty="0" smtClean="0">
                          <a:solidFill>
                            <a:srgbClr val="0070C0"/>
                          </a:solidFill>
                        </a:rPr>
                        <a:t> citizens who are </a:t>
                      </a:r>
                      <a:r>
                        <a:rPr lang="en-US" sz="2650" b="1" baseline="0" dirty="0" smtClean="0">
                          <a:solidFill>
                            <a:srgbClr val="0070C0"/>
                          </a:solidFill>
                        </a:rPr>
                        <a:t>ARRESTED or </a:t>
                      </a:r>
                      <a:r>
                        <a:rPr lang="en-US" sz="2650" b="1" baseline="0" dirty="0" smtClean="0">
                          <a:solidFill>
                            <a:srgbClr val="0070C0"/>
                          </a:solidFill>
                        </a:rPr>
                        <a:t>found </a:t>
                      </a:r>
                      <a:r>
                        <a:rPr lang="en-US" sz="2650" b="1" baseline="0" dirty="0" smtClean="0">
                          <a:solidFill>
                            <a:srgbClr val="0070C0"/>
                          </a:solidFill>
                        </a:rPr>
                        <a:t>GUILTY </a:t>
                      </a:r>
                      <a:r>
                        <a:rPr lang="en-US" sz="2650" b="1" baseline="0" dirty="0" smtClean="0">
                          <a:solidFill>
                            <a:srgbClr val="0070C0"/>
                          </a:solidFill>
                        </a:rPr>
                        <a:t>of a crime, incl.:</a:t>
                      </a:r>
                    </a:p>
                    <a:p>
                      <a:pPr marL="231775" indent="-231775">
                        <a:buFont typeface="Wingdings" panose="05000000000000000000" pitchFamily="2" charset="2"/>
                        <a:buChar char="§"/>
                      </a:pPr>
                      <a:r>
                        <a:rPr lang="en-US" sz="2650" b="1" baseline="0" dirty="0" smtClean="0">
                          <a:solidFill>
                            <a:srgbClr val="0070C0"/>
                          </a:solidFill>
                        </a:rPr>
                        <a:t>No excessive </a:t>
                      </a:r>
                      <a:r>
                        <a:rPr lang="en-US" sz="2650" b="1" baseline="0" dirty="0" smtClean="0">
                          <a:solidFill>
                            <a:srgbClr val="0070C0"/>
                          </a:solidFill>
                        </a:rPr>
                        <a:t>BAIL/FINES</a:t>
                      </a:r>
                      <a:endParaRPr lang="en-US" sz="2650" b="1" baseline="0" dirty="0" smtClean="0">
                        <a:solidFill>
                          <a:srgbClr val="0070C0"/>
                        </a:solidFill>
                      </a:endParaRPr>
                    </a:p>
                    <a:p>
                      <a:pPr marL="231775" indent="-231775">
                        <a:buFont typeface="Wingdings" panose="05000000000000000000" pitchFamily="2" charset="2"/>
                        <a:buChar char="§"/>
                      </a:pPr>
                      <a:r>
                        <a:rPr lang="en-US" sz="2650" b="1" baseline="0" dirty="0" smtClean="0">
                          <a:solidFill>
                            <a:srgbClr val="0070C0"/>
                          </a:solidFill>
                        </a:rPr>
                        <a:t>No </a:t>
                      </a:r>
                      <a:r>
                        <a:rPr lang="en-US" sz="2650" b="1" baseline="0" dirty="0" smtClean="0">
                          <a:solidFill>
                            <a:srgbClr val="0070C0"/>
                          </a:solidFill>
                        </a:rPr>
                        <a:t>CRUEL or UNUSUAL PUNISHMENT</a:t>
                      </a:r>
                      <a:endParaRPr lang="en-US" sz="2650" b="1" baseline="0" dirty="0" smtClean="0">
                        <a:solidFill>
                          <a:srgbClr val="0070C0"/>
                        </a:solidFill>
                      </a:endParaRPr>
                    </a:p>
                  </a:txBody>
                  <a:tcPr/>
                </a:tc>
              </a:tr>
            </a:tbl>
          </a:graphicData>
        </a:graphic>
      </p:graphicFrame>
      <p:sp>
        <p:nvSpPr>
          <p:cNvPr id="2" name="TextBox 1"/>
          <p:cNvSpPr txBox="1"/>
          <p:nvPr/>
        </p:nvSpPr>
        <p:spPr>
          <a:xfrm>
            <a:off x="0" y="0"/>
            <a:ext cx="12096466" cy="564385"/>
          </a:xfrm>
          <a:prstGeom prst="rect">
            <a:avLst/>
          </a:prstGeom>
          <a:noFill/>
        </p:spPr>
        <p:txBody>
          <a:bodyPr wrap="square" rtlCol="0">
            <a:spAutoFit/>
          </a:bodyPr>
          <a:lstStyle/>
          <a:p>
            <a:pPr>
              <a:lnSpc>
                <a:spcPct val="107000"/>
              </a:lnSpc>
            </a:pPr>
            <a:r>
              <a:rPr lang="fr-FR" sz="3000" b="1" dirty="0">
                <a:solidFill>
                  <a:srgbClr val="FF0000"/>
                </a:solidFill>
              </a:rPr>
              <a:t>Lesson §3.4 – BILL OF RIGHTS </a:t>
            </a:r>
            <a:r>
              <a:rPr lang="fr-FR" sz="3000" b="1" dirty="0">
                <a:solidFill>
                  <a:srgbClr val="0070C0"/>
                </a:solidFill>
              </a:rPr>
              <a:t>(p. 37-38 LOOSELEAF)</a:t>
            </a:r>
          </a:p>
        </p:txBody>
      </p:sp>
    </p:spTree>
    <p:extLst>
      <p:ext uri="{BB962C8B-B14F-4D97-AF65-F5344CB8AC3E}">
        <p14:creationId xmlns:p14="http://schemas.microsoft.com/office/powerpoint/2010/main" val="126253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736980"/>
          <a:ext cx="12192000" cy="2926080"/>
        </p:xfrm>
        <a:graphic>
          <a:graphicData uri="http://schemas.openxmlformats.org/drawingml/2006/table">
            <a:tbl>
              <a:tblPr firstRow="1" bandRow="1">
                <a:tableStyleId>{5940675A-B579-460E-94D1-54222C63F5DA}</a:tableStyleId>
              </a:tblPr>
              <a:tblGrid>
                <a:gridCol w="653143"/>
                <a:gridCol w="11538857"/>
              </a:tblGrid>
              <a:tr h="622663">
                <a:tc>
                  <a:txBody>
                    <a:bodyPr/>
                    <a:lstStyle/>
                    <a:p>
                      <a:r>
                        <a:rPr lang="en-US" sz="3000" b="1" dirty="0" smtClean="0">
                          <a:solidFill>
                            <a:srgbClr val="0070C0"/>
                          </a:solidFill>
                        </a:rPr>
                        <a:t>IX</a:t>
                      </a:r>
                      <a:endParaRPr lang="en-US" sz="3000" b="1" dirty="0">
                        <a:solidFill>
                          <a:srgbClr val="0070C0"/>
                        </a:solidFill>
                      </a:endParaRPr>
                    </a:p>
                  </a:txBody>
                  <a:tcPr/>
                </a:tc>
                <a:tc>
                  <a:txBody>
                    <a:bodyPr/>
                    <a:lstStyle/>
                    <a:p>
                      <a:r>
                        <a:rPr lang="en-US" sz="3000" b="1" dirty="0" smtClean="0">
                          <a:solidFill>
                            <a:srgbClr val="0070C0"/>
                          </a:solidFill>
                        </a:rPr>
                        <a:t>Rights</a:t>
                      </a:r>
                      <a:r>
                        <a:rPr lang="en-US" sz="3000" b="1" baseline="0" dirty="0" smtClean="0">
                          <a:solidFill>
                            <a:srgbClr val="0070C0"/>
                          </a:solidFill>
                        </a:rPr>
                        <a:t> specifically mentioned in Bill of Rights are _________________</a:t>
                      </a:r>
                    </a:p>
                    <a:p>
                      <a:r>
                        <a:rPr lang="en-US" sz="3000" b="1" baseline="0" dirty="0" smtClean="0">
                          <a:solidFill>
                            <a:srgbClr val="0070C0"/>
                          </a:solidFill>
                        </a:rPr>
                        <a:t>_____________________________________________________________</a:t>
                      </a:r>
                    </a:p>
                    <a:p>
                      <a:r>
                        <a:rPr lang="en-US" sz="3000" b="1" baseline="0" dirty="0" smtClean="0">
                          <a:solidFill>
                            <a:srgbClr val="0070C0"/>
                          </a:solidFill>
                        </a:rPr>
                        <a:t>ADD: </a:t>
                      </a:r>
                      <a:r>
                        <a:rPr lang="en-US" sz="3000" b="1" baseline="0" dirty="0" err="1" smtClean="0">
                          <a:solidFill>
                            <a:srgbClr val="0070C0"/>
                          </a:solidFill>
                        </a:rPr>
                        <a:t>B.o.R</a:t>
                      </a:r>
                      <a:r>
                        <a:rPr lang="en-US" sz="3000" b="1" baseline="0" dirty="0" smtClean="0">
                          <a:solidFill>
                            <a:srgbClr val="0070C0"/>
                          </a:solidFill>
                        </a:rPr>
                        <a:t>. is a </a:t>
                      </a:r>
                      <a:r>
                        <a:rPr lang="en-US" sz="3000" b="1" u="sng" baseline="0" dirty="0" smtClean="0">
                          <a:solidFill>
                            <a:srgbClr val="0070C0"/>
                          </a:solidFill>
                        </a:rPr>
                        <a:t>FLOOR</a:t>
                      </a:r>
                      <a:r>
                        <a:rPr lang="en-US" sz="3000" b="1" baseline="0" dirty="0" smtClean="0">
                          <a:solidFill>
                            <a:srgbClr val="0070C0"/>
                          </a:solidFill>
                        </a:rPr>
                        <a:t>, NOT A CEILING!!!</a:t>
                      </a:r>
                      <a:endParaRPr lang="en-US" sz="3000" b="1" dirty="0">
                        <a:solidFill>
                          <a:srgbClr val="0070C0"/>
                        </a:solidFill>
                      </a:endParaRPr>
                    </a:p>
                  </a:txBody>
                  <a:tcPr/>
                </a:tc>
              </a:tr>
              <a:tr h="622663">
                <a:tc>
                  <a:txBody>
                    <a:bodyPr/>
                    <a:lstStyle/>
                    <a:p>
                      <a:r>
                        <a:rPr lang="en-US" sz="3000" b="1" dirty="0" smtClean="0">
                          <a:solidFill>
                            <a:srgbClr val="0070C0"/>
                          </a:solidFill>
                        </a:rPr>
                        <a:t>X</a:t>
                      </a:r>
                      <a:endParaRPr lang="en-US" sz="3000" b="1" dirty="0">
                        <a:solidFill>
                          <a:srgbClr val="0070C0"/>
                        </a:solidFill>
                      </a:endParaRPr>
                    </a:p>
                  </a:txBody>
                  <a:tcPr/>
                </a:tc>
                <a:tc>
                  <a:txBody>
                    <a:bodyPr/>
                    <a:lstStyle/>
                    <a:p>
                      <a:r>
                        <a:rPr lang="en-US" sz="3000" b="1" dirty="0" smtClean="0">
                          <a:solidFill>
                            <a:srgbClr val="0070C0"/>
                          </a:solidFill>
                        </a:rPr>
                        <a:t>Powers</a:t>
                      </a:r>
                      <a:r>
                        <a:rPr lang="en-US" sz="3000" b="1" baseline="0" dirty="0" smtClean="0">
                          <a:solidFill>
                            <a:srgbClr val="0070C0"/>
                          </a:solidFill>
                        </a:rPr>
                        <a:t> not r____________ by the C______________ nor d__________ to the n_________ govt, are r___________ for the s______; states have the a___________ to decide some matters of law</a:t>
                      </a:r>
                      <a:endParaRPr lang="en-US" sz="3000" b="1" dirty="0">
                        <a:solidFill>
                          <a:srgbClr val="0070C0"/>
                        </a:solidFill>
                      </a:endParaRPr>
                    </a:p>
                  </a:txBody>
                  <a:tcPr/>
                </a:tc>
              </a:tr>
            </a:tbl>
          </a:graphicData>
        </a:graphic>
      </p:graphicFrame>
      <p:sp>
        <p:nvSpPr>
          <p:cNvPr id="3" name="TextBox 2"/>
          <p:cNvSpPr txBox="1"/>
          <p:nvPr/>
        </p:nvSpPr>
        <p:spPr>
          <a:xfrm>
            <a:off x="0" y="0"/>
            <a:ext cx="12096466" cy="564385"/>
          </a:xfrm>
          <a:prstGeom prst="rect">
            <a:avLst/>
          </a:prstGeom>
          <a:noFill/>
        </p:spPr>
        <p:txBody>
          <a:bodyPr wrap="square" rtlCol="0">
            <a:spAutoFit/>
          </a:bodyPr>
          <a:lstStyle/>
          <a:p>
            <a:pPr>
              <a:lnSpc>
                <a:spcPct val="107000"/>
              </a:lnSpc>
            </a:pPr>
            <a:r>
              <a:rPr lang="fr-FR" sz="3000" b="1" dirty="0">
                <a:solidFill>
                  <a:srgbClr val="FF0000"/>
                </a:solidFill>
              </a:rPr>
              <a:t>Lesson §3.4 – BILL OF RIGHTS </a:t>
            </a:r>
            <a:r>
              <a:rPr lang="fr-FR" sz="3000" b="1" dirty="0">
                <a:solidFill>
                  <a:srgbClr val="0070C0"/>
                </a:solidFill>
              </a:rPr>
              <a:t>(p. 37-38 LOOSELEAF)</a:t>
            </a:r>
          </a:p>
        </p:txBody>
      </p:sp>
    </p:spTree>
    <p:extLst>
      <p:ext uri="{BB962C8B-B14F-4D97-AF65-F5344CB8AC3E}">
        <p14:creationId xmlns:p14="http://schemas.microsoft.com/office/powerpoint/2010/main" val="344608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736980"/>
          <a:ext cx="12192000" cy="2926080"/>
        </p:xfrm>
        <a:graphic>
          <a:graphicData uri="http://schemas.openxmlformats.org/drawingml/2006/table">
            <a:tbl>
              <a:tblPr firstRow="1" bandRow="1">
                <a:tableStyleId>{5940675A-B579-460E-94D1-54222C63F5DA}</a:tableStyleId>
              </a:tblPr>
              <a:tblGrid>
                <a:gridCol w="653143"/>
                <a:gridCol w="11538857"/>
              </a:tblGrid>
              <a:tr h="622663">
                <a:tc>
                  <a:txBody>
                    <a:bodyPr/>
                    <a:lstStyle/>
                    <a:p>
                      <a:r>
                        <a:rPr lang="en-US" sz="3000" b="1" dirty="0" smtClean="0">
                          <a:solidFill>
                            <a:srgbClr val="0070C0"/>
                          </a:solidFill>
                        </a:rPr>
                        <a:t>IX</a:t>
                      </a:r>
                      <a:endParaRPr lang="en-US" sz="3000" b="1" dirty="0">
                        <a:solidFill>
                          <a:srgbClr val="0070C0"/>
                        </a:solidFill>
                      </a:endParaRPr>
                    </a:p>
                  </a:txBody>
                  <a:tcPr/>
                </a:tc>
                <a:tc>
                  <a:txBody>
                    <a:bodyPr/>
                    <a:lstStyle/>
                    <a:p>
                      <a:r>
                        <a:rPr lang="en-US" sz="3000" b="1" dirty="0" smtClean="0">
                          <a:solidFill>
                            <a:srgbClr val="0070C0"/>
                          </a:solidFill>
                        </a:rPr>
                        <a:t>Rights</a:t>
                      </a:r>
                      <a:r>
                        <a:rPr lang="en-US" sz="3000" b="1" baseline="0" dirty="0" smtClean="0">
                          <a:solidFill>
                            <a:srgbClr val="0070C0"/>
                          </a:solidFill>
                        </a:rPr>
                        <a:t> specifically mentioned in Bill of Rights </a:t>
                      </a:r>
                      <a:r>
                        <a:rPr lang="en-US" sz="3000" b="1" baseline="0" dirty="0" smtClean="0">
                          <a:solidFill>
                            <a:srgbClr val="0070C0"/>
                          </a:solidFill>
                        </a:rPr>
                        <a:t>are NOT NECESSARILY THE ONLY ONES ENJOYED BY THE PEOPLE</a:t>
                      </a:r>
                      <a:endParaRPr lang="en-US" sz="3000" b="1" baseline="0" dirty="0" smtClean="0">
                        <a:solidFill>
                          <a:srgbClr val="0070C0"/>
                        </a:solidFill>
                      </a:endParaRPr>
                    </a:p>
                    <a:p>
                      <a:r>
                        <a:rPr lang="en-US" sz="3000" b="1" baseline="0" dirty="0" smtClean="0">
                          <a:solidFill>
                            <a:srgbClr val="FF0000"/>
                          </a:solidFill>
                        </a:rPr>
                        <a:t>ADD: </a:t>
                      </a:r>
                      <a:r>
                        <a:rPr lang="en-US" sz="3000" b="1" baseline="0" dirty="0" err="1" smtClean="0">
                          <a:solidFill>
                            <a:srgbClr val="FF0000"/>
                          </a:solidFill>
                        </a:rPr>
                        <a:t>B.o.R</a:t>
                      </a:r>
                      <a:r>
                        <a:rPr lang="en-US" sz="3000" b="1" baseline="0" dirty="0" smtClean="0">
                          <a:solidFill>
                            <a:srgbClr val="FF0000"/>
                          </a:solidFill>
                        </a:rPr>
                        <a:t>. is a </a:t>
                      </a:r>
                      <a:r>
                        <a:rPr lang="en-US" sz="3000" b="1" u="sng" baseline="0" dirty="0" smtClean="0">
                          <a:solidFill>
                            <a:srgbClr val="FF0000"/>
                          </a:solidFill>
                        </a:rPr>
                        <a:t>FLOOR</a:t>
                      </a:r>
                      <a:r>
                        <a:rPr lang="en-US" sz="3000" b="1" baseline="0" dirty="0" smtClean="0">
                          <a:solidFill>
                            <a:srgbClr val="FF0000"/>
                          </a:solidFill>
                        </a:rPr>
                        <a:t>, NOT A CEILING!!!</a:t>
                      </a:r>
                      <a:endParaRPr lang="en-US" sz="3000" b="1" dirty="0">
                        <a:solidFill>
                          <a:srgbClr val="FF0000"/>
                        </a:solidFill>
                      </a:endParaRPr>
                    </a:p>
                  </a:txBody>
                  <a:tcPr/>
                </a:tc>
              </a:tr>
              <a:tr h="622663">
                <a:tc>
                  <a:txBody>
                    <a:bodyPr/>
                    <a:lstStyle/>
                    <a:p>
                      <a:r>
                        <a:rPr lang="en-US" sz="3000" b="1" dirty="0" smtClean="0">
                          <a:solidFill>
                            <a:srgbClr val="0070C0"/>
                          </a:solidFill>
                        </a:rPr>
                        <a:t>X</a:t>
                      </a:r>
                      <a:endParaRPr lang="en-US" sz="3000" b="1" dirty="0">
                        <a:solidFill>
                          <a:srgbClr val="0070C0"/>
                        </a:solidFill>
                      </a:endParaRPr>
                    </a:p>
                  </a:txBody>
                  <a:tcPr/>
                </a:tc>
                <a:tc>
                  <a:txBody>
                    <a:bodyPr/>
                    <a:lstStyle/>
                    <a:p>
                      <a:r>
                        <a:rPr lang="en-US" sz="3000" b="1" dirty="0" smtClean="0">
                          <a:solidFill>
                            <a:srgbClr val="0070C0"/>
                          </a:solidFill>
                        </a:rPr>
                        <a:t>Powers</a:t>
                      </a:r>
                      <a:r>
                        <a:rPr lang="en-US" sz="3000" b="1" baseline="0" dirty="0" smtClean="0">
                          <a:solidFill>
                            <a:srgbClr val="0070C0"/>
                          </a:solidFill>
                        </a:rPr>
                        <a:t> not </a:t>
                      </a:r>
                      <a:r>
                        <a:rPr lang="en-US" sz="3000" b="1" baseline="0" dirty="0" smtClean="0">
                          <a:solidFill>
                            <a:srgbClr val="0070C0"/>
                          </a:solidFill>
                        </a:rPr>
                        <a:t>RESTRICTED by </a:t>
                      </a:r>
                      <a:r>
                        <a:rPr lang="en-US" sz="3000" b="1" baseline="0" dirty="0" smtClean="0">
                          <a:solidFill>
                            <a:srgbClr val="0070C0"/>
                          </a:solidFill>
                        </a:rPr>
                        <a:t>the </a:t>
                      </a:r>
                      <a:r>
                        <a:rPr lang="en-US" sz="3000" b="1" baseline="0" dirty="0" smtClean="0">
                          <a:solidFill>
                            <a:srgbClr val="0070C0"/>
                          </a:solidFill>
                        </a:rPr>
                        <a:t>CONSTITUTION </a:t>
                      </a:r>
                      <a:r>
                        <a:rPr lang="en-US" sz="3000" b="1" baseline="0" dirty="0" smtClean="0">
                          <a:solidFill>
                            <a:srgbClr val="0070C0"/>
                          </a:solidFill>
                        </a:rPr>
                        <a:t>nor </a:t>
                      </a:r>
                      <a:r>
                        <a:rPr lang="en-US" sz="3000" b="1" baseline="0" dirty="0" smtClean="0">
                          <a:solidFill>
                            <a:srgbClr val="0070C0"/>
                          </a:solidFill>
                        </a:rPr>
                        <a:t>DELEGATED </a:t>
                      </a:r>
                      <a:r>
                        <a:rPr lang="en-US" sz="3000" b="1" baseline="0" dirty="0" smtClean="0">
                          <a:solidFill>
                            <a:srgbClr val="0070C0"/>
                          </a:solidFill>
                        </a:rPr>
                        <a:t>to the </a:t>
                      </a:r>
                      <a:r>
                        <a:rPr lang="en-US" sz="3000" b="1" baseline="0" dirty="0" smtClean="0">
                          <a:solidFill>
                            <a:srgbClr val="0070C0"/>
                          </a:solidFill>
                        </a:rPr>
                        <a:t>NATIONAL </a:t>
                      </a:r>
                      <a:r>
                        <a:rPr lang="en-US" sz="3000" b="1" baseline="0" dirty="0" smtClean="0">
                          <a:solidFill>
                            <a:srgbClr val="0070C0"/>
                          </a:solidFill>
                        </a:rPr>
                        <a:t>govt, are </a:t>
                      </a:r>
                      <a:r>
                        <a:rPr lang="en-US" sz="3000" b="1" baseline="0" dirty="0" smtClean="0">
                          <a:solidFill>
                            <a:srgbClr val="0070C0"/>
                          </a:solidFill>
                        </a:rPr>
                        <a:t>RESERVED </a:t>
                      </a:r>
                      <a:r>
                        <a:rPr lang="en-US" sz="3000" b="1" baseline="0" dirty="0" smtClean="0">
                          <a:solidFill>
                            <a:srgbClr val="0070C0"/>
                          </a:solidFill>
                        </a:rPr>
                        <a:t>for the </a:t>
                      </a:r>
                      <a:r>
                        <a:rPr lang="en-US" sz="3000" b="1" baseline="0" dirty="0" smtClean="0">
                          <a:solidFill>
                            <a:srgbClr val="0070C0"/>
                          </a:solidFill>
                        </a:rPr>
                        <a:t>STATES; </a:t>
                      </a:r>
                      <a:r>
                        <a:rPr lang="en-US" sz="3000" b="1" baseline="0" dirty="0" smtClean="0">
                          <a:solidFill>
                            <a:srgbClr val="0070C0"/>
                          </a:solidFill>
                        </a:rPr>
                        <a:t>states have the </a:t>
                      </a:r>
                      <a:r>
                        <a:rPr lang="en-US" sz="3000" b="1" baseline="0" dirty="0" smtClean="0">
                          <a:solidFill>
                            <a:srgbClr val="0070C0"/>
                          </a:solidFill>
                        </a:rPr>
                        <a:t>AUTHORITY </a:t>
                      </a:r>
                      <a:r>
                        <a:rPr lang="en-US" sz="3000" b="1" baseline="0" dirty="0" smtClean="0">
                          <a:solidFill>
                            <a:srgbClr val="0070C0"/>
                          </a:solidFill>
                        </a:rPr>
                        <a:t>to decide some matters of law</a:t>
                      </a:r>
                      <a:endParaRPr lang="en-US" sz="3000" b="1" dirty="0">
                        <a:solidFill>
                          <a:srgbClr val="0070C0"/>
                        </a:solidFill>
                      </a:endParaRPr>
                    </a:p>
                  </a:txBody>
                  <a:tcPr/>
                </a:tc>
              </a:tr>
            </a:tbl>
          </a:graphicData>
        </a:graphic>
      </p:graphicFrame>
      <p:sp>
        <p:nvSpPr>
          <p:cNvPr id="3" name="TextBox 2"/>
          <p:cNvSpPr txBox="1"/>
          <p:nvPr/>
        </p:nvSpPr>
        <p:spPr>
          <a:xfrm>
            <a:off x="0" y="0"/>
            <a:ext cx="12096466" cy="564385"/>
          </a:xfrm>
          <a:prstGeom prst="rect">
            <a:avLst/>
          </a:prstGeom>
          <a:noFill/>
        </p:spPr>
        <p:txBody>
          <a:bodyPr wrap="square" rtlCol="0">
            <a:spAutoFit/>
          </a:bodyPr>
          <a:lstStyle/>
          <a:p>
            <a:pPr>
              <a:lnSpc>
                <a:spcPct val="107000"/>
              </a:lnSpc>
            </a:pPr>
            <a:r>
              <a:rPr lang="fr-FR" sz="3000" b="1" dirty="0">
                <a:solidFill>
                  <a:srgbClr val="FF0000"/>
                </a:solidFill>
              </a:rPr>
              <a:t>Lesson §3.4 – BILL OF RIGHTS </a:t>
            </a:r>
            <a:r>
              <a:rPr lang="fr-FR" sz="3000" b="1" dirty="0">
                <a:solidFill>
                  <a:srgbClr val="0070C0"/>
                </a:solidFill>
              </a:rPr>
              <a:t>(p. 37-38 LOOSELEAF)</a:t>
            </a:r>
          </a:p>
        </p:txBody>
      </p:sp>
    </p:spTree>
    <p:extLst>
      <p:ext uri="{BB962C8B-B14F-4D97-AF65-F5344CB8AC3E}">
        <p14:creationId xmlns:p14="http://schemas.microsoft.com/office/powerpoint/2010/main" val="269424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8368"/>
          </a:xfrm>
        </p:spPr>
        <p:txBody>
          <a:bodyPr/>
          <a:lstStyle/>
          <a:p>
            <a:r>
              <a:rPr lang="en-US" b="1" dirty="0" smtClean="0"/>
              <a:t>Study Guide </a:t>
            </a:r>
            <a:r>
              <a:rPr lang="en-US" b="1" dirty="0" smtClean="0">
                <a:solidFill>
                  <a:srgbClr val="FF0000"/>
                </a:solidFill>
              </a:rPr>
              <a:t>(3.1 NOTES)</a:t>
            </a:r>
            <a:endParaRPr lang="en-US" b="1" dirty="0">
              <a:solidFill>
                <a:srgbClr val="FF0000"/>
              </a:solidFill>
            </a:endParaRPr>
          </a:p>
        </p:txBody>
      </p:sp>
      <p:sp>
        <p:nvSpPr>
          <p:cNvPr id="3" name="Content Placeholder 2"/>
          <p:cNvSpPr>
            <a:spLocks noGrp="1"/>
          </p:cNvSpPr>
          <p:nvPr>
            <p:ph idx="1"/>
          </p:nvPr>
        </p:nvSpPr>
        <p:spPr>
          <a:xfrm>
            <a:off x="0" y="658369"/>
            <a:ext cx="12192000" cy="1438656"/>
          </a:xfrm>
        </p:spPr>
        <p:txBody>
          <a:bodyPr>
            <a:normAutofit/>
          </a:bodyPr>
          <a:lstStyle/>
          <a:p>
            <a:pPr marL="461963" indent="-461963">
              <a:buNone/>
            </a:pPr>
            <a:r>
              <a:rPr lang="en-US" sz="3000" b="1" dirty="0" smtClean="0"/>
              <a:t>(1) The Preamble is the </a:t>
            </a:r>
            <a:r>
              <a:rPr lang="en-US" sz="3000" b="1" dirty="0" err="1" smtClean="0"/>
              <a:t>i</a:t>
            </a:r>
            <a:r>
              <a:rPr lang="en-US" sz="3000" b="1" dirty="0" smtClean="0"/>
              <a:t>______________ to the Constitution &amp; states its g______ &amp; p___________.</a:t>
            </a:r>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64</a:t>
            </a:fld>
            <a:endParaRPr lang="en-US"/>
          </a:p>
        </p:txBody>
      </p:sp>
    </p:spTree>
    <p:extLst>
      <p:ext uri="{BB962C8B-B14F-4D97-AF65-F5344CB8AC3E}">
        <p14:creationId xmlns:p14="http://schemas.microsoft.com/office/powerpoint/2010/main" val="114829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8368"/>
          </a:xfrm>
        </p:spPr>
        <p:txBody>
          <a:bodyPr/>
          <a:lstStyle/>
          <a:p>
            <a:r>
              <a:rPr lang="en-US" b="1" dirty="0" smtClean="0"/>
              <a:t>Study Guide </a:t>
            </a:r>
            <a:r>
              <a:rPr lang="en-US" b="1" dirty="0" smtClean="0">
                <a:solidFill>
                  <a:srgbClr val="FF0000"/>
                </a:solidFill>
              </a:rPr>
              <a:t>(3.1 NOTES)</a:t>
            </a:r>
            <a:endParaRPr lang="en-US" b="1" dirty="0">
              <a:solidFill>
                <a:srgbClr val="FF0000"/>
              </a:solidFill>
            </a:endParaRPr>
          </a:p>
        </p:txBody>
      </p:sp>
      <p:sp>
        <p:nvSpPr>
          <p:cNvPr id="3" name="Content Placeholder 2"/>
          <p:cNvSpPr>
            <a:spLocks noGrp="1"/>
          </p:cNvSpPr>
          <p:nvPr>
            <p:ph idx="1"/>
          </p:nvPr>
        </p:nvSpPr>
        <p:spPr>
          <a:xfrm>
            <a:off x="0" y="658369"/>
            <a:ext cx="12192000" cy="1438656"/>
          </a:xfrm>
        </p:spPr>
        <p:txBody>
          <a:bodyPr>
            <a:normAutofit/>
          </a:bodyPr>
          <a:lstStyle/>
          <a:p>
            <a:pPr marL="461963" indent="-461963">
              <a:buNone/>
            </a:pPr>
            <a:r>
              <a:rPr lang="en-US" sz="3000" b="1" dirty="0" smtClean="0"/>
              <a:t>(1) The Preamble is the </a:t>
            </a:r>
            <a:r>
              <a:rPr lang="en-US" sz="3000" b="1" dirty="0" smtClean="0"/>
              <a:t>INTRODUCTION to </a:t>
            </a:r>
            <a:r>
              <a:rPr lang="en-US" sz="3000" b="1" dirty="0" smtClean="0"/>
              <a:t>the Constitution &amp; states its </a:t>
            </a:r>
            <a:r>
              <a:rPr lang="en-US" sz="3000" b="1" dirty="0" smtClean="0"/>
              <a:t>GOALS &amp; PURPOSES.</a:t>
            </a:r>
            <a:endParaRPr lang="en-US" sz="3000" b="1" dirty="0" smtClean="0"/>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65</a:t>
            </a:fld>
            <a:endParaRPr lang="en-US"/>
          </a:p>
        </p:txBody>
      </p:sp>
    </p:spTree>
    <p:extLst>
      <p:ext uri="{BB962C8B-B14F-4D97-AF65-F5344CB8AC3E}">
        <p14:creationId xmlns:p14="http://schemas.microsoft.com/office/powerpoint/2010/main" val="82618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24256"/>
          </a:xfrm>
        </p:spPr>
        <p:txBody>
          <a:bodyPr>
            <a:normAutofit fontScale="90000"/>
          </a:bodyPr>
          <a:lstStyle/>
          <a:p>
            <a:r>
              <a:rPr lang="en-US" b="1" dirty="0" smtClean="0"/>
              <a:t>Study Guide</a:t>
            </a:r>
            <a:endParaRPr lang="en-US" b="1" dirty="0"/>
          </a:p>
        </p:txBody>
      </p:sp>
      <p:sp>
        <p:nvSpPr>
          <p:cNvPr id="3" name="Content Placeholder 2"/>
          <p:cNvSpPr>
            <a:spLocks noGrp="1"/>
          </p:cNvSpPr>
          <p:nvPr>
            <p:ph idx="1"/>
          </p:nvPr>
        </p:nvSpPr>
        <p:spPr>
          <a:xfrm>
            <a:off x="0" y="524256"/>
            <a:ext cx="12192000" cy="621791"/>
          </a:xfrm>
        </p:spPr>
        <p:txBody>
          <a:bodyPr>
            <a:normAutofit/>
          </a:bodyPr>
          <a:lstStyle/>
          <a:p>
            <a:pPr marL="0" indent="0">
              <a:buNone/>
            </a:pPr>
            <a:r>
              <a:rPr lang="en-US" sz="3000" b="1" dirty="0" smtClean="0"/>
              <a:t>(2) Match. </a:t>
            </a:r>
            <a:r>
              <a:rPr lang="en-US" sz="3000" b="1" dirty="0" smtClean="0">
                <a:solidFill>
                  <a:srgbClr val="FF0000"/>
                </a:solidFill>
              </a:rPr>
              <a:t>(3.1 NOTES)</a:t>
            </a:r>
          </a:p>
          <a:p>
            <a:pPr marL="0" indent="0">
              <a:buNone/>
            </a:pPr>
            <a:endParaRPr lang="en-US" sz="3000" b="1" dirty="0"/>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66</a:t>
            </a:fld>
            <a:endParaRPr lang="en-US"/>
          </a:p>
        </p:txBody>
      </p:sp>
      <p:graphicFrame>
        <p:nvGraphicFramePr>
          <p:cNvPr id="7" name="Table 6"/>
          <p:cNvGraphicFramePr>
            <a:graphicFrameLocks noGrp="1"/>
          </p:cNvGraphicFramePr>
          <p:nvPr>
            <p:extLst/>
          </p:nvPr>
        </p:nvGraphicFramePr>
        <p:xfrm>
          <a:off x="1" y="995445"/>
          <a:ext cx="12191999" cy="5471257"/>
        </p:xfrm>
        <a:graphic>
          <a:graphicData uri="http://schemas.openxmlformats.org/drawingml/2006/table">
            <a:tbl>
              <a:tblPr firstRow="1" bandRow="1">
                <a:tableStyleId>{5940675A-B579-460E-94D1-54222C63F5DA}</a:tableStyleId>
              </a:tblPr>
              <a:tblGrid>
                <a:gridCol w="3694175"/>
                <a:gridCol w="8497824"/>
              </a:tblGrid>
              <a:tr h="317405">
                <a:tc gridSpan="2">
                  <a:txBody>
                    <a:bodyPr/>
                    <a:lstStyle/>
                    <a:p>
                      <a:pPr marL="0" marR="0" algn="ctr">
                        <a:lnSpc>
                          <a:spcPct val="107000"/>
                        </a:lnSpc>
                        <a:spcBef>
                          <a:spcPts val="0"/>
                        </a:spcBef>
                        <a:spcAft>
                          <a:spcPts val="0"/>
                        </a:spcAft>
                      </a:pPr>
                      <a:r>
                        <a:rPr lang="en-US" sz="2700" b="1" dirty="0">
                          <a:effectLst/>
                        </a:rPr>
                        <a:t>Preamble to the U.S. Constitution</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317405">
                <a:tc>
                  <a:txBody>
                    <a:bodyPr/>
                    <a:lstStyle/>
                    <a:p>
                      <a:pPr marL="0" marR="0" algn="l">
                        <a:lnSpc>
                          <a:spcPct val="107000"/>
                        </a:lnSpc>
                        <a:spcBef>
                          <a:spcPts val="0"/>
                        </a:spcBef>
                        <a:spcAft>
                          <a:spcPts val="0"/>
                        </a:spcAft>
                      </a:pPr>
                      <a:r>
                        <a:rPr lang="en-US" sz="2700" b="1">
                          <a:effectLst/>
                        </a:rPr>
                        <a:t>Clause</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a:effectLst/>
                        </a:rPr>
                        <a:t>Explanation</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9595">
                <a:tc>
                  <a:txBody>
                    <a:bodyPr/>
                    <a:lstStyle/>
                    <a:p>
                      <a:pPr marL="0" marR="0" algn="ctr">
                        <a:lnSpc>
                          <a:spcPct val="107000"/>
                        </a:lnSpc>
                        <a:spcBef>
                          <a:spcPts val="0"/>
                        </a:spcBef>
                        <a:spcAft>
                          <a:spcPts val="0"/>
                        </a:spcAft>
                      </a:pPr>
                      <a:r>
                        <a:rPr lang="en-US" sz="2700" b="1">
                          <a:effectLst/>
                        </a:rPr>
                        <a:t> </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dirty="0">
                          <a:effectLst/>
                        </a:rPr>
                        <a:t>To help people live healthy, happy, prosperous </a:t>
                      </a:r>
                      <a:r>
                        <a:rPr lang="en-US" sz="2700" b="1" dirty="0" smtClean="0">
                          <a:effectLst/>
                        </a:rPr>
                        <a:t>lives</a:t>
                      </a:r>
                      <a:endParaRPr lang="en-US" sz="2700" b="1" dirty="0">
                        <a:effectLst/>
                      </a:endParaRPr>
                    </a:p>
                  </a:txBody>
                  <a:tcPr marL="68580" marR="68580" marT="0" marB="0"/>
                </a:tc>
              </a:tr>
              <a:tr h="649595">
                <a:tc>
                  <a:txBody>
                    <a:bodyPr/>
                    <a:lstStyle/>
                    <a:p>
                      <a:pPr marL="0" marR="0" algn="l">
                        <a:lnSpc>
                          <a:spcPct val="107000"/>
                        </a:lnSpc>
                        <a:spcBef>
                          <a:spcPts val="0"/>
                        </a:spcBef>
                        <a:spcAft>
                          <a:spcPts val="0"/>
                        </a:spcAft>
                      </a:pPr>
                      <a:r>
                        <a:rPr lang="en-US" sz="2700" b="1">
                          <a:effectLst/>
                        </a:rPr>
                        <a:t> </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a:effectLst/>
                        </a:rPr>
                        <a:t>To guarantee basic rights of all Americans, including future generations</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9595">
                <a:tc>
                  <a:txBody>
                    <a:bodyPr/>
                    <a:lstStyle/>
                    <a:p>
                      <a:pPr marL="0" marR="0" algn="l">
                        <a:lnSpc>
                          <a:spcPct val="107000"/>
                        </a:lnSpc>
                        <a:spcBef>
                          <a:spcPts val="0"/>
                        </a:spcBef>
                        <a:spcAft>
                          <a:spcPts val="0"/>
                        </a:spcAft>
                      </a:pPr>
                      <a:r>
                        <a:rPr lang="en-US" sz="2700" b="1">
                          <a:effectLst/>
                        </a:rPr>
                        <a:t> </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dirty="0">
                          <a:effectLst/>
                        </a:rPr>
                        <a:t>To be ready militarily to protect the country from </a:t>
                      </a:r>
                      <a:r>
                        <a:rPr lang="en-US" sz="2700" b="1" dirty="0" smtClean="0">
                          <a:effectLst/>
                        </a:rPr>
                        <a:t>attack</a:t>
                      </a:r>
                      <a:endParaRPr lang="en-US" sz="2700" b="1" dirty="0">
                        <a:effectLst/>
                      </a:endParaRPr>
                    </a:p>
                  </a:txBody>
                  <a:tcPr marL="68580" marR="68580" marT="0" marB="0"/>
                </a:tc>
              </a:tr>
              <a:tr h="649595">
                <a:tc>
                  <a:txBody>
                    <a:bodyPr/>
                    <a:lstStyle/>
                    <a:p>
                      <a:pPr marL="0" marR="0" algn="l">
                        <a:lnSpc>
                          <a:spcPct val="107000"/>
                        </a:lnSpc>
                        <a:spcBef>
                          <a:spcPts val="0"/>
                        </a:spcBef>
                        <a:spcAft>
                          <a:spcPts val="0"/>
                        </a:spcAft>
                      </a:pPr>
                      <a:r>
                        <a:rPr lang="en-US" sz="2700" b="1">
                          <a:effectLst/>
                        </a:rPr>
                        <a:t> </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a:effectLst/>
                        </a:rPr>
                        <a:t>To maintain peace &amp; order, keeping citizens &amp; their property safe from harm</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9595">
                <a:tc>
                  <a:txBody>
                    <a:bodyPr/>
                    <a:lstStyle/>
                    <a:p>
                      <a:pPr marL="0" marR="0" algn="l">
                        <a:lnSpc>
                          <a:spcPct val="107000"/>
                        </a:lnSpc>
                        <a:spcBef>
                          <a:spcPts val="0"/>
                        </a:spcBef>
                        <a:spcAft>
                          <a:spcPts val="0"/>
                        </a:spcAft>
                      </a:pPr>
                      <a:r>
                        <a:rPr lang="en-US" sz="2700" b="1">
                          <a:effectLst/>
                        </a:rPr>
                        <a:t> </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a:effectLst/>
                        </a:rPr>
                        <a:t>To unite the states so they operate as a single nation, for the good of all</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9595">
                <a:tc>
                  <a:txBody>
                    <a:bodyPr/>
                    <a:lstStyle/>
                    <a:p>
                      <a:pPr marL="0" marR="0" algn="l">
                        <a:lnSpc>
                          <a:spcPct val="107000"/>
                        </a:lnSpc>
                        <a:spcBef>
                          <a:spcPts val="0"/>
                        </a:spcBef>
                        <a:spcAft>
                          <a:spcPts val="0"/>
                        </a:spcAft>
                      </a:pPr>
                      <a:r>
                        <a:rPr lang="en-US" sz="2700" b="1">
                          <a:effectLst/>
                        </a:rPr>
                        <a:t> </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dirty="0">
                          <a:effectLst/>
                        </a:rPr>
                        <a:t>To make certain that all citizens are treated </a:t>
                      </a:r>
                      <a:r>
                        <a:rPr lang="en-US" sz="2700" b="1" dirty="0" smtClean="0">
                          <a:effectLst/>
                        </a:rPr>
                        <a:t>equally</a:t>
                      </a:r>
                      <a:endParaRPr lang="en-US" sz="2700" b="1" dirty="0">
                        <a:effectLst/>
                      </a:endParaRPr>
                    </a:p>
                  </a:txBody>
                  <a:tcPr marL="68580" marR="68580" marT="0" marB="0"/>
                </a:tc>
              </a:tr>
            </a:tbl>
          </a:graphicData>
        </a:graphic>
      </p:graphicFrame>
    </p:spTree>
    <p:extLst>
      <p:ext uri="{BB962C8B-B14F-4D97-AF65-F5344CB8AC3E}">
        <p14:creationId xmlns:p14="http://schemas.microsoft.com/office/powerpoint/2010/main" val="31576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24256"/>
          </a:xfrm>
        </p:spPr>
        <p:txBody>
          <a:bodyPr>
            <a:normAutofit fontScale="90000"/>
          </a:bodyPr>
          <a:lstStyle/>
          <a:p>
            <a:r>
              <a:rPr lang="en-US" b="1" dirty="0" smtClean="0"/>
              <a:t>Study Guide</a:t>
            </a:r>
            <a:endParaRPr lang="en-US" b="1" dirty="0"/>
          </a:p>
        </p:txBody>
      </p:sp>
      <p:sp>
        <p:nvSpPr>
          <p:cNvPr id="3" name="Content Placeholder 2"/>
          <p:cNvSpPr>
            <a:spLocks noGrp="1"/>
          </p:cNvSpPr>
          <p:nvPr>
            <p:ph idx="1"/>
          </p:nvPr>
        </p:nvSpPr>
        <p:spPr>
          <a:xfrm>
            <a:off x="0" y="524257"/>
            <a:ext cx="12192000" cy="441736"/>
          </a:xfrm>
        </p:spPr>
        <p:txBody>
          <a:bodyPr>
            <a:normAutofit fontScale="92500" lnSpcReduction="10000"/>
          </a:bodyPr>
          <a:lstStyle/>
          <a:p>
            <a:pPr marL="0" indent="0">
              <a:buNone/>
            </a:pPr>
            <a:r>
              <a:rPr lang="en-US" sz="3000" b="1" dirty="0" smtClean="0"/>
              <a:t>(2) Match. </a:t>
            </a:r>
            <a:r>
              <a:rPr lang="en-US" sz="3000" b="1" dirty="0" smtClean="0">
                <a:solidFill>
                  <a:srgbClr val="FF0000"/>
                </a:solidFill>
              </a:rPr>
              <a:t>(3.1 NOTES)</a:t>
            </a:r>
          </a:p>
          <a:p>
            <a:pPr marL="0" indent="0">
              <a:buNone/>
            </a:pPr>
            <a:endParaRPr lang="en-US" sz="3000" b="1" dirty="0"/>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67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12744583"/>
              </p:ext>
            </p:extLst>
          </p:nvPr>
        </p:nvGraphicFramePr>
        <p:xfrm>
          <a:off x="0" y="926099"/>
          <a:ext cx="12191999" cy="5257326"/>
        </p:xfrm>
        <a:graphic>
          <a:graphicData uri="http://schemas.openxmlformats.org/drawingml/2006/table">
            <a:tbl>
              <a:tblPr firstRow="1" bandRow="1">
                <a:tableStyleId>{5940675A-B579-460E-94D1-54222C63F5DA}</a:tableStyleId>
              </a:tblPr>
              <a:tblGrid>
                <a:gridCol w="4267200"/>
                <a:gridCol w="7924799"/>
              </a:tblGrid>
              <a:tr h="341742">
                <a:tc gridSpan="2">
                  <a:txBody>
                    <a:bodyPr/>
                    <a:lstStyle/>
                    <a:p>
                      <a:pPr marL="0" marR="0" algn="ctr">
                        <a:lnSpc>
                          <a:spcPct val="107000"/>
                        </a:lnSpc>
                        <a:spcBef>
                          <a:spcPts val="0"/>
                        </a:spcBef>
                        <a:spcAft>
                          <a:spcPts val="0"/>
                        </a:spcAft>
                      </a:pPr>
                      <a:r>
                        <a:rPr lang="en-US" sz="2500" b="1" dirty="0">
                          <a:effectLst/>
                        </a:rPr>
                        <a:t>Preamble to the U.S. Constitution</a:t>
                      </a:r>
                      <a:endParaRPr lang="en-US" sz="2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186462">
                <a:tc>
                  <a:txBody>
                    <a:bodyPr/>
                    <a:lstStyle/>
                    <a:p>
                      <a:pPr marL="0" marR="0" algn="l">
                        <a:lnSpc>
                          <a:spcPct val="107000"/>
                        </a:lnSpc>
                        <a:spcBef>
                          <a:spcPts val="0"/>
                        </a:spcBef>
                        <a:spcAft>
                          <a:spcPts val="0"/>
                        </a:spcAft>
                      </a:pPr>
                      <a:r>
                        <a:rPr lang="en-US" sz="2500" b="1">
                          <a:effectLst/>
                        </a:rPr>
                        <a:t>Clause</a:t>
                      </a:r>
                      <a:endParaRPr lang="en-US" sz="25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500" b="1" dirty="0">
                          <a:effectLst/>
                        </a:rPr>
                        <a:t>Explanation</a:t>
                      </a:r>
                      <a:endParaRPr lang="en-US" sz="2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9595">
                <a:tc>
                  <a:txBody>
                    <a:bodyPr/>
                    <a:lstStyle/>
                    <a:p>
                      <a:pPr marL="0" marR="0" algn="l">
                        <a:lnSpc>
                          <a:spcPct val="107000"/>
                        </a:lnSpc>
                        <a:spcBef>
                          <a:spcPts val="0"/>
                        </a:spcBef>
                        <a:spcAft>
                          <a:spcPts val="0"/>
                        </a:spcAft>
                      </a:pPr>
                      <a:r>
                        <a:rPr lang="en-US" sz="2700" b="1" dirty="0" smtClean="0">
                          <a:effectLst/>
                        </a:rPr>
                        <a:t>General welfare</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500" b="1" dirty="0">
                          <a:effectLst/>
                        </a:rPr>
                        <a:t>To help people live healthy, happy, prosperous </a:t>
                      </a:r>
                      <a:r>
                        <a:rPr lang="en-US" sz="2500" b="1" dirty="0" smtClean="0">
                          <a:effectLst/>
                        </a:rPr>
                        <a:t>lives</a:t>
                      </a:r>
                      <a:endParaRPr lang="en-US" sz="2500" b="1" dirty="0">
                        <a:effectLst/>
                      </a:endParaRPr>
                    </a:p>
                  </a:txBody>
                  <a:tcPr marL="68580" marR="68580" marT="0" marB="0"/>
                </a:tc>
              </a:tr>
              <a:tr h="649595">
                <a:tc>
                  <a:txBody>
                    <a:bodyPr/>
                    <a:lstStyle/>
                    <a:p>
                      <a:pPr marL="0" marR="0" algn="l">
                        <a:lnSpc>
                          <a:spcPct val="107000"/>
                        </a:lnSpc>
                        <a:spcBef>
                          <a:spcPts val="0"/>
                        </a:spcBef>
                        <a:spcAft>
                          <a:spcPts val="0"/>
                        </a:spcAft>
                      </a:pPr>
                      <a:r>
                        <a:rPr lang="en-US" sz="2700" b="1" dirty="0" smtClean="0">
                          <a:effectLst/>
                        </a:rPr>
                        <a:t>Blessing</a:t>
                      </a:r>
                      <a:r>
                        <a:rPr lang="en-US" sz="2700" b="1" baseline="0" dirty="0" smtClean="0">
                          <a:effectLst/>
                        </a:rPr>
                        <a:t>s of liberty to ourselves &amp; our posterity</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500" b="1">
                          <a:effectLst/>
                        </a:rPr>
                        <a:t>To guarantee basic rights of all Americans, including future generations</a:t>
                      </a:r>
                      <a:endParaRPr lang="en-US" sz="25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9595">
                <a:tc>
                  <a:txBody>
                    <a:bodyPr/>
                    <a:lstStyle/>
                    <a:p>
                      <a:pPr marL="0" marR="0" algn="l">
                        <a:lnSpc>
                          <a:spcPct val="107000"/>
                        </a:lnSpc>
                        <a:spcBef>
                          <a:spcPts val="0"/>
                        </a:spcBef>
                        <a:spcAft>
                          <a:spcPts val="0"/>
                        </a:spcAft>
                      </a:pPr>
                      <a:r>
                        <a:rPr lang="en-US" sz="2700" b="1" dirty="0">
                          <a:effectLst/>
                        </a:rPr>
                        <a:t> </a:t>
                      </a:r>
                      <a:r>
                        <a:rPr lang="en-US" sz="2700" b="1" dirty="0" smtClean="0">
                          <a:effectLst/>
                        </a:rPr>
                        <a:t>Common defense</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500" b="1" dirty="0">
                          <a:effectLst/>
                        </a:rPr>
                        <a:t>To be ready militarily to protect the country from </a:t>
                      </a:r>
                      <a:r>
                        <a:rPr lang="en-US" sz="2500" b="1" dirty="0" smtClean="0">
                          <a:effectLst/>
                        </a:rPr>
                        <a:t>attack</a:t>
                      </a:r>
                      <a:endParaRPr lang="en-US" sz="2500" b="1" dirty="0">
                        <a:effectLst/>
                      </a:endParaRPr>
                    </a:p>
                  </a:txBody>
                  <a:tcPr marL="68580" marR="68580" marT="0" marB="0"/>
                </a:tc>
              </a:tr>
              <a:tr h="649595">
                <a:tc>
                  <a:txBody>
                    <a:bodyPr/>
                    <a:lstStyle/>
                    <a:p>
                      <a:pPr marL="0" marR="0" algn="l">
                        <a:lnSpc>
                          <a:spcPct val="107000"/>
                        </a:lnSpc>
                        <a:spcBef>
                          <a:spcPts val="0"/>
                        </a:spcBef>
                        <a:spcAft>
                          <a:spcPts val="0"/>
                        </a:spcAft>
                      </a:pPr>
                      <a:r>
                        <a:rPr lang="en-US" sz="2700" b="1" dirty="0">
                          <a:effectLst/>
                        </a:rPr>
                        <a:t> </a:t>
                      </a:r>
                      <a:r>
                        <a:rPr lang="en-US" sz="2700" b="1" dirty="0" smtClean="0">
                          <a:effectLst/>
                        </a:rPr>
                        <a:t>Domestic tranquility</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500" b="1">
                          <a:effectLst/>
                        </a:rPr>
                        <a:t>To maintain peace &amp; order, keeping citizens &amp; their property safe from harm</a:t>
                      </a:r>
                      <a:endParaRPr lang="en-US" sz="25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9595">
                <a:tc>
                  <a:txBody>
                    <a:bodyPr/>
                    <a:lstStyle/>
                    <a:p>
                      <a:pPr marL="0" marR="0" algn="l">
                        <a:lnSpc>
                          <a:spcPct val="107000"/>
                        </a:lnSpc>
                        <a:spcBef>
                          <a:spcPts val="0"/>
                        </a:spcBef>
                        <a:spcAft>
                          <a:spcPts val="0"/>
                        </a:spcAft>
                      </a:pPr>
                      <a:r>
                        <a:rPr lang="en-US" sz="2700" b="1" dirty="0">
                          <a:effectLst/>
                        </a:rPr>
                        <a:t> </a:t>
                      </a:r>
                      <a:r>
                        <a:rPr lang="en-US" sz="2700" b="1" dirty="0" smtClean="0">
                          <a:effectLst/>
                        </a:rPr>
                        <a:t>More</a:t>
                      </a:r>
                      <a:r>
                        <a:rPr lang="en-US" sz="2700" b="1" baseline="0" dirty="0" smtClean="0">
                          <a:effectLst/>
                        </a:rPr>
                        <a:t> perfect union</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500" b="1">
                          <a:effectLst/>
                        </a:rPr>
                        <a:t>To unite the states so they operate as a single nation, for the good of all</a:t>
                      </a:r>
                      <a:endParaRPr lang="en-US" sz="25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9595">
                <a:tc>
                  <a:txBody>
                    <a:bodyPr/>
                    <a:lstStyle/>
                    <a:p>
                      <a:pPr marL="0" marR="0" algn="l">
                        <a:lnSpc>
                          <a:spcPct val="107000"/>
                        </a:lnSpc>
                        <a:spcBef>
                          <a:spcPts val="0"/>
                        </a:spcBef>
                        <a:spcAft>
                          <a:spcPts val="0"/>
                        </a:spcAft>
                      </a:pPr>
                      <a:r>
                        <a:rPr lang="en-US" sz="2700" b="1" dirty="0">
                          <a:effectLst/>
                        </a:rPr>
                        <a:t> </a:t>
                      </a:r>
                      <a:r>
                        <a:rPr lang="en-US" sz="2700" b="1" dirty="0" smtClean="0">
                          <a:effectLst/>
                        </a:rPr>
                        <a:t>Establish</a:t>
                      </a:r>
                      <a:r>
                        <a:rPr lang="en-US" sz="2700" b="1" baseline="0" dirty="0" smtClean="0">
                          <a:effectLst/>
                        </a:rPr>
                        <a:t> justice</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500" b="1" dirty="0">
                          <a:effectLst/>
                        </a:rPr>
                        <a:t>To make certain that all citizens are treated </a:t>
                      </a:r>
                      <a:r>
                        <a:rPr lang="en-US" sz="2500" b="1" dirty="0" smtClean="0">
                          <a:effectLst/>
                        </a:rPr>
                        <a:t>equally</a:t>
                      </a:r>
                      <a:endParaRPr lang="en-US" sz="2500" b="1" dirty="0">
                        <a:effectLst/>
                      </a:endParaRPr>
                    </a:p>
                  </a:txBody>
                  <a:tcPr marL="68580" marR="68580" marT="0" marB="0"/>
                </a:tc>
              </a:tr>
            </a:tbl>
          </a:graphicData>
        </a:graphic>
      </p:graphicFrame>
    </p:spTree>
    <p:extLst>
      <p:ext uri="{BB962C8B-B14F-4D97-AF65-F5344CB8AC3E}">
        <p14:creationId xmlns:p14="http://schemas.microsoft.com/office/powerpoint/2010/main" val="57288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8368"/>
          </a:xfrm>
        </p:spPr>
        <p:txBody>
          <a:bodyPr/>
          <a:lstStyle/>
          <a:p>
            <a:r>
              <a:rPr lang="en-US" b="1" dirty="0" smtClean="0"/>
              <a:t>Study Guide </a:t>
            </a:r>
            <a:r>
              <a:rPr lang="en-US" b="1" dirty="0" smtClean="0">
                <a:solidFill>
                  <a:srgbClr val="FF0000"/>
                </a:solidFill>
              </a:rPr>
              <a:t>(3.2 NOTES)</a:t>
            </a:r>
            <a:endParaRPr lang="en-US" b="1" dirty="0">
              <a:solidFill>
                <a:srgbClr val="FF0000"/>
              </a:solidFill>
            </a:endParaRPr>
          </a:p>
        </p:txBody>
      </p:sp>
      <p:sp>
        <p:nvSpPr>
          <p:cNvPr id="3" name="Content Placeholder 2"/>
          <p:cNvSpPr>
            <a:spLocks noGrp="1"/>
          </p:cNvSpPr>
          <p:nvPr>
            <p:ph idx="1"/>
          </p:nvPr>
        </p:nvSpPr>
        <p:spPr>
          <a:xfrm>
            <a:off x="0" y="658369"/>
            <a:ext cx="12192000" cy="5971031"/>
          </a:xfrm>
        </p:spPr>
        <p:txBody>
          <a:bodyPr>
            <a:normAutofit fontScale="70000" lnSpcReduction="20000"/>
          </a:bodyPr>
          <a:lstStyle/>
          <a:p>
            <a:pPr marL="0" indent="0">
              <a:buNone/>
            </a:pPr>
            <a:r>
              <a:rPr lang="en-US" sz="3900" b="1" dirty="0" smtClean="0"/>
              <a:t>(3) </a:t>
            </a:r>
            <a:r>
              <a:rPr lang="en-US" sz="3900" b="1" dirty="0"/>
              <a:t>Identify the statements </a:t>
            </a:r>
            <a:r>
              <a:rPr lang="en-US" sz="3900" b="1" dirty="0" smtClean="0"/>
              <a:t>w/ </a:t>
            </a:r>
            <a:r>
              <a:rPr lang="en-US" sz="3900" b="1" dirty="0"/>
              <a:t>the appropriate constitutional </a:t>
            </a:r>
            <a:r>
              <a:rPr lang="en-US" sz="3900" b="1" dirty="0" smtClean="0"/>
              <a:t>principle</a:t>
            </a:r>
          </a:p>
          <a:p>
            <a:pPr marL="4572000" indent="-4572000">
              <a:buNone/>
            </a:pPr>
            <a:r>
              <a:rPr lang="en-US" sz="3900" b="1" dirty="0" smtClean="0"/>
              <a:t>______________________	“</a:t>
            </a:r>
            <a:r>
              <a:rPr lang="en-US" sz="3900" b="1" dirty="0"/>
              <a:t>The entire legislature can perform no judiciary act…the entire legislature can exercise no executive prerogative</a:t>
            </a:r>
            <a:r>
              <a:rPr lang="en-US" sz="3900" b="1" dirty="0" smtClean="0"/>
              <a:t>.”</a:t>
            </a:r>
            <a:endParaRPr lang="en-US" sz="3900" b="1" dirty="0"/>
          </a:p>
          <a:p>
            <a:pPr marL="4572000" indent="-4572000">
              <a:buNone/>
            </a:pPr>
            <a:r>
              <a:rPr lang="en-US" sz="3900" b="1" dirty="0" smtClean="0"/>
              <a:t>______________________ 	“</a:t>
            </a:r>
            <a:r>
              <a:rPr lang="en-US" sz="3900" b="1" dirty="0"/>
              <a:t>The power surrendered by the people is divided between two distinct governments, and then the portion allotted to each is subdivided among distinct and separate departments…The different governments will control each other, at the same time that each will be controlled by itself</a:t>
            </a:r>
            <a:r>
              <a:rPr lang="en-US" sz="3900" b="1" dirty="0" smtClean="0"/>
              <a:t>.”</a:t>
            </a:r>
            <a:endParaRPr lang="en-US" sz="3900" b="1" dirty="0"/>
          </a:p>
          <a:p>
            <a:pPr marL="4572000" indent="-4572000">
              <a:buNone/>
            </a:pPr>
            <a:r>
              <a:rPr lang="en-US" sz="3900" b="1" dirty="0" smtClean="0"/>
              <a:t>______________________	Headline</a:t>
            </a:r>
            <a:r>
              <a:rPr lang="en-US" sz="3900" b="1" dirty="0"/>
              <a:t>: “President Remains Popular: On Track to Win Re-Elections</a:t>
            </a:r>
            <a:r>
              <a:rPr lang="en-US" sz="3900" b="1" dirty="0" smtClean="0"/>
              <a:t>”</a:t>
            </a:r>
            <a:endParaRPr lang="en-US" sz="3900" b="1" dirty="0"/>
          </a:p>
          <a:p>
            <a:pPr marL="4572000" indent="-4572000">
              <a:buNone/>
            </a:pPr>
            <a:r>
              <a:rPr lang="en-US" sz="3900" b="1" dirty="0" smtClean="0"/>
              <a:t>______________________	Headline</a:t>
            </a:r>
            <a:r>
              <a:rPr lang="en-US" sz="3900" b="1" dirty="0"/>
              <a:t>: The Senate rejects the President’s nominee to the Supreme </a:t>
            </a:r>
            <a:r>
              <a:rPr lang="en-US" sz="3900" b="1" dirty="0" smtClean="0"/>
              <a:t>Court</a:t>
            </a:r>
            <a:endParaRPr lang="en-US" sz="3900" b="1" dirty="0"/>
          </a:p>
          <a:p>
            <a:pPr marL="4572000" indent="-4572000">
              <a:buNone/>
            </a:pPr>
            <a:r>
              <a:rPr lang="en-US" sz="3900" b="1" dirty="0" smtClean="0"/>
              <a:t>______________________	Characteristics</a:t>
            </a:r>
            <a:r>
              <a:rPr lang="en-US" sz="3900" b="1" dirty="0"/>
              <a:t>: Guarantee of civil rights, abuses of power are prevented, independent courts interpret and apply law fairly to all </a:t>
            </a:r>
            <a:r>
              <a:rPr lang="en-US" sz="3900" b="1" dirty="0" smtClean="0"/>
              <a:t>citizens</a:t>
            </a:r>
            <a:endParaRPr lang="en-US" sz="3900" b="1" dirty="0"/>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68</a:t>
            </a:fld>
            <a:endParaRPr lang="en-US"/>
          </a:p>
        </p:txBody>
      </p:sp>
    </p:spTree>
    <p:extLst>
      <p:ext uri="{BB962C8B-B14F-4D97-AF65-F5344CB8AC3E}">
        <p14:creationId xmlns:p14="http://schemas.microsoft.com/office/powerpoint/2010/main" val="417734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8368"/>
          </a:xfrm>
        </p:spPr>
        <p:txBody>
          <a:bodyPr/>
          <a:lstStyle/>
          <a:p>
            <a:r>
              <a:rPr lang="en-US" b="1" dirty="0" smtClean="0"/>
              <a:t>Study Guide </a:t>
            </a:r>
            <a:r>
              <a:rPr lang="en-US" b="1" dirty="0" smtClean="0">
                <a:solidFill>
                  <a:srgbClr val="FF0000"/>
                </a:solidFill>
              </a:rPr>
              <a:t>(3.2 NOTES)</a:t>
            </a:r>
            <a:endParaRPr lang="en-US" b="1" dirty="0">
              <a:solidFill>
                <a:srgbClr val="FF0000"/>
              </a:solidFill>
            </a:endParaRPr>
          </a:p>
        </p:txBody>
      </p:sp>
      <p:sp>
        <p:nvSpPr>
          <p:cNvPr id="3" name="Content Placeholder 2"/>
          <p:cNvSpPr>
            <a:spLocks noGrp="1"/>
          </p:cNvSpPr>
          <p:nvPr>
            <p:ph idx="1"/>
          </p:nvPr>
        </p:nvSpPr>
        <p:spPr>
          <a:xfrm>
            <a:off x="0" y="658369"/>
            <a:ext cx="12192000" cy="5971031"/>
          </a:xfrm>
        </p:spPr>
        <p:txBody>
          <a:bodyPr>
            <a:normAutofit fontScale="70000" lnSpcReduction="20000"/>
          </a:bodyPr>
          <a:lstStyle/>
          <a:p>
            <a:pPr marL="0" indent="0">
              <a:buNone/>
            </a:pPr>
            <a:r>
              <a:rPr lang="en-US" sz="3900" b="1" dirty="0" smtClean="0"/>
              <a:t>(3) </a:t>
            </a:r>
            <a:r>
              <a:rPr lang="en-US" sz="3900" b="1" dirty="0"/>
              <a:t>Identify the statements </a:t>
            </a:r>
            <a:r>
              <a:rPr lang="en-US" sz="3900" b="1" dirty="0" smtClean="0"/>
              <a:t>w/ </a:t>
            </a:r>
            <a:r>
              <a:rPr lang="en-US" sz="3900" b="1" dirty="0"/>
              <a:t>the appropriate constitutional </a:t>
            </a:r>
            <a:r>
              <a:rPr lang="en-US" sz="3900" b="1" dirty="0" smtClean="0"/>
              <a:t>principle</a:t>
            </a:r>
          </a:p>
          <a:p>
            <a:pPr marL="4572000" indent="-4572000">
              <a:buNone/>
            </a:pPr>
            <a:r>
              <a:rPr lang="en-US" sz="3900" b="1" dirty="0" smtClean="0"/>
              <a:t>Separation of powers</a:t>
            </a:r>
            <a:r>
              <a:rPr lang="en-US" sz="3900" b="1" dirty="0" smtClean="0"/>
              <a:t>	“</a:t>
            </a:r>
            <a:r>
              <a:rPr lang="en-US" sz="3900" b="1" dirty="0"/>
              <a:t>The entire legislature can perform no judiciary act…the entire legislature can exercise no executive prerogative</a:t>
            </a:r>
            <a:r>
              <a:rPr lang="en-US" sz="3900" b="1" dirty="0" smtClean="0"/>
              <a:t>.”</a:t>
            </a:r>
            <a:endParaRPr lang="en-US" sz="3900" b="1" dirty="0"/>
          </a:p>
          <a:p>
            <a:pPr marL="4572000" indent="-4572000">
              <a:buNone/>
            </a:pPr>
            <a:r>
              <a:rPr lang="en-US" sz="3900" b="1" dirty="0" smtClean="0"/>
              <a:t>Federalism </a:t>
            </a:r>
            <a:r>
              <a:rPr lang="en-US" sz="3900" b="1" dirty="0" smtClean="0"/>
              <a:t>	“</a:t>
            </a:r>
            <a:r>
              <a:rPr lang="en-US" sz="3900" b="1" dirty="0"/>
              <a:t>The power surrendered by the people is divided between two distinct governments, and then the portion allotted to each is subdivided among distinct and separate departments…The different governments will control each other, at the same time that each will be controlled by itself</a:t>
            </a:r>
            <a:r>
              <a:rPr lang="en-US" sz="3900" b="1" dirty="0" smtClean="0"/>
              <a:t>.”</a:t>
            </a:r>
            <a:endParaRPr lang="en-US" sz="3900" b="1" dirty="0"/>
          </a:p>
          <a:p>
            <a:pPr marL="4572000" indent="-4572000">
              <a:buNone/>
            </a:pPr>
            <a:r>
              <a:rPr lang="en-US" sz="3900" b="1" dirty="0" smtClean="0"/>
              <a:t>Popular sovereignty</a:t>
            </a:r>
            <a:r>
              <a:rPr lang="en-US" sz="3900" b="1" dirty="0" smtClean="0"/>
              <a:t>	Headline</a:t>
            </a:r>
            <a:r>
              <a:rPr lang="en-US" sz="3900" b="1" dirty="0"/>
              <a:t>: “President Remains Popular: On Track to Win Re-Elections</a:t>
            </a:r>
            <a:r>
              <a:rPr lang="en-US" sz="3900" b="1" dirty="0" smtClean="0"/>
              <a:t>”</a:t>
            </a:r>
            <a:endParaRPr lang="en-US" sz="3900" b="1" dirty="0"/>
          </a:p>
          <a:p>
            <a:pPr marL="4572000" indent="-4572000">
              <a:buNone/>
            </a:pPr>
            <a:r>
              <a:rPr lang="en-US" sz="3900" b="1" dirty="0" smtClean="0"/>
              <a:t>Checks &amp; balances</a:t>
            </a:r>
            <a:r>
              <a:rPr lang="en-US" sz="3900" b="1" dirty="0" smtClean="0"/>
              <a:t>	Headline</a:t>
            </a:r>
            <a:r>
              <a:rPr lang="en-US" sz="3900" b="1" dirty="0"/>
              <a:t>: The Senate rejects the President’s nominee to the Supreme </a:t>
            </a:r>
            <a:r>
              <a:rPr lang="en-US" sz="3900" b="1" dirty="0" smtClean="0"/>
              <a:t>Court</a:t>
            </a:r>
            <a:endParaRPr lang="en-US" sz="3900" b="1" dirty="0"/>
          </a:p>
          <a:p>
            <a:pPr marL="4572000" indent="-4572000">
              <a:buNone/>
            </a:pPr>
            <a:r>
              <a:rPr lang="en-US" sz="3900" b="1" dirty="0" smtClean="0"/>
              <a:t>Rule of law</a:t>
            </a:r>
            <a:r>
              <a:rPr lang="en-US" sz="3900" b="1" dirty="0" smtClean="0"/>
              <a:t>	Characteristics</a:t>
            </a:r>
            <a:r>
              <a:rPr lang="en-US" sz="3900" b="1" dirty="0"/>
              <a:t>: Guarantee of civil rights, abuses of power are prevented, independent courts interpret and apply law fairly to all </a:t>
            </a:r>
            <a:r>
              <a:rPr lang="en-US" sz="3900" b="1" dirty="0" smtClean="0"/>
              <a:t>citizens</a:t>
            </a:r>
            <a:endParaRPr lang="en-US" sz="3900" b="1" dirty="0"/>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69</a:t>
            </a:fld>
            <a:endParaRPr lang="en-US"/>
          </a:p>
        </p:txBody>
      </p:sp>
    </p:spTree>
    <p:extLst>
      <p:ext uri="{BB962C8B-B14F-4D97-AF65-F5344CB8AC3E}">
        <p14:creationId xmlns:p14="http://schemas.microsoft.com/office/powerpoint/2010/main" val="142676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§3.1 – </a:t>
            </a:r>
            <a:r>
              <a:rPr lang="fr-FR" sz="3000" b="1" dirty="0" err="1" smtClean="0">
                <a:solidFill>
                  <a:srgbClr val="FF0000"/>
                </a:solidFill>
              </a:rPr>
              <a:t>Preamble</a:t>
            </a:r>
            <a:r>
              <a:rPr lang="fr-FR" sz="3000" b="1" dirty="0" smtClean="0">
                <a:solidFill>
                  <a:srgbClr val="FF0000"/>
                </a:solidFill>
              </a:rPr>
              <a:t> to the U.S. Constitution </a:t>
            </a:r>
            <a:r>
              <a:rPr lang="fr-FR" sz="3000" b="1" dirty="0">
                <a:solidFill>
                  <a:schemeClr val="accent5">
                    <a:lumMod val="50000"/>
                  </a:schemeClr>
                </a:solidFill>
              </a:rPr>
              <a:t>(p. </a:t>
            </a:r>
            <a:r>
              <a:rPr lang="fr-FR" sz="3000" b="1" dirty="0" smtClean="0">
                <a:solidFill>
                  <a:schemeClr val="accent5">
                    <a:lumMod val="50000"/>
                  </a:schemeClr>
                </a:solidFill>
              </a:rPr>
              <a:t>80)</a:t>
            </a:r>
            <a:endParaRPr lang="en-US" sz="3000" b="1" dirty="0">
              <a:solidFill>
                <a:srgbClr val="FF0000"/>
              </a:solidFill>
            </a:endParaRPr>
          </a:p>
        </p:txBody>
      </p:sp>
      <p:sp>
        <p:nvSpPr>
          <p:cNvPr id="3" name="Content Placeholder 2"/>
          <p:cNvSpPr>
            <a:spLocks noGrp="1"/>
          </p:cNvSpPr>
          <p:nvPr>
            <p:ph idx="1"/>
          </p:nvPr>
        </p:nvSpPr>
        <p:spPr>
          <a:xfrm>
            <a:off x="0" y="550416"/>
            <a:ext cx="12192000" cy="6078984"/>
          </a:xfrm>
        </p:spPr>
        <p:txBody>
          <a:bodyPr>
            <a:noAutofit/>
          </a:bodyPr>
          <a:lstStyle/>
          <a:p>
            <a:pPr marL="514350" indent="-514350">
              <a:spcBef>
                <a:spcPts val="600"/>
              </a:spcBef>
              <a:buAutoNum type="arabicParenBoth"/>
            </a:pPr>
            <a:r>
              <a:rPr lang="en-US" sz="2700" b="1" dirty="0" smtClean="0"/>
              <a:t>Form a </a:t>
            </a:r>
            <a:r>
              <a:rPr lang="en-US" sz="2700" b="1" dirty="0" smtClean="0">
                <a:solidFill>
                  <a:srgbClr val="FF0000"/>
                </a:solidFill>
              </a:rPr>
              <a:t>more perfect union</a:t>
            </a:r>
          </a:p>
          <a:p>
            <a:pPr marL="228600" lvl="1" indent="0">
              <a:spcBef>
                <a:spcPts val="600"/>
              </a:spcBef>
              <a:buNone/>
            </a:pPr>
            <a:r>
              <a:rPr lang="en-US" sz="2700" b="1" dirty="0" smtClean="0">
                <a:solidFill>
                  <a:srgbClr val="0070C0"/>
                </a:solidFill>
              </a:rPr>
              <a:t>Unite the states so they can operate as a s_______ n________, for the good of all</a:t>
            </a:r>
          </a:p>
          <a:p>
            <a:pPr marL="514350" indent="-514350">
              <a:spcBef>
                <a:spcPts val="600"/>
              </a:spcBef>
              <a:buAutoNum type="arabicParenBoth"/>
            </a:pPr>
            <a:r>
              <a:rPr lang="en-US" sz="2700" b="1" dirty="0" smtClean="0"/>
              <a:t>Establish </a:t>
            </a:r>
            <a:r>
              <a:rPr lang="en-US" sz="2700" b="1" dirty="0" smtClean="0">
                <a:solidFill>
                  <a:srgbClr val="FF0000"/>
                </a:solidFill>
              </a:rPr>
              <a:t>justice</a:t>
            </a:r>
          </a:p>
          <a:p>
            <a:pPr marL="228600" lvl="1" indent="0">
              <a:spcBef>
                <a:spcPts val="600"/>
              </a:spcBef>
              <a:buNone/>
            </a:pPr>
            <a:r>
              <a:rPr lang="en-US" sz="2700" b="1" dirty="0" smtClean="0">
                <a:solidFill>
                  <a:srgbClr val="0070C0"/>
                </a:solidFill>
              </a:rPr>
              <a:t>Make certain all citizens are treated e_________</a:t>
            </a:r>
          </a:p>
          <a:p>
            <a:pPr marL="514350" indent="-514350">
              <a:spcBef>
                <a:spcPts val="600"/>
              </a:spcBef>
              <a:buAutoNum type="arabicParenBoth"/>
            </a:pPr>
            <a:r>
              <a:rPr lang="en-US" sz="2700" b="1" dirty="0" smtClean="0"/>
              <a:t>Ensure </a:t>
            </a:r>
            <a:r>
              <a:rPr lang="en-US" sz="2700" b="1" dirty="0" smtClean="0">
                <a:solidFill>
                  <a:srgbClr val="FF0000"/>
                </a:solidFill>
              </a:rPr>
              <a:t>domestic tranquility</a:t>
            </a:r>
          </a:p>
          <a:p>
            <a:pPr marL="228600" lvl="1" indent="0">
              <a:spcBef>
                <a:spcPts val="600"/>
              </a:spcBef>
              <a:buNone/>
            </a:pPr>
            <a:r>
              <a:rPr lang="en-US" sz="2650" b="1" dirty="0" smtClean="0">
                <a:solidFill>
                  <a:srgbClr val="0070C0"/>
                </a:solidFill>
              </a:rPr>
              <a:t>Maintain p_____ &amp; o______, keeping c_______ &amp; their p________ safe from h____</a:t>
            </a:r>
          </a:p>
          <a:p>
            <a:pPr marL="514350" indent="-514350">
              <a:spcBef>
                <a:spcPts val="600"/>
              </a:spcBef>
              <a:buAutoNum type="arabicParenBoth"/>
            </a:pPr>
            <a:r>
              <a:rPr lang="en-US" sz="2700" b="1" dirty="0" smtClean="0"/>
              <a:t>Provide for the </a:t>
            </a:r>
            <a:r>
              <a:rPr lang="en-US" sz="2700" b="1" dirty="0" smtClean="0">
                <a:solidFill>
                  <a:srgbClr val="FF0000"/>
                </a:solidFill>
              </a:rPr>
              <a:t>common defense</a:t>
            </a:r>
          </a:p>
          <a:p>
            <a:pPr marL="228600" lvl="1" indent="0">
              <a:spcBef>
                <a:spcPts val="600"/>
              </a:spcBef>
              <a:buNone/>
            </a:pPr>
            <a:r>
              <a:rPr lang="en-US" sz="2700" b="1" dirty="0" smtClean="0">
                <a:solidFill>
                  <a:srgbClr val="0070C0"/>
                </a:solidFill>
              </a:rPr>
              <a:t>Be ready m____________ to protect the country &amp; its citizens from a________</a:t>
            </a:r>
          </a:p>
          <a:p>
            <a:pPr marL="514350" indent="-514350">
              <a:spcBef>
                <a:spcPts val="600"/>
              </a:spcBef>
              <a:buAutoNum type="arabicParenBoth"/>
            </a:pPr>
            <a:r>
              <a:rPr lang="en-US" sz="2700" b="1" dirty="0" smtClean="0"/>
              <a:t>Promote the </a:t>
            </a:r>
            <a:r>
              <a:rPr lang="en-US" sz="2700" b="1" dirty="0" smtClean="0">
                <a:solidFill>
                  <a:srgbClr val="FF0000"/>
                </a:solidFill>
              </a:rPr>
              <a:t>general welfare</a:t>
            </a:r>
          </a:p>
          <a:p>
            <a:pPr marL="228600" lvl="1" indent="0">
              <a:spcBef>
                <a:spcPts val="600"/>
              </a:spcBef>
              <a:buNone/>
            </a:pPr>
            <a:r>
              <a:rPr lang="en-US" sz="2700" b="1" dirty="0" smtClean="0">
                <a:solidFill>
                  <a:srgbClr val="0070C0"/>
                </a:solidFill>
              </a:rPr>
              <a:t>Help people live h_______, h________, &amp; p_____________ lives</a:t>
            </a:r>
          </a:p>
          <a:p>
            <a:pPr marL="514350" indent="-514350">
              <a:spcBef>
                <a:spcPts val="600"/>
              </a:spcBef>
              <a:buAutoNum type="arabicParenBoth"/>
            </a:pPr>
            <a:r>
              <a:rPr lang="en-US" sz="2700" b="1" dirty="0" smtClean="0"/>
              <a:t>Secure the </a:t>
            </a:r>
            <a:r>
              <a:rPr lang="en-US" sz="2700" b="1" dirty="0" smtClean="0">
                <a:solidFill>
                  <a:srgbClr val="FF0000"/>
                </a:solidFill>
              </a:rPr>
              <a:t>blessings of liberty </a:t>
            </a:r>
            <a:r>
              <a:rPr lang="en-US" sz="2700" b="1" dirty="0" smtClean="0"/>
              <a:t>to ourselves…and </a:t>
            </a:r>
            <a:r>
              <a:rPr lang="en-US" sz="2700" b="1" dirty="0" smtClean="0">
                <a:solidFill>
                  <a:srgbClr val="FF0000"/>
                </a:solidFill>
              </a:rPr>
              <a:t>posterity</a:t>
            </a:r>
          </a:p>
          <a:p>
            <a:pPr marL="228600" lvl="1" indent="0">
              <a:spcBef>
                <a:spcPts val="600"/>
              </a:spcBef>
              <a:buNone/>
            </a:pPr>
            <a:r>
              <a:rPr lang="en-US" sz="2700" b="1" dirty="0" smtClean="0">
                <a:solidFill>
                  <a:srgbClr val="0070C0"/>
                </a:solidFill>
              </a:rPr>
              <a:t>Guarantee basic r_______ of all Americans, </a:t>
            </a:r>
            <a:r>
              <a:rPr lang="en-US" sz="2700" b="1" dirty="0" err="1" smtClean="0">
                <a:solidFill>
                  <a:srgbClr val="0070C0"/>
                </a:solidFill>
              </a:rPr>
              <a:t>incl</a:t>
            </a:r>
            <a:r>
              <a:rPr lang="en-US" sz="2700" b="1" dirty="0" smtClean="0">
                <a:solidFill>
                  <a:srgbClr val="0070C0"/>
                </a:solidFill>
              </a:rPr>
              <a:t> future g____________</a:t>
            </a:r>
          </a:p>
        </p:txBody>
      </p:sp>
      <p:sp>
        <p:nvSpPr>
          <p:cNvPr id="9" name="Slide Number Placeholder 8"/>
          <p:cNvSpPr>
            <a:spLocks noGrp="1"/>
          </p:cNvSpPr>
          <p:nvPr>
            <p:ph type="sldNum" sz="quarter" idx="12"/>
          </p:nvPr>
        </p:nvSpPr>
        <p:spPr/>
        <p:txBody>
          <a:bodyPr/>
          <a:lstStyle/>
          <a:p>
            <a:fld id="{9CD8D479-8942-46E8-A226-A4E01F7A105C}" type="slidenum">
              <a:rPr lang="en-US" smtClean="0"/>
              <a:pPr/>
              <a:t>7</a:t>
            </a:fld>
            <a:endParaRPr lang="en-US"/>
          </a:p>
        </p:txBody>
      </p:sp>
    </p:spTree>
    <p:extLst>
      <p:ext uri="{BB962C8B-B14F-4D97-AF65-F5344CB8AC3E}">
        <p14:creationId xmlns:p14="http://schemas.microsoft.com/office/powerpoint/2010/main" val="313483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8368"/>
          </a:xfrm>
        </p:spPr>
        <p:txBody>
          <a:bodyPr/>
          <a:lstStyle/>
          <a:p>
            <a:r>
              <a:rPr lang="en-US" b="1" dirty="0" smtClean="0"/>
              <a:t>Study Guide</a:t>
            </a:r>
            <a:endParaRPr lang="en-US" b="1" dirty="0"/>
          </a:p>
        </p:txBody>
      </p:sp>
      <p:sp>
        <p:nvSpPr>
          <p:cNvPr id="3" name="Content Placeholder 2"/>
          <p:cNvSpPr>
            <a:spLocks noGrp="1"/>
          </p:cNvSpPr>
          <p:nvPr>
            <p:ph idx="1"/>
          </p:nvPr>
        </p:nvSpPr>
        <p:spPr>
          <a:xfrm>
            <a:off x="0" y="658369"/>
            <a:ext cx="12192000" cy="609599"/>
          </a:xfrm>
        </p:spPr>
        <p:txBody>
          <a:bodyPr>
            <a:normAutofit fontScale="85000" lnSpcReduction="10000"/>
          </a:bodyPr>
          <a:lstStyle/>
          <a:p>
            <a:pPr marL="0" indent="0">
              <a:buNone/>
            </a:pPr>
            <a:r>
              <a:rPr lang="en-US" sz="3900" b="1" dirty="0"/>
              <a:t>(4) Identify the constitutional principle based on the </a:t>
            </a:r>
            <a:r>
              <a:rPr lang="en-US" sz="3900" b="1" dirty="0" smtClean="0"/>
              <a:t>explanation</a:t>
            </a:r>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70</a:t>
            </a:fld>
            <a:endParaRPr lang="en-US"/>
          </a:p>
        </p:txBody>
      </p:sp>
      <p:graphicFrame>
        <p:nvGraphicFramePr>
          <p:cNvPr id="8" name="Table 7"/>
          <p:cNvGraphicFramePr>
            <a:graphicFrameLocks noGrp="1"/>
          </p:cNvGraphicFramePr>
          <p:nvPr>
            <p:extLst/>
          </p:nvPr>
        </p:nvGraphicFramePr>
        <p:xfrm>
          <a:off x="0" y="1267968"/>
          <a:ext cx="12192000" cy="4767073"/>
        </p:xfrm>
        <a:graphic>
          <a:graphicData uri="http://schemas.openxmlformats.org/drawingml/2006/table">
            <a:tbl>
              <a:tblPr firstRow="1" bandRow="1">
                <a:tableStyleId>{5940675A-B579-460E-94D1-54222C63F5DA}</a:tableStyleId>
              </a:tblPr>
              <a:tblGrid>
                <a:gridCol w="3608832"/>
                <a:gridCol w="8583168"/>
              </a:tblGrid>
              <a:tr h="452658">
                <a:tc gridSpan="2">
                  <a:txBody>
                    <a:bodyPr/>
                    <a:lstStyle/>
                    <a:p>
                      <a:pPr marL="0" marR="0" algn="ctr">
                        <a:lnSpc>
                          <a:spcPct val="107000"/>
                        </a:lnSpc>
                        <a:spcBef>
                          <a:spcPts val="0"/>
                        </a:spcBef>
                        <a:spcAft>
                          <a:spcPts val="0"/>
                        </a:spcAft>
                      </a:pPr>
                      <a:r>
                        <a:rPr lang="en-US" sz="2700" b="1" dirty="0">
                          <a:effectLst/>
                        </a:rPr>
                        <a:t>Principles of the U.S. Constitution</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483234">
                <a:tc>
                  <a:txBody>
                    <a:bodyPr/>
                    <a:lstStyle/>
                    <a:p>
                      <a:pPr marL="0" marR="0" algn="l">
                        <a:lnSpc>
                          <a:spcPct val="107000"/>
                        </a:lnSpc>
                        <a:spcBef>
                          <a:spcPts val="0"/>
                        </a:spcBef>
                        <a:spcAft>
                          <a:spcPts val="0"/>
                        </a:spcAft>
                      </a:pPr>
                      <a:r>
                        <a:rPr lang="en-US" sz="2700" b="1">
                          <a:effectLst/>
                        </a:rPr>
                        <a:t>Principle</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dirty="0" smtClean="0">
                          <a:effectLst/>
                        </a:rPr>
                        <a:t>Explanation </a:t>
                      </a:r>
                      <a:r>
                        <a:rPr lang="en-US" sz="2700" b="1" dirty="0" smtClean="0">
                          <a:solidFill>
                            <a:srgbClr val="FF0000"/>
                          </a:solidFill>
                          <a:effectLst/>
                        </a:rPr>
                        <a:t>(HIGHLIGHT</a:t>
                      </a:r>
                      <a:r>
                        <a:rPr lang="en-US" sz="2700" b="1" baseline="0" dirty="0" smtClean="0">
                          <a:solidFill>
                            <a:srgbClr val="FF0000"/>
                          </a:solidFill>
                          <a:effectLst/>
                        </a:rPr>
                        <a:t> KEY PHRASES TO STUDY!)</a:t>
                      </a:r>
                      <a:endParaRPr lang="en-US" sz="27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7523">
                <a:tc>
                  <a:txBody>
                    <a:bodyPr/>
                    <a:lstStyle/>
                    <a:p>
                      <a:pPr marL="0" marR="0" algn="l">
                        <a:lnSpc>
                          <a:spcPct val="107000"/>
                        </a:lnSpc>
                        <a:spcBef>
                          <a:spcPts val="0"/>
                        </a:spcBef>
                        <a:spcAft>
                          <a:spcPts val="0"/>
                        </a:spcAft>
                      </a:pPr>
                      <a:r>
                        <a:rPr lang="en-US" sz="2700" b="1" dirty="0">
                          <a:effectLst/>
                        </a:rPr>
                        <a:t> </a:t>
                      </a:r>
                    </a:p>
                  </a:txBody>
                  <a:tcPr marL="68580" marR="68580" marT="0" marB="0"/>
                </a:tc>
                <a:tc>
                  <a:txBody>
                    <a:bodyPr/>
                    <a:lstStyle/>
                    <a:p>
                      <a:pPr marL="0" marR="0" algn="l">
                        <a:lnSpc>
                          <a:spcPct val="107000"/>
                        </a:lnSpc>
                        <a:spcBef>
                          <a:spcPts val="0"/>
                        </a:spcBef>
                        <a:spcAft>
                          <a:spcPts val="0"/>
                        </a:spcAft>
                      </a:pPr>
                      <a:r>
                        <a:rPr lang="en-US" sz="2700" b="1" dirty="0" err="1" smtClean="0">
                          <a:effectLst/>
                        </a:rPr>
                        <a:t>Govt</a:t>
                      </a:r>
                      <a:r>
                        <a:rPr lang="en-US" sz="2700" b="1" dirty="0" smtClean="0">
                          <a:effectLst/>
                        </a:rPr>
                        <a:t> </a:t>
                      </a:r>
                      <a:r>
                        <a:rPr lang="en-US" sz="2700" b="1" dirty="0">
                          <a:effectLst/>
                        </a:rPr>
                        <a:t>derives its </a:t>
                      </a:r>
                      <a:r>
                        <a:rPr lang="en-US" sz="2700" b="1" u="sng" dirty="0">
                          <a:solidFill>
                            <a:srgbClr val="FF0000"/>
                          </a:solidFill>
                          <a:effectLst/>
                        </a:rPr>
                        <a:t>power from the people</a:t>
                      </a:r>
                      <a:endParaRPr lang="en-US" sz="27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4446">
                <a:tc>
                  <a:txBody>
                    <a:bodyPr/>
                    <a:lstStyle/>
                    <a:p>
                      <a:pPr marL="0" marR="0" algn="l">
                        <a:lnSpc>
                          <a:spcPct val="107000"/>
                        </a:lnSpc>
                        <a:spcBef>
                          <a:spcPts val="0"/>
                        </a:spcBef>
                        <a:spcAft>
                          <a:spcPts val="0"/>
                        </a:spcAft>
                      </a:pPr>
                      <a:r>
                        <a:rPr lang="en-US" sz="2700" b="1" dirty="0">
                          <a:effectLst/>
                        </a:rPr>
                        <a:t> </a:t>
                      </a:r>
                    </a:p>
                  </a:txBody>
                  <a:tcPr marL="68580" marR="68580" marT="0" marB="0"/>
                </a:tc>
                <a:tc>
                  <a:txBody>
                    <a:bodyPr/>
                    <a:lstStyle/>
                    <a:p>
                      <a:pPr marL="0" marR="0" algn="l">
                        <a:lnSpc>
                          <a:spcPct val="107000"/>
                        </a:lnSpc>
                        <a:spcBef>
                          <a:spcPts val="0"/>
                        </a:spcBef>
                        <a:spcAft>
                          <a:spcPts val="0"/>
                        </a:spcAft>
                      </a:pPr>
                      <a:r>
                        <a:rPr lang="en-US" sz="2700" b="1" u="sng" dirty="0">
                          <a:solidFill>
                            <a:srgbClr val="FF0000"/>
                          </a:solidFill>
                          <a:effectLst/>
                        </a:rPr>
                        <a:t>Power </a:t>
                      </a:r>
                      <a:r>
                        <a:rPr lang="en-US" sz="2700" b="1" u="sng" dirty="0" smtClean="0">
                          <a:solidFill>
                            <a:srgbClr val="FF0000"/>
                          </a:solidFill>
                          <a:effectLst/>
                        </a:rPr>
                        <a:t>SHARED</a:t>
                      </a:r>
                      <a:r>
                        <a:rPr lang="en-US" sz="2700" b="1" dirty="0" smtClean="0">
                          <a:effectLst/>
                        </a:rPr>
                        <a:t> b/w national </a:t>
                      </a:r>
                      <a:r>
                        <a:rPr lang="en-US" sz="2700" b="1" dirty="0">
                          <a:effectLst/>
                        </a:rPr>
                        <a:t>government </a:t>
                      </a:r>
                      <a:r>
                        <a:rPr lang="en-US" sz="2700" b="1" dirty="0" smtClean="0">
                          <a:effectLst/>
                        </a:rPr>
                        <a:t>&amp; </a:t>
                      </a:r>
                      <a:r>
                        <a:rPr lang="en-US" sz="2700" b="1" dirty="0">
                          <a:effectLst/>
                        </a:rPr>
                        <a:t>state </a:t>
                      </a:r>
                      <a:r>
                        <a:rPr lang="en-US" sz="2700" b="1" dirty="0" err="1" smtClean="0">
                          <a:effectLst/>
                        </a:rPr>
                        <a:t>govts</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26404">
                <a:tc>
                  <a:txBody>
                    <a:bodyPr/>
                    <a:lstStyle/>
                    <a:p>
                      <a:pPr marL="0" marR="0" algn="l">
                        <a:lnSpc>
                          <a:spcPct val="107000"/>
                        </a:lnSpc>
                        <a:spcBef>
                          <a:spcPts val="0"/>
                        </a:spcBef>
                        <a:spcAft>
                          <a:spcPts val="0"/>
                        </a:spcAft>
                      </a:pPr>
                      <a:r>
                        <a:rPr lang="en-US" sz="2700" b="1">
                          <a:effectLst/>
                        </a:rPr>
                        <a:t> </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dirty="0">
                          <a:solidFill>
                            <a:srgbClr val="FF0000"/>
                          </a:solidFill>
                          <a:effectLst/>
                        </a:rPr>
                        <a:t>One branch of </a:t>
                      </a:r>
                      <a:r>
                        <a:rPr lang="en-US" sz="2700" b="1" dirty="0" err="1" smtClean="0">
                          <a:solidFill>
                            <a:srgbClr val="FF0000"/>
                          </a:solidFill>
                          <a:effectLst/>
                        </a:rPr>
                        <a:t>govt</a:t>
                      </a:r>
                      <a:r>
                        <a:rPr lang="en-US" sz="2700" b="1" dirty="0" smtClean="0">
                          <a:solidFill>
                            <a:srgbClr val="FF0000"/>
                          </a:solidFill>
                          <a:effectLst/>
                        </a:rPr>
                        <a:t> </a:t>
                      </a:r>
                      <a:r>
                        <a:rPr lang="en-US" sz="2700" b="1" u="sng" dirty="0" smtClean="0">
                          <a:solidFill>
                            <a:srgbClr val="FF0000"/>
                          </a:solidFill>
                          <a:effectLst/>
                        </a:rPr>
                        <a:t>LIMITS</a:t>
                      </a:r>
                      <a:r>
                        <a:rPr lang="en-US" sz="2700" b="1" dirty="0" smtClean="0">
                          <a:solidFill>
                            <a:srgbClr val="FF0000"/>
                          </a:solidFill>
                          <a:effectLst/>
                        </a:rPr>
                        <a:t> power </a:t>
                      </a:r>
                      <a:r>
                        <a:rPr lang="en-US" sz="2700" b="1" dirty="0">
                          <a:solidFill>
                            <a:srgbClr val="FF0000"/>
                          </a:solidFill>
                          <a:effectLst/>
                        </a:rPr>
                        <a:t>of another branch</a:t>
                      </a:r>
                      <a:r>
                        <a:rPr lang="en-US" sz="2700" b="1" dirty="0">
                          <a:effectLst/>
                        </a:rPr>
                        <a:t> so that no branch is too powerful</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26404">
                <a:tc>
                  <a:txBody>
                    <a:bodyPr/>
                    <a:lstStyle/>
                    <a:p>
                      <a:pPr marL="0" marR="0" algn="l">
                        <a:lnSpc>
                          <a:spcPct val="107000"/>
                        </a:lnSpc>
                        <a:spcBef>
                          <a:spcPts val="0"/>
                        </a:spcBef>
                        <a:spcAft>
                          <a:spcPts val="0"/>
                        </a:spcAft>
                      </a:pPr>
                      <a:r>
                        <a:rPr lang="en-US" sz="2700" b="1">
                          <a:effectLst/>
                        </a:rPr>
                        <a:t> </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dirty="0" smtClean="0">
                          <a:solidFill>
                            <a:srgbClr val="FF0000"/>
                          </a:solidFill>
                          <a:effectLst/>
                        </a:rPr>
                        <a:t>Federal </a:t>
                      </a:r>
                      <a:r>
                        <a:rPr lang="en-US" sz="2700" b="1" dirty="0" err="1" smtClean="0">
                          <a:solidFill>
                            <a:srgbClr val="FF0000"/>
                          </a:solidFill>
                          <a:effectLst/>
                        </a:rPr>
                        <a:t>govt</a:t>
                      </a:r>
                      <a:r>
                        <a:rPr lang="en-US" sz="2700" b="1" dirty="0" smtClean="0">
                          <a:solidFill>
                            <a:srgbClr val="FF0000"/>
                          </a:solidFill>
                          <a:effectLst/>
                        </a:rPr>
                        <a:t> </a:t>
                      </a:r>
                      <a:r>
                        <a:rPr lang="en-US" sz="2700" b="1" u="sng" dirty="0" smtClean="0">
                          <a:solidFill>
                            <a:srgbClr val="FF0000"/>
                          </a:solidFill>
                          <a:effectLst/>
                        </a:rPr>
                        <a:t>DIVIDED</a:t>
                      </a:r>
                      <a:r>
                        <a:rPr lang="en-US" sz="2700" b="1" dirty="0" smtClean="0">
                          <a:solidFill>
                            <a:srgbClr val="FF0000"/>
                          </a:solidFill>
                          <a:effectLst/>
                        </a:rPr>
                        <a:t> </a:t>
                      </a:r>
                      <a:r>
                        <a:rPr lang="en-US" sz="2700" b="1" dirty="0">
                          <a:solidFill>
                            <a:srgbClr val="FF0000"/>
                          </a:solidFill>
                          <a:effectLst/>
                        </a:rPr>
                        <a:t>into different branches</a:t>
                      </a:r>
                      <a:r>
                        <a:rPr lang="en-US" sz="2700" b="1" dirty="0">
                          <a:effectLst/>
                        </a:rPr>
                        <a:t>, each branch having </a:t>
                      </a:r>
                      <a:r>
                        <a:rPr lang="en-US" sz="2700" b="1" u="sng" dirty="0" smtClean="0">
                          <a:solidFill>
                            <a:srgbClr val="FF0000"/>
                          </a:solidFill>
                          <a:effectLst/>
                        </a:rPr>
                        <a:t>DIFFERENT FUNCTIONS</a:t>
                      </a:r>
                      <a:endParaRPr lang="en-US" sz="27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26404">
                <a:tc>
                  <a:txBody>
                    <a:bodyPr/>
                    <a:lstStyle/>
                    <a:p>
                      <a:pPr marL="0" marR="0" algn="l">
                        <a:lnSpc>
                          <a:spcPct val="107000"/>
                        </a:lnSpc>
                        <a:spcBef>
                          <a:spcPts val="0"/>
                        </a:spcBef>
                        <a:spcAft>
                          <a:spcPts val="0"/>
                        </a:spcAft>
                      </a:pPr>
                      <a:r>
                        <a:rPr lang="en-US" sz="2700" b="1" dirty="0">
                          <a:effectLst/>
                        </a:rPr>
                        <a:t> </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u="sng" dirty="0" smtClean="0">
                          <a:solidFill>
                            <a:srgbClr val="FF0000"/>
                          </a:solidFill>
                          <a:effectLst/>
                        </a:rPr>
                        <a:t>COURTS</a:t>
                      </a:r>
                      <a:r>
                        <a:rPr lang="en-US" sz="2700" b="1" dirty="0" smtClean="0">
                          <a:effectLst/>
                        </a:rPr>
                        <a:t> </a:t>
                      </a:r>
                      <a:r>
                        <a:rPr lang="en-US" sz="2700" b="1" dirty="0">
                          <a:effectLst/>
                        </a:rPr>
                        <a:t>decide whether or not laws/actions are </a:t>
                      </a:r>
                      <a:r>
                        <a:rPr lang="en-US" sz="2700" b="1" u="sng" dirty="0" smtClean="0">
                          <a:solidFill>
                            <a:srgbClr val="FF0000"/>
                          </a:solidFill>
                          <a:effectLst/>
                        </a:rPr>
                        <a:t>CONSTITUTIONAL</a:t>
                      </a:r>
                      <a:r>
                        <a:rPr lang="en-US" sz="2700" b="1" dirty="0" smtClean="0">
                          <a:effectLst/>
                        </a:rPr>
                        <a:t> </a:t>
                      </a:r>
                      <a:r>
                        <a:rPr lang="en-US" sz="2700" b="1" dirty="0">
                          <a:effectLst/>
                        </a:rPr>
                        <a:t>(follow the Constitution)</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11188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8368"/>
          </a:xfrm>
        </p:spPr>
        <p:txBody>
          <a:bodyPr/>
          <a:lstStyle/>
          <a:p>
            <a:r>
              <a:rPr lang="en-US" b="1" dirty="0" smtClean="0"/>
              <a:t>Study Guide</a:t>
            </a:r>
            <a:endParaRPr lang="en-US" b="1" dirty="0"/>
          </a:p>
        </p:txBody>
      </p:sp>
      <p:sp>
        <p:nvSpPr>
          <p:cNvPr id="3" name="Content Placeholder 2"/>
          <p:cNvSpPr>
            <a:spLocks noGrp="1"/>
          </p:cNvSpPr>
          <p:nvPr>
            <p:ph idx="1"/>
          </p:nvPr>
        </p:nvSpPr>
        <p:spPr>
          <a:xfrm>
            <a:off x="0" y="658369"/>
            <a:ext cx="12192000" cy="609599"/>
          </a:xfrm>
        </p:spPr>
        <p:txBody>
          <a:bodyPr>
            <a:normAutofit fontScale="85000" lnSpcReduction="10000"/>
          </a:bodyPr>
          <a:lstStyle/>
          <a:p>
            <a:pPr marL="0" indent="0">
              <a:buNone/>
            </a:pPr>
            <a:r>
              <a:rPr lang="en-US" sz="3900" b="1" dirty="0"/>
              <a:t>(4) Identify the constitutional principle based on the </a:t>
            </a:r>
            <a:r>
              <a:rPr lang="en-US" sz="3900" b="1" dirty="0" smtClean="0"/>
              <a:t>explanation</a:t>
            </a:r>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71</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065885105"/>
              </p:ext>
            </p:extLst>
          </p:nvPr>
        </p:nvGraphicFramePr>
        <p:xfrm>
          <a:off x="0" y="1267968"/>
          <a:ext cx="12192000" cy="5140168"/>
        </p:xfrm>
        <a:graphic>
          <a:graphicData uri="http://schemas.openxmlformats.org/drawingml/2006/table">
            <a:tbl>
              <a:tblPr firstRow="1" bandRow="1">
                <a:tableStyleId>{5940675A-B579-460E-94D1-54222C63F5DA}</a:tableStyleId>
              </a:tblPr>
              <a:tblGrid>
                <a:gridCol w="3557847"/>
                <a:gridCol w="8634153"/>
              </a:tblGrid>
              <a:tr h="452658">
                <a:tc gridSpan="2">
                  <a:txBody>
                    <a:bodyPr/>
                    <a:lstStyle/>
                    <a:p>
                      <a:pPr marL="0" marR="0" algn="ctr">
                        <a:lnSpc>
                          <a:spcPct val="107000"/>
                        </a:lnSpc>
                        <a:spcBef>
                          <a:spcPts val="0"/>
                        </a:spcBef>
                        <a:spcAft>
                          <a:spcPts val="0"/>
                        </a:spcAft>
                      </a:pPr>
                      <a:r>
                        <a:rPr lang="en-US" sz="2700" b="1" dirty="0">
                          <a:effectLst/>
                        </a:rPr>
                        <a:t>Principles of the U.S. Constitution</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483234">
                <a:tc>
                  <a:txBody>
                    <a:bodyPr/>
                    <a:lstStyle/>
                    <a:p>
                      <a:pPr marL="0" marR="0" algn="l">
                        <a:lnSpc>
                          <a:spcPct val="107000"/>
                        </a:lnSpc>
                        <a:spcBef>
                          <a:spcPts val="0"/>
                        </a:spcBef>
                        <a:spcAft>
                          <a:spcPts val="0"/>
                        </a:spcAft>
                      </a:pPr>
                      <a:r>
                        <a:rPr lang="en-US" sz="2700" b="1">
                          <a:effectLst/>
                        </a:rPr>
                        <a:t>Principle</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dirty="0" smtClean="0">
                          <a:effectLst/>
                        </a:rPr>
                        <a:t>Explanation </a:t>
                      </a:r>
                      <a:r>
                        <a:rPr lang="en-US" sz="2700" b="1" dirty="0" smtClean="0">
                          <a:solidFill>
                            <a:srgbClr val="FF0000"/>
                          </a:solidFill>
                          <a:effectLst/>
                        </a:rPr>
                        <a:t>(HIGHLIGHT</a:t>
                      </a:r>
                      <a:r>
                        <a:rPr lang="en-US" sz="2700" b="1" baseline="0" dirty="0" smtClean="0">
                          <a:solidFill>
                            <a:srgbClr val="FF0000"/>
                          </a:solidFill>
                          <a:effectLst/>
                        </a:rPr>
                        <a:t> KEY PHRASES TO STUDY!)</a:t>
                      </a:r>
                      <a:endParaRPr lang="en-US" sz="27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7523">
                <a:tc>
                  <a:txBody>
                    <a:bodyPr/>
                    <a:lstStyle/>
                    <a:p>
                      <a:pPr marL="0" marR="0" algn="l">
                        <a:lnSpc>
                          <a:spcPct val="107000"/>
                        </a:lnSpc>
                        <a:spcBef>
                          <a:spcPts val="0"/>
                        </a:spcBef>
                        <a:spcAft>
                          <a:spcPts val="0"/>
                        </a:spcAft>
                      </a:pPr>
                      <a:r>
                        <a:rPr lang="en-US" sz="2700" b="1" dirty="0" smtClean="0">
                          <a:effectLst/>
                        </a:rPr>
                        <a:t>POPULAR SOVEREIGNTY</a:t>
                      </a:r>
                      <a:endParaRPr lang="en-US" sz="2700" b="1" dirty="0">
                        <a:effectLst/>
                      </a:endParaRPr>
                    </a:p>
                  </a:txBody>
                  <a:tcPr marL="68580" marR="68580" marT="0" marB="0"/>
                </a:tc>
                <a:tc>
                  <a:txBody>
                    <a:bodyPr/>
                    <a:lstStyle/>
                    <a:p>
                      <a:pPr marL="0" marR="0" algn="l">
                        <a:lnSpc>
                          <a:spcPct val="107000"/>
                        </a:lnSpc>
                        <a:spcBef>
                          <a:spcPts val="0"/>
                        </a:spcBef>
                        <a:spcAft>
                          <a:spcPts val="0"/>
                        </a:spcAft>
                      </a:pPr>
                      <a:r>
                        <a:rPr lang="en-US" sz="2700" b="1" dirty="0" err="1" smtClean="0">
                          <a:effectLst/>
                        </a:rPr>
                        <a:t>Govt</a:t>
                      </a:r>
                      <a:r>
                        <a:rPr lang="en-US" sz="2700" b="1" dirty="0" smtClean="0">
                          <a:effectLst/>
                        </a:rPr>
                        <a:t> </a:t>
                      </a:r>
                      <a:r>
                        <a:rPr lang="en-US" sz="2700" b="1" dirty="0">
                          <a:effectLst/>
                        </a:rPr>
                        <a:t>derives its </a:t>
                      </a:r>
                      <a:r>
                        <a:rPr lang="en-US" sz="2700" b="1" u="sng" dirty="0">
                          <a:solidFill>
                            <a:srgbClr val="FF0000"/>
                          </a:solidFill>
                          <a:effectLst/>
                        </a:rPr>
                        <a:t>power from the people</a:t>
                      </a:r>
                      <a:endParaRPr lang="en-US" sz="27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4446">
                <a:tc>
                  <a:txBody>
                    <a:bodyPr/>
                    <a:lstStyle/>
                    <a:p>
                      <a:pPr marL="0" marR="0" algn="l">
                        <a:lnSpc>
                          <a:spcPct val="107000"/>
                        </a:lnSpc>
                        <a:spcBef>
                          <a:spcPts val="0"/>
                        </a:spcBef>
                        <a:spcAft>
                          <a:spcPts val="0"/>
                        </a:spcAft>
                      </a:pPr>
                      <a:r>
                        <a:rPr lang="en-US" sz="2700" b="1" dirty="0" smtClean="0">
                          <a:effectLst/>
                        </a:rPr>
                        <a:t>FEDERALISM</a:t>
                      </a:r>
                      <a:endParaRPr lang="en-US" sz="2700" b="1" dirty="0">
                        <a:effectLst/>
                      </a:endParaRPr>
                    </a:p>
                  </a:txBody>
                  <a:tcPr marL="68580" marR="68580" marT="0" marB="0"/>
                </a:tc>
                <a:tc>
                  <a:txBody>
                    <a:bodyPr/>
                    <a:lstStyle/>
                    <a:p>
                      <a:pPr marL="0" marR="0" algn="l">
                        <a:lnSpc>
                          <a:spcPct val="107000"/>
                        </a:lnSpc>
                        <a:spcBef>
                          <a:spcPts val="0"/>
                        </a:spcBef>
                        <a:spcAft>
                          <a:spcPts val="0"/>
                        </a:spcAft>
                      </a:pPr>
                      <a:r>
                        <a:rPr lang="en-US" sz="2700" b="1" u="sng" dirty="0">
                          <a:solidFill>
                            <a:srgbClr val="FF0000"/>
                          </a:solidFill>
                          <a:effectLst/>
                        </a:rPr>
                        <a:t>Power </a:t>
                      </a:r>
                      <a:r>
                        <a:rPr lang="en-US" sz="2700" b="1" u="sng" dirty="0" smtClean="0">
                          <a:solidFill>
                            <a:srgbClr val="FF0000"/>
                          </a:solidFill>
                          <a:effectLst/>
                        </a:rPr>
                        <a:t>SHARED</a:t>
                      </a:r>
                      <a:r>
                        <a:rPr lang="en-US" sz="2700" b="1" dirty="0" smtClean="0">
                          <a:effectLst/>
                        </a:rPr>
                        <a:t> b/w national </a:t>
                      </a:r>
                      <a:r>
                        <a:rPr lang="en-US" sz="2700" b="1" dirty="0">
                          <a:effectLst/>
                        </a:rPr>
                        <a:t>government </a:t>
                      </a:r>
                      <a:r>
                        <a:rPr lang="en-US" sz="2700" b="1" dirty="0" smtClean="0">
                          <a:effectLst/>
                        </a:rPr>
                        <a:t>&amp; </a:t>
                      </a:r>
                      <a:r>
                        <a:rPr lang="en-US" sz="2700" b="1" dirty="0">
                          <a:effectLst/>
                        </a:rPr>
                        <a:t>state </a:t>
                      </a:r>
                      <a:r>
                        <a:rPr lang="en-US" sz="2700" b="1" dirty="0" err="1" smtClean="0">
                          <a:effectLst/>
                        </a:rPr>
                        <a:t>govts</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26404">
                <a:tc>
                  <a:txBody>
                    <a:bodyPr/>
                    <a:lstStyle/>
                    <a:p>
                      <a:pPr marL="0" marR="0" algn="l">
                        <a:lnSpc>
                          <a:spcPct val="107000"/>
                        </a:lnSpc>
                        <a:spcBef>
                          <a:spcPts val="0"/>
                        </a:spcBef>
                        <a:spcAft>
                          <a:spcPts val="0"/>
                        </a:spcAft>
                      </a:pPr>
                      <a:r>
                        <a:rPr lang="en-US" sz="2700" b="1" dirty="0" smtClean="0">
                          <a:effectLst/>
                        </a:rPr>
                        <a:t>CHECKS &amp; BALANCES</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dirty="0">
                          <a:solidFill>
                            <a:srgbClr val="FF0000"/>
                          </a:solidFill>
                          <a:effectLst/>
                        </a:rPr>
                        <a:t>One branch of </a:t>
                      </a:r>
                      <a:r>
                        <a:rPr lang="en-US" sz="2700" b="1" dirty="0" err="1" smtClean="0">
                          <a:solidFill>
                            <a:srgbClr val="FF0000"/>
                          </a:solidFill>
                          <a:effectLst/>
                        </a:rPr>
                        <a:t>govt</a:t>
                      </a:r>
                      <a:r>
                        <a:rPr lang="en-US" sz="2700" b="1" dirty="0" smtClean="0">
                          <a:solidFill>
                            <a:srgbClr val="FF0000"/>
                          </a:solidFill>
                          <a:effectLst/>
                        </a:rPr>
                        <a:t> </a:t>
                      </a:r>
                      <a:r>
                        <a:rPr lang="en-US" sz="2700" b="1" u="sng" dirty="0" smtClean="0">
                          <a:solidFill>
                            <a:srgbClr val="FF0000"/>
                          </a:solidFill>
                          <a:effectLst/>
                        </a:rPr>
                        <a:t>LIMITS</a:t>
                      </a:r>
                      <a:r>
                        <a:rPr lang="en-US" sz="2700" b="1" dirty="0" smtClean="0">
                          <a:solidFill>
                            <a:srgbClr val="FF0000"/>
                          </a:solidFill>
                          <a:effectLst/>
                        </a:rPr>
                        <a:t> power </a:t>
                      </a:r>
                      <a:r>
                        <a:rPr lang="en-US" sz="2700" b="1" dirty="0">
                          <a:solidFill>
                            <a:srgbClr val="FF0000"/>
                          </a:solidFill>
                          <a:effectLst/>
                        </a:rPr>
                        <a:t>of another branch</a:t>
                      </a:r>
                      <a:r>
                        <a:rPr lang="en-US" sz="2700" b="1" dirty="0">
                          <a:effectLst/>
                        </a:rPr>
                        <a:t> so that no branch is too powerful</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26404">
                <a:tc>
                  <a:txBody>
                    <a:bodyPr/>
                    <a:lstStyle/>
                    <a:p>
                      <a:pPr marL="0" marR="0" algn="l">
                        <a:lnSpc>
                          <a:spcPct val="107000"/>
                        </a:lnSpc>
                        <a:spcBef>
                          <a:spcPts val="0"/>
                        </a:spcBef>
                        <a:spcAft>
                          <a:spcPts val="0"/>
                        </a:spcAft>
                      </a:pPr>
                      <a:r>
                        <a:rPr lang="en-US" sz="2700" b="1" dirty="0" smtClean="0">
                          <a:effectLst/>
                        </a:rPr>
                        <a:t>SEPARATION OF POWERS</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dirty="0" smtClean="0">
                          <a:solidFill>
                            <a:srgbClr val="FF0000"/>
                          </a:solidFill>
                          <a:effectLst/>
                        </a:rPr>
                        <a:t>Federal </a:t>
                      </a:r>
                      <a:r>
                        <a:rPr lang="en-US" sz="2700" b="1" dirty="0" err="1" smtClean="0">
                          <a:solidFill>
                            <a:srgbClr val="FF0000"/>
                          </a:solidFill>
                          <a:effectLst/>
                        </a:rPr>
                        <a:t>govt</a:t>
                      </a:r>
                      <a:r>
                        <a:rPr lang="en-US" sz="2700" b="1" dirty="0" smtClean="0">
                          <a:solidFill>
                            <a:srgbClr val="FF0000"/>
                          </a:solidFill>
                          <a:effectLst/>
                        </a:rPr>
                        <a:t> </a:t>
                      </a:r>
                      <a:r>
                        <a:rPr lang="en-US" sz="2700" b="1" u="sng" dirty="0" smtClean="0">
                          <a:solidFill>
                            <a:srgbClr val="FF0000"/>
                          </a:solidFill>
                          <a:effectLst/>
                        </a:rPr>
                        <a:t>DIVIDED</a:t>
                      </a:r>
                      <a:r>
                        <a:rPr lang="en-US" sz="2700" b="1" dirty="0" smtClean="0">
                          <a:solidFill>
                            <a:srgbClr val="FF0000"/>
                          </a:solidFill>
                          <a:effectLst/>
                        </a:rPr>
                        <a:t> </a:t>
                      </a:r>
                      <a:r>
                        <a:rPr lang="en-US" sz="2700" b="1" dirty="0">
                          <a:solidFill>
                            <a:srgbClr val="FF0000"/>
                          </a:solidFill>
                          <a:effectLst/>
                        </a:rPr>
                        <a:t>into different branches</a:t>
                      </a:r>
                      <a:r>
                        <a:rPr lang="en-US" sz="2700" b="1" dirty="0">
                          <a:effectLst/>
                        </a:rPr>
                        <a:t>, each branch having </a:t>
                      </a:r>
                      <a:r>
                        <a:rPr lang="en-US" sz="2700" b="1" u="sng" dirty="0" smtClean="0">
                          <a:solidFill>
                            <a:srgbClr val="FF0000"/>
                          </a:solidFill>
                          <a:effectLst/>
                        </a:rPr>
                        <a:t>DIFFERENT FUNCTIONS</a:t>
                      </a:r>
                      <a:endParaRPr lang="en-US" sz="27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26404">
                <a:tc>
                  <a:txBody>
                    <a:bodyPr/>
                    <a:lstStyle/>
                    <a:p>
                      <a:pPr marL="0" marR="0" algn="l">
                        <a:lnSpc>
                          <a:spcPct val="107000"/>
                        </a:lnSpc>
                        <a:spcBef>
                          <a:spcPts val="0"/>
                        </a:spcBef>
                        <a:spcAft>
                          <a:spcPts val="0"/>
                        </a:spcAft>
                      </a:pPr>
                      <a:r>
                        <a:rPr lang="en-US" sz="2700" b="1" dirty="0" smtClean="0">
                          <a:effectLst/>
                        </a:rPr>
                        <a:t>JUDICIAL</a:t>
                      </a:r>
                      <a:r>
                        <a:rPr lang="en-US" sz="2700" b="1" baseline="0" dirty="0" smtClean="0">
                          <a:effectLst/>
                        </a:rPr>
                        <a:t> REVIEW</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u="sng" dirty="0" smtClean="0">
                          <a:solidFill>
                            <a:srgbClr val="FF0000"/>
                          </a:solidFill>
                          <a:effectLst/>
                        </a:rPr>
                        <a:t>COURTS</a:t>
                      </a:r>
                      <a:r>
                        <a:rPr lang="en-US" sz="2700" b="1" dirty="0" smtClean="0">
                          <a:effectLst/>
                        </a:rPr>
                        <a:t> </a:t>
                      </a:r>
                      <a:r>
                        <a:rPr lang="en-US" sz="2700" b="1" dirty="0">
                          <a:effectLst/>
                        </a:rPr>
                        <a:t>decide whether or not laws/actions are </a:t>
                      </a:r>
                      <a:r>
                        <a:rPr lang="en-US" sz="2700" b="1" u="sng" dirty="0" smtClean="0">
                          <a:solidFill>
                            <a:srgbClr val="FF0000"/>
                          </a:solidFill>
                          <a:effectLst/>
                        </a:rPr>
                        <a:t>CONSTITUTIONAL</a:t>
                      </a:r>
                      <a:r>
                        <a:rPr lang="en-US" sz="2700" b="1" dirty="0" smtClean="0">
                          <a:effectLst/>
                        </a:rPr>
                        <a:t> </a:t>
                      </a:r>
                      <a:r>
                        <a:rPr lang="en-US" sz="2700" b="1" dirty="0">
                          <a:effectLst/>
                        </a:rPr>
                        <a:t>(follow the Constitution)</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4448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8368"/>
          </a:xfrm>
        </p:spPr>
        <p:txBody>
          <a:bodyPr/>
          <a:lstStyle/>
          <a:p>
            <a:r>
              <a:rPr lang="en-US" b="1" dirty="0" smtClean="0"/>
              <a:t>Study Guide</a:t>
            </a:r>
            <a:endParaRPr lang="en-US" b="1" dirty="0"/>
          </a:p>
        </p:txBody>
      </p:sp>
      <p:sp>
        <p:nvSpPr>
          <p:cNvPr id="3" name="Content Placeholder 2"/>
          <p:cNvSpPr>
            <a:spLocks noGrp="1"/>
          </p:cNvSpPr>
          <p:nvPr>
            <p:ph idx="1"/>
          </p:nvPr>
        </p:nvSpPr>
        <p:spPr>
          <a:xfrm>
            <a:off x="0" y="658369"/>
            <a:ext cx="12192000" cy="609599"/>
          </a:xfrm>
        </p:spPr>
        <p:txBody>
          <a:bodyPr>
            <a:normAutofit fontScale="85000" lnSpcReduction="10000"/>
          </a:bodyPr>
          <a:lstStyle/>
          <a:p>
            <a:pPr marL="0" indent="0">
              <a:buNone/>
            </a:pPr>
            <a:r>
              <a:rPr lang="en-US" sz="3900" b="1" dirty="0"/>
              <a:t>(4) Identify the constitutional principle based on the </a:t>
            </a:r>
            <a:r>
              <a:rPr lang="en-US" sz="3900" b="1" dirty="0" smtClean="0"/>
              <a:t>explanation</a:t>
            </a:r>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72</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860688672"/>
              </p:ext>
            </p:extLst>
          </p:nvPr>
        </p:nvGraphicFramePr>
        <p:xfrm>
          <a:off x="0" y="1267968"/>
          <a:ext cx="12192000" cy="2821894"/>
        </p:xfrm>
        <a:graphic>
          <a:graphicData uri="http://schemas.openxmlformats.org/drawingml/2006/table">
            <a:tbl>
              <a:tblPr firstRow="1" bandRow="1">
                <a:tableStyleId>{5940675A-B579-460E-94D1-54222C63F5DA}</a:tableStyleId>
              </a:tblPr>
              <a:tblGrid>
                <a:gridCol w="3491345"/>
                <a:gridCol w="8700655"/>
              </a:tblGrid>
              <a:tr h="452658">
                <a:tc gridSpan="2">
                  <a:txBody>
                    <a:bodyPr/>
                    <a:lstStyle/>
                    <a:p>
                      <a:pPr marL="0" marR="0" algn="ctr">
                        <a:lnSpc>
                          <a:spcPct val="107000"/>
                        </a:lnSpc>
                        <a:spcBef>
                          <a:spcPts val="0"/>
                        </a:spcBef>
                        <a:spcAft>
                          <a:spcPts val="0"/>
                        </a:spcAft>
                      </a:pPr>
                      <a:r>
                        <a:rPr lang="en-US" sz="2700" b="1" dirty="0">
                          <a:effectLst/>
                        </a:rPr>
                        <a:t>Principles of the U.S. Constitution</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483234">
                <a:tc>
                  <a:txBody>
                    <a:bodyPr/>
                    <a:lstStyle/>
                    <a:p>
                      <a:pPr marL="0" marR="0" algn="l">
                        <a:lnSpc>
                          <a:spcPct val="107000"/>
                        </a:lnSpc>
                        <a:spcBef>
                          <a:spcPts val="0"/>
                        </a:spcBef>
                        <a:spcAft>
                          <a:spcPts val="0"/>
                        </a:spcAft>
                      </a:pPr>
                      <a:r>
                        <a:rPr lang="en-US" sz="2700" b="1">
                          <a:effectLst/>
                        </a:rPr>
                        <a:t>Principle</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dirty="0" smtClean="0">
                          <a:effectLst/>
                        </a:rPr>
                        <a:t>Explanation </a:t>
                      </a:r>
                      <a:r>
                        <a:rPr lang="en-US" sz="2700" b="1" dirty="0" smtClean="0">
                          <a:solidFill>
                            <a:srgbClr val="FF0000"/>
                          </a:solidFill>
                          <a:effectLst/>
                        </a:rPr>
                        <a:t>(HIGHLIGHT</a:t>
                      </a:r>
                      <a:r>
                        <a:rPr lang="en-US" sz="2700" b="1" baseline="0" dirty="0" smtClean="0">
                          <a:solidFill>
                            <a:srgbClr val="FF0000"/>
                          </a:solidFill>
                          <a:effectLst/>
                        </a:rPr>
                        <a:t> KEY PHRASES TO STUDY!)</a:t>
                      </a:r>
                      <a:endParaRPr lang="en-US" sz="27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7523">
                <a:tc>
                  <a:txBody>
                    <a:bodyPr/>
                    <a:lstStyle/>
                    <a:p>
                      <a:pPr marL="0" marR="0" algn="l">
                        <a:lnSpc>
                          <a:spcPct val="107000"/>
                        </a:lnSpc>
                        <a:spcBef>
                          <a:spcPts val="0"/>
                        </a:spcBef>
                        <a:spcAft>
                          <a:spcPts val="0"/>
                        </a:spcAft>
                      </a:pPr>
                      <a:endParaRPr lang="en-US" sz="2700" b="1" dirty="0">
                        <a:effectLst/>
                      </a:endParaRPr>
                    </a:p>
                  </a:txBody>
                  <a:tcPr marL="68580" marR="68580" marT="0" marB="0"/>
                </a:tc>
                <a:tc>
                  <a:txBody>
                    <a:bodyPr/>
                    <a:lstStyle/>
                    <a:p>
                      <a:pPr marL="0" marR="0" algn="l">
                        <a:lnSpc>
                          <a:spcPct val="107000"/>
                        </a:lnSpc>
                        <a:spcBef>
                          <a:spcPts val="0"/>
                        </a:spcBef>
                        <a:spcAft>
                          <a:spcPts val="0"/>
                        </a:spcAft>
                      </a:pPr>
                      <a:r>
                        <a:rPr lang="en-US" sz="2700" b="1" dirty="0" smtClean="0">
                          <a:effectLst/>
                        </a:rPr>
                        <a:t>Constitution is the</a:t>
                      </a:r>
                      <a:r>
                        <a:rPr lang="en-US" sz="2700" b="1" baseline="0" dirty="0" smtClean="0">
                          <a:effectLst/>
                        </a:rPr>
                        <a:t> </a:t>
                      </a:r>
                      <a:r>
                        <a:rPr lang="en-US" sz="2700" b="1" u="sng" baseline="0" dirty="0" smtClean="0">
                          <a:solidFill>
                            <a:srgbClr val="FF0000"/>
                          </a:solidFill>
                          <a:effectLst/>
                        </a:rPr>
                        <a:t>HIGHEST LAW OF THE LAND</a:t>
                      </a:r>
                      <a:endParaRPr lang="en-US" sz="27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4446">
                <a:tc>
                  <a:txBody>
                    <a:bodyPr/>
                    <a:lstStyle/>
                    <a:p>
                      <a:pPr marL="0" marR="0" algn="l">
                        <a:lnSpc>
                          <a:spcPct val="107000"/>
                        </a:lnSpc>
                        <a:spcBef>
                          <a:spcPts val="0"/>
                        </a:spcBef>
                        <a:spcAft>
                          <a:spcPts val="0"/>
                        </a:spcAft>
                      </a:pPr>
                      <a:r>
                        <a:rPr lang="en-US" sz="2700" b="1" dirty="0">
                          <a:effectLst/>
                        </a:rPr>
                        <a:t> </a:t>
                      </a:r>
                    </a:p>
                  </a:txBody>
                  <a:tcPr marL="68580" marR="68580" marT="0" marB="0"/>
                </a:tc>
                <a:tc>
                  <a:txBody>
                    <a:bodyPr/>
                    <a:lstStyle/>
                    <a:p>
                      <a:pPr marL="0" marR="0" algn="l">
                        <a:lnSpc>
                          <a:spcPct val="107000"/>
                        </a:lnSpc>
                        <a:spcBef>
                          <a:spcPts val="0"/>
                        </a:spcBef>
                        <a:spcAft>
                          <a:spcPts val="0"/>
                        </a:spcAft>
                      </a:pPr>
                      <a:r>
                        <a:rPr lang="en-US" sz="2700" b="1" u="sng" dirty="0" smtClean="0">
                          <a:solidFill>
                            <a:srgbClr val="FF0000"/>
                          </a:solidFill>
                          <a:effectLst/>
                        </a:rPr>
                        <a:t>LEADERS</a:t>
                      </a:r>
                      <a:r>
                        <a:rPr lang="en-US" sz="2700" b="1" u="none" baseline="0" dirty="0" smtClean="0">
                          <a:solidFill>
                            <a:srgbClr val="FF0000"/>
                          </a:solidFill>
                          <a:effectLst/>
                        </a:rPr>
                        <a:t> in </a:t>
                      </a:r>
                      <a:r>
                        <a:rPr lang="en-US" sz="2700" b="1" u="none" baseline="0" dirty="0" err="1" smtClean="0">
                          <a:solidFill>
                            <a:srgbClr val="FF0000"/>
                          </a:solidFill>
                          <a:effectLst/>
                        </a:rPr>
                        <a:t>govt</a:t>
                      </a:r>
                      <a:r>
                        <a:rPr lang="en-US" sz="2700" b="1" u="none" baseline="0" dirty="0" smtClean="0">
                          <a:solidFill>
                            <a:srgbClr val="FF0000"/>
                          </a:solidFill>
                          <a:effectLst/>
                        </a:rPr>
                        <a:t> cannot govern however they want; they </a:t>
                      </a:r>
                      <a:r>
                        <a:rPr lang="en-US" sz="2700" b="1" u="sng" baseline="0" dirty="0" smtClean="0">
                          <a:solidFill>
                            <a:srgbClr val="FF0000"/>
                          </a:solidFill>
                          <a:effectLst/>
                        </a:rPr>
                        <a:t>MUST FOLLOW THE CONSTITUTION</a:t>
                      </a:r>
                      <a:endParaRPr lang="en-US" sz="27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7861">
                <a:tc>
                  <a:txBody>
                    <a:bodyPr/>
                    <a:lstStyle/>
                    <a:p>
                      <a:pPr marL="0" marR="0" algn="l">
                        <a:lnSpc>
                          <a:spcPct val="107000"/>
                        </a:lnSpc>
                        <a:spcBef>
                          <a:spcPts val="0"/>
                        </a:spcBef>
                        <a:spcAft>
                          <a:spcPts val="0"/>
                        </a:spcAft>
                      </a:pP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u="sng" dirty="0" smtClean="0">
                          <a:solidFill>
                            <a:srgbClr val="FF0000"/>
                          </a:solidFill>
                          <a:effectLst/>
                          <a:latin typeface="+mn-lt"/>
                          <a:ea typeface="+mn-ea"/>
                          <a:cs typeface="+mn-cs"/>
                        </a:rPr>
                        <a:t>LAW</a:t>
                      </a:r>
                      <a:r>
                        <a:rPr lang="en-US" sz="2700" b="1" u="sng" baseline="0" dirty="0" smtClean="0">
                          <a:solidFill>
                            <a:srgbClr val="FF0000"/>
                          </a:solidFill>
                          <a:effectLst/>
                          <a:latin typeface="+mn-lt"/>
                          <a:ea typeface="+mn-ea"/>
                          <a:cs typeface="+mn-cs"/>
                        </a:rPr>
                        <a:t> APPLIES EQUALLY TO EVERYONE</a:t>
                      </a:r>
                      <a:r>
                        <a:rPr lang="en-US" sz="2700" b="1" baseline="0" dirty="0" smtClean="0">
                          <a:solidFill>
                            <a:srgbClr val="FF0000"/>
                          </a:solidFill>
                          <a:effectLst/>
                          <a:latin typeface="+mn-lt"/>
                          <a:ea typeface="+mn-ea"/>
                          <a:cs typeface="+mn-cs"/>
                        </a:rPr>
                        <a:t>, even our leaders</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54272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8368"/>
          </a:xfrm>
        </p:spPr>
        <p:txBody>
          <a:bodyPr/>
          <a:lstStyle/>
          <a:p>
            <a:r>
              <a:rPr lang="en-US" b="1" dirty="0" smtClean="0"/>
              <a:t>Study Guide</a:t>
            </a:r>
            <a:endParaRPr lang="en-US" b="1" dirty="0"/>
          </a:p>
        </p:txBody>
      </p:sp>
      <p:sp>
        <p:nvSpPr>
          <p:cNvPr id="3" name="Content Placeholder 2"/>
          <p:cNvSpPr>
            <a:spLocks noGrp="1"/>
          </p:cNvSpPr>
          <p:nvPr>
            <p:ph idx="1"/>
          </p:nvPr>
        </p:nvSpPr>
        <p:spPr>
          <a:xfrm>
            <a:off x="0" y="658369"/>
            <a:ext cx="12192000" cy="609599"/>
          </a:xfrm>
        </p:spPr>
        <p:txBody>
          <a:bodyPr>
            <a:normAutofit fontScale="85000" lnSpcReduction="10000"/>
          </a:bodyPr>
          <a:lstStyle/>
          <a:p>
            <a:pPr marL="0" indent="0">
              <a:buNone/>
            </a:pPr>
            <a:r>
              <a:rPr lang="en-US" sz="3900" b="1" dirty="0"/>
              <a:t>(4) Identify the constitutional principle based on the </a:t>
            </a:r>
            <a:r>
              <a:rPr lang="en-US" sz="3900" b="1" dirty="0" smtClean="0"/>
              <a:t>explanation</a:t>
            </a:r>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73</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033571565"/>
              </p:ext>
            </p:extLst>
          </p:nvPr>
        </p:nvGraphicFramePr>
        <p:xfrm>
          <a:off x="0" y="1267968"/>
          <a:ext cx="12192000" cy="2821894"/>
        </p:xfrm>
        <a:graphic>
          <a:graphicData uri="http://schemas.openxmlformats.org/drawingml/2006/table">
            <a:tbl>
              <a:tblPr firstRow="1" bandRow="1">
                <a:tableStyleId>{5940675A-B579-460E-94D1-54222C63F5DA}</a:tableStyleId>
              </a:tblPr>
              <a:tblGrid>
                <a:gridCol w="3491345"/>
                <a:gridCol w="8700655"/>
              </a:tblGrid>
              <a:tr h="452658">
                <a:tc gridSpan="2">
                  <a:txBody>
                    <a:bodyPr/>
                    <a:lstStyle/>
                    <a:p>
                      <a:pPr marL="0" marR="0" algn="ctr">
                        <a:lnSpc>
                          <a:spcPct val="107000"/>
                        </a:lnSpc>
                        <a:spcBef>
                          <a:spcPts val="0"/>
                        </a:spcBef>
                        <a:spcAft>
                          <a:spcPts val="0"/>
                        </a:spcAft>
                      </a:pPr>
                      <a:r>
                        <a:rPr lang="en-US" sz="2700" b="1" dirty="0">
                          <a:effectLst/>
                        </a:rPr>
                        <a:t>Principles of the U.S. Constitution</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483234">
                <a:tc>
                  <a:txBody>
                    <a:bodyPr/>
                    <a:lstStyle/>
                    <a:p>
                      <a:pPr marL="0" marR="0" algn="l">
                        <a:lnSpc>
                          <a:spcPct val="107000"/>
                        </a:lnSpc>
                        <a:spcBef>
                          <a:spcPts val="0"/>
                        </a:spcBef>
                        <a:spcAft>
                          <a:spcPts val="0"/>
                        </a:spcAft>
                      </a:pPr>
                      <a:r>
                        <a:rPr lang="en-US" sz="2700" b="1">
                          <a:effectLst/>
                        </a:rPr>
                        <a:t>Principle</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dirty="0" smtClean="0">
                          <a:effectLst/>
                        </a:rPr>
                        <a:t>Explanation </a:t>
                      </a:r>
                      <a:r>
                        <a:rPr lang="en-US" sz="2700" b="1" dirty="0" smtClean="0">
                          <a:solidFill>
                            <a:srgbClr val="FF0000"/>
                          </a:solidFill>
                          <a:effectLst/>
                        </a:rPr>
                        <a:t>(HIGHLIGHT</a:t>
                      </a:r>
                      <a:r>
                        <a:rPr lang="en-US" sz="2700" b="1" baseline="0" dirty="0" smtClean="0">
                          <a:solidFill>
                            <a:srgbClr val="FF0000"/>
                          </a:solidFill>
                          <a:effectLst/>
                        </a:rPr>
                        <a:t> KEY PHRASES TO STUDY!)</a:t>
                      </a:r>
                      <a:endParaRPr lang="en-US" sz="27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7523">
                <a:tc>
                  <a:txBody>
                    <a:bodyPr/>
                    <a:lstStyle/>
                    <a:p>
                      <a:pPr marL="0" marR="0" algn="l">
                        <a:lnSpc>
                          <a:spcPct val="107000"/>
                        </a:lnSpc>
                        <a:spcBef>
                          <a:spcPts val="0"/>
                        </a:spcBef>
                        <a:spcAft>
                          <a:spcPts val="0"/>
                        </a:spcAft>
                      </a:pPr>
                      <a:r>
                        <a:rPr lang="en-US" sz="2700" b="1" dirty="0" smtClean="0">
                          <a:effectLst/>
                        </a:rPr>
                        <a:t>SUPREMACY</a:t>
                      </a:r>
                      <a:r>
                        <a:rPr lang="en-US" sz="2700" b="1" baseline="0" dirty="0" smtClean="0">
                          <a:effectLst/>
                        </a:rPr>
                        <a:t> CLAUSE</a:t>
                      </a:r>
                      <a:endParaRPr lang="en-US" sz="2700" b="1" dirty="0">
                        <a:effectLst/>
                      </a:endParaRPr>
                    </a:p>
                  </a:txBody>
                  <a:tcPr marL="68580" marR="68580" marT="0" marB="0"/>
                </a:tc>
                <a:tc>
                  <a:txBody>
                    <a:bodyPr/>
                    <a:lstStyle/>
                    <a:p>
                      <a:pPr marL="0" marR="0" algn="l">
                        <a:lnSpc>
                          <a:spcPct val="107000"/>
                        </a:lnSpc>
                        <a:spcBef>
                          <a:spcPts val="0"/>
                        </a:spcBef>
                        <a:spcAft>
                          <a:spcPts val="0"/>
                        </a:spcAft>
                      </a:pPr>
                      <a:r>
                        <a:rPr lang="en-US" sz="2700" b="1" dirty="0" smtClean="0">
                          <a:effectLst/>
                        </a:rPr>
                        <a:t>Constitution is the</a:t>
                      </a:r>
                      <a:r>
                        <a:rPr lang="en-US" sz="2700" b="1" baseline="0" dirty="0" smtClean="0">
                          <a:effectLst/>
                        </a:rPr>
                        <a:t> </a:t>
                      </a:r>
                      <a:r>
                        <a:rPr lang="en-US" sz="2700" b="1" u="sng" baseline="0" dirty="0" smtClean="0">
                          <a:solidFill>
                            <a:srgbClr val="FF0000"/>
                          </a:solidFill>
                          <a:effectLst/>
                        </a:rPr>
                        <a:t>HIGHEST LAW OF THE LAND</a:t>
                      </a:r>
                      <a:endParaRPr lang="en-US" sz="27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4446">
                <a:tc>
                  <a:txBody>
                    <a:bodyPr/>
                    <a:lstStyle/>
                    <a:p>
                      <a:pPr marL="0" marR="0" algn="l">
                        <a:lnSpc>
                          <a:spcPct val="107000"/>
                        </a:lnSpc>
                        <a:spcBef>
                          <a:spcPts val="0"/>
                        </a:spcBef>
                        <a:spcAft>
                          <a:spcPts val="0"/>
                        </a:spcAft>
                      </a:pPr>
                      <a:r>
                        <a:rPr lang="en-US" sz="2700" b="1" dirty="0" smtClean="0">
                          <a:effectLst/>
                        </a:rPr>
                        <a:t>LIMITED GOVERNMENT</a:t>
                      </a:r>
                      <a:r>
                        <a:rPr lang="en-US" sz="2700" b="1" dirty="0">
                          <a:effectLst/>
                        </a:rPr>
                        <a:t> </a:t>
                      </a:r>
                    </a:p>
                  </a:txBody>
                  <a:tcPr marL="68580" marR="68580" marT="0" marB="0"/>
                </a:tc>
                <a:tc>
                  <a:txBody>
                    <a:bodyPr/>
                    <a:lstStyle/>
                    <a:p>
                      <a:pPr marL="0" marR="0" algn="l">
                        <a:lnSpc>
                          <a:spcPct val="107000"/>
                        </a:lnSpc>
                        <a:spcBef>
                          <a:spcPts val="0"/>
                        </a:spcBef>
                        <a:spcAft>
                          <a:spcPts val="0"/>
                        </a:spcAft>
                      </a:pPr>
                      <a:r>
                        <a:rPr lang="en-US" sz="2700" b="1" u="sng" dirty="0" smtClean="0">
                          <a:solidFill>
                            <a:srgbClr val="FF0000"/>
                          </a:solidFill>
                          <a:effectLst/>
                        </a:rPr>
                        <a:t>LEADERS</a:t>
                      </a:r>
                      <a:r>
                        <a:rPr lang="en-US" sz="2700" b="1" u="none" baseline="0" dirty="0" smtClean="0">
                          <a:solidFill>
                            <a:srgbClr val="FF0000"/>
                          </a:solidFill>
                          <a:effectLst/>
                        </a:rPr>
                        <a:t> in </a:t>
                      </a:r>
                      <a:r>
                        <a:rPr lang="en-US" sz="2700" b="1" u="none" baseline="0" dirty="0" err="1" smtClean="0">
                          <a:solidFill>
                            <a:srgbClr val="FF0000"/>
                          </a:solidFill>
                          <a:effectLst/>
                        </a:rPr>
                        <a:t>govt</a:t>
                      </a:r>
                      <a:r>
                        <a:rPr lang="en-US" sz="2700" b="1" u="none" baseline="0" dirty="0" smtClean="0">
                          <a:solidFill>
                            <a:srgbClr val="FF0000"/>
                          </a:solidFill>
                          <a:effectLst/>
                        </a:rPr>
                        <a:t> cannot govern however they want; they </a:t>
                      </a:r>
                      <a:r>
                        <a:rPr lang="en-US" sz="2700" b="1" u="sng" baseline="0" dirty="0" smtClean="0">
                          <a:solidFill>
                            <a:srgbClr val="FF0000"/>
                          </a:solidFill>
                          <a:effectLst/>
                        </a:rPr>
                        <a:t>MUST FOLLOW THE CONSTITUTION</a:t>
                      </a:r>
                      <a:endParaRPr lang="en-US" sz="27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7861">
                <a:tc>
                  <a:txBody>
                    <a:bodyPr/>
                    <a:lstStyle/>
                    <a:p>
                      <a:pPr marL="0" marR="0" algn="l">
                        <a:lnSpc>
                          <a:spcPct val="107000"/>
                        </a:lnSpc>
                        <a:spcBef>
                          <a:spcPts val="0"/>
                        </a:spcBef>
                        <a:spcAft>
                          <a:spcPts val="0"/>
                        </a:spcAft>
                      </a:pPr>
                      <a:r>
                        <a:rPr lang="en-US" sz="2700" b="1" dirty="0" smtClean="0">
                          <a:effectLst/>
                        </a:rPr>
                        <a:t>RULE OF LAW</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u="sng" dirty="0" smtClean="0">
                          <a:solidFill>
                            <a:srgbClr val="FF0000"/>
                          </a:solidFill>
                          <a:effectLst/>
                          <a:latin typeface="+mn-lt"/>
                          <a:ea typeface="+mn-ea"/>
                          <a:cs typeface="+mn-cs"/>
                        </a:rPr>
                        <a:t>LAW</a:t>
                      </a:r>
                      <a:r>
                        <a:rPr lang="en-US" sz="2700" b="1" u="sng" baseline="0" dirty="0" smtClean="0">
                          <a:solidFill>
                            <a:srgbClr val="FF0000"/>
                          </a:solidFill>
                          <a:effectLst/>
                          <a:latin typeface="+mn-lt"/>
                          <a:ea typeface="+mn-ea"/>
                          <a:cs typeface="+mn-cs"/>
                        </a:rPr>
                        <a:t> APPLIES EQUALLY TO EVERYONE</a:t>
                      </a:r>
                      <a:r>
                        <a:rPr lang="en-US" sz="2700" b="1" baseline="0" dirty="0" smtClean="0">
                          <a:solidFill>
                            <a:srgbClr val="FF0000"/>
                          </a:solidFill>
                          <a:effectLst/>
                          <a:latin typeface="+mn-lt"/>
                          <a:ea typeface="+mn-ea"/>
                          <a:cs typeface="+mn-cs"/>
                        </a:rPr>
                        <a:t>, even our leaders</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7354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8368"/>
          </a:xfrm>
        </p:spPr>
        <p:txBody>
          <a:bodyPr/>
          <a:lstStyle/>
          <a:p>
            <a:r>
              <a:rPr lang="en-US" b="1" dirty="0" smtClean="0"/>
              <a:t>Study Guide</a:t>
            </a:r>
            <a:endParaRPr lang="en-US" b="1" dirty="0"/>
          </a:p>
        </p:txBody>
      </p:sp>
      <p:sp>
        <p:nvSpPr>
          <p:cNvPr id="3" name="Content Placeholder 2"/>
          <p:cNvSpPr>
            <a:spLocks noGrp="1"/>
          </p:cNvSpPr>
          <p:nvPr>
            <p:ph idx="1"/>
          </p:nvPr>
        </p:nvSpPr>
        <p:spPr>
          <a:xfrm>
            <a:off x="0" y="658369"/>
            <a:ext cx="12192000" cy="5971031"/>
          </a:xfrm>
        </p:spPr>
        <p:txBody>
          <a:bodyPr>
            <a:normAutofit fontScale="70000" lnSpcReduction="20000"/>
          </a:bodyPr>
          <a:lstStyle/>
          <a:p>
            <a:pPr marL="0" indent="0">
              <a:buNone/>
            </a:pPr>
            <a:r>
              <a:rPr lang="en-US" sz="3900" b="1" dirty="0" smtClean="0"/>
              <a:t>(5) Identify the constitutional principle based on the statement</a:t>
            </a:r>
          </a:p>
          <a:p>
            <a:pPr marL="4572000" indent="-4572000">
              <a:buNone/>
            </a:pPr>
            <a:r>
              <a:rPr lang="en-US" sz="3900" b="1" dirty="0" smtClean="0"/>
              <a:t>________________________</a:t>
            </a:r>
            <a:r>
              <a:rPr lang="en-US" sz="3900" b="1" dirty="0"/>
              <a:t>	Some citizens believe that this law passed after Sept. 11, 2001 violates the Fourth Amendment right to be protected against unreasonable searches and seizures</a:t>
            </a:r>
            <a:r>
              <a:rPr lang="en-US" sz="3900" b="1" dirty="0" smtClean="0"/>
              <a:t>.</a:t>
            </a:r>
            <a:endParaRPr lang="en-US" sz="3900" b="1" dirty="0"/>
          </a:p>
          <a:p>
            <a:pPr marL="4572000" indent="-4572000">
              <a:buNone/>
            </a:pPr>
            <a:r>
              <a:rPr lang="en-US" sz="3900" b="1" dirty="0" smtClean="0"/>
              <a:t>________________________</a:t>
            </a:r>
            <a:r>
              <a:rPr lang="en-US" sz="3900" b="1" dirty="0"/>
              <a:t>	The court case, </a:t>
            </a:r>
            <a:r>
              <a:rPr lang="en-US" sz="3900" b="1" dirty="0" err="1"/>
              <a:t>McCollouch</a:t>
            </a:r>
            <a:r>
              <a:rPr lang="en-US" sz="3900" b="1" dirty="0"/>
              <a:t> vs. Maryland, upheld the right of the federal government to incorporate the Second National Bank – even though it wasn’t listed in the Constitution</a:t>
            </a:r>
            <a:r>
              <a:rPr lang="en-US" sz="3900" b="1" dirty="0" smtClean="0"/>
              <a:t>.</a:t>
            </a:r>
            <a:endParaRPr lang="en-US" sz="3900" b="1" dirty="0"/>
          </a:p>
          <a:p>
            <a:pPr marL="4572000" indent="-4572000">
              <a:buNone/>
            </a:pPr>
            <a:r>
              <a:rPr lang="en-US" sz="3900" b="1" dirty="0" smtClean="0"/>
              <a:t>________________________</a:t>
            </a:r>
            <a:r>
              <a:rPr lang="en-US" sz="3900" b="1" dirty="0"/>
              <a:t>	Congress can’t make laws which make acts a crime after act has been </a:t>
            </a:r>
            <a:r>
              <a:rPr lang="en-US" sz="3900" b="1" dirty="0" smtClean="0"/>
              <a:t>committed</a:t>
            </a:r>
            <a:endParaRPr lang="en-US" sz="3900" b="1" dirty="0"/>
          </a:p>
          <a:p>
            <a:pPr marL="4572000" indent="-4572000">
              <a:buNone/>
            </a:pPr>
            <a:r>
              <a:rPr lang="en-US" sz="3900" b="1" dirty="0" smtClean="0"/>
              <a:t>________________________	It </a:t>
            </a:r>
            <a:r>
              <a:rPr lang="en-US" sz="3900" b="1" dirty="0"/>
              <a:t>places “a wall of separation between church and state</a:t>
            </a:r>
            <a:r>
              <a:rPr lang="en-US" sz="3900" b="1" dirty="0" smtClean="0"/>
              <a:t>.”</a:t>
            </a:r>
            <a:endParaRPr lang="en-US" sz="3900" b="1" dirty="0"/>
          </a:p>
          <a:p>
            <a:pPr marL="4572000" indent="-4572000">
              <a:buNone/>
            </a:pPr>
            <a:r>
              <a:rPr lang="en-US" sz="3900" b="1" dirty="0" smtClean="0"/>
              <a:t>________________________</a:t>
            </a:r>
            <a:r>
              <a:rPr lang="en-US" sz="3900" b="1" dirty="0"/>
              <a:t>	“No person shall be held to answer for a … crime, unless on the presentment or indictment of a Grand Jury.”</a:t>
            </a:r>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74</a:t>
            </a:fld>
            <a:endParaRPr lang="en-US"/>
          </a:p>
        </p:txBody>
      </p:sp>
    </p:spTree>
    <p:extLst>
      <p:ext uri="{BB962C8B-B14F-4D97-AF65-F5344CB8AC3E}">
        <p14:creationId xmlns:p14="http://schemas.microsoft.com/office/powerpoint/2010/main" val="412962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8368"/>
          </a:xfrm>
        </p:spPr>
        <p:txBody>
          <a:bodyPr/>
          <a:lstStyle/>
          <a:p>
            <a:r>
              <a:rPr lang="en-US" b="1" dirty="0" smtClean="0"/>
              <a:t>Study Guide</a:t>
            </a:r>
            <a:endParaRPr lang="en-US" b="1" dirty="0"/>
          </a:p>
        </p:txBody>
      </p:sp>
      <p:sp>
        <p:nvSpPr>
          <p:cNvPr id="3" name="Content Placeholder 2"/>
          <p:cNvSpPr>
            <a:spLocks noGrp="1"/>
          </p:cNvSpPr>
          <p:nvPr>
            <p:ph idx="1"/>
          </p:nvPr>
        </p:nvSpPr>
        <p:spPr>
          <a:xfrm>
            <a:off x="0" y="658369"/>
            <a:ext cx="12192000" cy="5971031"/>
          </a:xfrm>
        </p:spPr>
        <p:txBody>
          <a:bodyPr>
            <a:normAutofit fontScale="70000" lnSpcReduction="20000"/>
          </a:bodyPr>
          <a:lstStyle/>
          <a:p>
            <a:pPr marL="0" indent="0">
              <a:buNone/>
            </a:pPr>
            <a:r>
              <a:rPr lang="en-US" sz="3900" b="1" dirty="0" smtClean="0"/>
              <a:t>(5) Identify the constitutional principle based on the statement</a:t>
            </a:r>
          </a:p>
          <a:p>
            <a:pPr marL="4572000" indent="-4572000">
              <a:buNone/>
            </a:pPr>
            <a:r>
              <a:rPr lang="en-US" sz="3900" b="1" dirty="0" smtClean="0"/>
              <a:t>PATRIOT ACT</a:t>
            </a:r>
            <a:r>
              <a:rPr lang="en-US" sz="3900" b="1" dirty="0"/>
              <a:t>	Some citizens believe that this law passed after Sept. 11, 2001 violates the Fourth Amendment right to be protected against unreasonable searches and seizures</a:t>
            </a:r>
            <a:r>
              <a:rPr lang="en-US" sz="3900" b="1" dirty="0" smtClean="0"/>
              <a:t>.</a:t>
            </a:r>
            <a:endParaRPr lang="en-US" sz="3900" b="1" dirty="0"/>
          </a:p>
          <a:p>
            <a:pPr marL="4572000" indent="-4572000">
              <a:buNone/>
            </a:pPr>
            <a:r>
              <a:rPr lang="en-US" sz="3900" b="1" dirty="0" smtClean="0"/>
              <a:t>IMPLIED POWERS</a:t>
            </a:r>
            <a:r>
              <a:rPr lang="en-US" sz="3900" b="1" dirty="0"/>
              <a:t>	The court case, </a:t>
            </a:r>
            <a:r>
              <a:rPr lang="en-US" sz="3900" b="1" dirty="0" err="1"/>
              <a:t>McCollouch</a:t>
            </a:r>
            <a:r>
              <a:rPr lang="en-US" sz="3900" b="1" dirty="0"/>
              <a:t> vs. Maryland, upheld the right of the federal government to incorporate the Second National Bank – even though it wasn’t listed in the Constitution</a:t>
            </a:r>
            <a:r>
              <a:rPr lang="en-US" sz="3900" b="1" dirty="0" smtClean="0"/>
              <a:t>.</a:t>
            </a:r>
            <a:endParaRPr lang="en-US" sz="3900" b="1" dirty="0"/>
          </a:p>
          <a:p>
            <a:pPr marL="4572000" indent="-4572000">
              <a:buNone/>
            </a:pPr>
            <a:r>
              <a:rPr lang="en-US" sz="3900" b="1" dirty="0" smtClean="0"/>
              <a:t>No </a:t>
            </a:r>
            <a:r>
              <a:rPr lang="en-US" sz="3900" b="1" i="1" dirty="0" smtClean="0"/>
              <a:t>EX POST FACTO</a:t>
            </a:r>
            <a:r>
              <a:rPr lang="en-US" sz="3900" b="1" dirty="0" smtClean="0"/>
              <a:t> laws</a:t>
            </a:r>
            <a:r>
              <a:rPr lang="en-US" sz="3900" b="1" dirty="0"/>
              <a:t>	Congress can’t make laws which make acts a crime after act has been </a:t>
            </a:r>
            <a:r>
              <a:rPr lang="en-US" sz="3900" b="1" dirty="0" smtClean="0"/>
              <a:t>committed</a:t>
            </a:r>
            <a:endParaRPr lang="en-US" sz="3900" b="1" dirty="0"/>
          </a:p>
          <a:p>
            <a:pPr marL="4572000" indent="-4572000">
              <a:buNone/>
            </a:pPr>
            <a:r>
              <a:rPr lang="en-US" sz="3900" b="1" dirty="0" smtClean="0"/>
              <a:t>ESTABLISHMENT CLAUSE</a:t>
            </a:r>
            <a:r>
              <a:rPr lang="en-US" sz="3900" b="1" dirty="0" smtClean="0"/>
              <a:t>	It </a:t>
            </a:r>
            <a:r>
              <a:rPr lang="en-US" sz="3900" b="1" dirty="0"/>
              <a:t>places “a wall of separation between church and state</a:t>
            </a:r>
            <a:r>
              <a:rPr lang="en-US" sz="3900" b="1" dirty="0" smtClean="0"/>
              <a:t>.”</a:t>
            </a:r>
            <a:endParaRPr lang="en-US" sz="3900" b="1" dirty="0"/>
          </a:p>
          <a:p>
            <a:pPr marL="4572000" indent="-4572000">
              <a:buNone/>
            </a:pPr>
            <a:r>
              <a:rPr lang="en-US" sz="3900" b="1" i="1" dirty="0" smtClean="0"/>
              <a:t>Habeas corpus</a:t>
            </a:r>
            <a:r>
              <a:rPr lang="en-US" sz="3900" b="1" dirty="0"/>
              <a:t>	“No person shall be held to answer for a … crime, unless on the presentment or indictment of a Grand Jury.”</a:t>
            </a:r>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75</a:t>
            </a:fld>
            <a:endParaRPr lang="en-US"/>
          </a:p>
        </p:txBody>
      </p:sp>
    </p:spTree>
    <p:extLst>
      <p:ext uri="{BB962C8B-B14F-4D97-AF65-F5344CB8AC3E}">
        <p14:creationId xmlns:p14="http://schemas.microsoft.com/office/powerpoint/2010/main" val="95176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8368"/>
          </a:xfrm>
        </p:spPr>
        <p:txBody>
          <a:bodyPr/>
          <a:lstStyle/>
          <a:p>
            <a:r>
              <a:rPr lang="en-US" b="1" dirty="0" smtClean="0"/>
              <a:t>Study Guide</a:t>
            </a:r>
            <a:endParaRPr lang="en-US" b="1" dirty="0"/>
          </a:p>
        </p:txBody>
      </p:sp>
      <p:sp>
        <p:nvSpPr>
          <p:cNvPr id="3" name="Content Placeholder 2"/>
          <p:cNvSpPr>
            <a:spLocks noGrp="1"/>
          </p:cNvSpPr>
          <p:nvPr>
            <p:ph idx="1"/>
          </p:nvPr>
        </p:nvSpPr>
        <p:spPr>
          <a:xfrm>
            <a:off x="0" y="658369"/>
            <a:ext cx="12192000" cy="621791"/>
          </a:xfrm>
        </p:spPr>
        <p:txBody>
          <a:bodyPr>
            <a:normAutofit lnSpcReduction="10000"/>
          </a:bodyPr>
          <a:lstStyle/>
          <a:p>
            <a:pPr marL="0" indent="0">
              <a:buNone/>
            </a:pPr>
            <a:r>
              <a:rPr lang="en-US" sz="3900" b="1" dirty="0" smtClean="0"/>
              <a:t>(6) Complete the chart below </a:t>
            </a:r>
            <a:r>
              <a:rPr lang="en-US" sz="3900" b="1" dirty="0" smtClean="0">
                <a:solidFill>
                  <a:srgbClr val="FF0000"/>
                </a:solidFill>
              </a:rPr>
              <a:t>(P. 89 &amp; THE CHART)</a:t>
            </a:r>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76</a:t>
            </a:fld>
            <a:endParaRPr lang="en-US"/>
          </a:p>
        </p:txBody>
      </p:sp>
      <p:graphicFrame>
        <p:nvGraphicFramePr>
          <p:cNvPr id="7" name="Table 6"/>
          <p:cNvGraphicFramePr>
            <a:graphicFrameLocks noGrp="1"/>
          </p:cNvGraphicFramePr>
          <p:nvPr>
            <p:extLst/>
          </p:nvPr>
        </p:nvGraphicFramePr>
        <p:xfrm>
          <a:off x="0" y="1158578"/>
          <a:ext cx="12192000" cy="5526821"/>
        </p:xfrm>
        <a:graphic>
          <a:graphicData uri="http://schemas.openxmlformats.org/drawingml/2006/table">
            <a:tbl>
              <a:tblPr firstRow="1" bandRow="1">
                <a:tableStyleId>{5940675A-B579-460E-94D1-54222C63F5DA}</a:tableStyleId>
              </a:tblPr>
              <a:tblGrid>
                <a:gridCol w="4064000"/>
                <a:gridCol w="4177792"/>
                <a:gridCol w="3950208"/>
              </a:tblGrid>
              <a:tr h="267886">
                <a:tc>
                  <a:txBody>
                    <a:bodyPr/>
                    <a:lstStyle/>
                    <a:p>
                      <a:r>
                        <a:rPr lang="en-US" sz="2700" b="1" dirty="0" smtClean="0"/>
                        <a:t>TYPE OF POWER</a:t>
                      </a:r>
                      <a:endParaRPr lang="en-US" sz="2700" b="1" dirty="0"/>
                    </a:p>
                  </a:txBody>
                  <a:tcPr/>
                </a:tc>
                <a:tc>
                  <a:txBody>
                    <a:bodyPr/>
                    <a:lstStyle/>
                    <a:p>
                      <a:r>
                        <a:rPr lang="en-US" sz="2700" b="1" dirty="0" smtClean="0"/>
                        <a:t>DEFINITION</a:t>
                      </a:r>
                      <a:endParaRPr lang="en-US" sz="2700" b="1" dirty="0"/>
                    </a:p>
                  </a:txBody>
                  <a:tcPr/>
                </a:tc>
                <a:tc>
                  <a:txBody>
                    <a:bodyPr/>
                    <a:lstStyle/>
                    <a:p>
                      <a:r>
                        <a:rPr lang="en-US" sz="2700" b="1" dirty="0" smtClean="0"/>
                        <a:t>FOUR EXAMPLES</a:t>
                      </a:r>
                      <a:endParaRPr lang="en-US" sz="2700" b="1" dirty="0"/>
                    </a:p>
                  </a:txBody>
                  <a:tcPr/>
                </a:tc>
              </a:tr>
              <a:tr h="1635151">
                <a:tc>
                  <a:txBody>
                    <a:bodyPr/>
                    <a:lstStyle/>
                    <a:p>
                      <a:r>
                        <a:rPr lang="en-US" sz="2700" b="1" dirty="0" smtClean="0">
                          <a:solidFill>
                            <a:srgbClr val="FF0000"/>
                          </a:solidFill>
                        </a:rPr>
                        <a:t>E____________</a:t>
                      </a:r>
                      <a:r>
                        <a:rPr lang="en-US" sz="2700" b="1" baseline="0" dirty="0" smtClean="0">
                          <a:solidFill>
                            <a:srgbClr val="FF0000"/>
                          </a:solidFill>
                        </a:rPr>
                        <a:t> POWERS</a:t>
                      </a:r>
                      <a:endParaRPr lang="en-US" sz="2700" b="1" dirty="0">
                        <a:solidFill>
                          <a:srgbClr val="FF0000"/>
                        </a:solidFill>
                      </a:endParaRPr>
                    </a:p>
                  </a:txBody>
                  <a:tcPr/>
                </a:tc>
                <a:tc>
                  <a:txBody>
                    <a:bodyPr/>
                    <a:lstStyle/>
                    <a:p>
                      <a:r>
                        <a:rPr lang="en-US" sz="2700" b="1" dirty="0" smtClean="0"/>
                        <a:t>POWERS THAT BELONG ONLY</a:t>
                      </a:r>
                      <a:r>
                        <a:rPr lang="en-US" sz="2700" b="1" baseline="0" dirty="0" smtClean="0"/>
                        <a:t> TO THE </a:t>
                      </a:r>
                      <a:r>
                        <a:rPr lang="en-US" sz="2700" b="1" baseline="0" dirty="0" smtClean="0">
                          <a:solidFill>
                            <a:srgbClr val="FF0000"/>
                          </a:solidFill>
                        </a:rPr>
                        <a:t>__________ GOVT</a:t>
                      </a:r>
                      <a:endParaRPr lang="en-US" sz="2700" b="1" dirty="0">
                        <a:solidFill>
                          <a:srgbClr val="FF0000"/>
                        </a:solidFill>
                      </a:endParaRPr>
                    </a:p>
                  </a:txBody>
                  <a:tcPr/>
                </a:tc>
                <a:tc>
                  <a:txBody>
                    <a:bodyPr/>
                    <a:lstStyle/>
                    <a:p>
                      <a:endParaRPr lang="en-US" sz="2700" b="1"/>
                    </a:p>
                  </a:txBody>
                  <a:tcPr/>
                </a:tc>
              </a:tr>
              <a:tr h="1651390">
                <a:tc>
                  <a:txBody>
                    <a:bodyPr/>
                    <a:lstStyle/>
                    <a:p>
                      <a:r>
                        <a:rPr lang="en-US" sz="2700" b="1" dirty="0" smtClean="0">
                          <a:solidFill>
                            <a:srgbClr val="FF0000"/>
                          </a:solidFill>
                        </a:rPr>
                        <a:t>C____________</a:t>
                      </a:r>
                      <a:r>
                        <a:rPr lang="en-US" sz="2700" b="1" baseline="0" dirty="0" smtClean="0">
                          <a:solidFill>
                            <a:srgbClr val="FF0000"/>
                          </a:solidFill>
                        </a:rPr>
                        <a:t> POWERS</a:t>
                      </a:r>
                      <a:endParaRPr lang="en-US" sz="2700"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1" dirty="0" smtClean="0"/>
                        <a:t>POWERS THAT BELONG TO </a:t>
                      </a:r>
                      <a:r>
                        <a:rPr lang="en-US" sz="2700" b="1" dirty="0" smtClean="0">
                          <a:solidFill>
                            <a:srgbClr val="FF0000"/>
                          </a:solidFill>
                        </a:rPr>
                        <a:t>BOTH ____________ &amp; ________</a:t>
                      </a:r>
                      <a:r>
                        <a:rPr lang="en-US" sz="2700" b="1" baseline="0" dirty="0" smtClean="0">
                          <a:solidFill>
                            <a:srgbClr val="FF0000"/>
                          </a:solidFill>
                        </a:rPr>
                        <a:t> GOVTS</a:t>
                      </a:r>
                      <a:endParaRPr lang="en-US" sz="2700" b="1" dirty="0">
                        <a:solidFill>
                          <a:srgbClr val="FF0000"/>
                        </a:solidFill>
                      </a:endParaRPr>
                    </a:p>
                  </a:txBody>
                  <a:tcPr/>
                </a:tc>
                <a:tc>
                  <a:txBody>
                    <a:bodyPr/>
                    <a:lstStyle/>
                    <a:p>
                      <a:endParaRPr lang="en-US" sz="2700" b="1"/>
                    </a:p>
                  </a:txBody>
                  <a:tcPr/>
                </a:tc>
              </a:tr>
              <a:tr h="1651390">
                <a:tc>
                  <a:txBody>
                    <a:bodyPr/>
                    <a:lstStyle/>
                    <a:p>
                      <a:r>
                        <a:rPr lang="en-US" sz="2700" b="1" dirty="0" smtClean="0">
                          <a:solidFill>
                            <a:srgbClr val="FF0000"/>
                          </a:solidFill>
                        </a:rPr>
                        <a:t>R____________ POWERS</a:t>
                      </a:r>
                      <a:endParaRPr lang="en-US" sz="2700"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1" dirty="0" smtClean="0"/>
                        <a:t>POWERS THAT BELONG TO THE </a:t>
                      </a:r>
                      <a:r>
                        <a:rPr lang="en-US" sz="2700" b="1" dirty="0" smtClean="0">
                          <a:solidFill>
                            <a:srgbClr val="FF0000"/>
                          </a:solidFill>
                        </a:rPr>
                        <a:t>_________ GOVTS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700" b="1" dirty="0" smtClean="0"/>
                    </a:p>
                    <a:p>
                      <a:endParaRPr lang="en-US" sz="2700" b="1" dirty="0"/>
                    </a:p>
                  </a:txBody>
                  <a:tcPr/>
                </a:tc>
                <a:tc>
                  <a:txBody>
                    <a:bodyPr/>
                    <a:lstStyle/>
                    <a:p>
                      <a:endParaRPr lang="en-US" sz="2700" b="1" dirty="0"/>
                    </a:p>
                  </a:txBody>
                  <a:tcPr/>
                </a:tc>
              </a:tr>
            </a:tbl>
          </a:graphicData>
        </a:graphic>
      </p:graphicFrame>
    </p:spTree>
    <p:extLst>
      <p:ext uri="{BB962C8B-B14F-4D97-AF65-F5344CB8AC3E}">
        <p14:creationId xmlns:p14="http://schemas.microsoft.com/office/powerpoint/2010/main" val="28205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8368"/>
          </a:xfrm>
        </p:spPr>
        <p:txBody>
          <a:bodyPr/>
          <a:lstStyle/>
          <a:p>
            <a:r>
              <a:rPr lang="en-US" b="1" dirty="0" smtClean="0"/>
              <a:t>Study Guide</a:t>
            </a:r>
            <a:endParaRPr lang="en-US" b="1" dirty="0"/>
          </a:p>
        </p:txBody>
      </p:sp>
      <p:sp>
        <p:nvSpPr>
          <p:cNvPr id="3" name="Content Placeholder 2"/>
          <p:cNvSpPr>
            <a:spLocks noGrp="1"/>
          </p:cNvSpPr>
          <p:nvPr>
            <p:ph idx="1"/>
          </p:nvPr>
        </p:nvSpPr>
        <p:spPr>
          <a:xfrm>
            <a:off x="0" y="658369"/>
            <a:ext cx="12192000" cy="621791"/>
          </a:xfrm>
        </p:spPr>
        <p:txBody>
          <a:bodyPr>
            <a:normAutofit lnSpcReduction="10000"/>
          </a:bodyPr>
          <a:lstStyle/>
          <a:p>
            <a:pPr marL="0" indent="0">
              <a:buNone/>
            </a:pPr>
            <a:r>
              <a:rPr lang="en-US" sz="3900" b="1" dirty="0" smtClean="0"/>
              <a:t>(6) Complete the chart below </a:t>
            </a:r>
            <a:r>
              <a:rPr lang="en-US" sz="3900" b="1" dirty="0" smtClean="0">
                <a:solidFill>
                  <a:srgbClr val="FF0000"/>
                </a:solidFill>
              </a:rPr>
              <a:t>(P. 89 &amp; THE CHART)</a:t>
            </a:r>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77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794746161"/>
              </p:ext>
            </p:extLst>
          </p:nvPr>
        </p:nvGraphicFramePr>
        <p:xfrm>
          <a:off x="0" y="1158578"/>
          <a:ext cx="12192000" cy="5526821"/>
        </p:xfrm>
        <a:graphic>
          <a:graphicData uri="http://schemas.openxmlformats.org/drawingml/2006/table">
            <a:tbl>
              <a:tblPr firstRow="1" bandRow="1">
                <a:tableStyleId>{5940675A-B579-460E-94D1-54222C63F5DA}</a:tableStyleId>
              </a:tblPr>
              <a:tblGrid>
                <a:gridCol w="2812026"/>
                <a:gridCol w="3864077"/>
                <a:gridCol w="5515897"/>
              </a:tblGrid>
              <a:tr h="267886">
                <a:tc>
                  <a:txBody>
                    <a:bodyPr/>
                    <a:lstStyle/>
                    <a:p>
                      <a:r>
                        <a:rPr lang="en-US" sz="2700" b="1" dirty="0" smtClean="0"/>
                        <a:t>TYPE OF POWER</a:t>
                      </a:r>
                      <a:endParaRPr lang="en-US" sz="2700" b="1" dirty="0"/>
                    </a:p>
                  </a:txBody>
                  <a:tcPr/>
                </a:tc>
                <a:tc>
                  <a:txBody>
                    <a:bodyPr/>
                    <a:lstStyle/>
                    <a:p>
                      <a:r>
                        <a:rPr lang="en-US" sz="2700" b="1" dirty="0" smtClean="0"/>
                        <a:t>DEFINITION</a:t>
                      </a:r>
                      <a:endParaRPr lang="en-US" sz="2700" b="1" dirty="0"/>
                    </a:p>
                  </a:txBody>
                  <a:tcPr/>
                </a:tc>
                <a:tc>
                  <a:txBody>
                    <a:bodyPr/>
                    <a:lstStyle/>
                    <a:p>
                      <a:r>
                        <a:rPr lang="en-US" sz="2700" b="1" dirty="0" smtClean="0"/>
                        <a:t>FOUR EXAMPLES</a:t>
                      </a:r>
                      <a:endParaRPr lang="en-US" sz="2700" b="1" dirty="0"/>
                    </a:p>
                  </a:txBody>
                  <a:tcPr/>
                </a:tc>
              </a:tr>
              <a:tr h="1635151">
                <a:tc>
                  <a:txBody>
                    <a:bodyPr/>
                    <a:lstStyle/>
                    <a:p>
                      <a:r>
                        <a:rPr lang="en-US" sz="2700" b="1" dirty="0" smtClean="0">
                          <a:solidFill>
                            <a:srgbClr val="FF0000"/>
                          </a:solidFill>
                        </a:rPr>
                        <a:t>Expressed</a:t>
                      </a:r>
                      <a:r>
                        <a:rPr lang="en-US" sz="2700" b="1" baseline="0" dirty="0" smtClean="0">
                          <a:solidFill>
                            <a:srgbClr val="FF0000"/>
                          </a:solidFill>
                        </a:rPr>
                        <a:t> </a:t>
                      </a:r>
                      <a:r>
                        <a:rPr lang="en-US" sz="2700" b="1" baseline="0" dirty="0" smtClean="0">
                          <a:solidFill>
                            <a:srgbClr val="FF0000"/>
                          </a:solidFill>
                        </a:rPr>
                        <a:t>POWERS</a:t>
                      </a:r>
                      <a:endParaRPr lang="en-US" sz="2700" b="1" dirty="0">
                        <a:solidFill>
                          <a:srgbClr val="FF0000"/>
                        </a:solidFill>
                      </a:endParaRPr>
                    </a:p>
                  </a:txBody>
                  <a:tcPr/>
                </a:tc>
                <a:tc>
                  <a:txBody>
                    <a:bodyPr/>
                    <a:lstStyle/>
                    <a:p>
                      <a:r>
                        <a:rPr lang="en-US" sz="2700" b="1" dirty="0" smtClean="0"/>
                        <a:t>POWERS THAT BELONG ONLY</a:t>
                      </a:r>
                      <a:r>
                        <a:rPr lang="en-US" sz="2700" b="1" baseline="0" dirty="0" smtClean="0"/>
                        <a:t> TO THE </a:t>
                      </a:r>
                      <a:r>
                        <a:rPr lang="en-US" sz="2700" b="1" baseline="0" dirty="0" smtClean="0">
                          <a:solidFill>
                            <a:srgbClr val="FF0000"/>
                          </a:solidFill>
                        </a:rPr>
                        <a:t>NATIONAL </a:t>
                      </a:r>
                      <a:r>
                        <a:rPr lang="en-US" sz="2700" b="1" baseline="0" dirty="0" smtClean="0">
                          <a:solidFill>
                            <a:srgbClr val="FF0000"/>
                          </a:solidFill>
                        </a:rPr>
                        <a:t>GOVT</a:t>
                      </a:r>
                      <a:endParaRPr lang="en-US" sz="2700" b="1" dirty="0">
                        <a:solidFill>
                          <a:srgbClr val="FF0000"/>
                        </a:solidFill>
                      </a:endParaRPr>
                    </a:p>
                  </a:txBody>
                  <a:tcPr/>
                </a:tc>
                <a:tc>
                  <a:txBody>
                    <a:bodyPr/>
                    <a:lstStyle/>
                    <a:p>
                      <a:r>
                        <a:rPr lang="en-US" sz="2700" b="1" dirty="0" smtClean="0"/>
                        <a:t>DECLARE WAR, COIN/PRINT</a:t>
                      </a:r>
                      <a:r>
                        <a:rPr lang="en-US" sz="2700" b="1" baseline="0" dirty="0" smtClean="0"/>
                        <a:t> MONEY, ESTABLISH AN ARMY, REGULATE </a:t>
                      </a:r>
                      <a:r>
                        <a:rPr lang="en-US" sz="2700" b="1" u="sng" baseline="0" dirty="0" smtClean="0"/>
                        <a:t>INTER</a:t>
                      </a:r>
                      <a:r>
                        <a:rPr lang="en-US" sz="2700" b="1" baseline="0" dirty="0" smtClean="0"/>
                        <a:t>STATE TRADE</a:t>
                      </a:r>
                      <a:endParaRPr lang="en-US" sz="2700" b="1" dirty="0"/>
                    </a:p>
                  </a:txBody>
                  <a:tcPr/>
                </a:tc>
              </a:tr>
              <a:tr h="1651390">
                <a:tc>
                  <a:txBody>
                    <a:bodyPr/>
                    <a:lstStyle/>
                    <a:p>
                      <a:r>
                        <a:rPr lang="en-US" sz="2700" b="1" dirty="0" smtClean="0">
                          <a:solidFill>
                            <a:srgbClr val="FF0000"/>
                          </a:solidFill>
                        </a:rPr>
                        <a:t>Concurrent</a:t>
                      </a:r>
                      <a:r>
                        <a:rPr lang="en-US" sz="2700" b="1" baseline="0" dirty="0" smtClean="0">
                          <a:solidFill>
                            <a:srgbClr val="FF0000"/>
                          </a:solidFill>
                        </a:rPr>
                        <a:t> </a:t>
                      </a:r>
                      <a:r>
                        <a:rPr lang="en-US" sz="2700" b="1" baseline="0" dirty="0" smtClean="0">
                          <a:solidFill>
                            <a:srgbClr val="FF0000"/>
                          </a:solidFill>
                        </a:rPr>
                        <a:t>POWERS</a:t>
                      </a:r>
                      <a:endParaRPr lang="en-US" sz="2700"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1" dirty="0" smtClean="0"/>
                        <a:t>POWERS THAT BELONG TO </a:t>
                      </a:r>
                      <a:r>
                        <a:rPr lang="en-US" sz="2700" b="1" dirty="0" smtClean="0">
                          <a:solidFill>
                            <a:srgbClr val="FF0000"/>
                          </a:solidFill>
                        </a:rPr>
                        <a:t>BOTH </a:t>
                      </a:r>
                      <a:r>
                        <a:rPr lang="en-US" sz="2700" b="1" dirty="0" smtClean="0">
                          <a:solidFill>
                            <a:srgbClr val="FF0000"/>
                          </a:solidFill>
                        </a:rPr>
                        <a:t>NATIONAL </a:t>
                      </a:r>
                      <a:r>
                        <a:rPr lang="en-US" sz="2700" b="1" dirty="0" smtClean="0">
                          <a:solidFill>
                            <a:srgbClr val="FF0000"/>
                          </a:solidFill>
                        </a:rPr>
                        <a:t>&amp; </a:t>
                      </a:r>
                      <a:r>
                        <a:rPr lang="en-US" sz="2700" b="1" dirty="0" smtClean="0">
                          <a:solidFill>
                            <a:srgbClr val="FF0000"/>
                          </a:solidFill>
                        </a:rPr>
                        <a:t>STATE</a:t>
                      </a:r>
                      <a:r>
                        <a:rPr lang="en-US" sz="2700" b="1" baseline="0" dirty="0" smtClean="0">
                          <a:solidFill>
                            <a:srgbClr val="FF0000"/>
                          </a:solidFill>
                        </a:rPr>
                        <a:t> </a:t>
                      </a:r>
                      <a:r>
                        <a:rPr lang="en-US" sz="2700" b="1" baseline="0" dirty="0" smtClean="0">
                          <a:solidFill>
                            <a:srgbClr val="FF0000"/>
                          </a:solidFill>
                        </a:rPr>
                        <a:t>GOVTS</a:t>
                      </a:r>
                      <a:endParaRPr lang="en-US" sz="2700" b="1" dirty="0">
                        <a:solidFill>
                          <a:srgbClr val="FF0000"/>
                        </a:solidFill>
                      </a:endParaRPr>
                    </a:p>
                  </a:txBody>
                  <a:tcPr/>
                </a:tc>
                <a:tc>
                  <a:txBody>
                    <a:bodyPr/>
                    <a:lstStyle/>
                    <a:p>
                      <a:r>
                        <a:rPr lang="en-US" sz="2700" b="1" dirty="0" smtClean="0"/>
                        <a:t>ENFORCE LAWS, BORROW MONEY, ESTABLISH COURTS, COLLECT TAXES</a:t>
                      </a:r>
                      <a:endParaRPr lang="en-US" sz="2700" b="1" dirty="0"/>
                    </a:p>
                  </a:txBody>
                  <a:tcPr/>
                </a:tc>
              </a:tr>
              <a:tr h="1651390">
                <a:tc>
                  <a:txBody>
                    <a:bodyPr/>
                    <a:lstStyle/>
                    <a:p>
                      <a:r>
                        <a:rPr lang="en-US" sz="2700" b="1" dirty="0" smtClean="0">
                          <a:solidFill>
                            <a:srgbClr val="FF0000"/>
                          </a:solidFill>
                        </a:rPr>
                        <a:t>Reserved </a:t>
                      </a:r>
                      <a:r>
                        <a:rPr lang="en-US" sz="2700" b="1" dirty="0" smtClean="0">
                          <a:solidFill>
                            <a:srgbClr val="FF0000"/>
                          </a:solidFill>
                        </a:rPr>
                        <a:t>POWERS</a:t>
                      </a:r>
                      <a:endParaRPr lang="en-US" sz="2700"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1" dirty="0" smtClean="0"/>
                        <a:t>POWERS THAT BELONG TO THE </a:t>
                      </a:r>
                      <a:r>
                        <a:rPr lang="en-US" sz="2700" b="1" dirty="0" smtClean="0">
                          <a:solidFill>
                            <a:srgbClr val="FF0000"/>
                          </a:solidFill>
                        </a:rPr>
                        <a:t>STATE GOVTS</a:t>
                      </a:r>
                      <a:endParaRPr lang="en-US" sz="2700" b="1" dirty="0" smtClean="0">
                        <a:solidFill>
                          <a:srgbClr val="FF0000"/>
                        </a:solidFill>
                      </a:endParaRPr>
                    </a:p>
                  </a:txBody>
                  <a:tcPr/>
                </a:tc>
                <a:tc>
                  <a:txBody>
                    <a:bodyPr/>
                    <a:lstStyle/>
                    <a:p>
                      <a:r>
                        <a:rPr lang="en-US" sz="2700" b="1" dirty="0" smtClean="0"/>
                        <a:t>ESTABLISH SCHOOLS, REGULATE </a:t>
                      </a:r>
                      <a:r>
                        <a:rPr lang="en-US" sz="2700" b="1" u="sng" dirty="0" smtClean="0"/>
                        <a:t>INTRA</a:t>
                      </a:r>
                      <a:r>
                        <a:rPr lang="en-US" sz="2700" b="1" dirty="0" smtClean="0"/>
                        <a:t>STATE TRADE</a:t>
                      </a:r>
                      <a:r>
                        <a:rPr lang="en-US" sz="2700" b="1" baseline="0" dirty="0" smtClean="0"/>
                        <a:t>, CONDUCT ELECTIONS, ESTABLISH LOCAL GOVTS</a:t>
                      </a:r>
                      <a:endParaRPr lang="en-US" sz="2700" b="1" dirty="0"/>
                    </a:p>
                  </a:txBody>
                  <a:tcPr/>
                </a:tc>
              </a:tr>
            </a:tbl>
          </a:graphicData>
        </a:graphic>
      </p:graphicFrame>
    </p:spTree>
    <p:extLst>
      <p:ext uri="{BB962C8B-B14F-4D97-AF65-F5344CB8AC3E}">
        <p14:creationId xmlns:p14="http://schemas.microsoft.com/office/powerpoint/2010/main" val="336253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8368"/>
          </a:xfrm>
        </p:spPr>
        <p:txBody>
          <a:bodyPr/>
          <a:lstStyle/>
          <a:p>
            <a:r>
              <a:rPr lang="en-US" b="1" dirty="0" smtClean="0"/>
              <a:t>Study Guide</a:t>
            </a:r>
            <a:endParaRPr lang="en-US" b="1" dirty="0"/>
          </a:p>
        </p:txBody>
      </p:sp>
      <p:sp>
        <p:nvSpPr>
          <p:cNvPr id="3" name="Content Placeholder 2"/>
          <p:cNvSpPr>
            <a:spLocks noGrp="1"/>
          </p:cNvSpPr>
          <p:nvPr>
            <p:ph idx="1"/>
          </p:nvPr>
        </p:nvSpPr>
        <p:spPr>
          <a:xfrm>
            <a:off x="0" y="658369"/>
            <a:ext cx="12192000" cy="5971031"/>
          </a:xfrm>
        </p:spPr>
        <p:txBody>
          <a:bodyPr>
            <a:normAutofit/>
          </a:bodyPr>
          <a:lstStyle/>
          <a:p>
            <a:pPr marL="0" indent="0">
              <a:spcBef>
                <a:spcPts val="600"/>
              </a:spcBef>
              <a:buNone/>
            </a:pPr>
            <a:r>
              <a:rPr lang="en-US" sz="3300" b="1" dirty="0"/>
              <a:t>(7) Mark each statement as TRUE if it is a reason the Founders eventually settled on a federal system of government? If not, mark the statement as FALSE</a:t>
            </a:r>
            <a:r>
              <a:rPr lang="en-US" sz="3300" b="1" dirty="0" smtClean="0"/>
              <a:t>.</a:t>
            </a:r>
            <a:endParaRPr lang="en-US" sz="3300" b="1" dirty="0"/>
          </a:p>
          <a:p>
            <a:pPr marL="1828800" indent="-1828800">
              <a:spcBef>
                <a:spcPts val="600"/>
              </a:spcBef>
              <a:buNone/>
            </a:pPr>
            <a:r>
              <a:rPr lang="en-US" sz="3300" b="1" dirty="0" smtClean="0"/>
              <a:t>_______</a:t>
            </a:r>
            <a:r>
              <a:rPr lang="en-US" sz="3300" b="1" dirty="0"/>
              <a:t>	The states had a history of self-government with colonial </a:t>
            </a:r>
            <a:r>
              <a:rPr lang="en-US" sz="3300" b="1" dirty="0" smtClean="0"/>
              <a:t>assemblies</a:t>
            </a:r>
            <a:endParaRPr lang="en-US" sz="3300" b="1" dirty="0"/>
          </a:p>
          <a:p>
            <a:pPr marL="1828800" indent="-1828800">
              <a:spcBef>
                <a:spcPts val="600"/>
              </a:spcBef>
              <a:buNone/>
            </a:pPr>
            <a:r>
              <a:rPr lang="en-US" sz="3300" b="1" dirty="0" smtClean="0"/>
              <a:t>_______	Weaknesses </a:t>
            </a:r>
            <a:r>
              <a:rPr lang="en-US" sz="3300" b="1" dirty="0"/>
              <a:t>of the Articles of Confederation, including lack of strong central </a:t>
            </a:r>
            <a:r>
              <a:rPr lang="en-US" sz="3300" b="1" dirty="0" smtClean="0"/>
              <a:t>power</a:t>
            </a:r>
            <a:endParaRPr lang="en-US" sz="3300" b="1" dirty="0"/>
          </a:p>
          <a:p>
            <a:pPr marL="1828800" indent="-1828800">
              <a:spcBef>
                <a:spcPts val="600"/>
              </a:spcBef>
              <a:buNone/>
            </a:pPr>
            <a:r>
              <a:rPr lang="en-US" sz="3300" b="1" dirty="0" smtClean="0"/>
              <a:t>_______	They </a:t>
            </a:r>
            <a:r>
              <a:rPr lang="en-US" sz="3300" b="1" dirty="0"/>
              <a:t>found this model was already in place in most European countries	</a:t>
            </a:r>
          </a:p>
          <a:p>
            <a:pPr marL="1828800" indent="-1828800">
              <a:spcBef>
                <a:spcPts val="600"/>
              </a:spcBef>
              <a:buNone/>
            </a:pPr>
            <a:r>
              <a:rPr lang="en-US" sz="3300" b="1" dirty="0" smtClean="0"/>
              <a:t>_______	King </a:t>
            </a:r>
            <a:r>
              <a:rPr lang="en-US" sz="3300" b="1" dirty="0"/>
              <a:t>George &amp; Parliament dissolved colonial assemblies and put faraway British officials in charge</a:t>
            </a:r>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78</a:t>
            </a:fld>
            <a:endParaRPr lang="en-US"/>
          </a:p>
        </p:txBody>
      </p:sp>
    </p:spTree>
    <p:extLst>
      <p:ext uri="{BB962C8B-B14F-4D97-AF65-F5344CB8AC3E}">
        <p14:creationId xmlns:p14="http://schemas.microsoft.com/office/powerpoint/2010/main" val="291756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8368"/>
          </a:xfrm>
        </p:spPr>
        <p:txBody>
          <a:bodyPr/>
          <a:lstStyle/>
          <a:p>
            <a:r>
              <a:rPr lang="en-US" b="1" dirty="0" smtClean="0"/>
              <a:t>Study Guide</a:t>
            </a:r>
            <a:endParaRPr lang="en-US" b="1" dirty="0"/>
          </a:p>
        </p:txBody>
      </p:sp>
      <p:sp>
        <p:nvSpPr>
          <p:cNvPr id="3" name="Content Placeholder 2"/>
          <p:cNvSpPr>
            <a:spLocks noGrp="1"/>
          </p:cNvSpPr>
          <p:nvPr>
            <p:ph idx="1"/>
          </p:nvPr>
        </p:nvSpPr>
        <p:spPr>
          <a:xfrm>
            <a:off x="0" y="658369"/>
            <a:ext cx="12192000" cy="5971031"/>
          </a:xfrm>
        </p:spPr>
        <p:txBody>
          <a:bodyPr>
            <a:normAutofit/>
          </a:bodyPr>
          <a:lstStyle/>
          <a:p>
            <a:pPr marL="0" indent="0">
              <a:spcBef>
                <a:spcPts val="600"/>
              </a:spcBef>
              <a:buNone/>
            </a:pPr>
            <a:r>
              <a:rPr lang="en-US" sz="3300" b="1" dirty="0"/>
              <a:t>(7) Mark each statement as TRUE if it is a reason the Founders eventually settled on a federal system of government? If not, mark the statement as FALSE</a:t>
            </a:r>
            <a:r>
              <a:rPr lang="en-US" sz="3300" b="1" dirty="0" smtClean="0"/>
              <a:t>.</a:t>
            </a:r>
            <a:endParaRPr lang="en-US" sz="3300" b="1" dirty="0"/>
          </a:p>
          <a:p>
            <a:pPr marL="1828800" indent="-1828800">
              <a:spcBef>
                <a:spcPts val="600"/>
              </a:spcBef>
              <a:buNone/>
            </a:pPr>
            <a:r>
              <a:rPr lang="en-US" sz="3300" b="1" dirty="0" smtClean="0"/>
              <a:t>TRUE</a:t>
            </a:r>
            <a:r>
              <a:rPr lang="en-US" sz="3300" b="1" dirty="0"/>
              <a:t>	The states had a history of self-government with colonial </a:t>
            </a:r>
            <a:r>
              <a:rPr lang="en-US" sz="3300" b="1" dirty="0" smtClean="0"/>
              <a:t>assemblies</a:t>
            </a:r>
            <a:endParaRPr lang="en-US" sz="3300" b="1" dirty="0"/>
          </a:p>
          <a:p>
            <a:pPr marL="1828800" indent="-1828800">
              <a:spcBef>
                <a:spcPts val="600"/>
              </a:spcBef>
              <a:buNone/>
            </a:pPr>
            <a:r>
              <a:rPr lang="en-US" sz="3300" b="1" dirty="0" smtClean="0"/>
              <a:t>TRUE</a:t>
            </a:r>
            <a:r>
              <a:rPr lang="en-US" sz="3300" b="1" dirty="0" smtClean="0"/>
              <a:t>	Weaknesses </a:t>
            </a:r>
            <a:r>
              <a:rPr lang="en-US" sz="3300" b="1" dirty="0"/>
              <a:t>of the Articles of Confederation, including lack of strong central </a:t>
            </a:r>
            <a:r>
              <a:rPr lang="en-US" sz="3300" b="1" dirty="0" smtClean="0"/>
              <a:t>power</a:t>
            </a:r>
            <a:endParaRPr lang="en-US" sz="3300" b="1" dirty="0"/>
          </a:p>
          <a:p>
            <a:pPr marL="1828800" indent="-1828800">
              <a:spcBef>
                <a:spcPts val="600"/>
              </a:spcBef>
              <a:buNone/>
            </a:pPr>
            <a:r>
              <a:rPr lang="en-US" sz="3300" b="1" dirty="0" smtClean="0"/>
              <a:t>FALSE</a:t>
            </a:r>
            <a:r>
              <a:rPr lang="en-US" sz="3300" b="1" dirty="0" smtClean="0"/>
              <a:t>	They </a:t>
            </a:r>
            <a:r>
              <a:rPr lang="en-US" sz="3300" b="1" dirty="0"/>
              <a:t>found this model was already in place in most European countries	</a:t>
            </a:r>
          </a:p>
          <a:p>
            <a:pPr marL="1828800" indent="-1828800">
              <a:spcBef>
                <a:spcPts val="600"/>
              </a:spcBef>
              <a:buNone/>
            </a:pPr>
            <a:r>
              <a:rPr lang="en-US" sz="3300" b="1" dirty="0" smtClean="0"/>
              <a:t>TRUE</a:t>
            </a:r>
            <a:r>
              <a:rPr lang="en-US" sz="3300" b="1" dirty="0" smtClean="0"/>
              <a:t>	King </a:t>
            </a:r>
            <a:r>
              <a:rPr lang="en-US" sz="3300" b="1" dirty="0"/>
              <a:t>George &amp; Parliament dissolved colonial assemblies and put faraway British officials in charge</a:t>
            </a:r>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79</a:t>
            </a:fld>
            <a:endParaRPr lang="en-US"/>
          </a:p>
        </p:txBody>
      </p:sp>
    </p:spTree>
    <p:extLst>
      <p:ext uri="{BB962C8B-B14F-4D97-AF65-F5344CB8AC3E}">
        <p14:creationId xmlns:p14="http://schemas.microsoft.com/office/powerpoint/2010/main" val="278926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0416"/>
          </a:xfrm>
        </p:spPr>
        <p:txBody>
          <a:bodyPr>
            <a:normAutofit/>
          </a:bodyPr>
          <a:lstStyle/>
          <a:p>
            <a:r>
              <a:rPr lang="fr-FR" sz="3000" b="1" dirty="0" smtClean="0">
                <a:solidFill>
                  <a:srgbClr val="FF0000"/>
                </a:solidFill>
              </a:rPr>
              <a:t>Lesson §3.1 – </a:t>
            </a:r>
            <a:r>
              <a:rPr lang="fr-FR" sz="3000" b="1" dirty="0" err="1" smtClean="0">
                <a:solidFill>
                  <a:srgbClr val="FF0000"/>
                </a:solidFill>
              </a:rPr>
              <a:t>Preamble</a:t>
            </a:r>
            <a:r>
              <a:rPr lang="fr-FR" sz="3000" b="1" dirty="0" smtClean="0">
                <a:solidFill>
                  <a:srgbClr val="FF0000"/>
                </a:solidFill>
              </a:rPr>
              <a:t> to the U.S. Constitution </a:t>
            </a:r>
            <a:r>
              <a:rPr lang="fr-FR" sz="3000" b="1" dirty="0">
                <a:solidFill>
                  <a:schemeClr val="accent5">
                    <a:lumMod val="50000"/>
                  </a:schemeClr>
                </a:solidFill>
              </a:rPr>
              <a:t>(p. </a:t>
            </a:r>
            <a:r>
              <a:rPr lang="fr-FR" sz="3000" b="1" dirty="0" smtClean="0">
                <a:solidFill>
                  <a:schemeClr val="accent5">
                    <a:lumMod val="50000"/>
                  </a:schemeClr>
                </a:solidFill>
              </a:rPr>
              <a:t>80)</a:t>
            </a:r>
            <a:endParaRPr lang="en-US" sz="3000" b="1" dirty="0">
              <a:solidFill>
                <a:srgbClr val="FF0000"/>
              </a:solidFill>
            </a:endParaRPr>
          </a:p>
        </p:txBody>
      </p:sp>
      <p:sp>
        <p:nvSpPr>
          <p:cNvPr id="3" name="Content Placeholder 2"/>
          <p:cNvSpPr>
            <a:spLocks noGrp="1"/>
          </p:cNvSpPr>
          <p:nvPr>
            <p:ph idx="1"/>
          </p:nvPr>
        </p:nvSpPr>
        <p:spPr>
          <a:xfrm>
            <a:off x="0" y="550416"/>
            <a:ext cx="12192000" cy="6078984"/>
          </a:xfrm>
        </p:spPr>
        <p:txBody>
          <a:bodyPr>
            <a:noAutofit/>
          </a:bodyPr>
          <a:lstStyle/>
          <a:p>
            <a:pPr marL="514350" indent="-514350">
              <a:spcBef>
                <a:spcPts val="600"/>
              </a:spcBef>
              <a:buAutoNum type="arabicParenBoth"/>
            </a:pPr>
            <a:r>
              <a:rPr lang="en-US" sz="2700" b="1" dirty="0" smtClean="0"/>
              <a:t>Form a </a:t>
            </a:r>
            <a:r>
              <a:rPr lang="en-US" sz="2700" b="1" dirty="0" smtClean="0">
                <a:solidFill>
                  <a:srgbClr val="FF0000"/>
                </a:solidFill>
              </a:rPr>
              <a:t>more perfect union</a:t>
            </a:r>
          </a:p>
          <a:p>
            <a:pPr marL="228600" lvl="1" indent="0">
              <a:spcBef>
                <a:spcPts val="600"/>
              </a:spcBef>
              <a:buNone/>
            </a:pPr>
            <a:r>
              <a:rPr lang="en-US" sz="2700" b="1" dirty="0" smtClean="0">
                <a:solidFill>
                  <a:srgbClr val="0070C0"/>
                </a:solidFill>
              </a:rPr>
              <a:t>Unite the states so they can operate as a SINGLE NATION, for the good of all</a:t>
            </a:r>
          </a:p>
          <a:p>
            <a:pPr marL="514350" indent="-514350">
              <a:spcBef>
                <a:spcPts val="600"/>
              </a:spcBef>
              <a:buAutoNum type="arabicParenBoth"/>
            </a:pPr>
            <a:r>
              <a:rPr lang="en-US" sz="2700" b="1" dirty="0" smtClean="0"/>
              <a:t>Establish </a:t>
            </a:r>
            <a:r>
              <a:rPr lang="en-US" sz="2700" b="1" dirty="0" smtClean="0">
                <a:solidFill>
                  <a:srgbClr val="FF0000"/>
                </a:solidFill>
              </a:rPr>
              <a:t>justice</a:t>
            </a:r>
          </a:p>
          <a:p>
            <a:pPr marL="228600" lvl="1" indent="0">
              <a:spcBef>
                <a:spcPts val="600"/>
              </a:spcBef>
              <a:buNone/>
            </a:pPr>
            <a:r>
              <a:rPr lang="en-US" sz="2700" b="1" dirty="0" smtClean="0">
                <a:solidFill>
                  <a:srgbClr val="0070C0"/>
                </a:solidFill>
              </a:rPr>
              <a:t>Make certain all citizens are treated EQUALLY</a:t>
            </a:r>
          </a:p>
          <a:p>
            <a:pPr marL="514350" indent="-514350">
              <a:spcBef>
                <a:spcPts val="600"/>
              </a:spcBef>
              <a:buAutoNum type="arabicParenBoth"/>
            </a:pPr>
            <a:r>
              <a:rPr lang="en-US" sz="2700" b="1" dirty="0" smtClean="0"/>
              <a:t>Ensure </a:t>
            </a:r>
            <a:r>
              <a:rPr lang="en-US" sz="2700" b="1" dirty="0" smtClean="0">
                <a:solidFill>
                  <a:srgbClr val="FF0000"/>
                </a:solidFill>
              </a:rPr>
              <a:t>domestic tranquility</a:t>
            </a:r>
          </a:p>
          <a:p>
            <a:pPr marL="228600" lvl="1" indent="0">
              <a:spcBef>
                <a:spcPts val="600"/>
              </a:spcBef>
              <a:buNone/>
            </a:pPr>
            <a:r>
              <a:rPr lang="en-US" sz="2650" b="1" dirty="0" smtClean="0">
                <a:solidFill>
                  <a:srgbClr val="0070C0"/>
                </a:solidFill>
              </a:rPr>
              <a:t>Maintain PEACE &amp; ORDER, keeping CITIZENS &amp; their PROPERTY safe from HARM</a:t>
            </a:r>
          </a:p>
          <a:p>
            <a:pPr marL="514350" indent="-514350">
              <a:spcBef>
                <a:spcPts val="600"/>
              </a:spcBef>
              <a:buAutoNum type="arabicParenBoth"/>
            </a:pPr>
            <a:r>
              <a:rPr lang="en-US" sz="2700" b="1" dirty="0" smtClean="0"/>
              <a:t>Provide for the </a:t>
            </a:r>
            <a:r>
              <a:rPr lang="en-US" sz="2700" b="1" dirty="0" smtClean="0">
                <a:solidFill>
                  <a:srgbClr val="FF0000"/>
                </a:solidFill>
              </a:rPr>
              <a:t>common defense</a:t>
            </a:r>
          </a:p>
          <a:p>
            <a:pPr marL="228600" lvl="1" indent="0">
              <a:spcBef>
                <a:spcPts val="600"/>
              </a:spcBef>
              <a:buNone/>
            </a:pPr>
            <a:r>
              <a:rPr lang="en-US" sz="2700" b="1" dirty="0" smtClean="0">
                <a:solidFill>
                  <a:srgbClr val="0070C0"/>
                </a:solidFill>
              </a:rPr>
              <a:t>Be ready MILITARILY to protect the country &amp; its citizens from ATTACK</a:t>
            </a:r>
          </a:p>
          <a:p>
            <a:pPr marL="514350" indent="-514350">
              <a:spcBef>
                <a:spcPts val="600"/>
              </a:spcBef>
              <a:buAutoNum type="arabicParenBoth"/>
            </a:pPr>
            <a:r>
              <a:rPr lang="en-US" sz="2700" b="1" dirty="0" smtClean="0"/>
              <a:t>Promote the </a:t>
            </a:r>
            <a:r>
              <a:rPr lang="en-US" sz="2700" b="1" dirty="0" smtClean="0">
                <a:solidFill>
                  <a:srgbClr val="FF0000"/>
                </a:solidFill>
              </a:rPr>
              <a:t>general welfare</a:t>
            </a:r>
          </a:p>
          <a:p>
            <a:pPr marL="228600" lvl="1" indent="0">
              <a:spcBef>
                <a:spcPts val="600"/>
              </a:spcBef>
              <a:buNone/>
            </a:pPr>
            <a:r>
              <a:rPr lang="en-US" sz="2700" b="1" dirty="0" smtClean="0">
                <a:solidFill>
                  <a:srgbClr val="0070C0"/>
                </a:solidFill>
              </a:rPr>
              <a:t>Help people live HAPPY, HEALTHY, &amp; PROSPEROUS lives</a:t>
            </a:r>
          </a:p>
          <a:p>
            <a:pPr marL="514350" indent="-514350">
              <a:spcBef>
                <a:spcPts val="600"/>
              </a:spcBef>
              <a:buAutoNum type="arabicParenBoth"/>
            </a:pPr>
            <a:r>
              <a:rPr lang="en-US" sz="2700" b="1" dirty="0" smtClean="0"/>
              <a:t>Secure the </a:t>
            </a:r>
            <a:r>
              <a:rPr lang="en-US" sz="2700" b="1" dirty="0" smtClean="0">
                <a:solidFill>
                  <a:srgbClr val="FF0000"/>
                </a:solidFill>
              </a:rPr>
              <a:t>blessings of liberty </a:t>
            </a:r>
            <a:r>
              <a:rPr lang="en-US" sz="2700" b="1" dirty="0" smtClean="0"/>
              <a:t>to ourselves…and </a:t>
            </a:r>
            <a:r>
              <a:rPr lang="en-US" sz="2700" b="1" dirty="0" smtClean="0">
                <a:solidFill>
                  <a:srgbClr val="FF0000"/>
                </a:solidFill>
              </a:rPr>
              <a:t>posterity</a:t>
            </a:r>
          </a:p>
          <a:p>
            <a:pPr marL="228600" lvl="1" indent="0">
              <a:spcBef>
                <a:spcPts val="600"/>
              </a:spcBef>
              <a:buNone/>
            </a:pPr>
            <a:r>
              <a:rPr lang="en-US" sz="2700" b="1" dirty="0" smtClean="0">
                <a:solidFill>
                  <a:srgbClr val="0070C0"/>
                </a:solidFill>
              </a:rPr>
              <a:t>Guarantee basic RIGHTS of all Americans, </a:t>
            </a:r>
            <a:r>
              <a:rPr lang="en-US" sz="2700" b="1" dirty="0" err="1" smtClean="0">
                <a:solidFill>
                  <a:srgbClr val="0070C0"/>
                </a:solidFill>
              </a:rPr>
              <a:t>incl</a:t>
            </a:r>
            <a:r>
              <a:rPr lang="en-US" sz="2700" b="1" dirty="0" smtClean="0">
                <a:solidFill>
                  <a:srgbClr val="0070C0"/>
                </a:solidFill>
              </a:rPr>
              <a:t> future GENERATIONS</a:t>
            </a:r>
          </a:p>
        </p:txBody>
      </p:sp>
      <p:sp>
        <p:nvSpPr>
          <p:cNvPr id="9" name="Slide Number Placeholder 8"/>
          <p:cNvSpPr>
            <a:spLocks noGrp="1"/>
          </p:cNvSpPr>
          <p:nvPr>
            <p:ph type="sldNum" sz="quarter" idx="12"/>
          </p:nvPr>
        </p:nvSpPr>
        <p:spPr/>
        <p:txBody>
          <a:bodyPr/>
          <a:lstStyle/>
          <a:p>
            <a:fld id="{9CD8D479-8942-46E8-A226-A4E01F7A105C}" type="slidenum">
              <a:rPr lang="en-US" smtClean="0"/>
              <a:pPr/>
              <a:t>8</a:t>
            </a:fld>
            <a:endParaRPr lang="en-US"/>
          </a:p>
        </p:txBody>
      </p:sp>
    </p:spTree>
    <p:extLst>
      <p:ext uri="{BB962C8B-B14F-4D97-AF65-F5344CB8AC3E}">
        <p14:creationId xmlns:p14="http://schemas.microsoft.com/office/powerpoint/2010/main" val="46695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8368"/>
          </a:xfrm>
        </p:spPr>
        <p:txBody>
          <a:bodyPr/>
          <a:lstStyle/>
          <a:p>
            <a:r>
              <a:rPr lang="en-US" b="1" dirty="0" smtClean="0"/>
              <a:t>Study Guide</a:t>
            </a:r>
            <a:endParaRPr lang="en-US" b="1" dirty="0"/>
          </a:p>
        </p:txBody>
      </p:sp>
      <p:sp>
        <p:nvSpPr>
          <p:cNvPr id="3" name="Content Placeholder 2"/>
          <p:cNvSpPr>
            <a:spLocks noGrp="1"/>
          </p:cNvSpPr>
          <p:nvPr>
            <p:ph idx="1"/>
          </p:nvPr>
        </p:nvSpPr>
        <p:spPr>
          <a:xfrm>
            <a:off x="0" y="658369"/>
            <a:ext cx="12192000" cy="5971031"/>
          </a:xfrm>
        </p:spPr>
        <p:txBody>
          <a:bodyPr>
            <a:normAutofit/>
          </a:bodyPr>
          <a:lstStyle/>
          <a:p>
            <a:pPr marL="1828800" indent="-1828800">
              <a:buNone/>
            </a:pPr>
            <a:r>
              <a:rPr lang="en-US" sz="3900" b="1" dirty="0"/>
              <a:t>(8) Complete the statements below</a:t>
            </a:r>
            <a:r>
              <a:rPr lang="en-US" sz="3900" b="1" dirty="0" smtClean="0"/>
              <a:t>.</a:t>
            </a:r>
            <a:endParaRPr lang="en-US" sz="3200" b="1" dirty="0"/>
          </a:p>
          <a:p>
            <a:pPr marL="803275" indent="-571500">
              <a:buFont typeface="Wingdings" panose="05000000000000000000" pitchFamily="2" charset="2"/>
              <a:buChar char="§"/>
            </a:pPr>
            <a:r>
              <a:rPr lang="en-US" sz="3200" b="1" dirty="0"/>
              <a:t>Changes or additions to the Constitutions are known as a</a:t>
            </a:r>
            <a:r>
              <a:rPr lang="en-US" sz="3200" b="1" dirty="0" smtClean="0"/>
              <a:t>__________________.</a:t>
            </a:r>
            <a:endParaRPr lang="en-US" sz="3200" b="1" dirty="0"/>
          </a:p>
          <a:p>
            <a:pPr marL="803275" indent="-571500">
              <a:buFont typeface="Wingdings" panose="05000000000000000000" pitchFamily="2" charset="2"/>
              <a:buChar char="§"/>
            </a:pPr>
            <a:r>
              <a:rPr lang="en-US" sz="3200" b="1" dirty="0"/>
              <a:t>The first ten amendments are known as the B____ of R</a:t>
            </a:r>
            <a:r>
              <a:rPr lang="en-US" sz="3200" b="1" dirty="0" smtClean="0"/>
              <a:t>_______.</a:t>
            </a:r>
            <a:endParaRPr lang="en-US" sz="3200" b="1" dirty="0"/>
          </a:p>
          <a:p>
            <a:pPr marL="803275" indent="-571500">
              <a:buFont typeface="Wingdings" panose="05000000000000000000" pitchFamily="2" charset="2"/>
              <a:buChar char="§"/>
            </a:pPr>
            <a:r>
              <a:rPr lang="en-US" sz="3200" b="1" dirty="0"/>
              <a:t>The Bill of Rights were promised to the </a:t>
            </a:r>
            <a:r>
              <a:rPr lang="en-US" sz="3200" b="1" dirty="0" smtClean="0"/>
              <a:t>A____-F_____________ </a:t>
            </a:r>
            <a:r>
              <a:rPr lang="en-US" sz="3200" b="1" dirty="0"/>
              <a:t>in return for supporting the new Constitution because they were worried about a strong </a:t>
            </a:r>
            <a:r>
              <a:rPr lang="en-US" sz="3200" b="1" dirty="0" smtClean="0"/>
              <a:t>C___________ </a:t>
            </a:r>
            <a:r>
              <a:rPr lang="en-US" sz="3200" b="1" dirty="0"/>
              <a:t>government taking away their </a:t>
            </a:r>
            <a:r>
              <a:rPr lang="en-US" sz="3200" b="1" dirty="0" smtClean="0"/>
              <a:t>C_____ L________________.</a:t>
            </a:r>
            <a:endParaRPr lang="en-US" sz="3200" b="1" dirty="0"/>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80</a:t>
            </a:fld>
            <a:endParaRPr lang="en-US"/>
          </a:p>
        </p:txBody>
      </p:sp>
    </p:spTree>
    <p:extLst>
      <p:ext uri="{BB962C8B-B14F-4D97-AF65-F5344CB8AC3E}">
        <p14:creationId xmlns:p14="http://schemas.microsoft.com/office/powerpoint/2010/main" val="230726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8368"/>
          </a:xfrm>
        </p:spPr>
        <p:txBody>
          <a:bodyPr/>
          <a:lstStyle/>
          <a:p>
            <a:r>
              <a:rPr lang="en-US" b="1" dirty="0" smtClean="0"/>
              <a:t>Study Guide</a:t>
            </a:r>
            <a:endParaRPr lang="en-US" b="1" dirty="0"/>
          </a:p>
        </p:txBody>
      </p:sp>
      <p:sp>
        <p:nvSpPr>
          <p:cNvPr id="3" name="Content Placeholder 2"/>
          <p:cNvSpPr>
            <a:spLocks noGrp="1"/>
          </p:cNvSpPr>
          <p:nvPr>
            <p:ph idx="1"/>
          </p:nvPr>
        </p:nvSpPr>
        <p:spPr>
          <a:xfrm>
            <a:off x="0" y="658369"/>
            <a:ext cx="12192000" cy="5971031"/>
          </a:xfrm>
        </p:spPr>
        <p:txBody>
          <a:bodyPr>
            <a:normAutofit/>
          </a:bodyPr>
          <a:lstStyle/>
          <a:p>
            <a:pPr marL="1828800" indent="-1828800">
              <a:buNone/>
            </a:pPr>
            <a:r>
              <a:rPr lang="en-US" sz="3900" b="1" dirty="0"/>
              <a:t>(8) Complete the statements below</a:t>
            </a:r>
            <a:r>
              <a:rPr lang="en-US" sz="3900" b="1" dirty="0" smtClean="0"/>
              <a:t>.</a:t>
            </a:r>
            <a:endParaRPr lang="en-US" sz="3200" b="1" dirty="0"/>
          </a:p>
          <a:p>
            <a:pPr marL="803275" indent="-571500">
              <a:buFont typeface="Wingdings" panose="05000000000000000000" pitchFamily="2" charset="2"/>
              <a:buChar char="§"/>
            </a:pPr>
            <a:r>
              <a:rPr lang="en-US" sz="3200" b="1" dirty="0"/>
              <a:t>Changes or additions to the Constitutions are known as </a:t>
            </a:r>
            <a:r>
              <a:rPr lang="en-US" sz="3200" b="1" dirty="0" smtClean="0"/>
              <a:t>AMENDMENTS</a:t>
            </a:r>
            <a:r>
              <a:rPr lang="en-US" sz="3200" b="1" dirty="0" smtClean="0"/>
              <a:t>.</a:t>
            </a:r>
            <a:endParaRPr lang="en-US" sz="3200" b="1" dirty="0"/>
          </a:p>
          <a:p>
            <a:pPr marL="803275" indent="-571500">
              <a:buFont typeface="Wingdings" panose="05000000000000000000" pitchFamily="2" charset="2"/>
              <a:buChar char="§"/>
            </a:pPr>
            <a:r>
              <a:rPr lang="en-US" sz="3200" b="1" dirty="0"/>
              <a:t>The first ten amendments are known as the </a:t>
            </a:r>
            <a:r>
              <a:rPr lang="en-US" sz="3200" b="1" dirty="0" smtClean="0"/>
              <a:t>BILL </a:t>
            </a:r>
            <a:r>
              <a:rPr lang="en-US" sz="3200" b="1" dirty="0"/>
              <a:t>of </a:t>
            </a:r>
            <a:r>
              <a:rPr lang="en-US" sz="3200" b="1" dirty="0" smtClean="0"/>
              <a:t>RIGHTS.</a:t>
            </a:r>
            <a:endParaRPr lang="en-US" sz="3200" b="1" dirty="0"/>
          </a:p>
          <a:p>
            <a:pPr marL="803275" indent="-571500">
              <a:buFont typeface="Wingdings" panose="05000000000000000000" pitchFamily="2" charset="2"/>
              <a:buChar char="§"/>
            </a:pPr>
            <a:r>
              <a:rPr lang="en-US" sz="3200" b="1" dirty="0"/>
              <a:t>The Bill of Rights were promised to the </a:t>
            </a:r>
            <a:r>
              <a:rPr lang="en-US" sz="3200" b="1" dirty="0" smtClean="0"/>
              <a:t>ANTI-FEDERALISTS </a:t>
            </a:r>
            <a:r>
              <a:rPr lang="en-US" sz="3200" b="1" dirty="0"/>
              <a:t>in return for supporting the new Constitution because they were worried about a strong </a:t>
            </a:r>
            <a:r>
              <a:rPr lang="en-US" sz="3200" b="1" dirty="0" smtClean="0"/>
              <a:t>CENTRAL </a:t>
            </a:r>
            <a:r>
              <a:rPr lang="en-US" sz="3200" b="1" dirty="0"/>
              <a:t>government taking away their </a:t>
            </a:r>
            <a:r>
              <a:rPr lang="en-US" sz="3200" b="1" dirty="0" smtClean="0"/>
              <a:t>CIVIL LIBERTIES.</a:t>
            </a:r>
            <a:endParaRPr lang="en-US" sz="3200" b="1" dirty="0"/>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81</a:t>
            </a:fld>
            <a:endParaRPr lang="en-US"/>
          </a:p>
        </p:txBody>
      </p:sp>
    </p:spTree>
    <p:extLst>
      <p:ext uri="{BB962C8B-B14F-4D97-AF65-F5344CB8AC3E}">
        <p14:creationId xmlns:p14="http://schemas.microsoft.com/office/powerpoint/2010/main" val="31692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8368"/>
          </a:xfrm>
        </p:spPr>
        <p:txBody>
          <a:bodyPr/>
          <a:lstStyle/>
          <a:p>
            <a:r>
              <a:rPr lang="en-US" b="1" dirty="0" smtClean="0"/>
              <a:t>Study Guide</a:t>
            </a:r>
            <a:endParaRPr lang="en-US" b="1" dirty="0"/>
          </a:p>
        </p:txBody>
      </p:sp>
      <p:sp>
        <p:nvSpPr>
          <p:cNvPr id="3" name="Content Placeholder 2"/>
          <p:cNvSpPr>
            <a:spLocks noGrp="1"/>
          </p:cNvSpPr>
          <p:nvPr>
            <p:ph idx="1"/>
          </p:nvPr>
        </p:nvSpPr>
        <p:spPr>
          <a:xfrm>
            <a:off x="0" y="658369"/>
            <a:ext cx="12192000" cy="621791"/>
          </a:xfrm>
        </p:spPr>
        <p:txBody>
          <a:bodyPr>
            <a:normAutofit lnSpcReduction="10000"/>
          </a:bodyPr>
          <a:lstStyle/>
          <a:p>
            <a:pPr marL="1828800" indent="-1828800">
              <a:buNone/>
            </a:pPr>
            <a:r>
              <a:rPr lang="en-US" sz="3900" b="1" dirty="0" smtClean="0"/>
              <a:t>(9) </a:t>
            </a:r>
            <a:r>
              <a:rPr lang="en-US" sz="3900" b="1" dirty="0"/>
              <a:t>Complete the </a:t>
            </a:r>
            <a:r>
              <a:rPr lang="en-US" sz="3900" b="1" dirty="0" smtClean="0"/>
              <a:t>chart </a:t>
            </a:r>
            <a:r>
              <a:rPr lang="en-US" sz="3900" b="1" dirty="0"/>
              <a:t>below</a:t>
            </a:r>
            <a:r>
              <a:rPr lang="en-US" sz="3900" b="1" dirty="0" smtClean="0"/>
              <a:t>.</a:t>
            </a:r>
            <a:endParaRPr lang="en-US" sz="3900" b="1" dirty="0"/>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82</a:t>
            </a:fld>
            <a:endParaRPr lang="en-US"/>
          </a:p>
        </p:txBody>
      </p:sp>
      <p:graphicFrame>
        <p:nvGraphicFramePr>
          <p:cNvPr id="7" name="Table 6"/>
          <p:cNvGraphicFramePr>
            <a:graphicFrameLocks noGrp="1"/>
          </p:cNvGraphicFramePr>
          <p:nvPr>
            <p:extLst/>
          </p:nvPr>
        </p:nvGraphicFramePr>
        <p:xfrm>
          <a:off x="1" y="1280160"/>
          <a:ext cx="12191999" cy="3082163"/>
        </p:xfrm>
        <a:graphic>
          <a:graphicData uri="http://schemas.openxmlformats.org/drawingml/2006/table">
            <a:tbl>
              <a:tblPr firstRow="1" firstCol="1" bandRow="1">
                <a:tableStyleId>{5940675A-B579-460E-94D1-54222C63F5DA}</a:tableStyleId>
              </a:tblPr>
              <a:tblGrid>
                <a:gridCol w="2645663"/>
                <a:gridCol w="9546336"/>
              </a:tblGrid>
              <a:tr h="292608">
                <a:tc gridSpan="2">
                  <a:txBody>
                    <a:bodyPr/>
                    <a:lstStyle/>
                    <a:p>
                      <a:pPr marL="0" marR="0" algn="ctr">
                        <a:lnSpc>
                          <a:spcPct val="107000"/>
                        </a:lnSpc>
                        <a:spcBef>
                          <a:spcPts val="0"/>
                        </a:spcBef>
                        <a:spcAft>
                          <a:spcPts val="0"/>
                        </a:spcAft>
                      </a:pPr>
                      <a:r>
                        <a:rPr lang="en-US" sz="2700" b="1" dirty="0">
                          <a:effectLst/>
                        </a:rPr>
                        <a:t>How to Amend the U.S. Constitution</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127889">
                <a:tc>
                  <a:txBody>
                    <a:bodyPr/>
                    <a:lstStyle/>
                    <a:p>
                      <a:pPr marL="0" marR="0" algn="l">
                        <a:lnSpc>
                          <a:spcPct val="107000"/>
                        </a:lnSpc>
                        <a:spcBef>
                          <a:spcPts val="0"/>
                        </a:spcBef>
                        <a:spcAft>
                          <a:spcPts val="0"/>
                        </a:spcAft>
                      </a:pPr>
                      <a:r>
                        <a:rPr lang="en-US" sz="2700" b="1" dirty="0">
                          <a:effectLst/>
                        </a:rPr>
                        <a:t>Step</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a:effectLst/>
                        </a:rPr>
                        <a:t>Description</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94588">
                <a:tc>
                  <a:txBody>
                    <a:bodyPr/>
                    <a:lstStyle/>
                    <a:p>
                      <a:pPr marL="0" marR="0" algn="l">
                        <a:lnSpc>
                          <a:spcPct val="107000"/>
                        </a:lnSpc>
                        <a:spcBef>
                          <a:spcPts val="0"/>
                        </a:spcBef>
                        <a:spcAft>
                          <a:spcPts val="0"/>
                        </a:spcAft>
                      </a:pPr>
                      <a:r>
                        <a:rPr lang="en-US" sz="2700" b="1">
                          <a:effectLst/>
                        </a:rPr>
                        <a:t> </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indent="-457200" algn="l">
                        <a:lnSpc>
                          <a:spcPct val="107000"/>
                        </a:lnSpc>
                        <a:spcBef>
                          <a:spcPts val="0"/>
                        </a:spcBef>
                        <a:spcAft>
                          <a:spcPts val="0"/>
                        </a:spcAft>
                        <a:buFont typeface="Wingdings" panose="05000000000000000000" pitchFamily="2" charset="2"/>
                        <a:buChar char="§"/>
                      </a:pPr>
                      <a:r>
                        <a:rPr lang="en-US" sz="2700" b="1" dirty="0">
                          <a:effectLst/>
                        </a:rPr>
                        <a:t>Majority needed: ______________________</a:t>
                      </a:r>
                    </a:p>
                    <a:p>
                      <a:pPr marL="457200" marR="0" indent="-457200" algn="l">
                        <a:lnSpc>
                          <a:spcPct val="107000"/>
                        </a:lnSpc>
                        <a:spcBef>
                          <a:spcPts val="0"/>
                        </a:spcBef>
                        <a:spcAft>
                          <a:spcPts val="0"/>
                        </a:spcAft>
                        <a:buFont typeface="Wingdings" panose="05000000000000000000" pitchFamily="2" charset="2"/>
                        <a:buChar char="§"/>
                      </a:pPr>
                      <a:r>
                        <a:rPr lang="en-US" sz="2700" b="1" dirty="0" smtClean="0">
                          <a:effectLst/>
                        </a:rPr>
                        <a:t>2 </a:t>
                      </a:r>
                      <a:r>
                        <a:rPr lang="en-US" sz="2700" b="1" dirty="0">
                          <a:effectLst/>
                        </a:rPr>
                        <a:t>ways: by </a:t>
                      </a:r>
                      <a:r>
                        <a:rPr lang="en-US" sz="2700" b="1" dirty="0" smtClean="0">
                          <a:effectLst/>
                        </a:rPr>
                        <a:t>C_____________ A_______ </a:t>
                      </a:r>
                      <a:r>
                        <a:rPr lang="en-US" sz="2700" b="1" dirty="0">
                          <a:effectLst/>
                        </a:rPr>
                        <a:t>&amp; by </a:t>
                      </a:r>
                      <a:r>
                        <a:rPr lang="en-US" sz="2700" b="1" dirty="0" smtClean="0">
                          <a:effectLst/>
                        </a:rPr>
                        <a:t>N_________ C____________</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0416">
                <a:tc>
                  <a:txBody>
                    <a:bodyPr/>
                    <a:lstStyle/>
                    <a:p>
                      <a:pPr marL="0" marR="0" algn="l">
                        <a:lnSpc>
                          <a:spcPct val="107000"/>
                        </a:lnSpc>
                        <a:spcBef>
                          <a:spcPts val="0"/>
                        </a:spcBef>
                        <a:spcAft>
                          <a:spcPts val="0"/>
                        </a:spcAft>
                      </a:pPr>
                      <a:r>
                        <a:rPr lang="en-US" sz="2700" b="1">
                          <a:effectLst/>
                        </a:rPr>
                        <a:t> </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indent="-457200" algn="l">
                        <a:lnSpc>
                          <a:spcPct val="107000"/>
                        </a:lnSpc>
                        <a:spcBef>
                          <a:spcPts val="0"/>
                        </a:spcBef>
                        <a:spcAft>
                          <a:spcPts val="0"/>
                        </a:spcAft>
                        <a:buFont typeface="Wingdings" panose="05000000000000000000" pitchFamily="2" charset="2"/>
                        <a:buChar char="§"/>
                      </a:pPr>
                      <a:r>
                        <a:rPr lang="en-US" sz="2700" b="1" dirty="0">
                          <a:effectLst/>
                        </a:rPr>
                        <a:t>Majority needed: </a:t>
                      </a:r>
                      <a:r>
                        <a:rPr lang="en-US" sz="2700" b="1" dirty="0" smtClean="0">
                          <a:effectLst/>
                        </a:rPr>
                        <a:t>______________________</a:t>
                      </a:r>
                    </a:p>
                    <a:p>
                      <a:pPr marL="0" marR="0" indent="0" algn="l">
                        <a:lnSpc>
                          <a:spcPct val="107000"/>
                        </a:lnSpc>
                        <a:spcBef>
                          <a:spcPts val="0"/>
                        </a:spcBef>
                        <a:spcAft>
                          <a:spcPts val="0"/>
                        </a:spcAft>
                        <a:buFont typeface="Wingdings" panose="05000000000000000000" pitchFamily="2" charset="2"/>
                        <a:buNone/>
                      </a:pP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5672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8368"/>
          </a:xfrm>
        </p:spPr>
        <p:txBody>
          <a:bodyPr/>
          <a:lstStyle/>
          <a:p>
            <a:r>
              <a:rPr lang="en-US" b="1" dirty="0" smtClean="0"/>
              <a:t>Study Guide</a:t>
            </a:r>
            <a:endParaRPr lang="en-US" b="1" dirty="0"/>
          </a:p>
        </p:txBody>
      </p:sp>
      <p:sp>
        <p:nvSpPr>
          <p:cNvPr id="3" name="Content Placeholder 2"/>
          <p:cNvSpPr>
            <a:spLocks noGrp="1"/>
          </p:cNvSpPr>
          <p:nvPr>
            <p:ph idx="1"/>
          </p:nvPr>
        </p:nvSpPr>
        <p:spPr>
          <a:xfrm>
            <a:off x="0" y="658369"/>
            <a:ext cx="12192000" cy="621791"/>
          </a:xfrm>
        </p:spPr>
        <p:txBody>
          <a:bodyPr>
            <a:normAutofit lnSpcReduction="10000"/>
          </a:bodyPr>
          <a:lstStyle/>
          <a:p>
            <a:pPr marL="1828800" indent="-1828800">
              <a:buNone/>
            </a:pPr>
            <a:r>
              <a:rPr lang="en-US" sz="3900" b="1" dirty="0" smtClean="0"/>
              <a:t>(9) </a:t>
            </a:r>
            <a:r>
              <a:rPr lang="en-US" sz="3900" b="1" dirty="0"/>
              <a:t>Complete the </a:t>
            </a:r>
            <a:r>
              <a:rPr lang="en-US" sz="3900" b="1" dirty="0" smtClean="0"/>
              <a:t>chart </a:t>
            </a:r>
            <a:r>
              <a:rPr lang="en-US" sz="3900" b="1" dirty="0"/>
              <a:t>below</a:t>
            </a:r>
            <a:r>
              <a:rPr lang="en-US" sz="3900" b="1" dirty="0" smtClean="0"/>
              <a:t>.</a:t>
            </a:r>
            <a:endParaRPr lang="en-US" sz="3900" b="1" dirty="0"/>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83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566532800"/>
              </p:ext>
            </p:extLst>
          </p:nvPr>
        </p:nvGraphicFramePr>
        <p:xfrm>
          <a:off x="1" y="1280160"/>
          <a:ext cx="12191999" cy="2436434"/>
        </p:xfrm>
        <a:graphic>
          <a:graphicData uri="http://schemas.openxmlformats.org/drawingml/2006/table">
            <a:tbl>
              <a:tblPr firstRow="1" firstCol="1" bandRow="1">
                <a:tableStyleId>{5940675A-B579-460E-94D1-54222C63F5DA}</a:tableStyleId>
              </a:tblPr>
              <a:tblGrid>
                <a:gridCol w="2645663"/>
                <a:gridCol w="9546336"/>
              </a:tblGrid>
              <a:tr h="292608">
                <a:tc gridSpan="2">
                  <a:txBody>
                    <a:bodyPr/>
                    <a:lstStyle/>
                    <a:p>
                      <a:pPr marL="0" marR="0" algn="ctr">
                        <a:lnSpc>
                          <a:spcPct val="107000"/>
                        </a:lnSpc>
                        <a:spcBef>
                          <a:spcPts val="0"/>
                        </a:spcBef>
                        <a:spcAft>
                          <a:spcPts val="0"/>
                        </a:spcAft>
                      </a:pPr>
                      <a:r>
                        <a:rPr lang="en-US" sz="2700" b="1" dirty="0">
                          <a:effectLst/>
                        </a:rPr>
                        <a:t>How to Amend the U.S. Constitution</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127889">
                <a:tc>
                  <a:txBody>
                    <a:bodyPr/>
                    <a:lstStyle/>
                    <a:p>
                      <a:pPr marL="0" marR="0" algn="l">
                        <a:lnSpc>
                          <a:spcPct val="107000"/>
                        </a:lnSpc>
                        <a:spcBef>
                          <a:spcPts val="0"/>
                        </a:spcBef>
                        <a:spcAft>
                          <a:spcPts val="0"/>
                        </a:spcAft>
                      </a:pPr>
                      <a:r>
                        <a:rPr lang="en-US" sz="2700" b="1" dirty="0">
                          <a:effectLst/>
                        </a:rPr>
                        <a:t>Step</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a:effectLst/>
                        </a:rPr>
                        <a:t>Description</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85545">
                <a:tc>
                  <a:txBody>
                    <a:bodyPr/>
                    <a:lstStyle/>
                    <a:p>
                      <a:pPr marL="0" marR="0" algn="l">
                        <a:lnSpc>
                          <a:spcPct val="107000"/>
                        </a:lnSpc>
                        <a:spcBef>
                          <a:spcPts val="0"/>
                        </a:spcBef>
                        <a:spcAft>
                          <a:spcPts val="0"/>
                        </a:spcAft>
                      </a:pPr>
                      <a:r>
                        <a:rPr lang="en-US" sz="2700" b="1" dirty="0">
                          <a:effectLst/>
                        </a:rPr>
                        <a:t> </a:t>
                      </a:r>
                      <a:r>
                        <a:rPr lang="en-US" sz="2700" b="1" dirty="0" smtClean="0">
                          <a:effectLst/>
                        </a:rPr>
                        <a:t>Proposal </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indent="-457200" algn="l">
                        <a:lnSpc>
                          <a:spcPct val="107000"/>
                        </a:lnSpc>
                        <a:spcBef>
                          <a:spcPts val="0"/>
                        </a:spcBef>
                        <a:spcAft>
                          <a:spcPts val="0"/>
                        </a:spcAft>
                        <a:buFont typeface="Wingdings" panose="05000000000000000000" pitchFamily="2" charset="2"/>
                        <a:buChar char="§"/>
                      </a:pPr>
                      <a:r>
                        <a:rPr lang="en-US" sz="2700" b="1" dirty="0">
                          <a:effectLst/>
                        </a:rPr>
                        <a:t>Majority needed: </a:t>
                      </a:r>
                      <a:r>
                        <a:rPr lang="en-US" sz="2700" b="1" dirty="0" smtClean="0">
                          <a:effectLst/>
                        </a:rPr>
                        <a:t>two-thirds</a:t>
                      </a:r>
                      <a:endParaRPr lang="en-US" sz="2700" b="1" dirty="0">
                        <a:effectLst/>
                      </a:endParaRPr>
                    </a:p>
                    <a:p>
                      <a:pPr marL="457200" marR="0" indent="-457200" algn="l">
                        <a:lnSpc>
                          <a:spcPct val="107000"/>
                        </a:lnSpc>
                        <a:spcBef>
                          <a:spcPts val="0"/>
                        </a:spcBef>
                        <a:spcAft>
                          <a:spcPts val="0"/>
                        </a:spcAft>
                        <a:buFont typeface="Wingdings" panose="05000000000000000000" pitchFamily="2" charset="2"/>
                        <a:buChar char="§"/>
                      </a:pPr>
                      <a:r>
                        <a:rPr lang="en-US" sz="2700" b="1" dirty="0" smtClean="0">
                          <a:effectLst/>
                        </a:rPr>
                        <a:t>2 </a:t>
                      </a:r>
                      <a:r>
                        <a:rPr lang="en-US" sz="2700" b="1" dirty="0">
                          <a:effectLst/>
                        </a:rPr>
                        <a:t>ways: by </a:t>
                      </a:r>
                      <a:r>
                        <a:rPr lang="en-US" sz="2700" b="1" dirty="0" smtClean="0">
                          <a:effectLst/>
                        </a:rPr>
                        <a:t>Congressional Action </a:t>
                      </a:r>
                      <a:r>
                        <a:rPr lang="en-US" sz="2700" b="1" dirty="0">
                          <a:effectLst/>
                        </a:rPr>
                        <a:t>&amp; by </a:t>
                      </a:r>
                      <a:r>
                        <a:rPr lang="en-US" sz="2700" b="1" dirty="0" smtClean="0">
                          <a:effectLst/>
                        </a:rPr>
                        <a:t>National Convention</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0271">
                <a:tc>
                  <a:txBody>
                    <a:bodyPr/>
                    <a:lstStyle/>
                    <a:p>
                      <a:pPr marL="0" marR="0" algn="l">
                        <a:lnSpc>
                          <a:spcPct val="107000"/>
                        </a:lnSpc>
                        <a:spcBef>
                          <a:spcPts val="0"/>
                        </a:spcBef>
                        <a:spcAft>
                          <a:spcPts val="0"/>
                        </a:spcAft>
                      </a:pPr>
                      <a:r>
                        <a:rPr lang="en-US" sz="2700" b="1" dirty="0">
                          <a:effectLst/>
                        </a:rPr>
                        <a:t> </a:t>
                      </a:r>
                      <a:r>
                        <a:rPr lang="en-US" sz="2700" b="1" dirty="0" smtClean="0">
                          <a:effectLst/>
                        </a:rPr>
                        <a:t>Ratification</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indent="-457200" algn="l">
                        <a:lnSpc>
                          <a:spcPct val="107000"/>
                        </a:lnSpc>
                        <a:spcBef>
                          <a:spcPts val="0"/>
                        </a:spcBef>
                        <a:spcAft>
                          <a:spcPts val="0"/>
                        </a:spcAft>
                        <a:buFont typeface="Wingdings" panose="05000000000000000000" pitchFamily="2" charset="2"/>
                        <a:buChar char="§"/>
                      </a:pPr>
                      <a:r>
                        <a:rPr lang="en-US" sz="2700" b="1" dirty="0">
                          <a:effectLst/>
                        </a:rPr>
                        <a:t>Majority needed: </a:t>
                      </a:r>
                      <a:r>
                        <a:rPr lang="en-US" sz="2700" b="1" dirty="0" smtClean="0">
                          <a:effectLst/>
                        </a:rPr>
                        <a:t>Three-fourths</a:t>
                      </a:r>
                      <a:endParaRPr lang="en-US" sz="2700" b="1" dirty="0" smtClean="0">
                        <a:effectLst/>
                      </a:endParaRPr>
                    </a:p>
                  </a:txBody>
                  <a:tcPr marL="68580" marR="68580" marT="0" marB="0"/>
                </a:tc>
              </a:tr>
            </a:tbl>
          </a:graphicData>
        </a:graphic>
      </p:graphicFrame>
    </p:spTree>
    <p:extLst>
      <p:ext uri="{BB962C8B-B14F-4D97-AF65-F5344CB8AC3E}">
        <p14:creationId xmlns:p14="http://schemas.microsoft.com/office/powerpoint/2010/main" val="292609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8368"/>
          </a:xfrm>
        </p:spPr>
        <p:txBody>
          <a:bodyPr/>
          <a:lstStyle/>
          <a:p>
            <a:r>
              <a:rPr lang="en-US" b="1" dirty="0" smtClean="0"/>
              <a:t>Study Guide</a:t>
            </a:r>
            <a:endParaRPr lang="en-US" b="1" dirty="0"/>
          </a:p>
        </p:txBody>
      </p:sp>
      <p:sp>
        <p:nvSpPr>
          <p:cNvPr id="3" name="Content Placeholder 2"/>
          <p:cNvSpPr>
            <a:spLocks noGrp="1"/>
          </p:cNvSpPr>
          <p:nvPr>
            <p:ph idx="1"/>
          </p:nvPr>
        </p:nvSpPr>
        <p:spPr>
          <a:xfrm>
            <a:off x="0" y="658368"/>
            <a:ext cx="12192000" cy="1560576"/>
          </a:xfrm>
        </p:spPr>
        <p:txBody>
          <a:bodyPr>
            <a:normAutofit fontScale="70000" lnSpcReduction="20000"/>
          </a:bodyPr>
          <a:lstStyle/>
          <a:p>
            <a:pPr marL="1828800" indent="-1828800">
              <a:buNone/>
            </a:pPr>
            <a:r>
              <a:rPr lang="en-US" sz="3900" b="1" dirty="0" smtClean="0"/>
              <a:t>(</a:t>
            </a:r>
            <a:r>
              <a:rPr lang="en-US" sz="3900" b="1" dirty="0"/>
              <a:t>10) Place the appropriate amendments listed below by the correct explanation.</a:t>
            </a:r>
          </a:p>
          <a:p>
            <a:pPr marL="231775" indent="0">
              <a:buNone/>
            </a:pPr>
            <a:r>
              <a:rPr lang="en-US" sz="3900" b="1" dirty="0"/>
              <a:t>	- Amendments IV-VII	</a:t>
            </a:r>
            <a:r>
              <a:rPr lang="en-US" sz="3900" b="1" dirty="0" smtClean="0"/>
              <a:t>	- </a:t>
            </a:r>
            <a:r>
              <a:rPr lang="en-US" sz="3900" b="1" dirty="0"/>
              <a:t>Amendment VIII 	</a:t>
            </a:r>
            <a:endParaRPr lang="en-US" sz="3900" b="1" dirty="0" smtClean="0"/>
          </a:p>
          <a:p>
            <a:pPr marL="231775" indent="0">
              <a:buNone/>
            </a:pPr>
            <a:r>
              <a:rPr lang="en-US" sz="3900" b="1" dirty="0"/>
              <a:t>	</a:t>
            </a:r>
            <a:r>
              <a:rPr lang="en-US" sz="3900" b="1" dirty="0" smtClean="0"/>
              <a:t>- </a:t>
            </a:r>
            <a:r>
              <a:rPr lang="en-US" sz="3900" b="1" dirty="0"/>
              <a:t>Amendment IX		</a:t>
            </a:r>
            <a:r>
              <a:rPr lang="en-US" sz="3900" b="1" dirty="0" smtClean="0"/>
              <a:t>	- </a:t>
            </a:r>
            <a:r>
              <a:rPr lang="en-US" sz="3900" b="1" dirty="0"/>
              <a:t>Amendment X</a:t>
            </a:r>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84</a:t>
            </a:fld>
            <a:endParaRPr lang="en-US"/>
          </a:p>
        </p:txBody>
      </p:sp>
      <p:graphicFrame>
        <p:nvGraphicFramePr>
          <p:cNvPr id="8" name="Table 7"/>
          <p:cNvGraphicFramePr>
            <a:graphicFrameLocks noGrp="1"/>
          </p:cNvGraphicFramePr>
          <p:nvPr>
            <p:extLst/>
          </p:nvPr>
        </p:nvGraphicFramePr>
        <p:xfrm>
          <a:off x="0" y="1962910"/>
          <a:ext cx="12192000" cy="4613239"/>
        </p:xfrm>
        <a:graphic>
          <a:graphicData uri="http://schemas.openxmlformats.org/drawingml/2006/table">
            <a:tbl>
              <a:tblPr firstRow="1" bandRow="1">
                <a:tableStyleId>{5940675A-B579-460E-94D1-54222C63F5DA}</a:tableStyleId>
              </a:tblPr>
              <a:tblGrid>
                <a:gridCol w="2182368"/>
                <a:gridCol w="10009632"/>
              </a:tblGrid>
              <a:tr h="623760">
                <a:tc gridSpan="2">
                  <a:txBody>
                    <a:bodyPr/>
                    <a:lstStyle/>
                    <a:p>
                      <a:pPr marL="0" marR="0" algn="ctr">
                        <a:lnSpc>
                          <a:spcPct val="107000"/>
                        </a:lnSpc>
                        <a:spcBef>
                          <a:spcPts val="0"/>
                        </a:spcBef>
                        <a:spcAft>
                          <a:spcPts val="0"/>
                        </a:spcAft>
                      </a:pPr>
                      <a:r>
                        <a:rPr lang="en-US" sz="2700" b="1">
                          <a:effectLst/>
                        </a:rPr>
                        <a:t>Bill of Rights</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623760">
                <a:tc>
                  <a:txBody>
                    <a:bodyPr/>
                    <a:lstStyle/>
                    <a:p>
                      <a:pPr marL="0" marR="0" algn="l">
                        <a:lnSpc>
                          <a:spcPct val="107000"/>
                        </a:lnSpc>
                        <a:spcBef>
                          <a:spcPts val="0"/>
                        </a:spcBef>
                        <a:spcAft>
                          <a:spcPts val="0"/>
                        </a:spcAft>
                      </a:pPr>
                      <a:r>
                        <a:rPr lang="en-US" sz="2700" b="1">
                          <a:effectLst/>
                        </a:rPr>
                        <a:t>Amendments</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a:effectLst/>
                        </a:rPr>
                        <a:t>Explanation</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64162">
                <a:tc>
                  <a:txBody>
                    <a:bodyPr/>
                    <a:lstStyle/>
                    <a:p>
                      <a:pPr marL="0" marR="0" algn="l">
                        <a:lnSpc>
                          <a:spcPct val="107000"/>
                        </a:lnSpc>
                        <a:spcBef>
                          <a:spcPts val="0"/>
                        </a:spcBef>
                        <a:spcAft>
                          <a:spcPts val="0"/>
                        </a:spcAft>
                      </a:pPr>
                      <a:r>
                        <a:rPr lang="en-US" sz="2700" b="1">
                          <a:effectLst/>
                        </a:rPr>
                        <a:t> </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a:effectLst/>
                        </a:rPr>
                        <a:t>Citizens’ rights go beyond those mentioned in the Bill of Rights &amp; Constitution</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4622">
                <a:tc>
                  <a:txBody>
                    <a:bodyPr/>
                    <a:lstStyle/>
                    <a:p>
                      <a:pPr marL="0" marR="0" algn="l">
                        <a:lnSpc>
                          <a:spcPct val="107000"/>
                        </a:lnSpc>
                        <a:spcBef>
                          <a:spcPts val="0"/>
                        </a:spcBef>
                        <a:spcAft>
                          <a:spcPts val="0"/>
                        </a:spcAft>
                      </a:pPr>
                      <a:r>
                        <a:rPr lang="en-US" sz="2700" b="1">
                          <a:effectLst/>
                        </a:rPr>
                        <a:t> </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a:effectLst/>
                        </a:rPr>
                        <a:t>Protects the rights of the accused</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59150">
                <a:tc>
                  <a:txBody>
                    <a:bodyPr/>
                    <a:lstStyle/>
                    <a:p>
                      <a:pPr marL="0" marR="0" algn="l">
                        <a:lnSpc>
                          <a:spcPct val="107000"/>
                        </a:lnSpc>
                        <a:spcBef>
                          <a:spcPts val="0"/>
                        </a:spcBef>
                        <a:spcAft>
                          <a:spcPts val="0"/>
                        </a:spcAft>
                      </a:pPr>
                      <a:r>
                        <a:rPr lang="en-US" sz="2700" b="1">
                          <a:effectLst/>
                        </a:rPr>
                        <a:t> </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a:effectLst/>
                        </a:rPr>
                        <a:t>Powers not delegated to the national government &amp; not listed in the Constitution are reserved for the states</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91329">
                <a:tc>
                  <a:txBody>
                    <a:bodyPr/>
                    <a:lstStyle/>
                    <a:p>
                      <a:pPr marL="0" marR="0" algn="l">
                        <a:lnSpc>
                          <a:spcPct val="107000"/>
                        </a:lnSpc>
                        <a:spcBef>
                          <a:spcPts val="0"/>
                        </a:spcBef>
                        <a:spcAft>
                          <a:spcPts val="0"/>
                        </a:spcAft>
                      </a:pPr>
                      <a:r>
                        <a:rPr lang="en-US" sz="2700" b="1">
                          <a:effectLst/>
                        </a:rPr>
                        <a:t> </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dirty="0">
                          <a:effectLst/>
                        </a:rPr>
                        <a:t>No cruel or unusual punishment</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01469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8368"/>
          </a:xfrm>
        </p:spPr>
        <p:txBody>
          <a:bodyPr/>
          <a:lstStyle/>
          <a:p>
            <a:r>
              <a:rPr lang="en-US" b="1" dirty="0" smtClean="0"/>
              <a:t>Study Guide</a:t>
            </a:r>
            <a:endParaRPr lang="en-US" b="1" dirty="0"/>
          </a:p>
        </p:txBody>
      </p:sp>
      <p:sp>
        <p:nvSpPr>
          <p:cNvPr id="3" name="Content Placeholder 2"/>
          <p:cNvSpPr>
            <a:spLocks noGrp="1"/>
          </p:cNvSpPr>
          <p:nvPr>
            <p:ph idx="1"/>
          </p:nvPr>
        </p:nvSpPr>
        <p:spPr>
          <a:xfrm>
            <a:off x="0" y="658368"/>
            <a:ext cx="12192000" cy="1560576"/>
          </a:xfrm>
        </p:spPr>
        <p:txBody>
          <a:bodyPr>
            <a:normAutofit fontScale="70000" lnSpcReduction="20000"/>
          </a:bodyPr>
          <a:lstStyle/>
          <a:p>
            <a:pPr marL="1828800" indent="-1828800">
              <a:buNone/>
            </a:pPr>
            <a:r>
              <a:rPr lang="en-US" sz="3900" b="1" dirty="0" smtClean="0"/>
              <a:t>(</a:t>
            </a:r>
            <a:r>
              <a:rPr lang="en-US" sz="3900" b="1" dirty="0"/>
              <a:t>10) Place the appropriate amendments listed below by the correct explanation.</a:t>
            </a:r>
          </a:p>
          <a:p>
            <a:pPr marL="231775" indent="0">
              <a:buNone/>
            </a:pPr>
            <a:r>
              <a:rPr lang="en-US" sz="3900" b="1" dirty="0"/>
              <a:t>	- Amendments IV-VII	</a:t>
            </a:r>
            <a:r>
              <a:rPr lang="en-US" sz="3900" b="1" dirty="0" smtClean="0"/>
              <a:t>	- </a:t>
            </a:r>
            <a:r>
              <a:rPr lang="en-US" sz="3900" b="1" dirty="0"/>
              <a:t>Amendment VIII 	</a:t>
            </a:r>
            <a:endParaRPr lang="en-US" sz="3900" b="1" dirty="0" smtClean="0"/>
          </a:p>
          <a:p>
            <a:pPr marL="231775" indent="0">
              <a:buNone/>
            </a:pPr>
            <a:r>
              <a:rPr lang="en-US" sz="3900" b="1" dirty="0"/>
              <a:t>	</a:t>
            </a:r>
            <a:r>
              <a:rPr lang="en-US" sz="3900" b="1" dirty="0" smtClean="0"/>
              <a:t>- </a:t>
            </a:r>
            <a:r>
              <a:rPr lang="en-US" sz="3900" b="1" dirty="0"/>
              <a:t>Amendment IX		</a:t>
            </a:r>
            <a:r>
              <a:rPr lang="en-US" sz="3900" b="1" dirty="0" smtClean="0"/>
              <a:t>	- </a:t>
            </a:r>
            <a:r>
              <a:rPr lang="en-US" sz="3900" b="1" dirty="0"/>
              <a:t>Amendment X</a:t>
            </a:r>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85</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756568068"/>
              </p:ext>
            </p:extLst>
          </p:nvPr>
        </p:nvGraphicFramePr>
        <p:xfrm>
          <a:off x="0" y="1962910"/>
          <a:ext cx="12192000" cy="4613239"/>
        </p:xfrm>
        <a:graphic>
          <a:graphicData uri="http://schemas.openxmlformats.org/drawingml/2006/table">
            <a:tbl>
              <a:tblPr firstRow="1" bandRow="1">
                <a:tableStyleId>{5940675A-B579-460E-94D1-54222C63F5DA}</a:tableStyleId>
              </a:tblPr>
              <a:tblGrid>
                <a:gridCol w="1376516"/>
                <a:gridCol w="10815484"/>
              </a:tblGrid>
              <a:tr h="623760">
                <a:tc gridSpan="2">
                  <a:txBody>
                    <a:bodyPr/>
                    <a:lstStyle/>
                    <a:p>
                      <a:pPr marL="0" marR="0" algn="ctr">
                        <a:lnSpc>
                          <a:spcPct val="107000"/>
                        </a:lnSpc>
                        <a:spcBef>
                          <a:spcPts val="0"/>
                        </a:spcBef>
                        <a:spcAft>
                          <a:spcPts val="0"/>
                        </a:spcAft>
                      </a:pPr>
                      <a:r>
                        <a:rPr lang="en-US" sz="2700" b="1" dirty="0">
                          <a:effectLst/>
                        </a:rPr>
                        <a:t>Bill of Rights</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623760">
                <a:tc>
                  <a:txBody>
                    <a:bodyPr/>
                    <a:lstStyle/>
                    <a:p>
                      <a:pPr marL="0" marR="0" algn="l">
                        <a:lnSpc>
                          <a:spcPct val="107000"/>
                        </a:lnSpc>
                        <a:spcBef>
                          <a:spcPts val="0"/>
                        </a:spcBef>
                        <a:spcAft>
                          <a:spcPts val="0"/>
                        </a:spcAft>
                      </a:pPr>
                      <a:r>
                        <a:rPr lang="en-US" sz="2700" b="1" dirty="0" smtClean="0">
                          <a:effectLst/>
                        </a:rPr>
                        <a:t>Amend.</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a:effectLst/>
                        </a:rPr>
                        <a:t>Explanation</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64162">
                <a:tc>
                  <a:txBody>
                    <a:bodyPr/>
                    <a:lstStyle/>
                    <a:p>
                      <a:pPr marL="0" marR="0" algn="ctr">
                        <a:lnSpc>
                          <a:spcPct val="107000"/>
                        </a:lnSpc>
                        <a:spcBef>
                          <a:spcPts val="0"/>
                        </a:spcBef>
                        <a:spcAft>
                          <a:spcPts val="0"/>
                        </a:spcAft>
                      </a:pPr>
                      <a:r>
                        <a:rPr lang="en-US" sz="2700" b="1" dirty="0">
                          <a:effectLst/>
                        </a:rPr>
                        <a:t> </a:t>
                      </a:r>
                      <a:r>
                        <a:rPr lang="en-US" sz="2700" b="1" dirty="0" smtClean="0">
                          <a:effectLst/>
                        </a:rPr>
                        <a:t>IX</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a:effectLst/>
                        </a:rPr>
                        <a:t>Citizens’ rights go beyond those mentioned in the Bill of Rights &amp; Constitution</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4622">
                <a:tc>
                  <a:txBody>
                    <a:bodyPr/>
                    <a:lstStyle/>
                    <a:p>
                      <a:pPr marL="0" marR="0" algn="ctr">
                        <a:lnSpc>
                          <a:spcPct val="107000"/>
                        </a:lnSpc>
                        <a:spcBef>
                          <a:spcPts val="0"/>
                        </a:spcBef>
                        <a:spcAft>
                          <a:spcPts val="0"/>
                        </a:spcAft>
                      </a:pPr>
                      <a:r>
                        <a:rPr lang="en-US" sz="2700" b="1" dirty="0">
                          <a:effectLst/>
                        </a:rPr>
                        <a:t> </a:t>
                      </a:r>
                      <a:r>
                        <a:rPr lang="en-US" sz="2700" b="1" dirty="0" smtClean="0">
                          <a:effectLst/>
                        </a:rPr>
                        <a:t>IV-VII</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a:effectLst/>
                        </a:rPr>
                        <a:t>Protects the rights of the accused</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59150">
                <a:tc>
                  <a:txBody>
                    <a:bodyPr/>
                    <a:lstStyle/>
                    <a:p>
                      <a:pPr marL="0" marR="0" algn="ctr">
                        <a:lnSpc>
                          <a:spcPct val="107000"/>
                        </a:lnSpc>
                        <a:spcBef>
                          <a:spcPts val="0"/>
                        </a:spcBef>
                        <a:spcAft>
                          <a:spcPts val="0"/>
                        </a:spcAft>
                      </a:pPr>
                      <a:r>
                        <a:rPr lang="en-US" sz="2700" b="1" dirty="0">
                          <a:effectLst/>
                        </a:rPr>
                        <a:t> </a:t>
                      </a:r>
                      <a:r>
                        <a:rPr lang="en-US" sz="2700" b="1" dirty="0" smtClean="0">
                          <a:effectLst/>
                        </a:rPr>
                        <a:t>X</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a:effectLst/>
                        </a:rPr>
                        <a:t>Powers not delegated to the national government &amp; not listed in the Constitution are reserved for the states</a:t>
                      </a:r>
                      <a:endParaRPr lang="en-US" sz="27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91329">
                <a:tc>
                  <a:txBody>
                    <a:bodyPr/>
                    <a:lstStyle/>
                    <a:p>
                      <a:pPr marL="0" marR="0" algn="ctr">
                        <a:lnSpc>
                          <a:spcPct val="107000"/>
                        </a:lnSpc>
                        <a:spcBef>
                          <a:spcPts val="0"/>
                        </a:spcBef>
                        <a:spcAft>
                          <a:spcPts val="0"/>
                        </a:spcAft>
                      </a:pPr>
                      <a:r>
                        <a:rPr lang="en-US" sz="2700" b="1" dirty="0">
                          <a:effectLst/>
                        </a:rPr>
                        <a:t> </a:t>
                      </a:r>
                      <a:r>
                        <a:rPr lang="en-US" sz="2700" b="1" dirty="0" smtClean="0">
                          <a:effectLst/>
                        </a:rPr>
                        <a:t>XIII</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700" b="1" dirty="0">
                          <a:effectLst/>
                        </a:rPr>
                        <a:t>No cruel or unusual punishment</a:t>
                      </a:r>
                      <a:endParaRPr lang="en-US" sz="2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78581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8157"/>
          </a:xfrm>
        </p:spPr>
        <p:txBody>
          <a:bodyPr>
            <a:normAutofit fontScale="90000"/>
          </a:bodyPr>
          <a:lstStyle/>
          <a:p>
            <a:r>
              <a:rPr lang="en-US" b="1" dirty="0" smtClean="0">
                <a:latin typeface="+mn-lt"/>
              </a:rPr>
              <a:t>Preamble: Match the following examples</a:t>
            </a:r>
            <a:endParaRPr lang="en-US" b="1" dirty="0">
              <a:latin typeface="+mn-lt"/>
            </a:endParaRPr>
          </a:p>
        </p:txBody>
      </p:sp>
      <p:sp>
        <p:nvSpPr>
          <p:cNvPr id="3" name="Content Placeholder 2"/>
          <p:cNvSpPr>
            <a:spLocks noGrp="1"/>
          </p:cNvSpPr>
          <p:nvPr>
            <p:ph idx="1"/>
          </p:nvPr>
        </p:nvSpPr>
        <p:spPr>
          <a:xfrm>
            <a:off x="79899" y="688157"/>
            <a:ext cx="12112101" cy="5735432"/>
          </a:xfrm>
        </p:spPr>
        <p:txBody>
          <a:bodyPr>
            <a:noAutofit/>
          </a:bodyPr>
          <a:lstStyle/>
          <a:p>
            <a:r>
              <a:rPr lang="en-US" sz="2900" b="1" dirty="0" smtClean="0"/>
              <a:t>___ </a:t>
            </a:r>
            <a:r>
              <a:rPr lang="en-US" sz="2900" b="1" dirty="0" smtClean="0">
                <a:solidFill>
                  <a:srgbClr val="FF0000"/>
                </a:solidFill>
              </a:rPr>
              <a:t>Military</a:t>
            </a:r>
            <a:r>
              <a:rPr lang="en-US" sz="2900" b="1" dirty="0" smtClean="0"/>
              <a:t>, NSA, FBI, Dept. of Homeland Security</a:t>
            </a:r>
          </a:p>
          <a:p>
            <a:r>
              <a:rPr lang="en-US" sz="2900" b="1" dirty="0" smtClean="0"/>
              <a:t>___ </a:t>
            </a:r>
            <a:r>
              <a:rPr lang="en-US" sz="2900" b="1" dirty="0" smtClean="0">
                <a:solidFill>
                  <a:srgbClr val="FF0000"/>
                </a:solidFill>
              </a:rPr>
              <a:t>ONE SYSTEM of U.S. currency</a:t>
            </a:r>
            <a:r>
              <a:rPr lang="en-US" sz="2900" b="1" dirty="0" smtClean="0"/>
              <a:t>, ONE U.S. Postal Service</a:t>
            </a:r>
          </a:p>
          <a:p>
            <a:r>
              <a:rPr lang="en-US" sz="2900" b="1" dirty="0" smtClean="0"/>
              <a:t>___ </a:t>
            </a:r>
            <a:r>
              <a:rPr lang="en-US" sz="2900" b="1" dirty="0" smtClean="0">
                <a:solidFill>
                  <a:srgbClr val="FF0000"/>
                </a:solidFill>
              </a:rPr>
              <a:t>Dept. of Health &amp; Human Services</a:t>
            </a:r>
            <a:r>
              <a:rPr lang="en-US" sz="2900" b="1" dirty="0" smtClean="0"/>
              <a:t>, Dept. of Labor, Dept. of Education</a:t>
            </a:r>
          </a:p>
          <a:p>
            <a:r>
              <a:rPr lang="en-US" sz="2900" b="1" dirty="0" smtClean="0"/>
              <a:t>___ </a:t>
            </a:r>
            <a:r>
              <a:rPr lang="en-US" sz="2900" b="1" dirty="0" smtClean="0">
                <a:solidFill>
                  <a:srgbClr val="FF0000"/>
                </a:solidFill>
              </a:rPr>
              <a:t>Rights of the accused</a:t>
            </a:r>
            <a:r>
              <a:rPr lang="en-US" sz="2900" b="1" dirty="0" smtClean="0"/>
              <a:t> incl. trial by jury, fair &amp; speedy trial</a:t>
            </a:r>
          </a:p>
          <a:p>
            <a:r>
              <a:rPr lang="en-US" sz="2900" b="1" dirty="0" smtClean="0"/>
              <a:t>___ </a:t>
            </a:r>
            <a:r>
              <a:rPr lang="en-US" sz="2900" b="1" dirty="0" smtClean="0">
                <a:solidFill>
                  <a:srgbClr val="FF0000"/>
                </a:solidFill>
              </a:rPr>
              <a:t>Freedoms</a:t>
            </a:r>
            <a:r>
              <a:rPr lang="en-US" sz="2900" b="1" dirty="0" smtClean="0"/>
              <a:t>: religion, assembly, petition, press, &amp; speech</a:t>
            </a:r>
          </a:p>
          <a:p>
            <a:r>
              <a:rPr lang="en-US" sz="2900" b="1" dirty="0" smtClean="0"/>
              <a:t>___ National Guard &amp; </a:t>
            </a:r>
            <a:r>
              <a:rPr lang="en-US" sz="2900" b="1" dirty="0" smtClean="0">
                <a:solidFill>
                  <a:srgbClr val="FF0000"/>
                </a:solidFill>
              </a:rPr>
              <a:t>Federal Marshalls keep peace</a:t>
            </a:r>
          </a:p>
        </p:txBody>
      </p:sp>
    </p:spTree>
    <p:extLst>
      <p:ext uri="{BB962C8B-B14F-4D97-AF65-F5344CB8AC3E}">
        <p14:creationId xmlns:p14="http://schemas.microsoft.com/office/powerpoint/2010/main" val="135728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7606</Words>
  <Application>Microsoft Office PowerPoint</Application>
  <PresentationFormat>Widescreen</PresentationFormat>
  <Paragraphs>867</Paragraphs>
  <Slides>85</Slides>
  <Notes>52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85</vt:i4>
      </vt:variant>
    </vt:vector>
  </HeadingPairs>
  <TitlesOfParts>
    <vt:vector size="95" baseType="lpstr">
      <vt:lpstr>Arial</vt:lpstr>
      <vt:lpstr>Calibri</vt:lpstr>
      <vt:lpstr>Calibri Light</vt:lpstr>
      <vt:lpstr>Corbel</vt:lpstr>
      <vt:lpstr>Times New Roman</vt:lpstr>
      <vt:lpstr>Wingdings</vt:lpstr>
      <vt:lpstr>Office Theme</vt:lpstr>
      <vt:lpstr>Ecology 16x9</vt:lpstr>
      <vt:lpstr>1_Ecology 16x9</vt:lpstr>
      <vt:lpstr>1_Office Theme</vt:lpstr>
      <vt:lpstr>CIVICS &amp; ECONOMICS UNIT #3 SLIDES</vt:lpstr>
      <vt:lpstr>VOCAB §3.1 – 02/14</vt:lpstr>
      <vt:lpstr>Lesson §3.1 – Structure of the U.S. Constitution (p. 80-81)</vt:lpstr>
      <vt:lpstr>Lesson §3.1 – Structure of the U.S. Constitution (p. 80-81)</vt:lpstr>
      <vt:lpstr>Lesson §3.1 – Structure of the U.S. Constitution (p. 80-81)</vt:lpstr>
      <vt:lpstr>Lesson §3.1 – Structure of the U.S. Constitution (p. 80-81)</vt:lpstr>
      <vt:lpstr>Lesson §3.1 – Preamble to the U.S. Constitution (p. 80)</vt:lpstr>
      <vt:lpstr>Lesson §3.1 – Preamble to the U.S. Constitution (p. 80)</vt:lpstr>
      <vt:lpstr>Preamble: Match the following examples</vt:lpstr>
      <vt:lpstr>Preamble: Match the following examples</vt:lpstr>
      <vt:lpstr>VOCAB §3.2 – 02/15</vt:lpstr>
      <vt:lpstr>Lesson §3.2 – PRINCIPLES OF THE U.S. CONSTITUTION</vt:lpstr>
      <vt:lpstr>Lesson §3.2 – PRINCIPLES OF THE U.S. CONSTITUTION</vt:lpstr>
      <vt:lpstr>Lesson §3.2 – PRINCIPLES OF THE U.S. CONSTITUTION</vt:lpstr>
      <vt:lpstr>Lesson §3.2 – PRINCIPLES OF THE U.S. CONSTITUTION</vt:lpstr>
      <vt:lpstr>Lesson §3.2 – PRINCIPLES OF THE U.S. CONSTITUTION</vt:lpstr>
      <vt:lpstr>Lesson §3.2 – PRINCIPLES OF THE U.S. CONSTITUTION</vt:lpstr>
      <vt:lpstr>Lesson §3.2 – PRINCIPLES OF THE U.S. CONSTITUTION</vt:lpstr>
      <vt:lpstr>Lesson §3.2 – PRINCIPLES OF THE U.S. CONSTITUTION</vt:lpstr>
      <vt:lpstr>Lesson §3.2 – PRINCIPLES OF THE U.S. CONSTITUTION</vt:lpstr>
      <vt:lpstr>Lesson §3.2 – PRINCIPLES OF THE U.S. CONSTITUTION</vt:lpstr>
      <vt:lpstr>Lesson §3.2 – PRINCIPLES OF THE U.S. CONSTITUTION</vt:lpstr>
      <vt:lpstr>Lesson §3.2 – PRINCIPLES OF THE U.S. CONSTITUTION</vt:lpstr>
      <vt:lpstr>Lesson §3.2 – PRINCIPLES OF THE U.S. CONSTITUTION</vt:lpstr>
      <vt:lpstr>Lesson §3.2 – PRINCIPLES OF THE U.S. CONSTITUTION</vt:lpstr>
      <vt:lpstr>Lesson §3.2 – PRINCIPLES OF THE U.S. CONSTITUTION</vt:lpstr>
      <vt:lpstr>Lesson §3.2 – PRINCIPLES OF THE U.S. CONSTITUTION</vt:lpstr>
      <vt:lpstr>Lesson §3.2 – PRINCIPLES OF THE U.S. CONSTITUTION</vt:lpstr>
      <vt:lpstr>Lesson §3.2 – PRINCIPLES OF THE U.S. CONSTITUTION</vt:lpstr>
      <vt:lpstr>Lesson §3.2 – PRINCIPLES OF THE U.S. CONSTITUTION</vt:lpstr>
      <vt:lpstr>Lesson §3.2 – PRINCIPLES OF THE U.S. CONSTITUTION</vt:lpstr>
      <vt:lpstr>Lesson §3.2 – PRINCIPLES OF THE U.S. CONSTITUTION</vt:lpstr>
      <vt:lpstr>Lesson §3.2 – PRINCIPLES OF THE U.S. CONSTITUTION</vt:lpstr>
      <vt:lpstr>VOCAB §3.3 – 02/16</vt:lpstr>
      <vt:lpstr>Lesson §3.3 – POWERS/LIMITS OF GOVT UNDER U.S. CONSTITUTION</vt:lpstr>
      <vt:lpstr>Lesson §3.3 – POWERS/LIMITS OF GOVT UNDER U.S. CONSTITUTION</vt:lpstr>
      <vt:lpstr>Lesson §3.3 – POWERS/LIMITS OF GOVT UNDER U.S. CONSTITUTION</vt:lpstr>
      <vt:lpstr>Lesson §3.3 – POWERS/LIMITS OF GOVT UNDER U.S. CONSTITUTION</vt:lpstr>
      <vt:lpstr>Lesson §3.3 – POWERS/LIMITS OF GOVT UNDER U.S. CONSTITUTION</vt:lpstr>
      <vt:lpstr>Lesson §3.3 – POWERS/LIMITS OF GOVT UNDER U.S. CONSTITUTION</vt:lpstr>
      <vt:lpstr>Lesson §3.2 – POWERS/LIMITS OF GOVT UNDER U.S. CONSTITUTION</vt:lpstr>
      <vt:lpstr>Lesson §3.2 – POWERS/LIMITS OF GOVT UNDER U.S. CONSTITUTION</vt:lpstr>
      <vt:lpstr>Lesson §3.2 – POWERS/LIMITS OF GOVT UNDER U.S. CONSTITUTION</vt:lpstr>
      <vt:lpstr>Lesson §3.2 – POWERS/LIMITS OF GOVT UNDER U.S. CONSTITUTION</vt:lpstr>
      <vt:lpstr>Lesson §3.2 – POWERS/LIMITS OF GOVT UNDER U.S. CONSTITUTION</vt:lpstr>
      <vt:lpstr>Lesson §3.2 – POWERS/LIMITS OF GOVT UNDER U.S. CONSTITUTION</vt:lpstr>
      <vt:lpstr>Lesson §3.2 – POWERS/LIMITS OF GOVT UNDER U.S. CONSTITUTION</vt:lpstr>
      <vt:lpstr>Lesson §3.2 – POWERS/LIMITS OF GOVT UNDER U.S. CONSTITUTION</vt:lpstr>
      <vt:lpstr>Lesson §3.2 – POWERS/LIMITS OF GOVT UNDER U.S. CONSTITUTION</vt:lpstr>
      <vt:lpstr>Lesson §3.2 – POWERS/LIMITS OF GOVT UNDER U.S. CONSTITUTION</vt:lpstr>
      <vt:lpstr>Lesson §3.2 – POWERS/LIMITS OF GOVT UNDER U.S. CONSTITUTION</vt:lpstr>
      <vt:lpstr>Lesson §3.2 – POWERS/LIMITS OF GOVT UNDER U.S. CONSTITUTION</vt:lpstr>
      <vt:lpstr>Lesson §3.3 – FEDERALISM (READ SECOND COLUMN p. 89 &amp; CHARTS)</vt:lpstr>
      <vt:lpstr>Lesson §3.3 – FEDERALISM (READ SECOND COLUMN p. 89 &amp; CHARTS)</vt:lpstr>
      <vt:lpstr>VOCAB §3.4 – 02/17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Study Guide (3.1 NOTES)</vt:lpstr>
      <vt:lpstr>Study Guide (3.1 NOTES)</vt:lpstr>
      <vt:lpstr>Study Guide</vt:lpstr>
      <vt:lpstr>Study Guide</vt:lpstr>
      <vt:lpstr>Study Guide (3.2 NOTES)</vt:lpstr>
      <vt:lpstr>Study Guide (3.2 NOTES)</vt:lpstr>
      <vt:lpstr>Study Guide</vt:lpstr>
      <vt:lpstr>Study Guide</vt:lpstr>
      <vt:lpstr>Study Guide</vt:lpstr>
      <vt:lpstr>Study Guide</vt:lpstr>
      <vt:lpstr>Study Guide</vt:lpstr>
      <vt:lpstr>Study Guide</vt:lpstr>
      <vt:lpstr>Study Guide</vt:lpstr>
      <vt:lpstr>Study Guide</vt:lpstr>
      <vt:lpstr>Study Guide</vt:lpstr>
      <vt:lpstr>Study Guide</vt:lpstr>
      <vt:lpstr>Study Guide</vt:lpstr>
      <vt:lpstr>Study Guide</vt:lpstr>
      <vt:lpstr>Study Guide</vt:lpstr>
      <vt:lpstr>Study Guide</vt:lpstr>
      <vt:lpstr>Study Guide</vt:lpstr>
      <vt:lpstr>Study Guide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CIVICS &amp; ECONOMICS UNIT #3 SLIDES</dc:title>
  <dc:creator>Kakavitsas, Sam</dc:creator>
  <cp:lastModifiedBy>Kakavitsas, Sam</cp:lastModifiedBy>
  <cp:revision>5</cp:revision>
  <dcterms:created xsi:type="dcterms:W3CDTF">2017-02-14T00:45:29Z</dcterms:created>
  <dcterms:modified xsi:type="dcterms:W3CDTF">2017-02-14T01:12:09Z</dcterms:modified>
</cp:coreProperties>
</file>