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9"/>
  </p:handoutMasterIdLst>
  <p:sldIdLst>
    <p:sldId id="256" r:id="rId2"/>
    <p:sldId id="257" r:id="rId3"/>
    <p:sldId id="263" r:id="rId4"/>
    <p:sldId id="280" r:id="rId5"/>
    <p:sldId id="302" r:id="rId6"/>
    <p:sldId id="308" r:id="rId7"/>
    <p:sldId id="310" r:id="rId8"/>
    <p:sldId id="258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1" r:id="rId20"/>
    <p:sldId id="283" r:id="rId21"/>
    <p:sldId id="282" r:id="rId22"/>
    <p:sldId id="284" r:id="rId23"/>
    <p:sldId id="285" r:id="rId24"/>
    <p:sldId id="286" r:id="rId25"/>
    <p:sldId id="290" r:id="rId26"/>
    <p:sldId id="287" r:id="rId27"/>
    <p:sldId id="288" r:id="rId28"/>
    <p:sldId id="291" r:id="rId29"/>
    <p:sldId id="292" r:id="rId30"/>
    <p:sldId id="293" r:id="rId31"/>
    <p:sldId id="295" r:id="rId32"/>
    <p:sldId id="296" r:id="rId33"/>
    <p:sldId id="298" r:id="rId34"/>
    <p:sldId id="297" r:id="rId35"/>
    <p:sldId id="299" r:id="rId36"/>
    <p:sldId id="301" r:id="rId37"/>
    <p:sldId id="300" r:id="rId38"/>
    <p:sldId id="303" r:id="rId39"/>
    <p:sldId id="304" r:id="rId40"/>
    <p:sldId id="305" r:id="rId41"/>
    <p:sldId id="306" r:id="rId42"/>
    <p:sldId id="307" r:id="rId43"/>
    <p:sldId id="311" r:id="rId44"/>
    <p:sldId id="312" r:id="rId45"/>
    <p:sldId id="313" r:id="rId46"/>
    <p:sldId id="314" r:id="rId47"/>
    <p:sldId id="315" r:id="rId4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1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1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6DADE-665B-4E25-A0EA-EB9A7A3D3046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71"/>
            <a:ext cx="3037841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1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63696-B990-4CD3-82C9-3410D455B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0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3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6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6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2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7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6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9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0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2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0">
              <a:schemeClr val="accent4">
                <a:lumMod val="40000"/>
                <a:lumOff val="60000"/>
              </a:schemeClr>
            </a:gs>
            <a:gs pos="100000">
              <a:srgbClr val="FFC000">
                <a:alpha val="37000"/>
                <a:lumMod val="59000"/>
                <a:lumOff val="41000"/>
              </a:srgbClr>
            </a:gs>
            <a:gs pos="100000">
              <a:srgbClr val="FFC000">
                <a:alpha val="0"/>
                <a:lumMod val="0"/>
                <a:lumOff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E440-03EC-401B-8132-66A3B2AC967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9145-F26F-45D0-A0FF-BD6D02B8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2060"/>
                </a:solidFill>
                <a:latin typeface="+mn-lt"/>
              </a:rPr>
            </a:br>
            <a:r>
              <a:rPr lang="en-US" b="1" dirty="0" smtClean="0">
                <a:solidFill>
                  <a:srgbClr val="002060"/>
                </a:solidFill>
                <a:latin typeface="+mn-lt"/>
              </a:rPr>
              <a:t>Unit #4: Branches of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Govt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33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§4.1a: FEDERAL LEGISLATIVE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7084"/>
            <a:ext cx="12192000" cy="610091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___________ powers: not listed in </a:t>
            </a:r>
            <a:r>
              <a:rPr lang="en-US" sz="3000" b="1" dirty="0" smtClean="0"/>
              <a:t>Const. </a:t>
            </a:r>
            <a:r>
              <a:rPr lang="en-US" sz="3000" b="1" dirty="0"/>
              <a:t>but provided for in Article </a:t>
            </a:r>
            <a:r>
              <a:rPr lang="en-US" sz="3000" b="1" dirty="0" smtClean="0"/>
              <a:t>__, </a:t>
            </a:r>
            <a:r>
              <a:rPr lang="en-US" sz="3000" b="1" dirty="0"/>
              <a:t>Section ___, Clause ___ (p. 185)</a:t>
            </a:r>
          </a:p>
          <a:p>
            <a:pPr marL="457200" lvl="1" indent="0">
              <a:buNone/>
            </a:pPr>
            <a:r>
              <a:rPr lang="en-US" sz="3000" b="1" dirty="0" smtClean="0"/>
              <a:t>Examples</a:t>
            </a:r>
            <a:r>
              <a:rPr lang="en-US" sz="3000" b="1" dirty="0"/>
              <a:t>: (p. 186)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Collect taxes implies power to support </a:t>
            </a:r>
            <a:r>
              <a:rPr lang="en-US" sz="3000" b="1" dirty="0" smtClean="0"/>
              <a:t>___________________________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Regulate commerce implies power to </a:t>
            </a:r>
            <a:r>
              <a:rPr lang="en-US" sz="3000" b="1" dirty="0" smtClean="0"/>
              <a:t>____________________________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Raise &amp; support an army implies power to </a:t>
            </a:r>
            <a:r>
              <a:rPr lang="en-US" sz="3000" b="1" dirty="0" smtClean="0"/>
              <a:t>________________________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Establish laws of naturalization implies power to </a:t>
            </a:r>
            <a:r>
              <a:rPr lang="en-US" sz="3000" b="1" dirty="0" smtClean="0"/>
              <a:t>__________________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Non-legislative Powers: (p. 187)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Propose </a:t>
            </a:r>
            <a:r>
              <a:rPr lang="en-US" sz="3000" b="1" dirty="0" smtClean="0"/>
              <a:t>_________________ </a:t>
            </a:r>
            <a:r>
              <a:rPr lang="en-US" sz="3000" b="1" dirty="0"/>
              <a:t>to the </a:t>
            </a:r>
            <a:r>
              <a:rPr lang="en-US" sz="3000" b="1" dirty="0" smtClean="0"/>
              <a:t>________________ </a:t>
            </a:r>
            <a:r>
              <a:rPr lang="en-US" sz="3000" b="1" dirty="0"/>
              <a:t>(p. 187)</a:t>
            </a:r>
          </a:p>
          <a:p>
            <a:pPr marL="457200" lvl="1" indent="0"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95097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§4.1a: FEDERAL LEGISLATIVE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7084"/>
            <a:ext cx="12192000" cy="610091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50" b="1" dirty="0"/>
              <a:t>Limits: (p. 188)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No </a:t>
            </a:r>
            <a:r>
              <a:rPr lang="en-US" sz="2850" b="1" dirty="0" smtClean="0"/>
              <a:t>___ ____ _____ </a:t>
            </a:r>
            <a:r>
              <a:rPr lang="en-US" sz="2850" b="1" dirty="0"/>
              <a:t>laws (laws that make past actions a crime after act has been committed),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No __________ ___________ (Establishment Clause),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Cannot suspend </a:t>
            </a:r>
            <a:r>
              <a:rPr lang="en-US" sz="2850" b="1" dirty="0" smtClean="0"/>
              <a:t>________ _________ </a:t>
            </a:r>
            <a:r>
              <a:rPr lang="en-US" sz="2850" b="1" dirty="0"/>
              <a:t>(requirement that accused have their day in court)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No interference w/ powers reserved for 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Congress cannot favor one </a:t>
            </a:r>
            <a:r>
              <a:rPr lang="en-US" sz="2850" b="1" dirty="0" smtClean="0"/>
              <a:t>______ </a:t>
            </a:r>
            <a:r>
              <a:rPr lang="en-US" sz="2850" b="1" dirty="0"/>
              <a:t>over another, tax </a:t>
            </a:r>
            <a:r>
              <a:rPr lang="en-US" sz="2850" b="1" dirty="0" smtClean="0"/>
              <a:t>_______________ </a:t>
            </a:r>
            <a:r>
              <a:rPr lang="en-US" sz="2850" b="1" dirty="0"/>
              <a:t>commerce (trade b/w states), or tax </a:t>
            </a:r>
            <a:r>
              <a:rPr lang="en-US" sz="2850" b="1" dirty="0" smtClean="0"/>
              <a:t>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 smtClean="0"/>
              <a:t>Congress </a:t>
            </a:r>
            <a:r>
              <a:rPr lang="en-US" sz="2850" b="1" dirty="0"/>
              <a:t>cannot pass laws that would interfere w/ </a:t>
            </a:r>
            <a:r>
              <a:rPr lang="en-US" sz="2850" b="1" dirty="0" smtClean="0"/>
              <a:t>______ __________</a:t>
            </a:r>
            <a:endParaRPr lang="en-US" sz="285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 smtClean="0"/>
              <a:t>C______ </a:t>
            </a:r>
            <a:r>
              <a:rPr lang="en-US" sz="2850" b="1" dirty="0"/>
              <a:t>&amp; </a:t>
            </a:r>
            <a:r>
              <a:rPr lang="en-US" sz="2850" b="1" dirty="0" smtClean="0"/>
              <a:t>B__________: </a:t>
            </a:r>
            <a:r>
              <a:rPr lang="en-US" sz="2850" b="1" dirty="0"/>
              <a:t>Supreme Court can declare laws passed by Congress as </a:t>
            </a:r>
            <a:r>
              <a:rPr lang="en-US" sz="2850" b="1" dirty="0" smtClean="0"/>
              <a:t>U______________, </a:t>
            </a:r>
            <a:r>
              <a:rPr lang="en-US" sz="2850" b="1" dirty="0"/>
              <a:t>president can </a:t>
            </a:r>
            <a:r>
              <a:rPr lang="en-US" sz="2850" b="1" dirty="0" smtClean="0"/>
              <a:t>V____ </a:t>
            </a:r>
            <a:r>
              <a:rPr lang="en-US" sz="2850" b="1" dirty="0"/>
              <a:t>a bill passed by Congress before it becomes a law (Congress can </a:t>
            </a:r>
            <a:r>
              <a:rPr lang="en-US" sz="2850" b="1" dirty="0" smtClean="0"/>
              <a:t>O__________ </a:t>
            </a:r>
            <a:r>
              <a:rPr lang="en-US" sz="2850" b="1" dirty="0"/>
              <a:t>his/her veto with a </a:t>
            </a:r>
            <a:r>
              <a:rPr lang="en-US" sz="2850" b="1" dirty="0" smtClean="0"/>
              <a:t>____-______ </a:t>
            </a:r>
            <a:r>
              <a:rPr lang="en-US" sz="2850" b="1" dirty="0"/>
              <a:t>majority vote</a:t>
            </a:r>
            <a:r>
              <a:rPr lang="en-US" sz="2850" b="1" dirty="0" smtClean="0"/>
              <a:t>)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15094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HOUSE OF REPRESENTATIVES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7084"/>
            <a:ext cx="12192000" cy="6100916"/>
          </a:xfrm>
        </p:spPr>
        <p:txBody>
          <a:bodyPr>
            <a:noAutofit/>
          </a:bodyPr>
          <a:lstStyle/>
          <a:p>
            <a:pPr lvl="0"/>
            <a:r>
              <a:rPr lang="en-US" sz="3000" b="1" dirty="0"/>
              <a:t>Term of Office: (p. 179) ___ years</a:t>
            </a:r>
          </a:p>
          <a:p>
            <a:pPr lvl="0"/>
            <a:r>
              <a:rPr lang="en-US" sz="3000" b="1" dirty="0"/>
              <a:t># members: (p. 179) </a:t>
            </a:r>
            <a:r>
              <a:rPr lang="en-US" sz="3000" b="1" dirty="0" smtClean="0"/>
              <a:t>_____ </a:t>
            </a:r>
            <a:r>
              <a:rPr lang="en-US" sz="3000" b="1" dirty="0"/>
              <a:t>voting members (non-voting members from Washington, DC &amp; US territories)</a:t>
            </a:r>
          </a:p>
          <a:p>
            <a:pPr lvl="0"/>
            <a:r>
              <a:rPr lang="en-US" sz="3000" b="1" dirty="0"/>
              <a:t>Constituents: Residents in </a:t>
            </a:r>
            <a:r>
              <a:rPr lang="en-US" sz="3000" b="1" dirty="0" smtClean="0"/>
              <a:t>D_______ </a:t>
            </a:r>
            <a:r>
              <a:rPr lang="en-US" sz="3000" b="1" dirty="0"/>
              <a:t>w/in a state (ex: NC has </a:t>
            </a:r>
            <a:r>
              <a:rPr lang="en-US" sz="3000" b="1" dirty="0" smtClean="0"/>
              <a:t>___ </a:t>
            </a:r>
            <a:r>
              <a:rPr lang="en-US" sz="3000" b="1" dirty="0"/>
              <a:t>districts, each w/ own representative)</a:t>
            </a:r>
          </a:p>
          <a:p>
            <a:pPr lvl="0"/>
            <a:r>
              <a:rPr lang="en-US" sz="3000" b="1" dirty="0"/>
              <a:t>Number of members for each state: (p. 179) based on </a:t>
            </a:r>
            <a:r>
              <a:rPr lang="en-US" sz="3000" b="1" dirty="0" smtClean="0"/>
              <a:t>P_____________</a:t>
            </a:r>
          </a:p>
          <a:p>
            <a:pPr lvl="0"/>
            <a:r>
              <a:rPr lang="en-US" sz="3000" b="1" dirty="0" smtClean="0"/>
              <a:t>Proportional/equal </a:t>
            </a:r>
            <a:r>
              <a:rPr lang="en-US" sz="3000" b="1" dirty="0"/>
              <a:t>representation: (p. 179) </a:t>
            </a:r>
            <a:r>
              <a:rPr lang="en-US" sz="3000" b="1" dirty="0" smtClean="0"/>
              <a:t>P______________</a:t>
            </a:r>
          </a:p>
          <a:p>
            <a:pPr lvl="1"/>
            <a:r>
              <a:rPr lang="en-US" sz="3000" b="1" dirty="0" smtClean="0"/>
              <a:t>A__-L______ members represent states w/ only one House member</a:t>
            </a:r>
          </a:p>
          <a:p>
            <a:pPr lvl="1"/>
            <a:r>
              <a:rPr lang="en-US" sz="3000" b="1" dirty="0" smtClean="0"/>
              <a:t>Changes </a:t>
            </a:r>
            <a:r>
              <a:rPr lang="en-US" sz="3000" b="1" dirty="0"/>
              <a:t>after each ___-year </a:t>
            </a:r>
            <a:r>
              <a:rPr lang="en-US" sz="3000" b="1" dirty="0" smtClean="0"/>
              <a:t>C_______ </a:t>
            </a:r>
            <a:r>
              <a:rPr lang="en-US" sz="3000" b="1" dirty="0"/>
              <a:t>or population count (p. 179)</a:t>
            </a:r>
          </a:p>
          <a:p>
            <a:pPr lvl="1"/>
            <a:r>
              <a:rPr lang="en-US" sz="3000" b="1" dirty="0"/>
              <a:t>Ex.:</a:t>
            </a:r>
          </a:p>
          <a:p>
            <a:pPr marL="0" indent="0" algn="ctr">
              <a:buNone/>
            </a:pPr>
            <a:r>
              <a:rPr lang="en-US" sz="3000" b="1" dirty="0" smtClean="0"/>
              <a:t>NC </a:t>
            </a:r>
            <a:r>
              <a:rPr lang="en-US" sz="3000" b="1" dirty="0">
                <a:sym typeface="Wingdings" panose="05000000000000000000" pitchFamily="2" charset="2"/>
              </a:rPr>
              <a:t></a:t>
            </a:r>
            <a:r>
              <a:rPr lang="en-US" sz="3000" b="1" dirty="0"/>
              <a:t> POPULATION: _____ million </a:t>
            </a:r>
            <a:r>
              <a:rPr lang="en-US" sz="3000" b="1" dirty="0">
                <a:sym typeface="Wingdings" panose="05000000000000000000" pitchFamily="2" charset="2"/>
              </a:rPr>
              <a:t></a:t>
            </a:r>
            <a:r>
              <a:rPr lang="en-US" sz="3000" b="1" dirty="0"/>
              <a:t> ____ REPRESENTATIVES</a:t>
            </a:r>
          </a:p>
          <a:p>
            <a:pPr marL="0" indent="0" algn="ctr">
              <a:buNone/>
            </a:pPr>
            <a:r>
              <a:rPr lang="en-US" sz="3000" b="1" dirty="0" smtClean="0"/>
              <a:t>SC </a:t>
            </a:r>
            <a:r>
              <a:rPr lang="en-US" sz="3000" b="1" dirty="0">
                <a:sym typeface="Wingdings" panose="05000000000000000000" pitchFamily="2" charset="2"/>
              </a:rPr>
              <a:t></a:t>
            </a:r>
            <a:r>
              <a:rPr lang="en-US" sz="3000" b="1" dirty="0"/>
              <a:t> POPULATION: _____ million </a:t>
            </a:r>
            <a:r>
              <a:rPr lang="en-US" sz="3000" b="1" dirty="0">
                <a:sym typeface="Wingdings" panose="05000000000000000000" pitchFamily="2" charset="2"/>
              </a:rPr>
              <a:t></a:t>
            </a:r>
            <a:r>
              <a:rPr lang="en-US" sz="3000" b="1" dirty="0"/>
              <a:t> ____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23635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HOUSE OF REPRESENTATIVES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6224803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Each House member represents a congressional </a:t>
            </a:r>
            <a:r>
              <a:rPr lang="en-US" b="1" dirty="0" smtClean="0"/>
              <a:t>D__________ </a:t>
            </a:r>
            <a:r>
              <a:rPr lang="en-US" b="1" dirty="0"/>
              <a:t>(p. 179)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State legislatures draw districts in odd shapes to favor a group/party, known as </a:t>
            </a:r>
            <a:r>
              <a:rPr lang="en-US" b="1" dirty="0" smtClean="0"/>
              <a:t>G_______________ </a:t>
            </a:r>
            <a:r>
              <a:rPr lang="en-US" b="1" dirty="0"/>
              <a:t>(p. 179)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Leaders: (p. 180)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M________ </a:t>
            </a:r>
            <a:r>
              <a:rPr lang="en-US" sz="2800" b="1" dirty="0"/>
              <a:t>leader: represents </a:t>
            </a:r>
            <a:r>
              <a:rPr lang="en-US" sz="2800" b="1" dirty="0" smtClean="0"/>
              <a:t>political </a:t>
            </a:r>
            <a:r>
              <a:rPr lang="en-US" sz="2800" b="1" dirty="0"/>
              <a:t>party that has more than half the members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M________ </a:t>
            </a:r>
            <a:r>
              <a:rPr lang="en-US" sz="2800" b="1" dirty="0"/>
              <a:t>leader: represents </a:t>
            </a:r>
            <a:r>
              <a:rPr lang="en-US" sz="2800" b="1" dirty="0" smtClean="0"/>
              <a:t>political </a:t>
            </a:r>
            <a:r>
              <a:rPr lang="en-US" sz="2800" b="1" dirty="0"/>
              <a:t>party that has less than half the members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S________ </a:t>
            </a:r>
            <a:r>
              <a:rPr lang="en-US" sz="2800" b="1" dirty="0"/>
              <a:t>of the </a:t>
            </a:r>
            <a:r>
              <a:rPr lang="en-US" sz="2800" b="1" dirty="0" smtClean="0"/>
              <a:t>H______: </a:t>
            </a:r>
            <a:r>
              <a:rPr lang="en-US" sz="2800" b="1" dirty="0"/>
              <a:t>directs legislation, assigns members to </a:t>
            </a:r>
            <a:r>
              <a:rPr lang="en-US" sz="2800" b="1" dirty="0" smtClean="0"/>
              <a:t>C____________, </a:t>
            </a:r>
            <a:r>
              <a:rPr lang="en-US" sz="2800" b="1" dirty="0"/>
              <a:t>next in line to become </a:t>
            </a:r>
            <a:r>
              <a:rPr lang="en-US" sz="2800" b="1" dirty="0" smtClean="0"/>
              <a:t>P_____ </a:t>
            </a:r>
            <a:r>
              <a:rPr lang="en-US" sz="2800" b="1" dirty="0"/>
              <a:t>after </a:t>
            </a:r>
            <a:r>
              <a:rPr lang="en-US" sz="2800" b="1" dirty="0" smtClean="0"/>
              <a:t>V____ P________</a:t>
            </a:r>
            <a:endParaRPr lang="en-US" sz="28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“W______” </a:t>
            </a:r>
            <a:r>
              <a:rPr lang="en-US" sz="2800" b="1" dirty="0"/>
              <a:t>– vote counters for each party, make sure members are present for key votes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Powers: (p. 187)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I_________ </a:t>
            </a:r>
            <a:r>
              <a:rPr lang="en-US" sz="2800" b="1" dirty="0"/>
              <a:t>= authority to </a:t>
            </a:r>
            <a:r>
              <a:rPr lang="en-US" sz="2800" b="1" dirty="0" smtClean="0"/>
              <a:t>__________ </a:t>
            </a:r>
            <a:r>
              <a:rPr lang="en-US" sz="2800" b="1" dirty="0"/>
              <a:t>officials of </a:t>
            </a:r>
            <a:r>
              <a:rPr lang="en-US" sz="2800" b="1" dirty="0" smtClean="0"/>
              <a:t>______________ </a:t>
            </a:r>
            <a:r>
              <a:rPr lang="en-US" sz="2800" b="1" dirty="0"/>
              <a:t>in office</a:t>
            </a:r>
          </a:p>
        </p:txBody>
      </p:sp>
    </p:spTree>
    <p:extLst>
      <p:ext uri="{BB962C8B-B14F-4D97-AF65-F5344CB8AC3E}">
        <p14:creationId xmlns:p14="http://schemas.microsoft.com/office/powerpoint/2010/main" val="250208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SENATE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6224803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Term of Office: (p. 180) ___ years</a:t>
            </a:r>
          </a:p>
          <a:p>
            <a:pPr lvl="1"/>
            <a:r>
              <a:rPr lang="en-US" sz="2800" b="1" dirty="0" smtClean="0"/>
              <a:t>S___________ </a:t>
            </a:r>
            <a:r>
              <a:rPr lang="en-US" sz="2800" b="1" dirty="0"/>
              <a:t>elections so that no more than ____-_______ of U.S. Senators are up for reelection the same year</a:t>
            </a:r>
          </a:p>
          <a:p>
            <a:pPr lvl="1"/>
            <a:r>
              <a:rPr lang="en-US" sz="2800" b="1" dirty="0"/>
              <a:t>Ensures some </a:t>
            </a:r>
            <a:r>
              <a:rPr lang="en-US" sz="2800" b="1" dirty="0" smtClean="0"/>
              <a:t>S_____________ </a:t>
            </a:r>
            <a:r>
              <a:rPr lang="en-US" sz="2800" b="1" dirty="0"/>
              <a:t>&amp; </a:t>
            </a:r>
            <a:r>
              <a:rPr lang="en-US" sz="2800" b="1" dirty="0" smtClean="0"/>
              <a:t>C_________________</a:t>
            </a:r>
            <a:endParaRPr lang="en-US" sz="2800" b="1" dirty="0"/>
          </a:p>
          <a:p>
            <a:pPr lvl="0"/>
            <a:r>
              <a:rPr lang="en-US" b="1" dirty="0"/>
              <a:t>How many members: (p. 180) _____ voting members</a:t>
            </a:r>
          </a:p>
          <a:p>
            <a:pPr lvl="0"/>
            <a:r>
              <a:rPr lang="en-US" b="1" dirty="0"/>
              <a:t>Constituents: Residents w/in the entire __________ (both of NC’s 2 U.S. Senators represent the entire state)</a:t>
            </a:r>
          </a:p>
          <a:p>
            <a:pPr lvl="0"/>
            <a:r>
              <a:rPr lang="en-US" b="1" dirty="0"/>
              <a:t>Number of members for each state: (p. 179) based on </a:t>
            </a:r>
            <a:r>
              <a:rPr lang="en-US" b="1" dirty="0" smtClean="0"/>
              <a:t>__ PER _______</a:t>
            </a:r>
            <a:endParaRPr lang="en-US" b="1" dirty="0"/>
          </a:p>
          <a:p>
            <a:pPr lvl="1"/>
            <a:r>
              <a:rPr lang="en-US" sz="2800" b="1" dirty="0"/>
              <a:t>Proportional/equal representation: (p. 179) </a:t>
            </a:r>
            <a:r>
              <a:rPr lang="en-US" sz="2800" b="1" dirty="0" smtClean="0"/>
              <a:t>__________________________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885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SENATE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6224803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/>
              <a:t>Leaders</a:t>
            </a:r>
            <a:r>
              <a:rPr lang="en-US" b="1" dirty="0"/>
              <a:t>: (p. 180)</a:t>
            </a:r>
          </a:p>
          <a:p>
            <a:pPr lvl="1"/>
            <a:r>
              <a:rPr lang="en-US" sz="2800" b="1" dirty="0" smtClean="0"/>
              <a:t>M___________ </a:t>
            </a:r>
            <a:r>
              <a:rPr lang="en-US" sz="2800" b="1" dirty="0"/>
              <a:t>leader: represents the political party that has more than half the members</a:t>
            </a:r>
          </a:p>
          <a:p>
            <a:pPr lvl="1"/>
            <a:r>
              <a:rPr lang="en-US" sz="2800" b="1" dirty="0" smtClean="0"/>
              <a:t>M___________ </a:t>
            </a:r>
            <a:r>
              <a:rPr lang="en-US" sz="2800" b="1" dirty="0"/>
              <a:t>leader: represents the political party that has less than half the members</a:t>
            </a:r>
          </a:p>
          <a:p>
            <a:pPr lvl="1"/>
            <a:r>
              <a:rPr lang="en-US" sz="2800" b="1" dirty="0" smtClean="0"/>
              <a:t>P____________ P___ T___________: </a:t>
            </a:r>
            <a:r>
              <a:rPr lang="en-US" sz="2800" b="1" dirty="0"/>
              <a:t>chairperson for Senate; usually the most </a:t>
            </a:r>
            <a:r>
              <a:rPr lang="en-US" sz="2800" b="1" dirty="0" smtClean="0"/>
              <a:t>S________ </a:t>
            </a:r>
            <a:r>
              <a:rPr lang="en-US" sz="2800" b="1" dirty="0"/>
              <a:t>(served the longest) of the </a:t>
            </a:r>
            <a:r>
              <a:rPr lang="en-US" sz="2800" b="1" dirty="0" smtClean="0"/>
              <a:t>M_________ </a:t>
            </a:r>
            <a:r>
              <a:rPr lang="en-US" sz="2800" b="1" dirty="0"/>
              <a:t>party</a:t>
            </a:r>
          </a:p>
          <a:p>
            <a:pPr lvl="1"/>
            <a:r>
              <a:rPr lang="en-US" sz="2800" b="1" dirty="0" smtClean="0"/>
              <a:t>P__________ </a:t>
            </a:r>
            <a:r>
              <a:rPr lang="en-US" sz="2800" b="1" dirty="0"/>
              <a:t>of the </a:t>
            </a:r>
            <a:r>
              <a:rPr lang="en-US" sz="2800" b="1" dirty="0" smtClean="0"/>
              <a:t>S________: </a:t>
            </a:r>
            <a:r>
              <a:rPr lang="en-US" sz="2800" b="1" dirty="0"/>
              <a:t>______ ______________; only votes to ________ a ____</a:t>
            </a:r>
          </a:p>
          <a:p>
            <a:pPr lvl="1"/>
            <a:r>
              <a:rPr lang="en-US" sz="2800" b="1" dirty="0" smtClean="0"/>
              <a:t>“W______” </a:t>
            </a:r>
            <a:r>
              <a:rPr lang="en-US" sz="2800" b="1" dirty="0"/>
              <a:t>– vote counters for each party, make sure members are present for key votes</a:t>
            </a:r>
          </a:p>
        </p:txBody>
      </p:sp>
    </p:spTree>
    <p:extLst>
      <p:ext uri="{BB962C8B-B14F-4D97-AF65-F5344CB8AC3E}">
        <p14:creationId xmlns:p14="http://schemas.microsoft.com/office/powerpoint/2010/main" val="261248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SENATE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6224803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Powers: (p. 187)</a:t>
            </a:r>
          </a:p>
          <a:p>
            <a:pPr lvl="1"/>
            <a:r>
              <a:rPr lang="en-US" sz="2800" b="1" dirty="0"/>
              <a:t>Power to hold </a:t>
            </a:r>
            <a:r>
              <a:rPr lang="en-US" sz="2800" b="1" dirty="0" smtClean="0"/>
              <a:t>t______, </a:t>
            </a:r>
            <a:r>
              <a:rPr lang="en-US" sz="2800" b="1" dirty="0"/>
              <a:t>act as a jury, &amp; determine whether </a:t>
            </a:r>
            <a:r>
              <a:rPr lang="en-US" sz="2800" b="1" dirty="0" err="1"/>
              <a:t>govt</a:t>
            </a:r>
            <a:r>
              <a:rPr lang="en-US" sz="2800" b="1" dirty="0"/>
              <a:t> officials are guilty or not-guilty</a:t>
            </a:r>
          </a:p>
          <a:p>
            <a:pPr lvl="1"/>
            <a:r>
              <a:rPr lang="en-US" sz="2800" b="1" dirty="0" smtClean="0"/>
              <a:t>Expulsion: </a:t>
            </a:r>
            <a:r>
              <a:rPr lang="en-US" sz="2800" b="1" dirty="0"/>
              <a:t>_____-_________ vote needed to __________ &amp; ___________ </a:t>
            </a:r>
            <a:r>
              <a:rPr lang="en-US" sz="2800" b="1" dirty="0" err="1"/>
              <a:t>govt</a:t>
            </a:r>
            <a:r>
              <a:rPr lang="en-US" sz="2800" b="1" dirty="0"/>
              <a:t> official </a:t>
            </a:r>
          </a:p>
          <a:p>
            <a:pPr lvl="1"/>
            <a:r>
              <a:rPr lang="en-US" sz="2800" b="1" dirty="0" smtClean="0"/>
              <a:t>Confirmation: </a:t>
            </a:r>
            <a:r>
              <a:rPr lang="en-US" sz="2800" b="1" dirty="0"/>
              <a:t>approve/reject president’s __________________ (choice for </a:t>
            </a:r>
            <a:r>
              <a:rPr lang="en-US" sz="2800" b="1" dirty="0" err="1"/>
              <a:t>govt</a:t>
            </a:r>
            <a:r>
              <a:rPr lang="en-US" sz="2800" b="1" dirty="0"/>
              <a:t> position) for </a:t>
            </a:r>
            <a:r>
              <a:rPr lang="en-US" sz="2800" b="1" dirty="0" smtClean="0"/>
              <a:t>S________ C______ </a:t>
            </a:r>
            <a:r>
              <a:rPr lang="en-US" sz="2800" b="1" dirty="0"/>
              <a:t>justices, </a:t>
            </a:r>
            <a:r>
              <a:rPr lang="en-US" sz="2800" b="1" dirty="0" smtClean="0"/>
              <a:t>F________ C_______ </a:t>
            </a:r>
            <a:r>
              <a:rPr lang="en-US" sz="2800" b="1" dirty="0"/>
              <a:t>judges, foreign </a:t>
            </a:r>
            <a:r>
              <a:rPr lang="en-US" sz="2800" b="1" dirty="0" smtClean="0"/>
              <a:t>A______________, </a:t>
            </a:r>
            <a:r>
              <a:rPr lang="en-US" sz="2800" b="1" dirty="0"/>
              <a:t>&amp; members of president’s </a:t>
            </a:r>
            <a:r>
              <a:rPr lang="en-US" sz="2800" b="1" dirty="0" smtClean="0"/>
              <a:t>C_________ </a:t>
            </a:r>
            <a:r>
              <a:rPr lang="en-US" sz="2800" b="1" dirty="0"/>
              <a:t>(advisors)</a:t>
            </a:r>
          </a:p>
        </p:txBody>
      </p:sp>
    </p:spTree>
    <p:extLst>
      <p:ext uri="{BB962C8B-B14F-4D97-AF65-F5344CB8AC3E}">
        <p14:creationId xmlns:p14="http://schemas.microsoft.com/office/powerpoint/2010/main" val="367992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STATE LEGISLATIVE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6224803"/>
          </a:xfrm>
        </p:spPr>
        <p:txBody>
          <a:bodyPr>
            <a:noAutofit/>
          </a:bodyPr>
          <a:lstStyle/>
          <a:p>
            <a:pPr lvl="0"/>
            <a:r>
              <a:rPr lang="en-US" sz="2850" b="1" dirty="0"/>
              <a:t>G</a:t>
            </a:r>
            <a:r>
              <a:rPr lang="en-US" sz="2850" b="1" dirty="0" smtClean="0"/>
              <a:t>________ A___________ </a:t>
            </a:r>
            <a:r>
              <a:rPr lang="en-US" sz="2850" b="1" dirty="0"/>
              <a:t>(ARTICLE __ OF NC CONSTITUTION) (p. 378)</a:t>
            </a:r>
          </a:p>
          <a:p>
            <a:pPr lvl="0"/>
            <a:r>
              <a:rPr lang="en-US" sz="2850" b="1" dirty="0"/>
              <a:t>CONGRESS = </a:t>
            </a:r>
            <a:r>
              <a:rPr lang="en-US" sz="2850" b="1" dirty="0" smtClean="0"/>
              <a:t>S_______ </a:t>
            </a:r>
            <a:r>
              <a:rPr lang="en-US" sz="2850" b="1" dirty="0"/>
              <a:t>+ </a:t>
            </a:r>
            <a:r>
              <a:rPr lang="en-US" sz="2850" b="1" dirty="0" smtClean="0"/>
              <a:t>H_____ </a:t>
            </a:r>
            <a:r>
              <a:rPr lang="en-US" sz="2850" b="1" dirty="0"/>
              <a:t>OF </a:t>
            </a:r>
            <a:r>
              <a:rPr lang="en-US" sz="2850" b="1" dirty="0" smtClean="0"/>
              <a:t>R____________ </a:t>
            </a:r>
            <a:r>
              <a:rPr lang="en-US" sz="2850" b="1" dirty="0"/>
              <a:t>(2 HOUSES = </a:t>
            </a:r>
            <a:r>
              <a:rPr lang="en-US" sz="2850" b="1" dirty="0" smtClean="0"/>
              <a:t>B________)</a:t>
            </a:r>
            <a:endParaRPr lang="en-US" sz="2850" b="1" dirty="0"/>
          </a:p>
          <a:p>
            <a:pPr lvl="0"/>
            <a:r>
              <a:rPr lang="en-US" sz="2850" b="1" dirty="0"/>
              <a:t>Powers: (p. 380)</a:t>
            </a:r>
          </a:p>
          <a:p>
            <a:pPr lvl="1"/>
            <a:r>
              <a:rPr lang="en-US" sz="2850" b="1" dirty="0"/>
              <a:t>Make S</a:t>
            </a:r>
            <a:r>
              <a:rPr lang="en-US" sz="2850" b="1" dirty="0" smtClean="0"/>
              <a:t>__________ </a:t>
            </a:r>
            <a:r>
              <a:rPr lang="en-US" sz="2850" b="1" dirty="0"/>
              <a:t>or laws that apply statewide</a:t>
            </a:r>
          </a:p>
          <a:p>
            <a:pPr lvl="1"/>
            <a:r>
              <a:rPr lang="en-US" sz="2850" b="1" dirty="0"/>
              <a:t>Examines </a:t>
            </a:r>
            <a:r>
              <a:rPr lang="en-US" sz="2850" b="1" dirty="0" err="1"/>
              <a:t>govt</a:t>
            </a:r>
            <a:r>
              <a:rPr lang="en-US" sz="2850" b="1" dirty="0"/>
              <a:t> </a:t>
            </a:r>
            <a:r>
              <a:rPr lang="en-US" sz="2850" b="1" dirty="0" smtClean="0"/>
              <a:t>O________________, </a:t>
            </a:r>
            <a:r>
              <a:rPr lang="en-US" sz="2850" b="1" dirty="0"/>
              <a:t>called </a:t>
            </a:r>
            <a:r>
              <a:rPr lang="en-US" sz="2850" b="1" dirty="0" smtClean="0"/>
              <a:t>L______________ O_______________ </a:t>
            </a:r>
            <a:r>
              <a:rPr lang="en-US" sz="2850" b="1" dirty="0"/>
              <a:t>to see which laws are working and which ones need to be changed</a:t>
            </a:r>
          </a:p>
          <a:p>
            <a:pPr lvl="1"/>
            <a:r>
              <a:rPr lang="en-US" sz="2850" b="1" dirty="0" smtClean="0"/>
              <a:t>Elect members of University of N. Carolina Board of Governors</a:t>
            </a:r>
            <a:endParaRPr lang="en-US" sz="2850" b="1" dirty="0"/>
          </a:p>
          <a:p>
            <a:pPr lvl="1"/>
            <a:r>
              <a:rPr lang="en-US" sz="2850" b="1" dirty="0" smtClean="0"/>
              <a:t>I___________, </a:t>
            </a:r>
            <a:r>
              <a:rPr lang="en-US" sz="2850" b="1" dirty="0"/>
              <a:t>or trying, </a:t>
            </a:r>
            <a:r>
              <a:rPr lang="en-US" sz="2850" b="1" dirty="0" smtClean="0"/>
              <a:t>J_______ </a:t>
            </a:r>
            <a:r>
              <a:rPr lang="en-US" sz="2850" b="1" dirty="0"/>
              <a:t>&amp; members of </a:t>
            </a:r>
            <a:r>
              <a:rPr lang="en-US" sz="2850" b="1" dirty="0" smtClean="0"/>
              <a:t>C________ </a:t>
            </a:r>
            <a:r>
              <a:rPr lang="en-US" sz="2850" b="1" dirty="0"/>
              <a:t>of </a:t>
            </a:r>
            <a:r>
              <a:rPr lang="en-US" sz="2850" b="1" dirty="0" smtClean="0"/>
              <a:t>S______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3812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§4.1b: STATE LEGISLATIVE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/>
              <a:t>NC HOUSE OF REPRESENTATIVES</a:t>
            </a:r>
            <a:endParaRPr lang="en-US" sz="32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How many members: (p. 380) 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Based on: (p. 380) ___________________________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Leaders: (p. 380) ____________________________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Term of Office: (p. 380) ______________________</a:t>
            </a:r>
          </a:p>
          <a:p>
            <a:pPr marL="0" indent="0">
              <a:buNone/>
            </a:pPr>
            <a:r>
              <a:rPr lang="en-US" sz="3200" b="1" u="sng" dirty="0"/>
              <a:t>NC SENATE</a:t>
            </a:r>
            <a:endParaRPr lang="en-US" sz="32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How many members: (p. 380) 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Based on: (p. 380) __________________________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Leaders: (p. 380) </a:t>
            </a:r>
            <a:r>
              <a:rPr lang="en-US" sz="3200" b="1" dirty="0" smtClean="0"/>
              <a:t>__________________ </a:t>
            </a:r>
            <a:r>
              <a:rPr lang="en-US" sz="3200" b="1" dirty="0"/>
              <a:t>(except </a:t>
            </a:r>
            <a:r>
              <a:rPr lang="en-US" sz="3200" b="1" dirty="0" smtClean="0"/>
              <a:t>L________-G________ </a:t>
            </a:r>
            <a:r>
              <a:rPr lang="en-US" sz="3200" b="1" dirty="0"/>
              <a:t>serves </a:t>
            </a:r>
            <a:r>
              <a:rPr lang="en-US" sz="3200" b="1" dirty="0" smtClean="0"/>
              <a:t>same </a:t>
            </a:r>
            <a:r>
              <a:rPr lang="en-US" sz="3200" b="1" dirty="0"/>
              <a:t>role that </a:t>
            </a:r>
            <a:r>
              <a:rPr lang="en-US" sz="3200" b="1" dirty="0" smtClean="0"/>
              <a:t>____ </a:t>
            </a:r>
            <a:r>
              <a:rPr lang="en-US" sz="3200" b="1" dirty="0"/>
              <a:t>does in </a:t>
            </a:r>
            <a:r>
              <a:rPr lang="en-US" sz="3200" b="1" dirty="0" smtClean="0"/>
              <a:t>U.S</a:t>
            </a:r>
            <a:r>
              <a:rPr lang="en-US" sz="3200" b="1" dirty="0"/>
              <a:t>. Senate)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b="1" dirty="0"/>
              <a:t>Term of Office: (p. 380) 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5090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FEDERAL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568147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ARTICLE 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OF U.S. CONSTITUTION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EXEC.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BRANCH =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P_____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+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V___-P_____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+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C_______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+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E________ A______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</a:rPr>
              <a:t>LEADER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 = ______________ OF THE UNITED STATES (_________)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Term of office: (p. 212)  __ YEARS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Term limits: (p. 212) ____ __-year terms (__ years) OR maximum of ___ years (if presidency began during another president’s term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3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VOCAB LOG – 02/23 (</a:t>
            </a:r>
            <a:r>
              <a:rPr lang="en-US" b="1" dirty="0" smtClean="0">
                <a:latin typeface="+mn-lt"/>
              </a:rPr>
              <a:t>4.1a)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7084"/>
            <a:ext cx="12192000" cy="61009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Legislative branch</a:t>
            </a:r>
            <a:r>
              <a:rPr lang="en-US" sz="3000" b="1" dirty="0" smtClean="0"/>
              <a:t>: branch that makes laws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Executive branch</a:t>
            </a:r>
            <a:r>
              <a:rPr lang="en-US" sz="3000" b="1" dirty="0" smtClean="0"/>
              <a:t>: branch that puts laws into 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Judicial branch</a:t>
            </a:r>
            <a:r>
              <a:rPr lang="en-US" sz="3000" b="1" dirty="0" smtClean="0"/>
              <a:t>: branch that interprets laws &amp; applies them fairly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Declaration of Rights</a:t>
            </a:r>
            <a:r>
              <a:rPr lang="en-US" sz="3000" b="1" dirty="0" smtClean="0"/>
              <a:t>: list of rights guaranteed to all NC citizens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Congress</a:t>
            </a:r>
            <a:r>
              <a:rPr lang="en-US" sz="3000" b="1" dirty="0" smtClean="0"/>
              <a:t>: bicameral national legislative branch (House of Reps. &amp; Senate)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Senate</a:t>
            </a:r>
            <a:r>
              <a:rPr lang="en-US" sz="3000" b="1" dirty="0" smtClean="0"/>
              <a:t>: upper chamber of Congress made up of 100 members (2 per state)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House of Representatives</a:t>
            </a:r>
            <a:r>
              <a:rPr lang="en-US" sz="3000" b="1" dirty="0" smtClean="0"/>
              <a:t>: lower chamber of Congress made up of 435 members (# members based on states’ populations)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Constituents</a:t>
            </a:r>
            <a:r>
              <a:rPr lang="en-US" sz="3000" b="1" dirty="0" smtClean="0"/>
              <a:t>: the </a:t>
            </a:r>
            <a:r>
              <a:rPr lang="en-US" sz="3000" b="1" dirty="0" err="1" smtClean="0"/>
              <a:t>ppl</a:t>
            </a:r>
            <a:r>
              <a:rPr lang="en-US" sz="3000" b="1" dirty="0" smtClean="0"/>
              <a:t> that a Congressperson represents</a:t>
            </a:r>
          </a:p>
          <a:p>
            <a:pPr marL="0" indent="0">
              <a:buNone/>
            </a:pPr>
            <a:r>
              <a:rPr lang="en-US" sz="3450" b="1" dirty="0" smtClean="0">
                <a:solidFill>
                  <a:srgbClr val="FF0000"/>
                </a:solidFill>
              </a:rPr>
              <a:t>HAVE OUT 4.1 NOTES FROM YESTERDAY.</a:t>
            </a:r>
          </a:p>
          <a:p>
            <a:pPr marL="0" indent="0">
              <a:buNone/>
            </a:pPr>
            <a:r>
              <a:rPr lang="en-US" sz="3450" b="1" dirty="0" smtClean="0">
                <a:solidFill>
                  <a:srgbClr val="FF0000"/>
                </a:solidFill>
              </a:rPr>
              <a:t>SET UP HW SHEET (USE “CONGRESS” OR “LEGISLATIVE BRANCH”</a:t>
            </a:r>
            <a:endParaRPr lang="en-US" sz="34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FEDERAL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How they are chosen: (p. 210)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_________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______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Each state gets as many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E______ V____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as the sum of its U.S.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S_______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&amp;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R_____________ (&amp; DC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gets three) for a total of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electors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“W_____-T____-A___”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system: Even if candidate wins by just one vote, they receive ____ of the state’s electoral votes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To be elected POTUS or VP: must receive a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M________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(over half) of the electoral votes, or at least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out of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electoral votes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If no candidate receives a majority, POTUS is picked by the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H_____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R__________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&amp; VP is picked by the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S______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Not by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p_______ v____: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Winning candidate can get fewer votes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N_________, 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and still win a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M_________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of electoral votes</a:t>
            </a:r>
          </a:p>
        </p:txBody>
      </p:sp>
    </p:spTree>
    <p:extLst>
      <p:ext uri="{BB962C8B-B14F-4D97-AF65-F5344CB8AC3E}">
        <p14:creationId xmlns:p14="http://schemas.microsoft.com/office/powerpoint/2010/main" val="38539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FEDERAL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Qualifications: (p. 209)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6864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FEDERAL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50" b="1" dirty="0"/>
              <a:t>POWERS: Constitution gives POTUS power to (p. 215)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______, or reject bills passed in Congress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Call _________ into a _________ ________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Serve as _____________-___-______ of the _______ 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Receive leaders &amp; officials of __________ 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Make _________ with other countries (needs approval of ___________)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Nominate or </a:t>
            </a:r>
            <a:r>
              <a:rPr lang="en-US" sz="2950" b="1" dirty="0" smtClean="0"/>
              <a:t>A_______ </a:t>
            </a:r>
            <a:r>
              <a:rPr lang="en-US" sz="2950" b="1" dirty="0"/>
              <a:t>heads of </a:t>
            </a:r>
            <a:r>
              <a:rPr lang="en-US" sz="2950" b="1" dirty="0" smtClean="0"/>
              <a:t>E__________ A______, F_______ C_____ </a:t>
            </a:r>
            <a:r>
              <a:rPr lang="en-US" sz="2950" b="1" dirty="0"/>
              <a:t>judges, </a:t>
            </a:r>
            <a:r>
              <a:rPr lang="en-US" sz="2950" b="1" dirty="0" smtClean="0"/>
              <a:t>A____________, </a:t>
            </a:r>
            <a:r>
              <a:rPr lang="en-US" sz="2950" b="1" dirty="0"/>
              <a:t>&amp; other top </a:t>
            </a:r>
            <a:r>
              <a:rPr lang="en-US" sz="2950" b="1" dirty="0" err="1"/>
              <a:t>govt</a:t>
            </a:r>
            <a:r>
              <a:rPr lang="en-US" sz="2950" b="1" dirty="0"/>
              <a:t> officials (needs approval of </a:t>
            </a:r>
            <a:r>
              <a:rPr lang="en-US" sz="2950" b="1" dirty="0" smtClean="0"/>
              <a:t>S______)</a:t>
            </a:r>
            <a:endParaRPr lang="en-US" sz="295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 smtClean="0"/>
              <a:t>P_______ </a:t>
            </a:r>
            <a:r>
              <a:rPr lang="en-US" sz="2950" b="1" dirty="0"/>
              <a:t>or reduce </a:t>
            </a:r>
            <a:r>
              <a:rPr lang="en-US" sz="2950" b="1" dirty="0" smtClean="0"/>
              <a:t>S_________ </a:t>
            </a:r>
            <a:r>
              <a:rPr lang="en-US" sz="2950" b="1" dirty="0"/>
              <a:t>against </a:t>
            </a:r>
            <a:r>
              <a:rPr lang="en-US" sz="2950" b="1" dirty="0" err="1"/>
              <a:t>ppl</a:t>
            </a:r>
            <a:r>
              <a:rPr lang="en-US" sz="2950" b="1" dirty="0"/>
              <a:t> convicted of </a:t>
            </a:r>
            <a:r>
              <a:rPr lang="en-US" sz="2950" b="1" dirty="0" smtClean="0"/>
              <a:t>F______ C____</a:t>
            </a:r>
            <a:endParaRPr lang="en-US" sz="295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Gives a _______ of the _______ address to Congress each year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50" b="1" dirty="0"/>
              <a:t>Over time, the power of the president has ________</a:t>
            </a:r>
          </a:p>
        </p:txBody>
      </p:sp>
    </p:spTree>
    <p:extLst>
      <p:ext uri="{BB962C8B-B14F-4D97-AF65-F5344CB8AC3E}">
        <p14:creationId xmlns:p14="http://schemas.microsoft.com/office/powerpoint/2010/main" val="68225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FEDERAL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50" b="1" u="sng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SECOND-IN-LINE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_____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THE UNITED STATES (___)</a:t>
            </a:r>
          </a:p>
          <a:p>
            <a:pPr marR="0" lvl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Term of office: (p. 212)  __ YEARS</a:t>
            </a:r>
          </a:p>
          <a:p>
            <a:pPr marR="0" lvl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 they are chosen: (p. 212)</a:t>
            </a: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Also chosen by the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E_________ C________</a:t>
            </a:r>
            <a:endParaRPr lang="en-US" sz="2850" b="1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Run on the same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T_______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the POTUS (ex.: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O______-B_____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vs.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R______-R____)</a:t>
            </a:r>
            <a:endParaRPr lang="en-US" sz="2850" b="1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Qualifications: (p. 212)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</a:t>
            </a:r>
            <a:endParaRPr lang="en-US" sz="2850" b="1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POWERS: Constitution gives VP power to (p. 212)</a:t>
            </a: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Serves as _____________ of the ________</a:t>
            </a: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Casts vote in the Senate ONLY if there is a _____</a:t>
            </a: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Serves as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P______,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current POTUS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D____,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R_______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from office, falls seriously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I__,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285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R______ </a:t>
            </a:r>
            <a:r>
              <a:rPr lang="en-US" sz="285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(steps down from office)</a:t>
            </a:r>
            <a:endParaRPr lang="en-US" sz="2850" b="1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0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FEDERAL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/>
              <a:t>CLOSEST ADVISORS TO THE PRESIDENT</a:t>
            </a:r>
            <a:r>
              <a:rPr lang="en-US" b="1" dirty="0"/>
              <a:t> = President’s C</a:t>
            </a:r>
            <a:r>
              <a:rPr lang="en-US" b="1" dirty="0" smtClean="0"/>
              <a:t>_________</a:t>
            </a:r>
            <a:endParaRPr lang="en-US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b="1" dirty="0"/>
              <a:t>Titles: (p. 226)  </a:t>
            </a:r>
            <a:r>
              <a:rPr lang="en-US" b="1" dirty="0" smtClean="0"/>
              <a:t>S___________, </a:t>
            </a:r>
            <a:r>
              <a:rPr lang="en-US" b="1" dirty="0"/>
              <a:t>except for head of Dept. of </a:t>
            </a:r>
            <a:r>
              <a:rPr lang="en-US" b="1" dirty="0" smtClean="0"/>
              <a:t>J_______ </a:t>
            </a:r>
            <a:r>
              <a:rPr lang="en-US" b="1" dirty="0"/>
              <a:t>who is called </a:t>
            </a:r>
            <a:r>
              <a:rPr lang="en-US" b="1" dirty="0" smtClean="0"/>
              <a:t>A_______ G_______</a:t>
            </a:r>
            <a:endParaRPr lang="en-US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b="1" dirty="0"/>
              <a:t>How they are chosen: (p. 215)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Nominated by the </a:t>
            </a:r>
            <a:r>
              <a:rPr lang="en-US" sz="2800" b="1" dirty="0" smtClean="0"/>
              <a:t>P______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Confirmed/approved or rejected by the U.S. </a:t>
            </a:r>
            <a:r>
              <a:rPr lang="en-US" sz="2800" b="1" dirty="0" smtClean="0"/>
              <a:t>S______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Responsibilities (p. 226-227)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No mention in the C</a:t>
            </a:r>
            <a:r>
              <a:rPr lang="en-US" sz="2800" b="1" dirty="0" smtClean="0"/>
              <a:t>____________, </a:t>
            </a:r>
            <a:r>
              <a:rPr lang="en-US" sz="2800" b="1" dirty="0"/>
              <a:t>but they meet whenever the president determines it is necessary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Keep the president </a:t>
            </a:r>
            <a:r>
              <a:rPr lang="en-US" sz="2800" b="1" dirty="0" smtClean="0"/>
              <a:t>I_______ </a:t>
            </a:r>
            <a:r>
              <a:rPr lang="en-US" sz="2800" b="1" dirty="0"/>
              <a:t>and give </a:t>
            </a:r>
            <a:r>
              <a:rPr lang="en-US" sz="2800" b="1" dirty="0" smtClean="0"/>
              <a:t>A_______ </a:t>
            </a:r>
            <a:r>
              <a:rPr lang="en-US" sz="2800" b="1" dirty="0"/>
              <a:t>on matters relating to their </a:t>
            </a:r>
            <a:r>
              <a:rPr lang="en-US" sz="2800" b="1" dirty="0" smtClean="0"/>
              <a:t>D__________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Serve as </a:t>
            </a:r>
            <a:r>
              <a:rPr lang="en-US" sz="2800" b="1" dirty="0" smtClean="0"/>
              <a:t>H______ </a:t>
            </a:r>
            <a:r>
              <a:rPr lang="en-US" sz="2800" b="1" dirty="0"/>
              <a:t>of their departments, and set their </a:t>
            </a:r>
            <a:r>
              <a:rPr lang="en-US" sz="2800" b="1" dirty="0" smtClean="0"/>
              <a:t>D____-to-D____ rules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687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NC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900" b="1" dirty="0"/>
              <a:t>ARTICLE ___ OF NC CONSTITUTION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/>
              <a:t>EXECUTIVE BRANCH = </a:t>
            </a:r>
          </a:p>
          <a:p>
            <a:pPr marL="457200" lvl="1" indent="0">
              <a:buNone/>
            </a:pPr>
            <a:r>
              <a:rPr lang="en-US" sz="2900" b="1" dirty="0" smtClean="0"/>
              <a:t>G_________ </a:t>
            </a:r>
            <a:r>
              <a:rPr lang="en-US" sz="2900" b="1" dirty="0"/>
              <a:t>+ </a:t>
            </a:r>
            <a:r>
              <a:rPr lang="en-US" sz="2900" b="1" dirty="0" smtClean="0"/>
              <a:t>L_________-G________ </a:t>
            </a:r>
            <a:r>
              <a:rPr lang="en-US" sz="2900" b="1" dirty="0"/>
              <a:t>+ </a:t>
            </a:r>
            <a:r>
              <a:rPr lang="en-US" sz="2900" b="1" dirty="0" smtClean="0"/>
              <a:t>C_______ </a:t>
            </a:r>
            <a:r>
              <a:rPr lang="en-US" sz="2900" b="1" dirty="0"/>
              <a:t>+ </a:t>
            </a:r>
            <a:r>
              <a:rPr lang="en-US" sz="2900" b="1" dirty="0" smtClean="0"/>
              <a:t>C_______ </a:t>
            </a:r>
            <a:r>
              <a:rPr lang="en-US" sz="2900" b="1" dirty="0"/>
              <a:t>OF </a:t>
            </a:r>
            <a:r>
              <a:rPr lang="en-US" sz="2900" b="1" dirty="0" smtClean="0"/>
              <a:t>S______</a:t>
            </a: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186698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NC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u="sng" dirty="0"/>
              <a:t>LEADER</a:t>
            </a:r>
            <a:r>
              <a:rPr lang="en-US" sz="3000" b="1" dirty="0"/>
              <a:t> = </a:t>
            </a:r>
            <a:r>
              <a:rPr lang="en-US" sz="3000" b="1" dirty="0" smtClean="0"/>
              <a:t>G__________ </a:t>
            </a:r>
            <a:r>
              <a:rPr lang="en-US" sz="3000" b="1" dirty="0"/>
              <a:t>(CURRENT: </a:t>
            </a:r>
            <a:r>
              <a:rPr lang="en-US" sz="3000" b="1" dirty="0" smtClean="0"/>
              <a:t>P_____ M________)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Term of office: (p. 384)  __ YEARS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Term limits: (p. 384) </a:t>
            </a:r>
            <a:r>
              <a:rPr lang="en-US" sz="3000" b="1" dirty="0" smtClean="0"/>
              <a:t>___ C____________ </a:t>
            </a:r>
            <a:r>
              <a:rPr lang="en-US" sz="3000" b="1" dirty="0"/>
              <a:t>(back-to-back) __-year terms (governor can serve for </a:t>
            </a:r>
            <a:r>
              <a:rPr lang="en-US" sz="3000" b="1" dirty="0" smtClean="0"/>
              <a:t>__ </a:t>
            </a:r>
            <a:r>
              <a:rPr lang="en-US" sz="3000" b="1" dirty="0" err="1" smtClean="0"/>
              <a:t>yrs</a:t>
            </a:r>
            <a:r>
              <a:rPr lang="en-US" sz="3000" b="1" dirty="0"/>
              <a:t>, leave office for </a:t>
            </a:r>
            <a:r>
              <a:rPr lang="en-US" sz="3000" b="1" dirty="0" smtClean="0"/>
              <a:t>__ </a:t>
            </a:r>
            <a:r>
              <a:rPr lang="en-US" sz="3000" b="1" dirty="0" err="1" smtClean="0"/>
              <a:t>yrs</a:t>
            </a:r>
            <a:r>
              <a:rPr lang="en-US" sz="3000" b="1" dirty="0"/>
              <a:t>, then </a:t>
            </a:r>
            <a:r>
              <a:rPr lang="en-US" sz="3000" b="1" dirty="0" smtClean="0"/>
              <a:t>R___ A_____)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How they are chosen: (p. 384) by the </a:t>
            </a:r>
            <a:r>
              <a:rPr lang="en-US" sz="3000" b="1" dirty="0" smtClean="0"/>
              <a:t>V______ </a:t>
            </a:r>
            <a:r>
              <a:rPr lang="en-US" sz="3000" b="1" dirty="0"/>
              <a:t>of the </a:t>
            </a:r>
            <a:r>
              <a:rPr lang="en-US" sz="3000" b="1" dirty="0" smtClean="0"/>
              <a:t>S______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Qualifications: (p. 384)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691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NC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000" b="1" dirty="0"/>
              <a:t>POWERS (p. 384 &amp; chart on 385)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E_________/A_____________: </a:t>
            </a:r>
            <a:r>
              <a:rPr lang="en-US" sz="2900" b="1" dirty="0"/>
              <a:t>carries out laws, appoints officials, prepares budget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L____________: </a:t>
            </a:r>
            <a:r>
              <a:rPr lang="en-US" sz="2900" b="1" dirty="0"/>
              <a:t>proposes legislation to General Assembly; approves/rejects legislation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C___________-I__-C_____: </a:t>
            </a:r>
            <a:r>
              <a:rPr lang="en-US" sz="2900" b="1" dirty="0"/>
              <a:t>in charge of military forces of the state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J___________: </a:t>
            </a:r>
            <a:r>
              <a:rPr lang="en-US" sz="2900" b="1" dirty="0"/>
              <a:t>offers pardons, commutes sentences, &amp; grants paroles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C___________: </a:t>
            </a:r>
            <a:r>
              <a:rPr lang="en-US" sz="2900" b="1" dirty="0"/>
              <a:t>greets important visitors &amp; represents </a:t>
            </a:r>
            <a:r>
              <a:rPr lang="en-US" sz="2900" b="1" dirty="0" smtClean="0"/>
              <a:t>state </a:t>
            </a:r>
            <a:r>
              <a:rPr lang="en-US" sz="2900" b="1" dirty="0"/>
              <a:t>to the country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P_____ L_________: </a:t>
            </a:r>
            <a:r>
              <a:rPr lang="en-US" sz="2900" b="1" dirty="0"/>
              <a:t>leads the political party to which they belong </a:t>
            </a:r>
            <a:r>
              <a:rPr lang="en-US" sz="2900" b="1" dirty="0" smtClean="0"/>
              <a:t>w/in </a:t>
            </a:r>
            <a:r>
              <a:rPr lang="en-US" sz="2900" b="1" dirty="0"/>
              <a:t>the state</a:t>
            </a:r>
          </a:p>
        </p:txBody>
      </p:sp>
    </p:spTree>
    <p:extLst>
      <p:ext uri="{BB962C8B-B14F-4D97-AF65-F5344CB8AC3E}">
        <p14:creationId xmlns:p14="http://schemas.microsoft.com/office/powerpoint/2010/main" val="30547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NC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u="sng" dirty="0"/>
              <a:t>SECOND-IN-LINE</a:t>
            </a:r>
            <a:r>
              <a:rPr lang="en-US" sz="3000" b="1" dirty="0"/>
              <a:t> = </a:t>
            </a:r>
            <a:r>
              <a:rPr lang="en-US" sz="3000" b="1" dirty="0" smtClean="0"/>
              <a:t>L____________-G____________ </a:t>
            </a:r>
            <a:r>
              <a:rPr lang="en-US" sz="3000" b="1" dirty="0"/>
              <a:t>OR (___-_____)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Term of office: (p. 385)  __ YEARS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How they are chosen: (p. 385) by the </a:t>
            </a:r>
            <a:r>
              <a:rPr lang="en-US" sz="3000" b="1" dirty="0" smtClean="0"/>
              <a:t>V_____ </a:t>
            </a:r>
            <a:r>
              <a:rPr lang="en-US" sz="3000" b="1" dirty="0"/>
              <a:t>of the </a:t>
            </a:r>
            <a:r>
              <a:rPr lang="en-US" sz="3000" b="1" dirty="0" smtClean="0"/>
              <a:t>S______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Qualifications: (p. 384) ________________________________________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POWERS (p. 385)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7209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NC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u="sng" dirty="0"/>
              <a:t>CABINET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How they are chosen: (p. 385) </a:t>
            </a:r>
            <a:r>
              <a:rPr lang="en-US" sz="3000" b="1" dirty="0" smtClean="0"/>
              <a:t>_____________________________________________________________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Role: (p. 385) __________ state departments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EXAMPLES (p. 385-386, 395)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505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125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VOCAB LOG – 02/24 (1.4b)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559"/>
            <a:ext cx="12192000" cy="624544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Impeach</a:t>
            </a:r>
            <a:r>
              <a:rPr lang="en-US" sz="3000" b="1" dirty="0" smtClean="0"/>
              <a:t>: to accuse </a:t>
            </a:r>
            <a:r>
              <a:rPr lang="en-US" sz="3000" b="1" dirty="0" err="1" smtClean="0"/>
              <a:t>govt</a:t>
            </a:r>
            <a:r>
              <a:rPr lang="en-US" sz="3000" b="1" dirty="0" smtClean="0"/>
              <a:t> officials of wrongdoing in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Expel</a:t>
            </a:r>
            <a:r>
              <a:rPr lang="en-US" sz="3000" b="1" dirty="0" smtClean="0"/>
              <a:t>: to kick </a:t>
            </a:r>
            <a:r>
              <a:rPr lang="en-US" sz="3000" b="1" dirty="0" err="1" smtClean="0"/>
              <a:t>govt</a:t>
            </a:r>
            <a:r>
              <a:rPr lang="en-US" sz="3000" b="1" dirty="0" smtClean="0"/>
              <a:t> official out of office for wrongdoing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Confirm</a:t>
            </a:r>
            <a:r>
              <a:rPr lang="en-US" sz="3000" b="1" dirty="0" smtClean="0"/>
              <a:t>: to approve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District</a:t>
            </a:r>
            <a:r>
              <a:rPr lang="en-US" sz="3000" b="1" dirty="0" smtClean="0"/>
              <a:t>: part of a state w/ = population that a member of the House represents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Majority</a:t>
            </a:r>
            <a:r>
              <a:rPr lang="en-US" sz="3000" b="1" dirty="0" smtClean="0"/>
              <a:t>: when members of a political party make up more than 50%</a:t>
            </a:r>
            <a:r>
              <a:rPr lang="en-US" sz="3000" b="1" dirty="0"/>
              <a:t> </a:t>
            </a:r>
            <a:r>
              <a:rPr lang="en-US" sz="3000" b="1" dirty="0" smtClean="0"/>
              <a:t>(217+ in the House, 51+ in the Senate)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Minority</a:t>
            </a:r>
            <a:r>
              <a:rPr lang="en-US" sz="3000" b="1" dirty="0" smtClean="0"/>
              <a:t>: when members of a political party make up less than 50%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Majority leader</a:t>
            </a:r>
            <a:r>
              <a:rPr lang="en-US" sz="3000" b="1" dirty="0" smtClean="0"/>
              <a:t>: leader of the majority party in the House/Senate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Minority leader</a:t>
            </a:r>
            <a:r>
              <a:rPr lang="en-US" sz="3000" b="1" dirty="0" smtClean="0"/>
              <a:t>: leader of the minority party in the House/Senate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Party whips</a:t>
            </a:r>
            <a:r>
              <a:rPr lang="en-US" sz="3000" b="1" dirty="0" smtClean="0"/>
              <a:t>: vote counters for each party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Speaker of the House</a:t>
            </a:r>
            <a:r>
              <a:rPr lang="en-US" sz="3000" b="1" dirty="0" smtClean="0"/>
              <a:t>: highest-ranking person in House, from majority party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President pro tempore</a:t>
            </a:r>
            <a:r>
              <a:rPr lang="en-US" sz="3000" b="1" dirty="0" smtClean="0"/>
              <a:t>: ceremonial leader in Senate, longest-serving senator in majority party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President of the Senate</a:t>
            </a:r>
            <a:r>
              <a:rPr lang="en-US" sz="3000" b="1" dirty="0" smtClean="0"/>
              <a:t>: Vice Pres., casts tie-breaking votes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General Assembly</a:t>
            </a:r>
            <a:r>
              <a:rPr lang="en-US" sz="3000" b="1" dirty="0" smtClean="0"/>
              <a:t>: legislative branch of NC</a:t>
            </a:r>
          </a:p>
        </p:txBody>
      </p:sp>
    </p:spTree>
    <p:extLst>
      <p:ext uri="{BB962C8B-B14F-4D97-AF65-F5344CB8AC3E}">
        <p14:creationId xmlns:p14="http://schemas.microsoft.com/office/powerpoint/2010/main" val="40914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§4.2: NC EXECUTIVE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1"/>
            <a:ext cx="12192000" cy="61264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u="sng" dirty="0"/>
              <a:t>COUNCILS OF STATE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How they are chosen: (p. 386) </a:t>
            </a:r>
            <a:r>
              <a:rPr lang="en-US" sz="3000" b="1" dirty="0" smtClean="0"/>
              <a:t>____________________________________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Role: (p. 386) _________ of state agencies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EXAMPLES (p. 386, 395)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6854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5689283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/>
              <a:t>ARTICLE </a:t>
            </a:r>
            <a:r>
              <a:rPr lang="en-US" sz="3000" b="1" dirty="0"/>
              <a:t>___ OF U.S. CONSTITUTION (p. 240)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Constitution establishes a S</a:t>
            </a:r>
            <a:r>
              <a:rPr lang="en-US" sz="3000" b="1" dirty="0" smtClean="0"/>
              <a:t>_______ C_____ </a:t>
            </a:r>
            <a:r>
              <a:rPr lang="en-US" sz="3000" b="1" dirty="0"/>
              <a:t>&amp; permits </a:t>
            </a:r>
            <a:r>
              <a:rPr lang="en-US" sz="3000" b="1" dirty="0" smtClean="0"/>
              <a:t>C_______ </a:t>
            </a:r>
            <a:r>
              <a:rPr lang="en-US" sz="3000" b="1" dirty="0"/>
              <a:t>to create lower federal courts (p. 240</a:t>
            </a:r>
            <a:r>
              <a:rPr lang="en-US" sz="3000" b="1" dirty="0" smtClean="0"/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Federal Courts only have </a:t>
            </a:r>
            <a:r>
              <a:rPr lang="en-US" sz="3000" b="1" dirty="0" smtClean="0"/>
              <a:t>J___________ </a:t>
            </a:r>
            <a:r>
              <a:rPr lang="en-US" sz="3000" b="1" dirty="0"/>
              <a:t>(authority to hear &amp; decide a case) involving: (p. 241-242)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The </a:t>
            </a:r>
            <a:r>
              <a:rPr lang="en-US" sz="3000" b="1" dirty="0" smtClean="0"/>
              <a:t>C___________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F_______ </a:t>
            </a:r>
            <a:r>
              <a:rPr lang="en-US" sz="3000" b="1" dirty="0"/>
              <a:t>laws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D________ </a:t>
            </a:r>
            <a:r>
              <a:rPr lang="en-US" sz="3000" b="1" dirty="0"/>
              <a:t>between S</a:t>
            </a:r>
            <a:r>
              <a:rPr lang="en-US" sz="3000" b="1" dirty="0" smtClean="0"/>
              <a:t>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Citizens from different </a:t>
            </a:r>
            <a:r>
              <a:rPr lang="en-US" sz="3000" b="1" dirty="0" smtClean="0"/>
              <a:t>S_____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The </a:t>
            </a:r>
            <a:r>
              <a:rPr lang="en-US" sz="3000" b="1" dirty="0" smtClean="0"/>
              <a:t>F_________ </a:t>
            </a:r>
            <a:r>
              <a:rPr lang="en-US" sz="3000" b="1" dirty="0" err="1"/>
              <a:t>Govt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F________ </a:t>
            </a:r>
            <a:r>
              <a:rPr lang="en-US" sz="3000" b="1" dirty="0" err="1"/>
              <a:t>govts</a:t>
            </a:r>
            <a:r>
              <a:rPr lang="en-US" sz="3000" b="1" dirty="0"/>
              <a:t> &amp; </a:t>
            </a:r>
            <a:r>
              <a:rPr lang="en-US" sz="3000" b="1" dirty="0" smtClean="0"/>
              <a:t>T_______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A_______ </a:t>
            </a:r>
            <a:r>
              <a:rPr lang="en-US" sz="3000" b="1" dirty="0"/>
              <a:t>&amp; </a:t>
            </a:r>
            <a:r>
              <a:rPr lang="en-US" sz="3000" b="1" dirty="0" smtClean="0"/>
              <a:t>M_______ </a:t>
            </a:r>
            <a:r>
              <a:rPr lang="en-US" sz="3000" b="1" dirty="0"/>
              <a:t>laws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U.S. </a:t>
            </a:r>
            <a:r>
              <a:rPr lang="en-US" sz="3000" b="1" dirty="0" smtClean="0"/>
              <a:t>D__________</a:t>
            </a:r>
            <a:endParaRPr lang="en-US" sz="3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8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568928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Two types of jurisdiction: (p. 241-242)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O__________ </a:t>
            </a:r>
            <a:r>
              <a:rPr lang="en-US" sz="3000" b="1" dirty="0"/>
              <a:t>jurisdiction: authority to hear cases for the first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A__________ </a:t>
            </a:r>
            <a:r>
              <a:rPr lang="en-US" sz="3000" b="1" dirty="0"/>
              <a:t>jurisdiction: authority to hear cases on appeal (that have already been heard from and decided by another court</a:t>
            </a:r>
            <a:r>
              <a:rPr lang="en-US" sz="3000" b="1" dirty="0" smtClean="0"/>
              <a:t>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9134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/>
              <a:t>HIGHEST COURT</a:t>
            </a:r>
            <a:r>
              <a:rPr lang="en-US" sz="3000" b="1" dirty="0"/>
              <a:t> = </a:t>
            </a:r>
            <a:r>
              <a:rPr lang="en-US" sz="3000" b="1" dirty="0" smtClean="0"/>
              <a:t>S_______ C_____ </a:t>
            </a:r>
            <a:r>
              <a:rPr lang="en-US" sz="3000" b="1" dirty="0"/>
              <a:t>OF THE </a:t>
            </a:r>
            <a:r>
              <a:rPr lang="en-US" sz="3000" b="1" dirty="0" smtClean="0"/>
              <a:t>US (_______) </a:t>
            </a:r>
            <a:r>
              <a:rPr lang="en-US" sz="3000" b="1" dirty="0"/>
              <a:t>(p. 240)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How many members: (p. 250) 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Title of members: (p. 250) _______________________________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Title of leader: (p. 250) _________________________________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How chosen: (p. 250) Nominated by </a:t>
            </a:r>
            <a:r>
              <a:rPr lang="en-US" sz="3000" b="1" dirty="0" smtClean="0"/>
              <a:t>P_____, </a:t>
            </a:r>
            <a:r>
              <a:rPr lang="en-US" sz="3000" b="1" dirty="0"/>
              <a:t>confirmed/approved or rejected by U.S. </a:t>
            </a:r>
            <a:r>
              <a:rPr lang="en-US" sz="3000" b="1" dirty="0" smtClean="0"/>
              <a:t>S_______ 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Term of office: (p. 250) </a:t>
            </a:r>
            <a:r>
              <a:rPr lang="en-US" sz="3000" b="1" dirty="0" smtClean="0"/>
              <a:t>________ (</a:t>
            </a:r>
            <a:r>
              <a:rPr lang="en-US" sz="3000" b="1" smtClean="0"/>
              <a:t>until they r______ or d___)</a:t>
            </a: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Jurisdiction: (p. 250)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O_______: </a:t>
            </a:r>
            <a:r>
              <a:rPr lang="en-US" sz="3000" b="1" dirty="0"/>
              <a:t>only in cases involving </a:t>
            </a:r>
            <a:r>
              <a:rPr lang="en-US" sz="3000" b="1" dirty="0" smtClean="0"/>
              <a:t>C__________ </a:t>
            </a:r>
            <a:r>
              <a:rPr lang="en-US" sz="3000" b="1" dirty="0"/>
              <a:t>&amp; </a:t>
            </a:r>
            <a:r>
              <a:rPr lang="en-US" sz="3000" b="1" dirty="0" smtClean="0"/>
              <a:t>D______ </a:t>
            </a:r>
            <a:r>
              <a:rPr lang="en-US" sz="3000" b="1" dirty="0"/>
              <a:t>b/w </a:t>
            </a:r>
            <a:r>
              <a:rPr lang="en-US" sz="3000" b="1" dirty="0" smtClean="0"/>
              <a:t>S____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Laws or actions found U</a:t>
            </a:r>
            <a:r>
              <a:rPr lang="en-US" sz="3000" b="1" dirty="0" smtClean="0"/>
              <a:t>_____________ </a:t>
            </a:r>
            <a:r>
              <a:rPr lang="en-US" sz="3000" b="1" dirty="0"/>
              <a:t>can be </a:t>
            </a:r>
            <a:r>
              <a:rPr lang="en-US" sz="3000" b="1" dirty="0" smtClean="0"/>
              <a:t>R_______ </a:t>
            </a:r>
            <a:r>
              <a:rPr lang="en-US" sz="3000" b="1" dirty="0"/>
              <a:t>or cancelled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608380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Powers: (p. 250)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J_______ R______: </a:t>
            </a:r>
            <a:r>
              <a:rPr lang="en-US" sz="3000" b="1" dirty="0"/>
              <a:t>to determine whether or not federal, state, &amp; local laws/actions follow the </a:t>
            </a:r>
            <a:r>
              <a:rPr lang="en-US" sz="3000" b="1" dirty="0" smtClean="0"/>
              <a:t>C______________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Laws or actions found </a:t>
            </a:r>
            <a:r>
              <a:rPr lang="en-US" sz="3000" b="1" dirty="0" smtClean="0"/>
              <a:t>U_______________ </a:t>
            </a:r>
            <a:r>
              <a:rPr lang="en-US" sz="3000" b="1" dirty="0"/>
              <a:t>can be </a:t>
            </a:r>
            <a:r>
              <a:rPr lang="en-US" sz="3000" b="1" dirty="0" smtClean="0"/>
              <a:t>R______ </a:t>
            </a:r>
            <a:r>
              <a:rPr lang="en-US" sz="3000" b="1" dirty="0"/>
              <a:t>or cancelled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Limits on power: (p. 253)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E_________ </a:t>
            </a:r>
            <a:r>
              <a:rPr lang="en-US" sz="3000" b="1" dirty="0"/>
              <a:t>branch can ignore or refuse to obey ruling if it doesn’t feel public pressure to follow the Court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L___________ </a:t>
            </a:r>
            <a:r>
              <a:rPr lang="en-US" sz="3000" b="1" dirty="0"/>
              <a:t>branch can pass or change a law ruled unconstitutional by the Court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Congress &amp; state legislatures may try to pass a new </a:t>
            </a:r>
            <a:r>
              <a:rPr lang="en-US" sz="3000" b="1" dirty="0" smtClean="0"/>
              <a:t>A___________ </a:t>
            </a:r>
            <a:r>
              <a:rPr lang="en-US" sz="3000" b="1" dirty="0"/>
              <a:t>to the Constitution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Court can only hear cases that </a:t>
            </a:r>
            <a:r>
              <a:rPr lang="en-US" sz="3000" b="1" dirty="0" smtClean="0"/>
              <a:t>C____ T__ I__, </a:t>
            </a:r>
            <a:r>
              <a:rPr lang="en-US" sz="3000" b="1" dirty="0"/>
              <a:t>that have been challenged on </a:t>
            </a:r>
            <a:r>
              <a:rPr lang="en-US" sz="3000" b="1" dirty="0" smtClean="0"/>
              <a:t>A_______, </a:t>
            </a:r>
            <a:r>
              <a:rPr lang="en-US" sz="3000" b="1" dirty="0"/>
              <a:t>and that involve a </a:t>
            </a:r>
            <a:r>
              <a:rPr lang="en-US" sz="3000" b="1" dirty="0" smtClean="0"/>
              <a:t>F________ question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8454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60838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u="sng" dirty="0"/>
              <a:t>LOWER COURTS</a:t>
            </a:r>
            <a:r>
              <a:rPr lang="en-US" sz="3000" b="1" dirty="0"/>
              <a:t> (p. 244)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U.S. </a:t>
            </a:r>
            <a:r>
              <a:rPr lang="en-US" sz="3000" b="1" dirty="0" smtClean="0"/>
              <a:t>D_______ </a:t>
            </a:r>
            <a:r>
              <a:rPr lang="en-US" sz="3000" b="1" dirty="0"/>
              <a:t>COURTS: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Where </a:t>
            </a:r>
            <a:r>
              <a:rPr lang="en-US" sz="3000" b="1" dirty="0" smtClean="0"/>
              <a:t>C______ </a:t>
            </a:r>
            <a:r>
              <a:rPr lang="en-US" sz="3000" b="1" dirty="0"/>
              <a:t>are first held &amp; ______________ are begun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They have </a:t>
            </a:r>
            <a:r>
              <a:rPr lang="en-US" sz="3000" b="1" dirty="0" smtClean="0"/>
              <a:t>O_______ </a:t>
            </a:r>
            <a:r>
              <a:rPr lang="en-US" sz="3000" b="1" dirty="0"/>
              <a:t>jurisdiction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Only federal courts w/ </a:t>
            </a:r>
            <a:r>
              <a:rPr lang="en-US" sz="3000" b="1" dirty="0" smtClean="0"/>
              <a:t>W________ </a:t>
            </a:r>
            <a:r>
              <a:rPr lang="en-US" sz="3000" b="1" dirty="0"/>
              <a:t>that testify &amp; </a:t>
            </a:r>
            <a:r>
              <a:rPr lang="en-US" sz="3000" b="1" dirty="0" smtClean="0"/>
              <a:t>J_______ </a:t>
            </a:r>
            <a:r>
              <a:rPr lang="en-US" sz="3000" b="1" dirty="0"/>
              <a:t>that hear cases </a:t>
            </a:r>
            <a:r>
              <a:rPr lang="en-US" sz="3000" b="1" dirty="0" smtClean="0"/>
              <a:t>&amp; </a:t>
            </a:r>
            <a:r>
              <a:rPr lang="en-US" sz="3000" b="1" dirty="0"/>
              <a:t>reach </a:t>
            </a:r>
            <a:r>
              <a:rPr lang="en-US" sz="3000" b="1" dirty="0" smtClean="0"/>
              <a:t>verdicts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5068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608380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U.S</a:t>
            </a:r>
            <a:r>
              <a:rPr lang="en-US" sz="3000" b="1" dirty="0"/>
              <a:t>. COURTS OF </a:t>
            </a:r>
            <a:r>
              <a:rPr lang="en-US" sz="3000" b="1" dirty="0" smtClean="0"/>
              <a:t>A_______: (p. 244)</a:t>
            </a:r>
            <a:endParaRPr lang="en-US" sz="3000" b="1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Review decisions made in lower U.S. ___________ courts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They have </a:t>
            </a:r>
            <a:r>
              <a:rPr lang="en-US" sz="3000" b="1" dirty="0" smtClean="0"/>
              <a:t>A___________ </a:t>
            </a:r>
            <a:r>
              <a:rPr lang="en-US" sz="3000" b="1" dirty="0"/>
              <a:t>jurisdiction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No </a:t>
            </a:r>
            <a:r>
              <a:rPr lang="en-US" sz="3000" b="1" dirty="0" smtClean="0"/>
              <a:t>________, no J______, </a:t>
            </a:r>
            <a:r>
              <a:rPr lang="en-US" sz="3000" b="1" dirty="0"/>
              <a:t>no testimony from </a:t>
            </a:r>
            <a:r>
              <a:rPr lang="en-US" sz="3000" b="1" dirty="0" smtClean="0"/>
              <a:t>W__________</a:t>
            </a:r>
            <a:endParaRPr lang="en-US" sz="3000" b="1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Court can _____________ decision of lower courts, ______________ decision of lower courts, or </a:t>
            </a:r>
            <a:r>
              <a:rPr lang="en-US" sz="3000" b="1" dirty="0" smtClean="0"/>
              <a:t>R________ </a:t>
            </a:r>
            <a:r>
              <a:rPr lang="en-US" sz="3000" b="1" dirty="0"/>
              <a:t>(send back) case to lower court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When </a:t>
            </a:r>
            <a:r>
              <a:rPr lang="en-US" sz="3000" b="1" dirty="0" smtClean="0"/>
              <a:t>decision reached</a:t>
            </a:r>
            <a:r>
              <a:rPr lang="en-US" sz="3000" b="1" dirty="0"/>
              <a:t>, court issues an </a:t>
            </a:r>
            <a:r>
              <a:rPr lang="en-US" sz="3000" b="1" dirty="0" smtClean="0"/>
              <a:t>O______ </a:t>
            </a:r>
            <a:r>
              <a:rPr lang="en-US" sz="3000" b="1" dirty="0"/>
              <a:t>explaining legal thinking behind decision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This opinion sets a </a:t>
            </a:r>
            <a:r>
              <a:rPr lang="en-US" sz="3000" b="1" dirty="0" smtClean="0"/>
              <a:t>P__________ </a:t>
            </a:r>
            <a:r>
              <a:rPr lang="en-US" sz="3000" b="1" dirty="0"/>
              <a:t>(guidance on how to decide similar cases) to all courts &amp; agencies w/in a district</a:t>
            </a:r>
          </a:p>
        </p:txBody>
      </p:sp>
    </p:spTree>
    <p:extLst>
      <p:ext uri="{BB962C8B-B14F-4D97-AF65-F5344CB8AC3E}">
        <p14:creationId xmlns:p14="http://schemas.microsoft.com/office/powerpoint/2010/main" val="144955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§4.3 – BRANCHES OF </a:t>
            </a:r>
            <a:r>
              <a:rPr lang="en-US" b="1" dirty="0" smtClean="0">
                <a:latin typeface="+mn-lt"/>
              </a:rPr>
              <a:t>GOVT</a:t>
            </a:r>
            <a:r>
              <a:rPr lang="en-US" b="1" dirty="0">
                <a:latin typeface="+mn-lt"/>
              </a:rPr>
              <a:t>: JUDICIAL </a:t>
            </a:r>
            <a:r>
              <a:rPr lang="en-US" b="1" dirty="0" smtClean="0">
                <a:latin typeface="+mn-lt"/>
              </a:rPr>
              <a:t>BRANCH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6083808"/>
          </a:xfrm>
        </p:spPr>
        <p:txBody>
          <a:bodyPr>
            <a:no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850" b="1" dirty="0"/>
              <a:t>NC JUDICIAL BRANCH</a:t>
            </a:r>
          </a:p>
          <a:p>
            <a:pPr lvl="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ARTICLE ___ OF NC CONSTITUTION</a:t>
            </a:r>
          </a:p>
          <a:p>
            <a:pPr lvl="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Name of highest court: (p. 391) _________________________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How many members: (p. 391) 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Term of office: (p. 391) ______________________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Title of members: (p. 391) 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Title of leader: (p. 391) ______________________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How chosen: (p. 391) _______________________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Jurisdiction: (p. 391) _________________ (reviews cased courts have already decided)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Powers: (p. 391) issues </a:t>
            </a:r>
            <a:r>
              <a:rPr lang="en-US" sz="2850" b="1" dirty="0" smtClean="0"/>
              <a:t>F_____ </a:t>
            </a:r>
            <a:r>
              <a:rPr lang="en-US" sz="2850" b="1" dirty="0"/>
              <a:t>decision on law, </a:t>
            </a:r>
            <a:r>
              <a:rPr lang="en-US" sz="2850" b="1" dirty="0" smtClean="0"/>
              <a:t>S___________ </a:t>
            </a:r>
            <a:r>
              <a:rPr lang="en-US" sz="2850" b="1" dirty="0"/>
              <a:t>all other courts in NC</a:t>
            </a:r>
          </a:p>
          <a:p>
            <a:pPr lvl="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Lower courts: (p. 395)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________________________________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________________________________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en-US" sz="2850" b="1" dirty="0"/>
              <a:t>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74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4.4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ROLES OF THE PRESIDENT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2064"/>
            <a:ext cx="12192000" cy="6083808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en-US" sz="2950" b="1" dirty="0" smtClean="0"/>
              <a:t>Chief E_________</a:t>
            </a:r>
            <a:endParaRPr lang="en-US" sz="2950" b="1" dirty="0"/>
          </a:p>
          <a:p>
            <a:pPr marL="342900" marR="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Oversee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c_______ </a:t>
            </a:r>
            <a:r>
              <a:rPr lang="en-US" sz="295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depts</a:t>
            </a:r>
            <a:endParaRPr lang="en-US" sz="295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Issues E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_________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orders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(r____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c______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carries force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L___)</a:t>
            </a:r>
            <a:endParaRPr lang="en-US" sz="295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A________ j_____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to federal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c_____</a:t>
            </a:r>
          </a:p>
          <a:p>
            <a:pPr marL="342900" marR="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 smtClean="0">
                <a:ea typeface="Calibri" panose="020F0502020204030204" pitchFamily="34" charset="0"/>
              </a:rPr>
              <a:t>Grant p_______ </a:t>
            </a:r>
            <a:r>
              <a:rPr lang="en-US" sz="2950" b="1" dirty="0">
                <a:ea typeface="Calibri" panose="020F0502020204030204" pitchFamily="34" charset="0"/>
              </a:rPr>
              <a:t>(freedom from punishments</a:t>
            </a:r>
            <a:r>
              <a:rPr lang="en-US" sz="2950" b="1" dirty="0" smtClean="0">
                <a:ea typeface="Calibri" panose="020F0502020204030204" pitchFamily="34" charset="0"/>
              </a:rPr>
              <a:t>)</a:t>
            </a:r>
          </a:p>
          <a:p>
            <a:pPr marL="0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en-US" sz="2950" b="1" dirty="0"/>
              <a:t>Chief </a:t>
            </a:r>
            <a:r>
              <a:rPr lang="en-US" sz="2950" b="1" dirty="0" smtClean="0"/>
              <a:t>D_________</a:t>
            </a:r>
            <a:endParaRPr lang="en-US" sz="2950" b="1" dirty="0"/>
          </a:p>
          <a:p>
            <a:pPr marL="342900" marR="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Directs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f______ p______,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s________ </a:t>
            </a:r>
            <a:r>
              <a:rPr lang="en-US" sz="2950" b="1" dirty="0">
                <a:ea typeface="Calibri" panose="020F0502020204030204" pitchFamily="34" charset="0"/>
                <a:cs typeface="Times New Roman" panose="02020603050405020304" pitchFamily="18" charset="0"/>
              </a:rPr>
              <a:t>about how U.S. should deal w/ other </a:t>
            </a:r>
            <a:r>
              <a:rPr lang="en-US" sz="29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c_______</a:t>
            </a:r>
          </a:p>
          <a:p>
            <a:pPr marL="0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en-US" sz="2950" b="1" dirty="0" smtClean="0"/>
              <a:t>C__________-</a:t>
            </a:r>
            <a:r>
              <a:rPr lang="en-US" sz="2950" b="1" dirty="0" err="1" smtClean="0"/>
              <a:t>i</a:t>
            </a:r>
            <a:r>
              <a:rPr lang="en-US" sz="2950" b="1" dirty="0" smtClean="0"/>
              <a:t>__-C_____</a:t>
            </a:r>
          </a:p>
          <a:p>
            <a:pPr marL="34290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Ability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back up foreign policy decisions w/ </a:t>
            </a: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f____,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necessary</a:t>
            </a:r>
          </a:p>
          <a:p>
            <a:pPr marL="34290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charge of </a:t>
            </a: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a____, n____, a__ f_____, m_______,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c_____ g_____</a:t>
            </a:r>
            <a:endParaRPr lang="en-US" sz="295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C_______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can declare </a:t>
            </a: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w___,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only pres. can </a:t>
            </a:r>
            <a:r>
              <a:rPr lang="en-US" sz="2950" b="1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s____</a:t>
            </a:r>
            <a:r>
              <a:rPr lang="en-US" sz="295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U.S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t______ </a:t>
            </a:r>
            <a:r>
              <a:rPr lang="en-US" sz="29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into </a:t>
            </a:r>
            <a:r>
              <a:rPr lang="en-US" sz="29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b_____</a:t>
            </a:r>
            <a:endParaRPr lang="en-US" sz="295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30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b="1" dirty="0" smtClean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545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4.4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ROLES OF THE PRESIDENT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400"/>
              </a:spcBef>
              <a:buNone/>
            </a:pPr>
            <a:r>
              <a:rPr lang="en-US" sz="2850" b="1" dirty="0" smtClean="0"/>
              <a:t>L__________ Leader</a:t>
            </a:r>
            <a:endParaRPr lang="en-US" sz="2850" b="1" dirty="0"/>
          </a:p>
          <a:p>
            <a:pPr marL="342900" marR="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Only </a:t>
            </a: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C_______ </a:t>
            </a: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can make </a:t>
            </a: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L____, </a:t>
            </a: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but pres. expected to </a:t>
            </a: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p_______ </a:t>
            </a: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legislation that he/she would like to see </a:t>
            </a: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e_______</a:t>
            </a:r>
          </a:p>
          <a:p>
            <a:pPr marL="0" marR="0" lvl="0" indent="0">
              <a:lnSpc>
                <a:spcPts val="3000"/>
              </a:lnSpc>
              <a:spcBef>
                <a:spcPts val="400"/>
              </a:spcBef>
              <a:buNone/>
            </a:pPr>
            <a:r>
              <a:rPr lang="en-US" sz="2850" b="1" dirty="0" smtClean="0"/>
              <a:t>H____ of S_____</a:t>
            </a:r>
            <a:endParaRPr lang="en-US" sz="2850" b="1" dirty="0"/>
          </a:p>
          <a:p>
            <a:pPr marL="342900" marR="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Serves </a:t>
            </a: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as L</a:t>
            </a: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______ S_________ </a:t>
            </a: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of USA</a:t>
            </a:r>
          </a:p>
          <a:p>
            <a:pPr marL="342900" marR="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Greets F_______ O________</a:t>
            </a:r>
            <a:endParaRPr lang="en-US" sz="285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Carries </a:t>
            </a:r>
            <a:r>
              <a:rPr lang="en-US" sz="2850" b="1" dirty="0">
                <a:ea typeface="Calibri" panose="020F0502020204030204" pitchFamily="34" charset="0"/>
                <a:cs typeface="Times New Roman" panose="02020603050405020304" pitchFamily="18" charset="0"/>
              </a:rPr>
              <a:t>out </a:t>
            </a:r>
            <a:r>
              <a:rPr lang="en-US" sz="285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C___________ functions</a:t>
            </a:r>
          </a:p>
          <a:p>
            <a:pPr marL="0" indent="0">
              <a:lnSpc>
                <a:spcPts val="3000"/>
              </a:lnSpc>
              <a:spcBef>
                <a:spcPts val="400"/>
              </a:spcBef>
              <a:buNone/>
            </a:pPr>
            <a:r>
              <a:rPr lang="en-US" sz="2850" b="1" dirty="0" smtClean="0"/>
              <a:t>E__________ Leader</a:t>
            </a:r>
          </a:p>
          <a:p>
            <a:pPr marL="34290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Deals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w/ econ issues such as </a:t>
            </a: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u__________, </a:t>
            </a:r>
            <a:r>
              <a:rPr lang="en-US" sz="2850" b="1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(rising prices), </a:t>
            </a: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t____</a:t>
            </a:r>
            <a:endParaRPr lang="en-US" sz="285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Meets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w/ </a:t>
            </a: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b_____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officials to decide which programs need more/less money &amp; support</a:t>
            </a:r>
          </a:p>
          <a:p>
            <a:pPr marL="0" indent="0">
              <a:lnSpc>
                <a:spcPts val="3000"/>
              </a:lnSpc>
              <a:spcBef>
                <a:spcPts val="400"/>
              </a:spcBef>
              <a:buNone/>
            </a:pPr>
            <a:r>
              <a:rPr lang="en-US" sz="2850" b="1" dirty="0"/>
              <a:t>E__________ Leader</a:t>
            </a:r>
          </a:p>
          <a:p>
            <a:pPr marL="34290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Regarded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leader of their </a:t>
            </a: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p_______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party</a:t>
            </a:r>
          </a:p>
          <a:p>
            <a:pPr marL="342900" lvl="0" indent="-342900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"/>
            </a:pP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Helps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members of their party get </a:t>
            </a:r>
            <a:r>
              <a:rPr lang="en-US" sz="285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e_______ </a:t>
            </a:r>
            <a:r>
              <a:rPr lang="en-US" sz="28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office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30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b="1" dirty="0" smtClean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0702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125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VOCAB LOG – 02/26 (4.2)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559"/>
            <a:ext cx="12192000" cy="62454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Electoral College</a:t>
            </a:r>
            <a:r>
              <a:rPr lang="en-US" sz="3000" b="1" dirty="0" smtClean="0"/>
              <a:t>: method of electing pres. where each state picks a group of electors to cast votes for a candidate</a:t>
            </a:r>
            <a:endParaRPr lang="en-US" sz="3000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Cabinet</a:t>
            </a:r>
            <a:r>
              <a:rPr lang="en-US" sz="3000" b="1" dirty="0" smtClean="0"/>
              <a:t>: advisors to pres./governor &amp; heads of executive departments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Attorney General</a:t>
            </a:r>
            <a:r>
              <a:rPr lang="en-US" sz="3000" b="1" dirty="0" smtClean="0"/>
              <a:t>: head of Dept. of Justice; responsible for all aspects of law enforcement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Secretary of Defense</a:t>
            </a:r>
            <a:r>
              <a:rPr lang="en-US" sz="3000" b="1" dirty="0" smtClean="0"/>
              <a:t>: head of Dept. of Defense; manages armed forces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Secretary of Treasury</a:t>
            </a:r>
            <a:r>
              <a:rPr lang="en-US" sz="3000" b="1" dirty="0" smtClean="0"/>
              <a:t>: head of Dept. of Treasury; collects, borrows, spends, &amp; prints money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Secretary of State</a:t>
            </a:r>
            <a:r>
              <a:rPr lang="en-US" sz="3000" b="1" dirty="0" smtClean="0"/>
              <a:t>: head of Dept. of State; plans &amp; executes nation’s foreign 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Councils of State</a:t>
            </a:r>
            <a:r>
              <a:rPr lang="en-US" sz="3000" b="1" dirty="0" smtClean="0"/>
              <a:t>: elected officials of NC that head regulatory agencies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Lieutenant Governor</a:t>
            </a:r>
            <a:r>
              <a:rPr lang="en-US" sz="3000" b="1" dirty="0" smtClean="0"/>
              <a:t>: 2</a:t>
            </a:r>
            <a:r>
              <a:rPr lang="en-US" sz="3000" b="1" baseline="30000" dirty="0" smtClean="0"/>
              <a:t>nd</a:t>
            </a:r>
            <a:r>
              <a:rPr lang="en-US" sz="3000" b="1" dirty="0" smtClean="0"/>
              <a:t>-highest official in the state executive branch</a:t>
            </a:r>
          </a:p>
        </p:txBody>
      </p:sp>
    </p:spTree>
    <p:extLst>
      <p:ext uri="{BB962C8B-B14F-4D97-AF65-F5344CB8AC3E}">
        <p14:creationId xmlns:p14="http://schemas.microsoft.com/office/powerpoint/2010/main" val="29079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4.4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EXECUTIVE AGENCIES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400"/>
              </a:spcBef>
              <a:buNone/>
            </a:pPr>
            <a:r>
              <a:rPr lang="en-US" sz="3000" b="1" dirty="0"/>
              <a:t>EXCUTIVE AGENCIES: </a:t>
            </a:r>
            <a:r>
              <a:rPr lang="en-US" sz="3000" b="1" dirty="0">
                <a:solidFill>
                  <a:srgbClr val="FF0000"/>
                </a:solidFill>
              </a:rPr>
              <a:t>Use the designated pages of the textbook.</a:t>
            </a:r>
          </a:p>
          <a:p>
            <a:pPr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Over </a:t>
            </a:r>
            <a:r>
              <a:rPr lang="en-US" sz="3000" b="1" dirty="0"/>
              <a:t>the years, executive branch has _______ tremendously to meet new needs &amp; challenges. (p. 225, </a:t>
            </a:r>
            <a:r>
              <a:rPr lang="en-US" sz="3000" b="1" dirty="0">
                <a:solidFill>
                  <a:srgbClr val="FF0000"/>
                </a:solidFill>
              </a:rPr>
              <a:t>Civics &amp; You</a:t>
            </a:r>
            <a:r>
              <a:rPr lang="en-US" sz="3000" b="1" dirty="0"/>
              <a:t>)</a:t>
            </a:r>
          </a:p>
          <a:p>
            <a:pPr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Examples </a:t>
            </a:r>
            <a:r>
              <a:rPr lang="en-US" sz="3000" b="1" dirty="0"/>
              <a:t>of executive agencies: (p. 632, </a:t>
            </a:r>
            <a:r>
              <a:rPr lang="en-US" sz="3000" b="1" dirty="0">
                <a:solidFill>
                  <a:srgbClr val="FF0000"/>
                </a:solidFill>
              </a:rPr>
              <a:t>chart</a:t>
            </a:r>
            <a:r>
              <a:rPr lang="en-US" sz="3000" b="1" dirty="0"/>
              <a:t>)</a:t>
            </a:r>
          </a:p>
          <a:p>
            <a:pPr lvl="1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/>
              <a:t>E_________ P________ </a:t>
            </a:r>
            <a:r>
              <a:rPr lang="en-US" sz="2850" b="1" dirty="0"/>
              <a:t>Agency (EPA): Prevents </a:t>
            </a:r>
            <a:r>
              <a:rPr lang="en-US" sz="2850" b="1" dirty="0" smtClean="0"/>
              <a:t>A___ </a:t>
            </a:r>
            <a:r>
              <a:rPr lang="en-US" sz="2850" b="1" dirty="0"/>
              <a:t>&amp; </a:t>
            </a:r>
            <a:r>
              <a:rPr lang="en-US" sz="2850" b="1" dirty="0" smtClean="0"/>
              <a:t>W____ P_________</a:t>
            </a:r>
            <a:endParaRPr lang="en-US" sz="2850" b="1" dirty="0"/>
          </a:p>
          <a:p>
            <a:pPr lvl="1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/>
              <a:t>C______ </a:t>
            </a:r>
            <a:r>
              <a:rPr lang="en-US" sz="2850" b="1" dirty="0"/>
              <a:t>for </a:t>
            </a:r>
            <a:r>
              <a:rPr lang="en-US" sz="2850" b="1" dirty="0" smtClean="0"/>
              <a:t>D________ C______ </a:t>
            </a:r>
            <a:r>
              <a:rPr lang="en-US" sz="2850" b="1" dirty="0"/>
              <a:t>&amp; </a:t>
            </a:r>
            <a:r>
              <a:rPr lang="en-US" sz="2850" b="1" dirty="0" smtClean="0"/>
              <a:t>P_________ </a:t>
            </a:r>
            <a:r>
              <a:rPr lang="en-US" sz="2850" b="1" dirty="0"/>
              <a:t>(CDC): Considers factors that affect </a:t>
            </a:r>
            <a:r>
              <a:rPr lang="en-US" sz="2850" b="1" dirty="0" smtClean="0"/>
              <a:t>H_____ </a:t>
            </a:r>
            <a:r>
              <a:rPr lang="en-US" sz="2850" b="1" dirty="0"/>
              <a:t>of the nation</a:t>
            </a:r>
          </a:p>
          <a:p>
            <a:pPr lvl="1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/>
              <a:t>O__________ S______ </a:t>
            </a:r>
            <a:r>
              <a:rPr lang="en-US" sz="2850" b="1" dirty="0"/>
              <a:t>&amp; </a:t>
            </a:r>
            <a:r>
              <a:rPr lang="en-US" sz="2850" b="1" dirty="0" smtClean="0"/>
              <a:t>H_____ </a:t>
            </a:r>
            <a:r>
              <a:rPr lang="en-US" sz="2850" b="1" dirty="0"/>
              <a:t>Administration (OSHA): Makes sure </a:t>
            </a:r>
            <a:r>
              <a:rPr lang="en-US" sz="2850" b="1" dirty="0" smtClean="0"/>
              <a:t>W_________ </a:t>
            </a:r>
            <a:r>
              <a:rPr lang="en-US" sz="2850" b="1" dirty="0"/>
              <a:t>are </a:t>
            </a:r>
            <a:r>
              <a:rPr lang="en-US" sz="2850" b="1" dirty="0" smtClean="0"/>
              <a:t>S____ </a:t>
            </a:r>
            <a:r>
              <a:rPr lang="en-US" sz="2850" b="1" dirty="0"/>
              <a:t>&amp; </a:t>
            </a:r>
            <a:r>
              <a:rPr lang="en-US" sz="2850" b="1" dirty="0" smtClean="0"/>
              <a:t>H_______</a:t>
            </a:r>
            <a:endParaRPr lang="en-US" sz="2850" b="1" dirty="0"/>
          </a:p>
          <a:p>
            <a:pPr lvl="1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/>
              <a:t>N________ I_________ </a:t>
            </a:r>
            <a:r>
              <a:rPr lang="en-US" sz="2850" b="1" dirty="0"/>
              <a:t>of </a:t>
            </a:r>
            <a:r>
              <a:rPr lang="en-US" sz="2850" b="1" dirty="0" smtClean="0"/>
              <a:t>H_____ </a:t>
            </a:r>
            <a:r>
              <a:rPr lang="en-US" sz="2850" b="1" dirty="0"/>
              <a:t>(NIH): Serves as nation’s </a:t>
            </a:r>
            <a:r>
              <a:rPr lang="en-US" sz="2850" b="1" dirty="0" smtClean="0"/>
              <a:t>M________ R________ </a:t>
            </a:r>
            <a:r>
              <a:rPr lang="en-US" sz="2850" b="1" dirty="0"/>
              <a:t>agency</a:t>
            </a:r>
          </a:p>
          <a:p>
            <a:pPr lvl="1">
              <a:lnSpc>
                <a:spcPts val="3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/>
              <a:t>F____ </a:t>
            </a:r>
            <a:r>
              <a:rPr lang="en-US" sz="2850" b="1" dirty="0"/>
              <a:t>&amp; </a:t>
            </a:r>
            <a:r>
              <a:rPr lang="en-US" sz="2850" b="1" dirty="0" smtClean="0"/>
              <a:t>D____ Administration </a:t>
            </a:r>
            <a:r>
              <a:rPr lang="en-US" sz="2850" b="1" dirty="0"/>
              <a:t>(FDA): Makes sure that </a:t>
            </a:r>
            <a:r>
              <a:rPr lang="en-US" sz="2850" b="1" dirty="0" smtClean="0"/>
              <a:t>F____, D_____, </a:t>
            </a:r>
            <a:r>
              <a:rPr lang="en-US" sz="2850" b="1" dirty="0"/>
              <a:t>&amp; </a:t>
            </a:r>
            <a:r>
              <a:rPr lang="en-US" sz="2850" b="1" dirty="0" smtClean="0"/>
              <a:t>C__________ </a:t>
            </a:r>
            <a:r>
              <a:rPr lang="en-US" sz="2850" b="1" dirty="0"/>
              <a:t>are </a:t>
            </a:r>
            <a:r>
              <a:rPr lang="en-US" sz="2850" b="1" dirty="0" smtClean="0"/>
              <a:t>P____, E__________, </a:t>
            </a:r>
            <a:r>
              <a:rPr lang="en-US" sz="2850" b="1" dirty="0"/>
              <a:t>&amp; </a:t>
            </a:r>
            <a:r>
              <a:rPr lang="en-US" sz="2850" b="1" dirty="0" smtClean="0"/>
              <a:t>T___________ L_______</a:t>
            </a:r>
            <a:endParaRPr lang="en-US" sz="285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30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b="1" dirty="0" smtClean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4557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4.4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EXECUTIVE AGENCIES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Executive Offices (p. 225)</a:t>
            </a:r>
          </a:p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Executive </a:t>
            </a:r>
            <a:r>
              <a:rPr lang="en-US" b="1" dirty="0"/>
              <a:t>branch made up of top </a:t>
            </a:r>
            <a:r>
              <a:rPr lang="en-US" b="1" dirty="0" smtClean="0"/>
              <a:t>A_______ </a:t>
            </a:r>
            <a:r>
              <a:rPr lang="en-US" b="1" dirty="0"/>
              <a:t>&amp; </a:t>
            </a:r>
            <a:r>
              <a:rPr lang="en-US" b="1" dirty="0" smtClean="0"/>
              <a:t>A________ </a:t>
            </a:r>
            <a:r>
              <a:rPr lang="en-US" b="1" dirty="0"/>
              <a:t>who help </a:t>
            </a:r>
            <a:r>
              <a:rPr lang="en-US" b="1" dirty="0" smtClean="0"/>
              <a:t>P______ </a:t>
            </a:r>
            <a:r>
              <a:rPr lang="en-US" b="1" dirty="0"/>
              <a:t>carry out </a:t>
            </a:r>
            <a:r>
              <a:rPr lang="en-US" b="1" dirty="0" smtClean="0"/>
              <a:t>D_____ </a:t>
            </a:r>
            <a:r>
              <a:rPr lang="en-US" b="1" dirty="0"/>
              <a:t>(p. 225, </a:t>
            </a:r>
            <a:r>
              <a:rPr lang="en-US" b="1" dirty="0">
                <a:solidFill>
                  <a:srgbClr val="FF0000"/>
                </a:solidFill>
              </a:rPr>
              <a:t>Main Idea</a:t>
            </a:r>
            <a:r>
              <a:rPr lang="en-US" b="1" dirty="0"/>
              <a:t>)</a:t>
            </a:r>
          </a:p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Purpose</a:t>
            </a:r>
            <a:r>
              <a:rPr lang="en-US" b="1" dirty="0"/>
              <a:t>: </a:t>
            </a:r>
            <a:r>
              <a:rPr lang="en-US" b="1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MANAGE &amp; ASSIST </a:t>
            </a:r>
            <a:r>
              <a:rPr lang="en-US" b="1" dirty="0" smtClean="0"/>
              <a:t>other parts of </a:t>
            </a:r>
            <a:r>
              <a:rPr lang="en-US" b="1" dirty="0" err="1" smtClean="0"/>
              <a:t>govt</a:t>
            </a:r>
            <a:r>
              <a:rPr lang="en-US" b="1" dirty="0" smtClean="0"/>
              <a:t>, to report directly to </a:t>
            </a:r>
            <a:r>
              <a:rPr lang="en-US" b="1" dirty="0" smtClean="0">
                <a:solidFill>
                  <a:srgbClr val="FF0000"/>
                </a:solidFill>
              </a:rPr>
              <a:t>POTUS</a:t>
            </a:r>
          </a:p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Incl.: </a:t>
            </a:r>
          </a:p>
          <a:p>
            <a:pPr marL="571500" lvl="1"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W_____ H_____ </a:t>
            </a:r>
            <a:r>
              <a:rPr lang="en-US" sz="2800" b="1" dirty="0"/>
              <a:t>Office (led by president’s </a:t>
            </a:r>
            <a:r>
              <a:rPr lang="en-US" sz="2800" b="1" dirty="0" smtClean="0"/>
              <a:t>C____ </a:t>
            </a:r>
            <a:r>
              <a:rPr lang="en-US" sz="2800" b="1" dirty="0"/>
              <a:t>of </a:t>
            </a:r>
            <a:r>
              <a:rPr lang="en-US" sz="2800" b="1" dirty="0" smtClean="0"/>
              <a:t>S____)</a:t>
            </a:r>
            <a:endParaRPr lang="en-US" sz="2800" b="1" dirty="0"/>
          </a:p>
          <a:p>
            <a:pPr marL="571500" lvl="1"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Office </a:t>
            </a:r>
            <a:r>
              <a:rPr lang="en-US" sz="2800" b="1" dirty="0"/>
              <a:t>of </a:t>
            </a:r>
            <a:r>
              <a:rPr lang="en-US" sz="2800" b="1" dirty="0" smtClean="0"/>
              <a:t>M________ </a:t>
            </a:r>
            <a:r>
              <a:rPr lang="en-US" sz="2800" b="1" dirty="0"/>
              <a:t>&amp; </a:t>
            </a:r>
            <a:r>
              <a:rPr lang="en-US" sz="2800" b="1" dirty="0" smtClean="0"/>
              <a:t>B_____ </a:t>
            </a:r>
            <a:r>
              <a:rPr lang="en-US" sz="2800" b="1" dirty="0"/>
              <a:t>: </a:t>
            </a:r>
            <a:r>
              <a:rPr lang="en-US" sz="2800" b="1" dirty="0" smtClean="0"/>
              <a:t>prepare </a:t>
            </a:r>
            <a:r>
              <a:rPr lang="en-US" sz="2800" b="1" dirty="0"/>
              <a:t>federal </a:t>
            </a:r>
            <a:r>
              <a:rPr lang="en-US" sz="2800" b="1" dirty="0" smtClean="0"/>
              <a:t>B_____ </a:t>
            </a:r>
            <a:r>
              <a:rPr lang="en-US" sz="2800" b="1" dirty="0"/>
              <a:t>&amp; </a:t>
            </a:r>
            <a:r>
              <a:rPr lang="en-US" sz="2800" b="1" dirty="0" smtClean="0"/>
              <a:t>M_____ </a:t>
            </a:r>
            <a:r>
              <a:rPr lang="en-US" sz="2800" b="1" dirty="0"/>
              <a:t>spending</a:t>
            </a:r>
          </a:p>
          <a:p>
            <a:pPr marL="571500" lvl="1"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N______ S_______ C_____: </a:t>
            </a:r>
            <a:r>
              <a:rPr lang="en-US" sz="2800" b="1" dirty="0"/>
              <a:t>helps president direct </a:t>
            </a:r>
            <a:r>
              <a:rPr lang="en-US" sz="2800" b="1" dirty="0" smtClean="0"/>
              <a:t>M______ </a:t>
            </a:r>
            <a:r>
              <a:rPr lang="en-US" sz="2800" b="1" dirty="0"/>
              <a:t>&amp; </a:t>
            </a:r>
            <a:r>
              <a:rPr lang="en-US" sz="2800" b="1" dirty="0" smtClean="0"/>
              <a:t>F______ </a:t>
            </a:r>
            <a:r>
              <a:rPr lang="en-US" sz="2800" b="1" dirty="0"/>
              <a:t>policy</a:t>
            </a:r>
          </a:p>
          <a:p>
            <a:pPr marL="0" indent="0">
              <a:lnSpc>
                <a:spcPts val="2800"/>
              </a:lnSpc>
              <a:spcBef>
                <a:spcPts val="400"/>
              </a:spcBef>
              <a:buNone/>
            </a:pPr>
            <a:r>
              <a:rPr lang="en-US" b="1" dirty="0"/>
              <a:t>Foreign Policy Bureaucracy (p. 220-221)</a:t>
            </a:r>
          </a:p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As C________-in-C____ </a:t>
            </a:r>
            <a:r>
              <a:rPr lang="en-US" b="1" dirty="0"/>
              <a:t>&amp; </a:t>
            </a:r>
            <a:r>
              <a:rPr lang="en-US" b="1" dirty="0" smtClean="0"/>
              <a:t>C_____ D________, </a:t>
            </a:r>
            <a:r>
              <a:rPr lang="en-US" b="1" dirty="0"/>
              <a:t>president leads nation’s </a:t>
            </a:r>
            <a:r>
              <a:rPr lang="en-US" b="1" dirty="0" smtClean="0"/>
              <a:t>A____ </a:t>
            </a:r>
            <a:r>
              <a:rPr lang="en-US" b="1" dirty="0"/>
              <a:t>forces &amp; directs F</a:t>
            </a:r>
            <a:r>
              <a:rPr lang="en-US" b="1" dirty="0" smtClean="0"/>
              <a:t>______ P______. </a:t>
            </a:r>
            <a:r>
              <a:rPr lang="en-US" b="1" dirty="0"/>
              <a:t>(p. 220, </a:t>
            </a:r>
            <a:r>
              <a:rPr lang="en-US" b="1" dirty="0">
                <a:solidFill>
                  <a:srgbClr val="FF0000"/>
                </a:solidFill>
              </a:rPr>
              <a:t>Main Idea</a:t>
            </a:r>
            <a:r>
              <a:rPr lang="en-US" b="1" dirty="0"/>
              <a:t>)</a:t>
            </a:r>
          </a:p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Goals </a:t>
            </a:r>
            <a:r>
              <a:rPr lang="en-US" b="1" dirty="0"/>
              <a:t>of foreign policy: </a:t>
            </a:r>
            <a:r>
              <a:rPr lang="en-US" b="1" dirty="0" smtClean="0"/>
              <a:t>n_______ </a:t>
            </a:r>
            <a:r>
              <a:rPr lang="en-US" b="1" dirty="0"/>
              <a:t>s</a:t>
            </a:r>
            <a:r>
              <a:rPr lang="en-US" b="1" dirty="0" smtClean="0"/>
              <a:t>________, </a:t>
            </a:r>
            <a:r>
              <a:rPr lang="en-US" b="1" dirty="0" err="1"/>
              <a:t>i</a:t>
            </a:r>
            <a:r>
              <a:rPr lang="en-US" b="1" dirty="0" smtClean="0"/>
              <a:t>___________ </a:t>
            </a:r>
            <a:r>
              <a:rPr lang="en-US" b="1" dirty="0"/>
              <a:t>t</a:t>
            </a:r>
            <a:r>
              <a:rPr lang="en-US" b="1" dirty="0" smtClean="0"/>
              <a:t>_____, </a:t>
            </a:r>
            <a:r>
              <a:rPr lang="en-US" b="1" dirty="0"/>
              <a:t>w</a:t>
            </a:r>
            <a:r>
              <a:rPr lang="en-US" b="1" dirty="0" smtClean="0"/>
              <a:t>_____ </a:t>
            </a:r>
            <a:r>
              <a:rPr lang="en-US" b="1" dirty="0"/>
              <a:t>p</a:t>
            </a:r>
            <a:r>
              <a:rPr lang="en-US" b="1" dirty="0" smtClean="0"/>
              <a:t>_____, </a:t>
            </a:r>
            <a:r>
              <a:rPr lang="en-US" b="1" dirty="0"/>
              <a:t>promote d</a:t>
            </a:r>
            <a:r>
              <a:rPr lang="en-US" b="1" dirty="0" smtClean="0"/>
              <a:t>_________ </a:t>
            </a:r>
            <a:r>
              <a:rPr lang="en-US" b="1" dirty="0"/>
              <a:t>around the world. (p. 220)</a:t>
            </a:r>
          </a:p>
          <a:p>
            <a:pPr>
              <a:lnSpc>
                <a:spcPts val="28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Incl</a:t>
            </a:r>
            <a:r>
              <a:rPr lang="en-US" b="1" dirty="0"/>
              <a:t>.: </a:t>
            </a:r>
            <a:r>
              <a:rPr lang="en-US" b="1" dirty="0" smtClean="0"/>
              <a:t>S____ </a:t>
            </a:r>
            <a:r>
              <a:rPr lang="en-US" b="1" dirty="0"/>
              <a:t>Dept., </a:t>
            </a:r>
            <a:r>
              <a:rPr lang="en-US" b="1" dirty="0" smtClean="0"/>
              <a:t>D_______ </a:t>
            </a:r>
            <a:r>
              <a:rPr lang="en-US" b="1" dirty="0"/>
              <a:t>Dept., </a:t>
            </a:r>
            <a:r>
              <a:rPr lang="en-US" b="1" dirty="0" smtClean="0"/>
              <a:t>C______ I__________ </a:t>
            </a:r>
            <a:r>
              <a:rPr lang="en-US" b="1" dirty="0"/>
              <a:t>Agency (CIA), &amp; </a:t>
            </a:r>
            <a:r>
              <a:rPr lang="en-US" b="1" dirty="0" smtClean="0"/>
              <a:t>N______ S________ </a:t>
            </a:r>
            <a:r>
              <a:rPr lang="en-US" b="1" dirty="0"/>
              <a:t>Council (NSC</a:t>
            </a:r>
            <a:r>
              <a:rPr lang="en-US" b="1" dirty="0" smtClean="0"/>
              <a:t>)</a:t>
            </a:r>
            <a:endParaRPr lang="en-US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30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b="1" dirty="0" smtClean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4658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4.4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EXECUTIVE AGENCIES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 marL="0" indent="0">
              <a:lnSpc>
                <a:spcPts val="2700"/>
              </a:lnSpc>
              <a:spcBef>
                <a:spcPts val="300"/>
              </a:spcBef>
              <a:buNone/>
            </a:pPr>
            <a:r>
              <a:rPr lang="en-US" sz="2700" b="1" u="sng" dirty="0"/>
              <a:t>Federal Bureaucracy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FF0000"/>
                </a:solidFill>
              </a:rPr>
              <a:t>(p. </a:t>
            </a:r>
            <a:r>
              <a:rPr lang="en-US" sz="2700" b="1" dirty="0" smtClean="0">
                <a:solidFill>
                  <a:srgbClr val="FF0000"/>
                </a:solidFill>
              </a:rPr>
              <a:t>229</a:t>
            </a:r>
            <a:r>
              <a:rPr lang="en-US" sz="2700" b="1" dirty="0">
                <a:solidFill>
                  <a:srgbClr val="FF0000"/>
                </a:solidFill>
              </a:rPr>
              <a:t>)</a:t>
            </a:r>
          </a:p>
          <a:p>
            <a:pPr lvl="0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Executive departments &amp; agencies have three jobs:</a:t>
            </a:r>
          </a:p>
          <a:p>
            <a:pPr marL="457200" lvl="1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Turn new </a:t>
            </a:r>
            <a:r>
              <a:rPr lang="en-US" sz="2700" b="1" dirty="0" smtClean="0"/>
              <a:t>L____ </a:t>
            </a:r>
            <a:r>
              <a:rPr lang="en-US" sz="2700" b="1" dirty="0"/>
              <a:t>into </a:t>
            </a:r>
            <a:r>
              <a:rPr lang="en-US" sz="2700" b="1" dirty="0" smtClean="0"/>
              <a:t>A_____, </a:t>
            </a:r>
            <a:r>
              <a:rPr lang="en-US" sz="2700" b="1" dirty="0"/>
              <a:t>by deciding how to </a:t>
            </a:r>
            <a:r>
              <a:rPr lang="en-US" sz="2700" b="1" dirty="0" smtClean="0"/>
              <a:t>A_____ </a:t>
            </a:r>
            <a:r>
              <a:rPr lang="en-US" sz="2700" b="1" dirty="0"/>
              <a:t>laws to </a:t>
            </a:r>
            <a:r>
              <a:rPr lang="en-US" sz="2700" b="1" dirty="0" smtClean="0"/>
              <a:t>D_____ L____</a:t>
            </a:r>
            <a:endParaRPr lang="en-US" sz="2700" b="1" dirty="0"/>
          </a:p>
          <a:p>
            <a:pPr marL="457200" lvl="1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Administer </a:t>
            </a:r>
            <a:r>
              <a:rPr lang="en-US" sz="2700" b="1" dirty="0" smtClean="0"/>
              <a:t>d___-t__-d___ </a:t>
            </a:r>
            <a:r>
              <a:rPr lang="en-US" sz="2700" b="1" dirty="0"/>
              <a:t>operations of federal </a:t>
            </a:r>
            <a:r>
              <a:rPr lang="en-US" sz="2700" b="1" dirty="0" err="1"/>
              <a:t>govt</a:t>
            </a:r>
            <a:r>
              <a:rPr lang="en-US" sz="2700" b="1" dirty="0"/>
              <a:t> (collects taxes, sends Social Security checks, </a:t>
            </a:r>
            <a:r>
              <a:rPr lang="en-US" sz="2700" b="1" dirty="0" err="1"/>
              <a:t>etc</a:t>
            </a:r>
            <a:r>
              <a:rPr lang="en-US" sz="2700" b="1" dirty="0" smtClean="0"/>
              <a:t>)</a:t>
            </a:r>
            <a:endParaRPr lang="en-US" sz="2700" b="1" dirty="0"/>
          </a:p>
          <a:p>
            <a:pPr marL="457200" lvl="1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R</a:t>
            </a:r>
            <a:r>
              <a:rPr lang="en-US" sz="2700" b="1" dirty="0" smtClean="0"/>
              <a:t>________ </a:t>
            </a:r>
            <a:r>
              <a:rPr lang="en-US" sz="2700" b="1" dirty="0"/>
              <a:t>various activities; </a:t>
            </a:r>
            <a:r>
              <a:rPr lang="en-US" sz="2700" b="1" dirty="0" smtClean="0"/>
              <a:t>p_____ activities </a:t>
            </a:r>
            <a:r>
              <a:rPr lang="en-US" sz="2700" b="1" dirty="0"/>
              <a:t>of various enterprises or organizations such as </a:t>
            </a:r>
            <a:r>
              <a:rPr lang="en-US" sz="2700" b="1" smtClean="0"/>
              <a:t>b_________ </a:t>
            </a:r>
            <a:r>
              <a:rPr lang="en-US" sz="2700" b="1" dirty="0"/>
              <a:t>companies, </a:t>
            </a:r>
            <a:r>
              <a:rPr lang="en-US" sz="2700" b="1" dirty="0" smtClean="0"/>
              <a:t>L_____ </a:t>
            </a:r>
            <a:r>
              <a:rPr lang="en-US" sz="2700" b="1" smtClean="0"/>
              <a:t>u_____, </a:t>
            </a:r>
            <a:r>
              <a:rPr lang="en-US" sz="2700" b="1" dirty="0" smtClean="0"/>
              <a:t>a______, </a:t>
            </a:r>
            <a:r>
              <a:rPr lang="en-US" sz="2700" b="1"/>
              <a:t>&amp; </a:t>
            </a:r>
            <a:r>
              <a:rPr lang="en-US" sz="2700" b="1" smtClean="0"/>
              <a:t>b____</a:t>
            </a:r>
            <a:endParaRPr lang="en-US" sz="2700" b="1" dirty="0"/>
          </a:p>
          <a:p>
            <a:pPr lvl="0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Incl. hundreds of </a:t>
            </a:r>
            <a:r>
              <a:rPr lang="en-US" sz="2700" b="1" dirty="0" err="1" smtClean="0"/>
              <a:t>i</a:t>
            </a:r>
            <a:r>
              <a:rPr lang="en-US" sz="2700" b="1" dirty="0" smtClean="0"/>
              <a:t>____________ </a:t>
            </a:r>
            <a:r>
              <a:rPr lang="en-US" sz="2700" b="1" dirty="0"/>
              <a:t>agencies that are not part of the </a:t>
            </a:r>
            <a:r>
              <a:rPr lang="en-US" sz="2700" b="1" dirty="0" smtClean="0"/>
              <a:t>c________</a:t>
            </a:r>
            <a:endParaRPr lang="en-US" sz="2700" b="1" dirty="0"/>
          </a:p>
          <a:p>
            <a:pPr lvl="0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Types of independent agencies:</a:t>
            </a:r>
          </a:p>
          <a:p>
            <a:pPr marL="457200" lvl="1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E_________ A________: </a:t>
            </a:r>
            <a:r>
              <a:rPr lang="en-US" sz="2700" b="1" dirty="0"/>
              <a:t>deal w/ </a:t>
            </a:r>
            <a:r>
              <a:rPr lang="en-US" sz="2700" b="1" dirty="0" smtClean="0"/>
              <a:t>s____________ </a:t>
            </a:r>
            <a:r>
              <a:rPr lang="en-US" sz="2700" b="1" dirty="0"/>
              <a:t>areas w/in </a:t>
            </a:r>
            <a:r>
              <a:rPr lang="en-US" sz="2700" b="1" dirty="0" err="1"/>
              <a:t>govt</a:t>
            </a:r>
            <a:r>
              <a:rPr lang="en-US" sz="2700" b="1" dirty="0"/>
              <a:t> (ex: _____, space program)</a:t>
            </a:r>
          </a:p>
          <a:p>
            <a:pPr marL="457200" lvl="1"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G</a:t>
            </a:r>
            <a:r>
              <a:rPr lang="en-US" sz="2700" b="1" dirty="0" smtClean="0"/>
              <a:t>_________ C___________: </a:t>
            </a:r>
            <a:r>
              <a:rPr lang="en-US" sz="2700" b="1" dirty="0"/>
              <a:t>like businesses, but </a:t>
            </a:r>
            <a:r>
              <a:rPr lang="en-US" sz="2700" b="1" dirty="0" err="1"/>
              <a:t>govt</a:t>
            </a:r>
            <a:r>
              <a:rPr lang="en-US" sz="2700" b="1" dirty="0"/>
              <a:t> o</a:t>
            </a:r>
            <a:r>
              <a:rPr lang="en-US" sz="2700" b="1" dirty="0" smtClean="0"/>
              <a:t>____ </a:t>
            </a:r>
            <a:r>
              <a:rPr lang="en-US" sz="2700" b="1" dirty="0"/>
              <a:t>&amp; </a:t>
            </a:r>
            <a:r>
              <a:rPr lang="en-US" sz="2700" b="1" dirty="0" smtClean="0"/>
              <a:t>o_________ </a:t>
            </a:r>
            <a:r>
              <a:rPr lang="en-US" sz="2700" b="1" dirty="0"/>
              <a:t>them; not supposed to make a </a:t>
            </a:r>
            <a:r>
              <a:rPr lang="en-US" sz="2700" b="1" dirty="0" smtClean="0"/>
              <a:t>p_______ </a:t>
            </a:r>
            <a:r>
              <a:rPr lang="en-US" sz="2700" b="1" dirty="0"/>
              <a:t>(ex.: U.S. </a:t>
            </a:r>
            <a:r>
              <a:rPr lang="en-US" sz="2700" b="1" dirty="0" smtClean="0"/>
              <a:t>P______ S_______)</a:t>
            </a:r>
            <a:endParaRPr lang="en-US" sz="2700" b="1" dirty="0"/>
          </a:p>
          <a:p>
            <a:pPr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R</a:t>
            </a:r>
            <a:r>
              <a:rPr lang="en-US" sz="2700" b="1" dirty="0" smtClean="0"/>
              <a:t>____________ </a:t>
            </a:r>
            <a:r>
              <a:rPr lang="en-US" sz="2700" b="1" dirty="0"/>
              <a:t>Boards &amp; Commissions: p</a:t>
            </a:r>
            <a:r>
              <a:rPr lang="en-US" sz="2700" b="1" dirty="0" smtClean="0"/>
              <a:t>_______ </a:t>
            </a:r>
            <a:r>
              <a:rPr lang="en-US" sz="2700" b="1" dirty="0"/>
              <a:t>the public, </a:t>
            </a:r>
            <a:r>
              <a:rPr lang="en-US" sz="2700" b="1" dirty="0" smtClean="0"/>
              <a:t>m_____ </a:t>
            </a:r>
            <a:r>
              <a:rPr lang="en-US" sz="2700" b="1" dirty="0"/>
              <a:t>&amp; </a:t>
            </a:r>
            <a:r>
              <a:rPr lang="en-US" sz="2700" b="1" dirty="0" smtClean="0"/>
              <a:t>e________ </a:t>
            </a:r>
            <a:r>
              <a:rPr lang="en-US" sz="2700" b="1" dirty="0"/>
              <a:t>rules for certain industries/groups (e.g., Federal Communications Commission makes </a:t>
            </a:r>
            <a:r>
              <a:rPr lang="en-US" sz="2700" b="1" dirty="0" smtClean="0"/>
              <a:t>b______________ </a:t>
            </a:r>
            <a:r>
              <a:rPr lang="en-US" sz="2700" b="1" dirty="0"/>
              <a:t>rules for nation’s ____ &amp; </a:t>
            </a:r>
            <a:r>
              <a:rPr lang="en-US" sz="2700" b="1" dirty="0" smtClean="0"/>
              <a:t>r_____ </a:t>
            </a:r>
            <a:r>
              <a:rPr lang="en-US" sz="2700" b="1" dirty="0"/>
              <a:t>stations</a:t>
            </a:r>
            <a:r>
              <a:rPr lang="en-US" sz="2700" b="1" dirty="0" smtClean="0"/>
              <a:t>)</a:t>
            </a:r>
            <a:endParaRPr lang="en-US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273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4.5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BILL TO LAW: THE LEGISLATIVE PROCESS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To </a:t>
            </a:r>
            <a:r>
              <a:rPr lang="en-US" sz="3300" b="1" dirty="0"/>
              <a:t>become a law, a _____ must be passed in </a:t>
            </a:r>
            <a:r>
              <a:rPr lang="en-US" sz="3300" b="1" dirty="0" err="1"/>
              <a:t>i</a:t>
            </a:r>
            <a:r>
              <a:rPr lang="en-US" sz="3300" b="1" dirty="0" smtClean="0"/>
              <a:t>________ </a:t>
            </a:r>
            <a:r>
              <a:rPr lang="en-US" sz="3300" b="1" dirty="0"/>
              <a:t>form by the House &amp; </a:t>
            </a:r>
            <a:r>
              <a:rPr lang="en-US" sz="3300" b="1" dirty="0" smtClean="0"/>
              <a:t>Senate</a:t>
            </a:r>
            <a:r>
              <a:rPr lang="en-US" sz="3300" b="1" dirty="0"/>
              <a:t>. (p. 199, </a:t>
            </a:r>
            <a:r>
              <a:rPr lang="en-US" sz="3300" b="1" dirty="0">
                <a:solidFill>
                  <a:srgbClr val="FF0000"/>
                </a:solidFill>
              </a:rPr>
              <a:t>Main Idea</a:t>
            </a:r>
            <a:r>
              <a:rPr lang="en-US" sz="3300" b="1" dirty="0"/>
              <a:t>)</a:t>
            </a:r>
          </a:p>
          <a:p>
            <a:pPr>
              <a:lnSpc>
                <a:spcPts val="36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IF BILL </a:t>
            </a:r>
            <a:r>
              <a:rPr lang="en-US" sz="3300" b="1" dirty="0"/>
              <a:t>INVOLVES MONEY, IT STARTS IN </a:t>
            </a:r>
            <a:r>
              <a:rPr lang="en-US" sz="3300" b="1" dirty="0" smtClean="0"/>
              <a:t>H______ </a:t>
            </a:r>
            <a:r>
              <a:rPr lang="en-US" sz="3300" b="1" dirty="0"/>
              <a:t>OF </a:t>
            </a:r>
            <a:r>
              <a:rPr lang="en-US" sz="3300" b="1" dirty="0" smtClean="0"/>
              <a:t>R____________; </a:t>
            </a:r>
            <a:r>
              <a:rPr lang="en-US" sz="3300" b="1" dirty="0"/>
              <a:t>OTHERWISE, IT CAN BEGIN IN EITHER CHAMBER OF </a:t>
            </a:r>
            <a:r>
              <a:rPr lang="en-US" sz="3300" b="1" dirty="0" smtClean="0"/>
              <a:t>CONGRESS</a:t>
            </a:r>
            <a:endParaRPr lang="en-US" sz="3300" b="1" dirty="0"/>
          </a:p>
          <a:p>
            <a:pPr>
              <a:lnSpc>
                <a:spcPts val="27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US" sz="3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8903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4.5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BILL TO LAW: THE LEGISLATIVE PROCESS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 marL="223838" indent="-223838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="1" dirty="0"/>
              <a:t>(1) Bill is </a:t>
            </a:r>
            <a:r>
              <a:rPr lang="en-US" sz="3000" b="1" dirty="0" err="1" smtClean="0"/>
              <a:t>i</a:t>
            </a:r>
            <a:r>
              <a:rPr lang="en-US" sz="3000" b="1" dirty="0" smtClean="0"/>
              <a:t>_________ in H_____, </a:t>
            </a:r>
            <a:r>
              <a:rPr lang="en-US" sz="3000" b="1" dirty="0"/>
              <a:t>assigned a number (HR.#) </a:t>
            </a:r>
            <a:r>
              <a:rPr lang="en-US" sz="3000" b="1" dirty="0">
                <a:solidFill>
                  <a:srgbClr val="FF0000"/>
                </a:solidFill>
              </a:rPr>
              <a:t>(p. 199)</a:t>
            </a:r>
          </a:p>
          <a:p>
            <a:pPr marL="223838" indent="-223838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="1" dirty="0"/>
              <a:t>(2) Bill is </a:t>
            </a:r>
            <a:r>
              <a:rPr lang="en-US" sz="3000" b="1" dirty="0" smtClean="0"/>
              <a:t>r________ </a:t>
            </a:r>
            <a:r>
              <a:rPr lang="en-US" sz="3000" b="1" dirty="0"/>
              <a:t>to House </a:t>
            </a:r>
            <a:r>
              <a:rPr lang="en-US" sz="3000" b="1" dirty="0" smtClean="0"/>
              <a:t>s_______ </a:t>
            </a:r>
            <a:r>
              <a:rPr lang="en-US" sz="3000" b="1" dirty="0" err="1" smtClean="0"/>
              <a:t>cmte</a:t>
            </a:r>
            <a:r>
              <a:rPr lang="en-US" sz="3000" b="1" dirty="0" smtClean="0"/>
              <a:t> </a:t>
            </a:r>
            <a:r>
              <a:rPr lang="en-US" sz="3000" b="1" dirty="0"/>
              <a:t>&amp; </a:t>
            </a:r>
            <a:r>
              <a:rPr lang="en-US" sz="3000" b="1" dirty="0" smtClean="0"/>
              <a:t>s__________ </a:t>
            </a:r>
            <a:r>
              <a:rPr lang="en-US" sz="3000" b="1" dirty="0">
                <a:solidFill>
                  <a:srgbClr val="FF0000"/>
                </a:solidFill>
              </a:rPr>
              <a:t>(p. 199)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="1" dirty="0" smtClean="0"/>
              <a:t>	Committees </a:t>
            </a:r>
            <a:r>
              <a:rPr lang="en-US" sz="3000" b="1" dirty="0"/>
              <a:t>can: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__________________________________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__________________________________</a:t>
            </a:r>
            <a:endParaRPr lang="en-US" sz="3000" b="1" dirty="0"/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__________________________________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__________________________________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 </a:t>
            </a:r>
            <a:r>
              <a:rPr lang="en-US" sz="3000" b="1" dirty="0"/>
              <a:t>__________________________________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="1" dirty="0" smtClean="0"/>
              <a:t>(</a:t>
            </a:r>
            <a:r>
              <a:rPr lang="en-US" sz="3000" b="1" dirty="0"/>
              <a:t>3) Bill is referred to House </a:t>
            </a:r>
            <a:r>
              <a:rPr lang="en-US" sz="3000" b="1" dirty="0" smtClean="0"/>
              <a:t>f_____ </a:t>
            </a:r>
            <a:r>
              <a:rPr lang="en-US" sz="3000" b="1" dirty="0"/>
              <a:t>where it is </a:t>
            </a:r>
            <a:r>
              <a:rPr lang="en-US" sz="3000" b="1" dirty="0" smtClean="0"/>
              <a:t>d_______ </a:t>
            </a:r>
            <a:r>
              <a:rPr lang="en-US" sz="3000" b="1" dirty="0">
                <a:solidFill>
                  <a:srgbClr val="FF0000"/>
                </a:solidFill>
              </a:rPr>
              <a:t>(p. 200)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R_____ </a:t>
            </a:r>
            <a:r>
              <a:rPr lang="en-US" sz="3000" b="1" dirty="0"/>
              <a:t>Committee sets terms of debate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Because </a:t>
            </a:r>
            <a:r>
              <a:rPr lang="en-US" sz="3000" b="1" dirty="0"/>
              <a:t>there are </a:t>
            </a:r>
            <a:r>
              <a:rPr lang="en-US" sz="3000" b="1" dirty="0" smtClean="0"/>
              <a:t>___ </a:t>
            </a:r>
            <a:r>
              <a:rPr lang="en-US" sz="3000" b="1" dirty="0"/>
              <a:t>House members, </a:t>
            </a:r>
            <a:r>
              <a:rPr lang="en-US" sz="3000" b="1" dirty="0" smtClean="0"/>
              <a:t>t____ </a:t>
            </a:r>
            <a:r>
              <a:rPr lang="en-US" sz="3000" b="1" dirty="0"/>
              <a:t>limits are placed on discussion to </a:t>
            </a:r>
            <a:r>
              <a:rPr lang="en-US" sz="3000" b="1" dirty="0" smtClean="0"/>
              <a:t>s_____ </a:t>
            </a:r>
            <a:r>
              <a:rPr lang="en-US" sz="3000" b="1" dirty="0"/>
              <a:t>up action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House </a:t>
            </a:r>
            <a:r>
              <a:rPr lang="en-US" sz="3000" b="1" dirty="0"/>
              <a:t>can accept </a:t>
            </a:r>
            <a:r>
              <a:rPr lang="en-US" sz="3000" b="1" dirty="0" smtClean="0"/>
              <a:t>a___________ </a:t>
            </a:r>
            <a:r>
              <a:rPr lang="en-US" sz="3000" b="1" dirty="0"/>
              <a:t>to the bill but they must be </a:t>
            </a:r>
            <a:r>
              <a:rPr lang="en-US" sz="3000" b="1" dirty="0" smtClean="0"/>
              <a:t>r________ to </a:t>
            </a:r>
            <a:r>
              <a:rPr lang="en-US" sz="3000" b="1" dirty="0"/>
              <a:t>the bill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Bill </a:t>
            </a:r>
            <a:r>
              <a:rPr lang="en-US" sz="3000" b="1" dirty="0"/>
              <a:t>can </a:t>
            </a:r>
            <a:r>
              <a:rPr lang="en-US" sz="3000" b="1" dirty="0" smtClean="0"/>
              <a:t>p____ </a:t>
            </a:r>
            <a:r>
              <a:rPr lang="en-US" sz="3000" b="1" dirty="0"/>
              <a:t>or </a:t>
            </a:r>
            <a:r>
              <a:rPr lang="en-US" sz="3000" b="1" dirty="0" smtClean="0"/>
              <a:t>f____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1417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4.5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BILL TO LAW: THE LEGISLATIVE PROCESS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(4) Bill is </a:t>
            </a:r>
            <a:r>
              <a:rPr lang="en-US" sz="3000" b="1" dirty="0" err="1" smtClean="0"/>
              <a:t>i</a:t>
            </a:r>
            <a:r>
              <a:rPr lang="en-US" sz="3000" b="1" dirty="0" smtClean="0"/>
              <a:t>___________ </a:t>
            </a:r>
            <a:r>
              <a:rPr lang="en-US" sz="3000" b="1" dirty="0"/>
              <a:t>in the </a:t>
            </a:r>
            <a:r>
              <a:rPr lang="en-US" sz="3000" b="1" dirty="0" smtClean="0"/>
              <a:t>S_______, </a:t>
            </a:r>
            <a:r>
              <a:rPr lang="en-US" sz="3000" b="1" dirty="0"/>
              <a:t>assigned a number (S.#) (p. 199)</a:t>
            </a:r>
          </a:p>
          <a:p>
            <a:pPr marL="0" indent="0">
              <a:buNone/>
            </a:pPr>
            <a:r>
              <a:rPr lang="en-US" sz="3000" b="1" dirty="0"/>
              <a:t>(5) Bill is </a:t>
            </a:r>
            <a:r>
              <a:rPr lang="en-US" sz="3000" b="1" dirty="0" smtClean="0"/>
              <a:t>r________ </a:t>
            </a:r>
            <a:r>
              <a:rPr lang="en-US" sz="3000" b="1" dirty="0"/>
              <a:t>to Senate </a:t>
            </a:r>
            <a:r>
              <a:rPr lang="en-US" sz="3000" b="1" dirty="0" smtClean="0"/>
              <a:t>s_______ </a:t>
            </a:r>
            <a:r>
              <a:rPr lang="en-US" sz="3000" b="1" dirty="0"/>
              <a:t>committee &amp; </a:t>
            </a:r>
            <a:r>
              <a:rPr lang="en-US" sz="3000" b="1" dirty="0" smtClean="0"/>
              <a:t>s__________ </a:t>
            </a:r>
            <a:r>
              <a:rPr lang="en-US" sz="3000" b="1" dirty="0"/>
              <a:t>(p. 199)</a:t>
            </a:r>
          </a:p>
          <a:p>
            <a:pPr marL="0" indent="0">
              <a:buNone/>
            </a:pPr>
            <a:r>
              <a:rPr lang="en-US" sz="3000" b="1" dirty="0"/>
              <a:t>(6) Bill is referred to Senate </a:t>
            </a:r>
            <a:r>
              <a:rPr lang="en-US" sz="3000" b="1" dirty="0" smtClean="0"/>
              <a:t>f_____ </a:t>
            </a:r>
            <a:r>
              <a:rPr lang="en-US" sz="3000" b="1" dirty="0"/>
              <a:t>where it is </a:t>
            </a:r>
            <a:r>
              <a:rPr lang="en-US" sz="3000" b="1" dirty="0" smtClean="0"/>
              <a:t>d________ </a:t>
            </a:r>
            <a:r>
              <a:rPr lang="en-US" sz="3000" b="1" dirty="0"/>
              <a:t>(p. 200)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B/c Senate only has ____ members, it has fewer </a:t>
            </a:r>
            <a:r>
              <a:rPr lang="en-US" sz="3000" b="1" dirty="0" smtClean="0"/>
              <a:t>r_____ </a:t>
            </a:r>
            <a:r>
              <a:rPr lang="en-US" sz="3000" b="1" dirty="0"/>
              <a:t>&amp; Senators can </a:t>
            </a:r>
            <a:r>
              <a:rPr lang="en-US" sz="3000" b="1" dirty="0" smtClean="0"/>
              <a:t>d______ </a:t>
            </a:r>
            <a:r>
              <a:rPr lang="en-US" sz="3000" b="1" dirty="0"/>
              <a:t>for </a:t>
            </a:r>
            <a:r>
              <a:rPr lang="en-US" sz="3000" b="1" dirty="0" smtClean="0"/>
              <a:t>as l____ a__ t____ w____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Senate = </a:t>
            </a:r>
            <a:r>
              <a:rPr lang="en-US" sz="3000" b="1" dirty="0" smtClean="0"/>
              <a:t>u________ </a:t>
            </a:r>
            <a:r>
              <a:rPr lang="en-US" sz="3000" b="1" dirty="0"/>
              <a:t>debate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If a Senator is opposed to a bill, he/she can </a:t>
            </a:r>
            <a:r>
              <a:rPr lang="en-US" sz="3000" b="1" dirty="0" smtClean="0"/>
              <a:t>f___________, </a:t>
            </a:r>
            <a:r>
              <a:rPr lang="en-US" sz="3000" b="1" dirty="0"/>
              <a:t>or talk it to death, so that the bill’s </a:t>
            </a:r>
            <a:r>
              <a:rPr lang="en-US" sz="3000" b="1" dirty="0" smtClean="0"/>
              <a:t>s_________ </a:t>
            </a:r>
            <a:r>
              <a:rPr lang="en-US" sz="3000" b="1" dirty="0"/>
              <a:t>withdraws 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To end debate, </a:t>
            </a:r>
            <a:r>
              <a:rPr lang="en-US" sz="3000" b="1" dirty="0" smtClean="0"/>
              <a:t>t_____-f_____ </a:t>
            </a:r>
            <a:r>
              <a:rPr lang="en-US" sz="3000" b="1" dirty="0"/>
              <a:t>of </a:t>
            </a:r>
            <a:r>
              <a:rPr lang="en-US" sz="3000" b="1" dirty="0" smtClean="0"/>
              <a:t>Senate </a:t>
            </a:r>
            <a:r>
              <a:rPr lang="en-US" sz="3000" b="1" dirty="0"/>
              <a:t>must vote for </a:t>
            </a:r>
            <a:r>
              <a:rPr lang="en-US" sz="3000" b="1" dirty="0" smtClean="0"/>
              <a:t>c_________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Senators can also add </a:t>
            </a:r>
            <a:r>
              <a:rPr lang="en-US" sz="3000" b="1" dirty="0" smtClean="0"/>
              <a:t>a___________ </a:t>
            </a:r>
            <a:r>
              <a:rPr lang="en-US" sz="3000" b="1" dirty="0"/>
              <a:t>to the bill, even ones that are not </a:t>
            </a:r>
            <a:r>
              <a:rPr lang="en-US" sz="3000" b="1" dirty="0" smtClean="0"/>
              <a:t>u__________ (r______)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5906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4.5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BILL TO LAW: THE LEGISLATIVE PROCESS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 marL="223838" indent="-223838">
              <a:buNone/>
            </a:pPr>
            <a:r>
              <a:rPr lang="en-US" sz="2900" b="1" dirty="0"/>
              <a:t>(7) Bill sent to </a:t>
            </a:r>
            <a:r>
              <a:rPr lang="en-US" sz="2900" b="1" dirty="0" smtClean="0"/>
              <a:t>c____________ </a:t>
            </a:r>
            <a:r>
              <a:rPr lang="en-US" sz="2900" b="1" dirty="0"/>
              <a:t>committee to work out </a:t>
            </a:r>
            <a:r>
              <a:rPr lang="en-US" sz="2900" b="1" dirty="0" smtClean="0"/>
              <a:t>d____________ </a:t>
            </a:r>
            <a:r>
              <a:rPr lang="en-US" sz="2900" b="1" dirty="0"/>
              <a:t>b/w House &amp; Senate versions. (p. 202)</a:t>
            </a:r>
          </a:p>
          <a:p>
            <a:pPr marL="0" indent="0">
              <a:buNone/>
            </a:pPr>
            <a:r>
              <a:rPr lang="en-US" sz="2900" b="1" dirty="0"/>
              <a:t>(8) Identical bill is sent to both houses for an ____-or-_______ vote (p. 202)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b="1" dirty="0" smtClean="0"/>
              <a:t>Bill </a:t>
            </a:r>
            <a:r>
              <a:rPr lang="en-US" sz="2900" b="1" dirty="0"/>
              <a:t>must be </a:t>
            </a:r>
            <a:r>
              <a:rPr lang="en-US" sz="2900" b="1" dirty="0" smtClean="0"/>
              <a:t>a_________ </a:t>
            </a:r>
            <a:r>
              <a:rPr lang="en-US" sz="2900" b="1" dirty="0"/>
              <a:t>or </a:t>
            </a:r>
            <a:r>
              <a:rPr lang="en-US" sz="2900" b="1" dirty="0" smtClean="0"/>
              <a:t>r__________ </a:t>
            </a:r>
            <a:r>
              <a:rPr lang="en-US" sz="2900" b="1" dirty="0"/>
              <a:t>w/o any </a:t>
            </a:r>
            <a:r>
              <a:rPr lang="en-US" sz="2900" b="1" dirty="0" smtClean="0"/>
              <a:t>a_____________</a:t>
            </a: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(9) Bill goes to P__________ (p. 202)</a:t>
            </a:r>
          </a:p>
          <a:p>
            <a:pPr marL="457200" lvl="1" indent="0">
              <a:buNone/>
            </a:pPr>
            <a:r>
              <a:rPr lang="en-US" sz="2900" b="1" dirty="0" smtClean="0"/>
              <a:t>He/she </a:t>
            </a:r>
            <a:r>
              <a:rPr lang="en-US" sz="2900" b="1" dirty="0"/>
              <a:t>can:</a:t>
            </a:r>
          </a:p>
          <a:p>
            <a:pPr marL="465138" lvl="1" indent="-241300">
              <a:buFont typeface="Wingdings" panose="05000000000000000000" pitchFamily="2" charset="2"/>
              <a:buChar char="§"/>
            </a:pPr>
            <a:r>
              <a:rPr lang="en-US" sz="2900" b="1" dirty="0"/>
              <a:t>S</a:t>
            </a:r>
            <a:r>
              <a:rPr lang="en-US" sz="2900" b="1" dirty="0" smtClean="0"/>
              <a:t>_____ </a:t>
            </a:r>
            <a:r>
              <a:rPr lang="en-US" sz="2900" b="1" dirty="0"/>
              <a:t>it, making it a L</a:t>
            </a:r>
            <a:r>
              <a:rPr lang="en-US" sz="2900" b="1" dirty="0" smtClean="0"/>
              <a:t>____</a:t>
            </a:r>
            <a:endParaRPr lang="en-US" sz="2900" b="1" dirty="0"/>
          </a:p>
          <a:p>
            <a:pPr marL="465138" lvl="1" indent="-241300">
              <a:buFont typeface="Wingdings" panose="05000000000000000000" pitchFamily="2" charset="2"/>
              <a:buChar char="§"/>
            </a:pPr>
            <a:r>
              <a:rPr lang="en-US" sz="2900" b="1" dirty="0" smtClean="0"/>
              <a:t>V____ </a:t>
            </a:r>
            <a:r>
              <a:rPr lang="en-US" sz="2900" b="1" dirty="0"/>
              <a:t>or </a:t>
            </a:r>
            <a:r>
              <a:rPr lang="en-US" sz="2900" b="1" dirty="0" smtClean="0"/>
              <a:t>r_______ </a:t>
            </a:r>
            <a:r>
              <a:rPr lang="en-US" sz="2900" b="1" dirty="0"/>
              <a:t>it </a:t>
            </a:r>
          </a:p>
          <a:p>
            <a:pPr marL="465138" lvl="1" indent="-241300">
              <a:buFont typeface="Wingdings" panose="05000000000000000000" pitchFamily="2" charset="2"/>
              <a:buChar char="§"/>
            </a:pPr>
            <a:r>
              <a:rPr lang="en-US" sz="2900" b="1" dirty="0" smtClean="0"/>
              <a:t>C________ </a:t>
            </a:r>
            <a:r>
              <a:rPr lang="en-US" sz="2900" b="1" dirty="0"/>
              <a:t>can </a:t>
            </a:r>
            <a:r>
              <a:rPr lang="en-US" sz="2900" b="1" dirty="0" smtClean="0"/>
              <a:t>o____________ veto &amp; </a:t>
            </a:r>
            <a:r>
              <a:rPr lang="en-US" sz="2900" b="1" dirty="0"/>
              <a:t>make </a:t>
            </a:r>
            <a:r>
              <a:rPr lang="en-US" sz="2900" b="1" dirty="0" smtClean="0"/>
              <a:t>bill </a:t>
            </a:r>
            <a:r>
              <a:rPr lang="en-US" sz="2900" b="1" dirty="0"/>
              <a:t>a law w/ a </a:t>
            </a:r>
            <a:r>
              <a:rPr lang="en-US" sz="2900" b="1" dirty="0" smtClean="0"/>
              <a:t>t____-t______ </a:t>
            </a:r>
            <a:r>
              <a:rPr lang="en-US" sz="2900" b="1" dirty="0"/>
              <a:t>vote in BOTH </a:t>
            </a:r>
            <a:r>
              <a:rPr lang="en-US" sz="2900" b="1" dirty="0" smtClean="0"/>
              <a:t>S_______ </a:t>
            </a:r>
            <a:r>
              <a:rPr lang="en-US" sz="2900" b="1" dirty="0"/>
              <a:t>&amp; </a:t>
            </a:r>
            <a:r>
              <a:rPr lang="en-US" sz="2900" b="1" dirty="0" smtClean="0"/>
              <a:t>H_______ </a:t>
            </a:r>
            <a:r>
              <a:rPr lang="en-US" sz="2900" b="1" dirty="0"/>
              <a:t>of </a:t>
            </a:r>
            <a:r>
              <a:rPr lang="en-US" sz="2900" b="1" dirty="0" smtClean="0"/>
              <a:t>R______________</a:t>
            </a:r>
            <a:endParaRPr lang="en-US" sz="2900" b="1" dirty="0"/>
          </a:p>
          <a:p>
            <a:pPr marL="465138" lvl="1" indent="-241300">
              <a:buFont typeface="Wingdings" panose="05000000000000000000" pitchFamily="2" charset="2"/>
              <a:buChar char="§"/>
            </a:pPr>
            <a:r>
              <a:rPr lang="en-US" sz="2900" b="1" dirty="0" smtClean="0"/>
              <a:t>Not </a:t>
            </a:r>
            <a:r>
              <a:rPr lang="en-US" sz="2900" b="1" dirty="0"/>
              <a:t>sign it (bill becomes law w/o </a:t>
            </a:r>
            <a:r>
              <a:rPr lang="en-US" sz="2900" b="1" dirty="0" smtClean="0"/>
              <a:t>POTUS’s </a:t>
            </a:r>
            <a:r>
              <a:rPr lang="en-US" sz="2900" b="1" dirty="0"/>
              <a:t>signature, if </a:t>
            </a:r>
            <a:r>
              <a:rPr lang="en-US" sz="2900" b="1" dirty="0" smtClean="0"/>
              <a:t>C________ </a:t>
            </a:r>
            <a:r>
              <a:rPr lang="en-US" sz="2900" b="1" dirty="0"/>
              <a:t>is in session)</a:t>
            </a:r>
          </a:p>
          <a:p>
            <a:pPr marL="465138" lvl="1" indent="-241300">
              <a:buFont typeface="Wingdings" panose="05000000000000000000" pitchFamily="2" charset="2"/>
              <a:buChar char="§"/>
            </a:pPr>
            <a:r>
              <a:rPr lang="en-US" sz="2900" b="1" dirty="0"/>
              <a:t>P</a:t>
            </a:r>
            <a:r>
              <a:rPr lang="en-US" sz="2900" b="1" dirty="0" smtClean="0"/>
              <a:t>______ </a:t>
            </a:r>
            <a:r>
              <a:rPr lang="en-US" sz="2900" b="1" dirty="0"/>
              <a:t>veto (if </a:t>
            </a:r>
            <a:r>
              <a:rPr lang="en-US" sz="2900" b="1" dirty="0" smtClean="0"/>
              <a:t>C_______ </a:t>
            </a:r>
            <a:r>
              <a:rPr lang="en-US" sz="2900" b="1" dirty="0"/>
              <a:t>is NOT in session, bill does NOT become law)</a:t>
            </a:r>
          </a:p>
        </p:txBody>
      </p:sp>
    </p:spTree>
    <p:extLst>
      <p:ext uri="{BB962C8B-B14F-4D97-AF65-F5344CB8AC3E}">
        <p14:creationId xmlns:p14="http://schemas.microsoft.com/office/powerpoint/2010/main" val="3190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§</a:t>
            </a:r>
            <a:r>
              <a:rPr lang="en-US" b="1" dirty="0" smtClean="0">
                <a:latin typeface="+mn-lt"/>
              </a:rPr>
              <a:t>4.5 </a:t>
            </a:r>
            <a:r>
              <a:rPr lang="en-US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CONGRESSIONAL COMMITTEES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181)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416"/>
            <a:ext cx="12192000" cy="6155184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Most actual </a:t>
            </a:r>
            <a:r>
              <a:rPr lang="en-US" sz="2900" b="1" dirty="0"/>
              <a:t>work of </a:t>
            </a:r>
            <a:r>
              <a:rPr lang="en-US" sz="2900" b="1" dirty="0" smtClean="0"/>
              <a:t>L__________ </a:t>
            </a:r>
            <a:r>
              <a:rPr lang="en-US" sz="2900" b="1" dirty="0"/>
              <a:t>(lawmaking) is done by </a:t>
            </a:r>
            <a:r>
              <a:rPr lang="en-US" sz="2900" b="1" dirty="0" smtClean="0"/>
              <a:t>C___________ </a:t>
            </a:r>
            <a:r>
              <a:rPr lang="en-US" sz="2900" b="1" dirty="0"/>
              <a:t>&amp; </a:t>
            </a:r>
            <a:r>
              <a:rPr lang="en-US" sz="2900" b="1" dirty="0" smtClean="0"/>
              <a:t>S______________ </a:t>
            </a:r>
            <a:r>
              <a:rPr lang="en-US" sz="2900" b="1" dirty="0"/>
              <a:t>w/in Congress (p. 181, </a:t>
            </a:r>
            <a:r>
              <a:rPr lang="en-US" sz="2900" b="1" dirty="0">
                <a:solidFill>
                  <a:srgbClr val="FF0000"/>
                </a:solidFill>
              </a:rPr>
              <a:t>Main Idea</a:t>
            </a:r>
            <a:r>
              <a:rPr lang="en-US" sz="2900" b="1" dirty="0"/>
              <a:t>)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STANDING COMMITTEES</a:t>
            </a:r>
            <a:endParaRPr lang="en-US" sz="2900" b="1" dirty="0"/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They </a:t>
            </a:r>
            <a:r>
              <a:rPr lang="en-US" sz="2900" b="1" dirty="0"/>
              <a:t>are </a:t>
            </a:r>
            <a:r>
              <a:rPr lang="en-US" sz="2900" b="1" dirty="0" smtClean="0"/>
              <a:t>P____________</a:t>
            </a:r>
            <a:endParaRPr lang="en-US" sz="2900" b="1" dirty="0"/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Examples </a:t>
            </a:r>
            <a:r>
              <a:rPr lang="en-US" sz="2900" b="1" dirty="0"/>
              <a:t>of standing committees in the House: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Examples </a:t>
            </a:r>
            <a:r>
              <a:rPr lang="en-US" sz="2900" b="1" dirty="0"/>
              <a:t>of standing committees in the Senate: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SELECT </a:t>
            </a:r>
            <a:r>
              <a:rPr lang="en-US" sz="2900" b="1" dirty="0"/>
              <a:t>&amp; SPECIAL COMMITTEES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They </a:t>
            </a:r>
            <a:r>
              <a:rPr lang="en-US" sz="2900" b="1" dirty="0"/>
              <a:t>are </a:t>
            </a:r>
            <a:r>
              <a:rPr lang="en-US" sz="2900" b="1" dirty="0" smtClean="0"/>
              <a:t>T____________, </a:t>
            </a:r>
            <a:r>
              <a:rPr lang="en-US" sz="2900" b="1" dirty="0"/>
              <a:t>formed </a:t>
            </a:r>
            <a:r>
              <a:rPr lang="en-US" sz="2900" b="1"/>
              <a:t>to </a:t>
            </a:r>
            <a:r>
              <a:rPr lang="en-US" sz="2900" b="1" smtClean="0"/>
              <a:t>_______________________________</a:t>
            </a:r>
            <a:endParaRPr lang="en-US" sz="2900" b="1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Examples </a:t>
            </a:r>
            <a:r>
              <a:rPr lang="en-US" sz="2900" b="1" dirty="0"/>
              <a:t>of select &amp; special committees: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JOINT </a:t>
            </a:r>
            <a:r>
              <a:rPr lang="en-US" sz="2900" b="1" dirty="0"/>
              <a:t>COMMITTEES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Include </a:t>
            </a:r>
            <a:r>
              <a:rPr lang="en-US" sz="2900" b="1" dirty="0"/>
              <a:t>members of </a:t>
            </a:r>
            <a:r>
              <a:rPr lang="en-US" sz="2900" b="1" dirty="0" smtClean="0"/>
              <a:t>____________________________________________</a:t>
            </a:r>
            <a:endParaRPr lang="en-US" sz="2900" b="1" dirty="0"/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Meet </a:t>
            </a:r>
            <a:r>
              <a:rPr lang="en-US" sz="2900" b="1" dirty="0"/>
              <a:t>to consider </a:t>
            </a:r>
            <a:r>
              <a:rPr lang="en-US" sz="2900" b="1" dirty="0" smtClean="0"/>
              <a:t>______________________________________________</a:t>
            </a:r>
            <a:endParaRPr lang="en-US" sz="2900" b="1" dirty="0"/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Examples </a:t>
            </a:r>
            <a:r>
              <a:rPr lang="en-US" sz="2900" b="1" dirty="0"/>
              <a:t>of joint committees:</a:t>
            </a:r>
          </a:p>
          <a:p>
            <a:pPr marL="223838" indent="-223838">
              <a:buNone/>
            </a:pP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89962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125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VOCAB LOG – 02/29 (4.3)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559"/>
            <a:ext cx="12192000" cy="62454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Supreme Court</a:t>
            </a:r>
            <a:r>
              <a:rPr lang="en-US" sz="3000" b="1" dirty="0" smtClean="0"/>
              <a:t>: highest-ranking court in the USA</a:t>
            </a:r>
            <a:endParaRPr lang="en-US" sz="3000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Precedent</a:t>
            </a:r>
            <a:r>
              <a:rPr lang="en-US" sz="3000" b="1" dirty="0"/>
              <a:t>: </a:t>
            </a:r>
            <a:r>
              <a:rPr lang="en-US" sz="3000" b="1" dirty="0" smtClean="0"/>
              <a:t>ruling from a case that is used in judicial decisions for future, similar cases</a:t>
            </a:r>
            <a:endParaRPr lang="en-US" sz="3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Appeal</a:t>
            </a:r>
            <a:r>
              <a:rPr lang="en-US" sz="3000" b="1" dirty="0" smtClean="0"/>
              <a:t>: to hear a case that has already been heard by a court</a:t>
            </a:r>
            <a:endParaRPr lang="en-US" sz="3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Jurisdiction</a:t>
            </a:r>
            <a:r>
              <a:rPr lang="en-US" sz="3000" b="1" dirty="0" smtClean="0"/>
              <a:t>: authority of a court to hear &amp; decide a case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Original jurisdiction</a:t>
            </a:r>
            <a:r>
              <a:rPr lang="en-US" sz="3000" b="1" dirty="0" smtClean="0"/>
              <a:t>: authority to hear &amp; decide cases for the first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Appellate jurisdiction</a:t>
            </a:r>
            <a:r>
              <a:rPr lang="en-US" sz="3000" b="1" dirty="0" smtClean="0"/>
              <a:t>: authority to hear &amp; decide cases that have already been heard by a court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Exclusive jurisdiction</a:t>
            </a:r>
            <a:r>
              <a:rPr lang="en-US" sz="3000" b="1" dirty="0" smtClean="0"/>
              <a:t>: authority of only federal courts to hear &amp; decide cases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Concurrent jurisdiction</a:t>
            </a:r>
            <a:r>
              <a:rPr lang="en-US" sz="3000" b="1" dirty="0" smtClean="0"/>
              <a:t>: authority of both federal &amp; state courts to hear &amp; decide cases</a:t>
            </a:r>
          </a:p>
        </p:txBody>
      </p:sp>
    </p:spTree>
    <p:extLst>
      <p:ext uri="{BB962C8B-B14F-4D97-AF65-F5344CB8AC3E}">
        <p14:creationId xmlns:p14="http://schemas.microsoft.com/office/powerpoint/2010/main" val="23995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125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VOCAB LOG – 03/02 (4.4)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559"/>
            <a:ext cx="12192000" cy="62454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Pardon</a:t>
            </a:r>
            <a:r>
              <a:rPr lang="en-US" sz="3000" b="1" dirty="0" smtClean="0"/>
              <a:t>: freedom from punishment granted by POTUS &amp; governors</a:t>
            </a:r>
            <a:endParaRPr lang="en-US" sz="3000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Executive order</a:t>
            </a:r>
            <a:r>
              <a:rPr lang="en-US" sz="3000" b="1" dirty="0" smtClean="0"/>
              <a:t>: rule or command issued by POTUS that has force of law</a:t>
            </a:r>
            <a:endParaRPr lang="en-US" sz="3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Diplomacy</a:t>
            </a:r>
            <a:r>
              <a:rPr lang="en-US" sz="3000" b="1" dirty="0" smtClean="0"/>
              <a:t>: relationships b/w countries</a:t>
            </a:r>
            <a:endParaRPr lang="en-US" sz="3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Foreign policy</a:t>
            </a:r>
            <a:r>
              <a:rPr lang="en-US" sz="3000" b="1" dirty="0" smtClean="0"/>
              <a:t>: strategy for how to deal w/ other countries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Nominate</a:t>
            </a:r>
            <a:r>
              <a:rPr lang="en-US" sz="3000" b="1" dirty="0" smtClean="0"/>
              <a:t>: select someone for a </a:t>
            </a:r>
            <a:r>
              <a:rPr lang="en-US" sz="3000" b="1" dirty="0" err="1" smtClean="0"/>
              <a:t>govt</a:t>
            </a:r>
            <a:r>
              <a:rPr lang="en-US" sz="3000" b="1" dirty="0" smtClean="0"/>
              <a:t> position to be approved by others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Appoint</a:t>
            </a:r>
            <a:r>
              <a:rPr lang="en-US" sz="3000" b="1" dirty="0" smtClean="0"/>
              <a:t>: when a nominee is approved &amp; takes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Regulate</a:t>
            </a:r>
            <a:r>
              <a:rPr lang="en-US" sz="3000" b="1" dirty="0" smtClean="0"/>
              <a:t>: police the activities &amp; behaviors of groups to protect the public interest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Federal bureaucracy</a:t>
            </a:r>
            <a:r>
              <a:rPr lang="en-US" sz="3000" b="1" dirty="0" smtClean="0"/>
              <a:t>: agencies &amp; employees of the </a:t>
            </a:r>
            <a:r>
              <a:rPr lang="en-US" sz="3000" b="1" dirty="0" err="1" smtClean="0"/>
              <a:t>excutive</a:t>
            </a:r>
            <a:r>
              <a:rPr lang="en-US" sz="3000" b="1" dirty="0" smtClean="0"/>
              <a:t> branch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Independent agencies</a:t>
            </a:r>
            <a:r>
              <a:rPr lang="en-US" sz="3000" b="1" dirty="0" smtClean="0"/>
              <a:t>: agencies in executive branch who are not part of the Cabinet; POTUS can appoint members, but cannot fire them</a:t>
            </a:r>
          </a:p>
        </p:txBody>
      </p:sp>
    </p:spTree>
    <p:extLst>
      <p:ext uri="{BB962C8B-B14F-4D97-AF65-F5344CB8AC3E}">
        <p14:creationId xmlns:p14="http://schemas.microsoft.com/office/powerpoint/2010/main" val="41601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73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VOCAB LOG – 03/03 (4.5)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7305"/>
            <a:ext cx="12192000" cy="6360695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Sponsor</a:t>
            </a:r>
            <a:r>
              <a:rPr lang="en-US" sz="2850" b="1" dirty="0" smtClean="0"/>
              <a:t>: author of a bill</a:t>
            </a:r>
            <a:endParaRPr lang="en-US" sz="2850" b="1" u="sng" dirty="0" smtClean="0"/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Filibuster</a:t>
            </a:r>
            <a:r>
              <a:rPr lang="en-US" sz="2850" b="1" dirty="0" smtClean="0"/>
              <a:t>: when a SENATOR speaks as long as they wish to kill a bill (the bill’s sponsor withdraws the bill from consideration)</a:t>
            </a:r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Cloture</a:t>
            </a:r>
            <a:r>
              <a:rPr lang="en-US" sz="2850" b="1" dirty="0" smtClean="0"/>
              <a:t>: how a filibuster is ended, requiring three-fifths (60/100) SENATORS to vote for limited debate</a:t>
            </a:r>
            <a:endParaRPr lang="en-US" sz="2850" b="1" dirty="0"/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/>
              <a:t>Pigeonhole</a:t>
            </a:r>
            <a:r>
              <a:rPr lang="en-US" sz="2850" b="1" dirty="0"/>
              <a:t>: to let a bill die </a:t>
            </a:r>
            <a:r>
              <a:rPr lang="en-US" sz="2850" b="1" dirty="0" smtClean="0"/>
              <a:t>in Congress before </a:t>
            </a:r>
            <a:r>
              <a:rPr lang="en-US" sz="2850" b="1" dirty="0"/>
              <a:t>it can be signed into law</a:t>
            </a:r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Veto</a:t>
            </a:r>
            <a:r>
              <a:rPr lang="en-US" sz="2850" b="1" dirty="0" smtClean="0"/>
              <a:t>: when POTUS kills a bill by not signing it after it has passed Congress</a:t>
            </a:r>
            <a:endParaRPr lang="en-US" sz="2850" b="1" dirty="0"/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Override</a:t>
            </a:r>
            <a:r>
              <a:rPr lang="en-US" sz="2850" b="1" dirty="0" smtClean="0"/>
              <a:t>: when POTUS vetoes a bill, Congress can make the bill a law with a two-thirds vote in both houses of Congress</a:t>
            </a:r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Pocket veto</a:t>
            </a:r>
            <a:r>
              <a:rPr lang="en-US" sz="2850" b="1" dirty="0" smtClean="0"/>
              <a:t>: POTUS can kill a bill by not signing it w/in 10 days after passing Congress, if Congress is not in session</a:t>
            </a:r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Standing Committee</a:t>
            </a:r>
            <a:r>
              <a:rPr lang="en-US" sz="2850" b="1" dirty="0"/>
              <a:t>: </a:t>
            </a:r>
            <a:r>
              <a:rPr lang="en-US" sz="2850" b="1" dirty="0" smtClean="0"/>
              <a:t>PERMANENT </a:t>
            </a:r>
            <a:r>
              <a:rPr lang="en-US" sz="2850" b="1" dirty="0" err="1" smtClean="0"/>
              <a:t>cmte</a:t>
            </a:r>
            <a:r>
              <a:rPr lang="en-US" sz="2850" b="1" dirty="0" smtClean="0"/>
              <a:t> </a:t>
            </a:r>
            <a:r>
              <a:rPr lang="en-US" sz="2850" b="1" dirty="0"/>
              <a:t>that deals </a:t>
            </a:r>
            <a:r>
              <a:rPr lang="en-US" sz="2850" b="1" dirty="0" smtClean="0"/>
              <a:t>w/ </a:t>
            </a:r>
            <a:r>
              <a:rPr lang="en-US" sz="2850" b="1" dirty="0"/>
              <a:t>ongoing issues </a:t>
            </a:r>
            <a:endParaRPr lang="en-US" sz="2850" b="1" dirty="0" smtClean="0"/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Special Committee</a:t>
            </a:r>
            <a:r>
              <a:rPr lang="en-US" sz="2850" b="1" dirty="0"/>
              <a:t>: </a:t>
            </a:r>
            <a:r>
              <a:rPr lang="en-US" sz="2850" b="1" dirty="0" smtClean="0"/>
              <a:t>TEMPORARY </a:t>
            </a:r>
            <a:r>
              <a:rPr lang="en-US" sz="2850" b="1" dirty="0" err="1" smtClean="0"/>
              <a:t>cmte</a:t>
            </a:r>
            <a:r>
              <a:rPr lang="en-US" sz="2850" b="1" dirty="0" smtClean="0"/>
              <a:t> formed </a:t>
            </a:r>
            <a:r>
              <a:rPr lang="en-US" sz="2850" b="1" dirty="0"/>
              <a:t>to deal </a:t>
            </a:r>
            <a:r>
              <a:rPr lang="en-US" sz="2850" b="1" dirty="0" smtClean="0"/>
              <a:t>w/ </a:t>
            </a:r>
            <a:r>
              <a:rPr lang="en-US" sz="2850" b="1" dirty="0"/>
              <a:t>specific </a:t>
            </a:r>
            <a:r>
              <a:rPr lang="en-US" sz="2850" b="1" dirty="0" smtClean="0"/>
              <a:t>issues/tasks</a:t>
            </a:r>
          </a:p>
          <a:p>
            <a:pPr>
              <a:lnSpc>
                <a:spcPts val="3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Conference Committee</a:t>
            </a:r>
            <a:r>
              <a:rPr lang="en-US" sz="2850" b="1" dirty="0"/>
              <a:t>: </a:t>
            </a:r>
            <a:r>
              <a:rPr lang="en-US" sz="2850" b="1" dirty="0" err="1" smtClean="0"/>
              <a:t>cmte</a:t>
            </a:r>
            <a:r>
              <a:rPr lang="en-US" sz="2850" b="1" dirty="0" smtClean="0"/>
              <a:t> that crafts </a:t>
            </a:r>
            <a:r>
              <a:rPr lang="en-US" sz="2850" b="1" dirty="0"/>
              <a:t>identical bill </a:t>
            </a:r>
            <a:r>
              <a:rPr lang="en-US" sz="2850" b="1" dirty="0" smtClean="0"/>
              <a:t>b/w </a:t>
            </a:r>
            <a:r>
              <a:rPr lang="en-US" sz="2850" b="1" dirty="0"/>
              <a:t>differing House &amp; Senate </a:t>
            </a:r>
            <a:r>
              <a:rPr lang="en-US" sz="2850" b="1" dirty="0" smtClean="0"/>
              <a:t>versions of a bill</a:t>
            </a:r>
          </a:p>
        </p:txBody>
      </p:sp>
    </p:spTree>
    <p:extLst>
      <p:ext uri="{BB962C8B-B14F-4D97-AF65-F5344CB8AC3E}">
        <p14:creationId xmlns:p14="http://schemas.microsoft.com/office/powerpoint/2010/main" val="26745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714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LESSON §4.1a: OVERVIEW OF GOVT BRANCHES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7150"/>
            <a:ext cx="12192000" cy="2743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Legislative </a:t>
            </a:r>
            <a:r>
              <a:rPr lang="en-US" sz="3000" b="1" dirty="0" smtClean="0">
                <a:sym typeface="Wingdings" panose="05000000000000000000" pitchFamily="2" charset="2"/>
              </a:rPr>
              <a:t> makes/creates laws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ym typeface="Wingdings" panose="05000000000000000000" pitchFamily="2" charset="2"/>
              </a:rPr>
              <a:t>Executive  enforces/enacts laws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ym typeface="Wingdings" panose="05000000000000000000" pitchFamily="2" charset="2"/>
              </a:rPr>
              <a:t>Judicial  interprets/applies laws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ym typeface="Wingdings" panose="05000000000000000000" pitchFamily="2" charset="2"/>
              </a:rPr>
              <a:t>Citizens’ rights under national </a:t>
            </a:r>
            <a:r>
              <a:rPr lang="en-US" sz="3000" b="1" dirty="0" err="1" smtClean="0">
                <a:sym typeface="Wingdings" panose="05000000000000000000" pitchFamily="2" charset="2"/>
              </a:rPr>
              <a:t>govt</a:t>
            </a:r>
            <a:r>
              <a:rPr lang="en-US" sz="3000" b="1" dirty="0" smtClean="0">
                <a:sym typeface="Wingdings" panose="05000000000000000000" pitchFamily="2" charset="2"/>
              </a:rPr>
              <a:t>  Bill of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ym typeface="Wingdings" panose="05000000000000000000" pitchFamily="2" charset="2"/>
              </a:rPr>
              <a:t>Citizens’ rights under NC </a:t>
            </a:r>
            <a:r>
              <a:rPr lang="en-US" sz="3000" b="1" dirty="0" err="1" smtClean="0">
                <a:sym typeface="Wingdings" panose="05000000000000000000" pitchFamily="2" charset="2"/>
              </a:rPr>
              <a:t>govt</a:t>
            </a:r>
            <a:r>
              <a:rPr lang="en-US" sz="3000" b="1" dirty="0" smtClean="0">
                <a:sym typeface="Wingdings" panose="05000000000000000000" pitchFamily="2" charset="2"/>
              </a:rPr>
              <a:t>  Declaration of Rights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737499"/>
            <a:ext cx="12192000" cy="612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+mn-lt"/>
              </a:rPr>
              <a:t>LESSON §4.1a: FEDERAL LEGISLATIVE BRANCH</a:t>
            </a:r>
            <a:endParaRPr lang="en-US" b="1" dirty="0"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394445"/>
            <a:ext cx="12192000" cy="2201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C_________ (ARTICLE __ OF U.S. CONSTITUTION) (p. 177)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CONGRESS = S_______ + H______ OF R_____________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(2 HOUSES = _________________)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C_______________: the </a:t>
            </a:r>
            <a:r>
              <a:rPr lang="en-US" sz="3000" b="1" dirty="0" err="1" smtClean="0"/>
              <a:t>ppl</a:t>
            </a:r>
            <a:r>
              <a:rPr lang="en-US" sz="3000" b="1" dirty="0" smtClean="0"/>
              <a:t> a congressperson represent</a:t>
            </a:r>
          </a:p>
        </p:txBody>
      </p:sp>
    </p:spTree>
    <p:extLst>
      <p:ext uri="{BB962C8B-B14F-4D97-AF65-F5344CB8AC3E}">
        <p14:creationId xmlns:p14="http://schemas.microsoft.com/office/powerpoint/2010/main" val="322851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4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LESSON §4.1a: FEDERAL LEGISLATIVE BRANCH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7084"/>
            <a:ext cx="12192000" cy="6100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POWERS AND LIMITS (BOTH HOUSES)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/>
              <a:t>E____________ powers: clearly listed in Const. in Article __, Section __, Clauses __-___ (p. 185)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/>
              <a:t>Examples: (p. 186)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 smtClean="0"/>
              <a:t>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 smtClean="0"/>
              <a:t>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 smtClean="0"/>
              <a:t>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 smtClean="0"/>
              <a:t>______________________________________________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2902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4956</Words>
  <Application>Microsoft Office PowerPoint</Application>
  <PresentationFormat>Widescreen</PresentationFormat>
  <Paragraphs>438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Wingdings</vt:lpstr>
      <vt:lpstr>Office Theme</vt:lpstr>
      <vt:lpstr>CIVICS &amp; ECONOMICS: Unit #4: Branches of Govt</vt:lpstr>
      <vt:lpstr>VOCAB LOG – 02/23 (4.1a)</vt:lpstr>
      <vt:lpstr>VOCAB LOG – 02/24 (1.4b)</vt:lpstr>
      <vt:lpstr>VOCAB LOG – 02/26 (4.2)</vt:lpstr>
      <vt:lpstr>VOCAB LOG – 02/29 (4.3)</vt:lpstr>
      <vt:lpstr>VOCAB LOG – 03/02 (4.4)</vt:lpstr>
      <vt:lpstr>VOCAB LOG – 03/03 (4.5)</vt:lpstr>
      <vt:lpstr>LESSON §4.1a: OVERVIEW OF GOVT BRANCHES</vt:lpstr>
      <vt:lpstr>LESSON §4.1a: FEDERAL LEGISLATIVE BRANCH</vt:lpstr>
      <vt:lpstr>LESSON §4.1a: FEDERAL LEGISLATIVE BRANCH</vt:lpstr>
      <vt:lpstr>LESSON §4.1a: FEDERAL LEGISLATIVE BRANCH</vt:lpstr>
      <vt:lpstr>LESSON §4.1b: HOUSE OF REPRESENTATIVES</vt:lpstr>
      <vt:lpstr>LESSON §4.1b: HOUSE OF REPRESENTATIVES</vt:lpstr>
      <vt:lpstr>LESSON §4.1b: SENATE</vt:lpstr>
      <vt:lpstr>LESSON §4.1b: SENATE</vt:lpstr>
      <vt:lpstr>LESSON §4.1b: SENATE</vt:lpstr>
      <vt:lpstr>LESSON §4.1b: STATE LEGISLATIVE BRANCH</vt:lpstr>
      <vt:lpstr>LESSON §4.1b: STATE LEGISLATIVE BRANCH</vt:lpstr>
      <vt:lpstr>LESSON §4.2: FEDERAL EXECUTIVE BRANCH</vt:lpstr>
      <vt:lpstr>LESSON §4.2: FEDERAL EXECUTIVE BRANCH</vt:lpstr>
      <vt:lpstr>LESSON §4.2: FEDERAL EXECUTIVE BRANCH</vt:lpstr>
      <vt:lpstr>LESSON §4.2: FEDERAL EXECUTIVE BRANCH</vt:lpstr>
      <vt:lpstr>LESSON §4.2: FEDERAL EXECUTIVE BRANCH</vt:lpstr>
      <vt:lpstr>LESSON §4.2: FEDERAL EXECUTIVE BRANCH</vt:lpstr>
      <vt:lpstr>LESSON §4.2: NC EXECUTIVE BRANCH</vt:lpstr>
      <vt:lpstr>LESSON §4.2: NC EXECUTIVE BRANCH</vt:lpstr>
      <vt:lpstr>LESSON §4.2: NC EXECUTIVE BRANCH</vt:lpstr>
      <vt:lpstr>LESSON §4.2: NC EXECUTIVE BRANCH</vt:lpstr>
      <vt:lpstr>LESSON §4.2: NC EXECUTIVE BRANCH</vt:lpstr>
      <vt:lpstr>LESSON §4.2: NC EXECUTIVE BRANCH</vt:lpstr>
      <vt:lpstr>§4.3 – BRANCHES OF GOVT: JUDICIAL BRANCH</vt:lpstr>
      <vt:lpstr>§4.3 – BRANCHES OF GOVT: JUDICIAL BRANCH</vt:lpstr>
      <vt:lpstr>§4.3 – BRANCHES OF GOVT: JUDICIAL BRANCH</vt:lpstr>
      <vt:lpstr>§4.3 – BRANCHES OF GOVT: JUDICIAL BRANCH</vt:lpstr>
      <vt:lpstr>§4.3 – BRANCHES OF GOVT: JUDICIAL BRANCH</vt:lpstr>
      <vt:lpstr>§4.3 – BRANCHES OF GOVT: JUDICIAL BRANCH</vt:lpstr>
      <vt:lpstr>§4.3 – BRANCHES OF GOVT: JUDICIAL BRANCH</vt:lpstr>
      <vt:lpstr>§4.4 – ROLES OF THE PRESIDENT</vt:lpstr>
      <vt:lpstr>§4.4 – ROLES OF THE PRESIDENT</vt:lpstr>
      <vt:lpstr>§4.4 – EXECUTIVE AGENCIES</vt:lpstr>
      <vt:lpstr>§4.4 – EXECUTIVE AGENCIES</vt:lpstr>
      <vt:lpstr>§4.4 – EXECUTIVE AGENCIES</vt:lpstr>
      <vt:lpstr>§4.5 – BILL TO LAW: THE LEGISLATIVE PROCESS</vt:lpstr>
      <vt:lpstr>§4.5 – BILL TO LAW: THE LEGISLATIVE PROCESS</vt:lpstr>
      <vt:lpstr>§4.5 – BILL TO LAW: THE LEGISLATIVE PROCESS</vt:lpstr>
      <vt:lpstr>§4.5 – BILL TO LAW: THE LEGISLATIVE PROCESS</vt:lpstr>
      <vt:lpstr>§4.5 – CONGRESSIONAL COMMITTEES (p. 181)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CIVICS &amp; ECONOMICS: Unit #4: Branches of Govt</dc:title>
  <dc:creator>Kakavitsas, Sam</dc:creator>
  <cp:lastModifiedBy>Kakavitsas, Sam</cp:lastModifiedBy>
  <cp:revision>86</cp:revision>
  <cp:lastPrinted>2016-03-02T13:47:31Z</cp:lastPrinted>
  <dcterms:created xsi:type="dcterms:W3CDTF">2016-02-22T23:52:44Z</dcterms:created>
  <dcterms:modified xsi:type="dcterms:W3CDTF">2016-03-02T23:00:42Z</dcterms:modified>
</cp:coreProperties>
</file>