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267" r:id="rId4"/>
    <p:sldId id="268" r:id="rId5"/>
    <p:sldId id="269" r:id="rId6"/>
    <p:sldId id="264" r:id="rId7"/>
    <p:sldId id="265" r:id="rId8"/>
    <p:sldId id="261" r:id="rId9"/>
    <p:sldId id="262" r:id="rId10"/>
    <p:sldId id="263" r:id="rId11"/>
    <p:sldId id="259" r:id="rId12"/>
    <p:sldId id="260" r:id="rId13"/>
    <p:sldId id="257" r:id="rId14"/>
    <p:sldId id="25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77" y="9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338C6-85D0-41B6-BD18-997E19AC56D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1EE39-1F90-49F1-A649-ACC8CC985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86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68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36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15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24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1475-4A1B-4D79-99B8-F869AAC63A19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F565-F9D8-43DD-B7CB-13F7E3A16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6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1475-4A1B-4D79-99B8-F869AAC63A19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F565-F9D8-43DD-B7CB-13F7E3A16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58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1475-4A1B-4D79-99B8-F869AAC63A19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F565-F9D8-43DD-B7CB-13F7E3A16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2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1475-4A1B-4D79-99B8-F869AAC63A19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F565-F9D8-43DD-B7CB-13F7E3A16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52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1475-4A1B-4D79-99B8-F869AAC63A19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F565-F9D8-43DD-B7CB-13F7E3A16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32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1475-4A1B-4D79-99B8-F869AAC63A19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F565-F9D8-43DD-B7CB-13F7E3A16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91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1475-4A1B-4D79-99B8-F869AAC63A19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F565-F9D8-43DD-B7CB-13F7E3A16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29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1475-4A1B-4D79-99B8-F869AAC63A19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F565-F9D8-43DD-B7CB-13F7E3A16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6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1475-4A1B-4D79-99B8-F869AAC63A19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F565-F9D8-43DD-B7CB-13F7E3A16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3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1475-4A1B-4D79-99B8-F869AAC63A19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F565-F9D8-43DD-B7CB-13F7E3A16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1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1475-4A1B-4D79-99B8-F869AAC63A19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F565-F9D8-43DD-B7CB-13F7E3A16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9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81475-4A1B-4D79-99B8-F869AAC63A19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5F565-F9D8-43DD-B7CB-13F7E3A16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2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EXIT SLIPS – UNIT #6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1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63387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3399"/>
                </a:solidFill>
                <a:latin typeface="+mn-lt"/>
              </a:rPr>
              <a:t>Exit Ticket – 6.3</a:t>
            </a:r>
            <a:r>
              <a:rPr lang="en-US" b="1" dirty="0">
                <a:solidFill>
                  <a:srgbClr val="FF3399"/>
                </a:solidFill>
                <a:latin typeface="+mn-lt"/>
              </a:rPr>
              <a:t>: </a:t>
            </a:r>
            <a:r>
              <a:rPr lang="en-US" b="1" dirty="0" smtClean="0">
                <a:solidFill>
                  <a:srgbClr val="FF3399"/>
                </a:solidFill>
                <a:latin typeface="+mn-lt"/>
              </a:rPr>
              <a:t>ON THE BACK OF YOUR NOTE 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6848"/>
            <a:ext cx="12192000" cy="46437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700" b="1" i="1" dirty="0" smtClean="0"/>
              <a:t>Read </a:t>
            </a:r>
            <a:r>
              <a:rPr lang="en-US" sz="2700" b="1" i="1" dirty="0"/>
              <a:t>pages 333-337 &amp; answer the questions below on a </a:t>
            </a:r>
            <a:r>
              <a:rPr lang="en-US" sz="2700" b="1" i="1" u="sng" dirty="0"/>
              <a:t>SEPARATE SHEET OF PAPER</a:t>
            </a:r>
            <a:r>
              <a:rPr lang="en-US" sz="2700" b="1" i="1" dirty="0"/>
              <a:t>.</a:t>
            </a:r>
            <a:endParaRPr lang="en-US" sz="2700" b="1" dirty="0"/>
          </a:p>
          <a:p>
            <a:pPr marL="457200" lvl="1" indent="0">
              <a:buNone/>
            </a:pPr>
            <a:r>
              <a:rPr lang="en-US" sz="2700" b="1" dirty="0"/>
              <a:t>(7) How do public interest groups differ from private interest groups? (p. 334</a:t>
            </a:r>
            <a:r>
              <a:rPr lang="en-US" sz="2700" b="1" dirty="0" smtClean="0"/>
              <a:t>)</a:t>
            </a:r>
          </a:p>
          <a:p>
            <a:pPr marL="914400" lvl="2" indent="0">
              <a:buNone/>
            </a:pPr>
            <a:r>
              <a:rPr lang="en-US" sz="2700" b="1" dirty="0" smtClean="0">
                <a:solidFill>
                  <a:srgbClr val="FF3399"/>
                </a:solidFill>
              </a:rPr>
              <a:t>Public interest groups support causes that affect most/all Americans, while private interest groups support the special interests of their own members</a:t>
            </a:r>
            <a:endParaRPr lang="en-US" sz="2700" b="1" dirty="0">
              <a:solidFill>
                <a:srgbClr val="FF3399"/>
              </a:solidFill>
            </a:endParaRPr>
          </a:p>
          <a:p>
            <a:pPr marL="457200" lvl="1" indent="0">
              <a:buNone/>
            </a:pPr>
            <a:r>
              <a:rPr lang="en-US" sz="2700" b="1" dirty="0"/>
              <a:t>(8) What are political action committees? (p. 334</a:t>
            </a:r>
            <a:r>
              <a:rPr lang="en-US" sz="2700" b="1" dirty="0" smtClean="0"/>
              <a:t>)</a:t>
            </a:r>
          </a:p>
          <a:p>
            <a:pPr marL="914400" lvl="2" indent="0">
              <a:buNone/>
            </a:pPr>
            <a:r>
              <a:rPr lang="en-US" sz="2700" b="1" dirty="0" smtClean="0">
                <a:solidFill>
                  <a:srgbClr val="FF3399"/>
                </a:solidFill>
              </a:rPr>
              <a:t>Organizations set up by interest groups that collect money from members to use to support or oppose candidates</a:t>
            </a:r>
            <a:endParaRPr lang="en-US" sz="2700" b="1" dirty="0">
              <a:solidFill>
                <a:srgbClr val="FF3399"/>
              </a:solidFill>
            </a:endParaRPr>
          </a:p>
          <a:p>
            <a:pPr marL="457200" lvl="1" indent="0">
              <a:buNone/>
            </a:pPr>
            <a:r>
              <a:rPr lang="en-US" sz="2700" b="1" dirty="0"/>
              <a:t>(9) What are lobbyists? (p. 335</a:t>
            </a:r>
            <a:r>
              <a:rPr lang="en-US" sz="2700" b="1" dirty="0" smtClean="0"/>
              <a:t>)</a:t>
            </a:r>
          </a:p>
          <a:p>
            <a:pPr marL="914400" lvl="2" indent="0">
              <a:buNone/>
            </a:pPr>
            <a:r>
              <a:rPr lang="en-US" sz="2700" b="1" dirty="0" smtClean="0">
                <a:solidFill>
                  <a:srgbClr val="FF3399"/>
                </a:solidFill>
              </a:rPr>
              <a:t>Representatives of interest groups who contact lawmakers &amp; other </a:t>
            </a:r>
            <a:r>
              <a:rPr lang="en-US" sz="2700" b="1" dirty="0" err="1" smtClean="0">
                <a:solidFill>
                  <a:srgbClr val="FF3399"/>
                </a:solidFill>
              </a:rPr>
              <a:t>govt</a:t>
            </a:r>
            <a:r>
              <a:rPr lang="en-US" sz="2700" b="1" dirty="0" smtClean="0">
                <a:solidFill>
                  <a:srgbClr val="FF3399"/>
                </a:solidFill>
              </a:rPr>
              <a:t> officials to influence their decisions</a:t>
            </a:r>
            <a:endParaRPr lang="en-US" sz="2700" b="1" dirty="0">
              <a:solidFill>
                <a:srgbClr val="FF3399"/>
              </a:solidFill>
            </a:endParaRPr>
          </a:p>
          <a:p>
            <a:pPr marL="457200" lvl="1" indent="0">
              <a:buNone/>
            </a:pPr>
            <a:r>
              <a:rPr lang="en-US" sz="2700" b="1" dirty="0"/>
              <a:t>(10) List </a:t>
            </a:r>
            <a:r>
              <a:rPr lang="en-US" sz="2700" b="1" dirty="0" smtClean="0"/>
              <a:t>2 </a:t>
            </a:r>
            <a:r>
              <a:rPr lang="en-US" sz="2700" b="1" dirty="0"/>
              <a:t>benefits/pros &amp; </a:t>
            </a:r>
            <a:r>
              <a:rPr lang="en-US" sz="2700" b="1" dirty="0" smtClean="0"/>
              <a:t>2 </a:t>
            </a:r>
            <a:r>
              <a:rPr lang="en-US" sz="2700" b="1" dirty="0"/>
              <a:t>dangers/cons of interest groups in a T-chart. (p. 337</a:t>
            </a:r>
            <a:r>
              <a:rPr lang="en-US" sz="2700" b="1" dirty="0" smtClean="0"/>
              <a:t>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0" y="5120640"/>
          <a:ext cx="12192000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4277"/>
                <a:gridCol w="7167723"/>
              </a:tblGrid>
              <a:tr h="233082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3399"/>
                          </a:solidFill>
                        </a:rPr>
                        <a:t>PROS/BENEFITS</a:t>
                      </a:r>
                      <a:endParaRPr lang="en-US" sz="2400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DANGERS/CONS</a:t>
                      </a:r>
                      <a:endParaRPr lang="en-US" sz="2400" b="1" dirty="0"/>
                    </a:p>
                  </a:txBody>
                  <a:tcPr/>
                </a:tc>
              </a:tr>
              <a:tr h="251011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sz="2400" b="1" dirty="0" smtClean="0">
                          <a:solidFill>
                            <a:srgbClr val="FF3399"/>
                          </a:solidFill>
                        </a:rPr>
                        <a:t>MAKE GOVT RESPONSIVE</a:t>
                      </a:r>
                      <a:endParaRPr lang="en-US" sz="2400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sz="2400" b="1" dirty="0" smtClean="0">
                          <a:solidFill>
                            <a:srgbClr val="FF3399"/>
                          </a:solidFill>
                        </a:rPr>
                        <a:t>SPECIAL INTERESTS HAVE TOO MUCH SAY IN GOVT</a:t>
                      </a:r>
                      <a:endParaRPr lang="en-US" sz="2400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</a:tr>
              <a:tr h="528917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sz="2400" b="1" dirty="0" smtClean="0">
                          <a:solidFill>
                            <a:srgbClr val="FF3399"/>
                          </a:solidFill>
                        </a:rPr>
                        <a:t>ALLOW</a:t>
                      </a:r>
                      <a:r>
                        <a:rPr lang="en-US" sz="2400" b="1" baseline="0" dirty="0" smtClean="0">
                          <a:solidFill>
                            <a:srgbClr val="FF3399"/>
                          </a:solidFill>
                        </a:rPr>
                        <a:t> CITIZENS TO ORGANIZE &amp; PARTICIPATE IN POLITICAL SYSTEM</a:t>
                      </a:r>
                      <a:endParaRPr lang="en-US" sz="2400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sz="2400" b="1" dirty="0" smtClean="0">
                          <a:solidFill>
                            <a:srgbClr val="FF3399"/>
                          </a:solidFill>
                        </a:rPr>
                        <a:t>CAMPAIGN CONTIRIBUTIONS GIVE</a:t>
                      </a:r>
                      <a:r>
                        <a:rPr lang="en-US" sz="2400" b="1" baseline="0" dirty="0" smtClean="0">
                          <a:solidFill>
                            <a:srgbClr val="FF3399"/>
                          </a:solidFill>
                        </a:rPr>
                        <a:t> INTEREST GROUPS IMPROPER INFLUENCE IN GOVT</a:t>
                      </a:r>
                      <a:endParaRPr lang="en-US" sz="2400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6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48144"/>
          </a:xfrm>
        </p:spPr>
        <p:txBody>
          <a:bodyPr>
            <a:normAutofit/>
          </a:bodyPr>
          <a:lstStyle/>
          <a:p>
            <a:r>
              <a:rPr lang="en-US" b="1" u="sng" dirty="0">
                <a:latin typeface="+mn-lt"/>
              </a:rPr>
              <a:t>Exit Ticket – </a:t>
            </a:r>
            <a:r>
              <a:rPr lang="en-US" b="1" u="sng" dirty="0" smtClean="0">
                <a:latin typeface="+mn-lt"/>
              </a:rPr>
              <a:t>6.4</a:t>
            </a:r>
            <a:r>
              <a:rPr lang="en-US" b="1" dirty="0" smtClean="0">
                <a:latin typeface="+mn-lt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8146"/>
            <a:ext cx="12192000" cy="610985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550" b="1" i="1" dirty="0" smtClean="0"/>
              <a:t>Read pages 293-296 &amp; answer questions below on </a:t>
            </a:r>
            <a:r>
              <a:rPr lang="en-US" sz="2550" b="1" i="1" u="sng" dirty="0" smtClean="0"/>
              <a:t>SEPARATE SHEET OF PAPER.</a:t>
            </a:r>
            <a:endParaRPr lang="en-US" sz="2550" b="1" dirty="0" smtClean="0"/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buAutoNum type="arabicParenBoth"/>
            </a:pPr>
            <a:r>
              <a:rPr lang="en-US" sz="2550" b="1" dirty="0" smtClean="0"/>
              <a:t>In the early days of our nation, what was the only group eligible to vote? (p. 293)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550" b="1" dirty="0" smtClean="0">
                <a:solidFill>
                  <a:srgbClr val="FF0000"/>
                </a:solidFill>
              </a:rPr>
              <a:t>WHITE ADULT MALES WITH PROPERTY</a:t>
            </a:r>
            <a:endParaRPr lang="en-US" sz="2550" b="1" dirty="0" smtClean="0">
              <a:solidFill>
                <a:srgbClr val="FF0000"/>
              </a:solidFill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550" b="1" dirty="0" smtClean="0"/>
              <a:t>(2) What are 3 constitutional amendments that expanded the right to vote? (p. 294)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550" b="1" dirty="0" smtClean="0">
                <a:solidFill>
                  <a:srgbClr val="FF0000"/>
                </a:solidFill>
              </a:rPr>
              <a:t>15</a:t>
            </a:r>
            <a:r>
              <a:rPr lang="en-US" sz="255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550" b="1" dirty="0" smtClean="0">
                <a:solidFill>
                  <a:srgbClr val="FF0000"/>
                </a:solidFill>
              </a:rPr>
              <a:t>, 19</a:t>
            </a:r>
            <a:r>
              <a:rPr lang="en-US" sz="255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550" b="1" dirty="0" smtClean="0">
                <a:solidFill>
                  <a:srgbClr val="FF0000"/>
                </a:solidFill>
              </a:rPr>
              <a:t>, 26</a:t>
            </a:r>
            <a:r>
              <a:rPr lang="en-US" sz="255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550" b="1" dirty="0" smtClean="0">
                <a:solidFill>
                  <a:srgbClr val="FF0000"/>
                </a:solidFill>
              </a:rPr>
              <a:t> AMENDMENTS</a:t>
            </a:r>
            <a:endParaRPr lang="en-US" sz="2550" b="1" dirty="0" smtClean="0">
              <a:solidFill>
                <a:srgbClr val="FF0000"/>
              </a:solidFill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550" b="1" dirty="0" smtClean="0"/>
              <a:t>(3) Write a sentence that includes the following words: </a:t>
            </a:r>
            <a:r>
              <a:rPr lang="en-US" sz="2550" b="1" i="1" dirty="0" smtClean="0"/>
              <a:t>polling place, precinct, ballot.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550" b="1" dirty="0" smtClean="0">
                <a:solidFill>
                  <a:srgbClr val="FF0000"/>
                </a:solidFill>
              </a:rPr>
              <a:t>EXAMPLE: </a:t>
            </a:r>
            <a:r>
              <a:rPr lang="en-US" sz="2550" b="1" i="1" dirty="0" smtClean="0">
                <a:solidFill>
                  <a:srgbClr val="FF0000"/>
                </a:solidFill>
              </a:rPr>
              <a:t>VOTERS CAST BALLOTS AT THEIR POLLING PLACE BASED ON THE PRECINCT WHERE THEY LIVE.</a:t>
            </a:r>
            <a:endParaRPr lang="en-US" sz="2550" b="1" i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550" b="1" i="1" dirty="0" smtClean="0"/>
              <a:t>Read page 296 &amp; answer questions below on </a:t>
            </a:r>
            <a:r>
              <a:rPr lang="en-US" sz="2550" b="1" i="1" u="sng" dirty="0" smtClean="0"/>
              <a:t>SEPARATE SHEET OF PAPER.</a:t>
            </a:r>
            <a:endParaRPr lang="en-US" sz="2550" b="1" dirty="0" smtClean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550" b="1" dirty="0" smtClean="0"/>
              <a:t>(4) Why is the secret ballot important?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550" b="1" dirty="0" smtClean="0">
                <a:solidFill>
                  <a:srgbClr val="FF0000"/>
                </a:solidFill>
              </a:rPr>
              <a:t>MEANT TO PROTECT VOTERS FROM INTIMIDATION, GUARANTEE THEIR PRIVACY, &amp; PROMOTE FREEDOM OF CHOICE</a:t>
            </a:r>
            <a:endParaRPr lang="en-US" sz="2550" b="1" dirty="0" smtClean="0">
              <a:solidFill>
                <a:srgbClr val="FF0000"/>
              </a:solidFill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550" b="1" dirty="0" smtClean="0"/>
              <a:t>(5) What is absentee voting, &amp; who might vote absentee?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550" b="1" dirty="0" smtClean="0">
                <a:solidFill>
                  <a:srgbClr val="FF0000"/>
                </a:solidFill>
              </a:rPr>
              <a:t>VOTING EARLY BY MAIL; OFTEN FOR STUDENTS, PEOPLE WHO ARE SICK, OR THOSE IN THE MILITARY &amp; CAN’T GET TO THE POLLING PLACE</a:t>
            </a:r>
            <a:endParaRPr lang="en-US" sz="255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94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68926"/>
          </a:xfrm>
        </p:spPr>
        <p:txBody>
          <a:bodyPr>
            <a:normAutofit/>
          </a:bodyPr>
          <a:lstStyle/>
          <a:p>
            <a:r>
              <a:rPr lang="en-US" b="1" u="sng" dirty="0">
                <a:latin typeface="+mn-lt"/>
              </a:rPr>
              <a:t>Exit Ticket – </a:t>
            </a:r>
            <a:r>
              <a:rPr lang="en-US" b="1" u="sng" dirty="0" smtClean="0">
                <a:latin typeface="+mn-lt"/>
              </a:rPr>
              <a:t>6.4</a:t>
            </a:r>
            <a:r>
              <a:rPr lang="en-US" b="1" dirty="0" smtClean="0">
                <a:latin typeface="+mn-lt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8928"/>
            <a:ext cx="12192000" cy="6089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i="1" dirty="0" smtClean="0"/>
              <a:t>Read </a:t>
            </a:r>
            <a:r>
              <a:rPr lang="en-US" sz="3000" b="1" i="1" dirty="0"/>
              <a:t>pages 299 &amp; answer </a:t>
            </a:r>
            <a:r>
              <a:rPr lang="en-US" sz="3000" b="1" i="1" dirty="0" smtClean="0"/>
              <a:t>questions </a:t>
            </a:r>
            <a:r>
              <a:rPr lang="en-US" sz="3000" b="1" i="1" dirty="0"/>
              <a:t>below on </a:t>
            </a:r>
            <a:r>
              <a:rPr lang="en-US" sz="3000" b="1" i="1" u="sng" dirty="0"/>
              <a:t>SEPARATE SHEET OF PAPER.</a:t>
            </a:r>
            <a:endParaRPr lang="en-US" sz="3000" b="1" dirty="0"/>
          </a:p>
          <a:p>
            <a:pPr marL="457200" lvl="1" indent="0">
              <a:buNone/>
            </a:pPr>
            <a:r>
              <a:rPr lang="en-US" sz="3000" b="1" dirty="0"/>
              <a:t>(6) What are three reasons that some citizens do not vote? (p. 299</a:t>
            </a:r>
            <a:r>
              <a:rPr lang="en-US" sz="3000" b="1" dirty="0" smtClean="0"/>
              <a:t>)</a:t>
            </a:r>
          </a:p>
          <a:p>
            <a:pPr marL="914400" lvl="2" indent="0"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VOTER APATHY (LACK OF INTEREST), DON’T FEEL CANDIDATES SPEAK TO THEIR CONCERNS, &amp; FORGOT TO RE-REGISTER AFTER MOVING</a:t>
            </a:r>
            <a:endParaRPr lang="en-US" sz="3000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3000" b="1" dirty="0"/>
              <a:t>(7) What are three reasons that citizens vote? (p. 299</a:t>
            </a:r>
            <a:r>
              <a:rPr lang="en-US" sz="3000" b="1" dirty="0" smtClean="0"/>
              <a:t>)</a:t>
            </a:r>
          </a:p>
          <a:p>
            <a:pPr marL="914400" lvl="2" indent="0"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CHOOSE GOVT LEADERS, VOICE OPINION ON PAST PERFORMANCE OF PUBLIC OFFICIALS, EXPRESS OPINION ON PUBLIC ISSUES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18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81780"/>
          </a:xfrm>
        </p:spPr>
        <p:txBody>
          <a:bodyPr>
            <a:normAutofit fontScale="90000"/>
          </a:bodyPr>
          <a:lstStyle/>
          <a:p>
            <a:r>
              <a:rPr lang="en-US" sz="3600" b="1" u="sng" dirty="0">
                <a:latin typeface="+mn-lt"/>
              </a:rPr>
              <a:t>Exit Ticket – 6.5</a:t>
            </a:r>
            <a:r>
              <a:rPr lang="en-US" sz="3600" b="1" dirty="0" smtClean="0">
                <a:latin typeface="+mn-lt"/>
              </a:rPr>
              <a:t>:</a:t>
            </a:r>
            <a:endParaRPr lang="en-US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3961"/>
            <a:ext cx="12192000" cy="650403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i="1" dirty="0" smtClean="0"/>
              <a:t>Read </a:t>
            </a:r>
            <a:r>
              <a:rPr lang="en-US" sz="2400" b="1" i="1" dirty="0"/>
              <a:t>pages 301-304 &amp; answer the questions below on a </a:t>
            </a:r>
            <a:r>
              <a:rPr lang="en-US" sz="2400" b="1" i="1" u="sng" dirty="0">
                <a:solidFill>
                  <a:srgbClr val="FF0000"/>
                </a:solidFill>
              </a:rPr>
              <a:t>SEPARATE SHEET OF PAPER</a:t>
            </a:r>
            <a:r>
              <a:rPr lang="en-US" sz="2400" b="1" i="1" u="sng" dirty="0"/>
              <a:t>.</a:t>
            </a:r>
            <a:endParaRPr lang="en-US" sz="2400" b="1" dirty="0"/>
          </a:p>
          <a:p>
            <a:pPr marL="971550" lvl="1" indent="-514350">
              <a:lnSpc>
                <a:spcPct val="100000"/>
              </a:lnSpc>
              <a:spcBef>
                <a:spcPts val="0"/>
              </a:spcBef>
              <a:buAutoNum type="arabicParenBoth"/>
            </a:pPr>
            <a:r>
              <a:rPr lang="en-US" b="1" dirty="0" smtClean="0"/>
              <a:t>How </a:t>
            </a:r>
            <a:r>
              <a:rPr lang="en-US" b="1" dirty="0"/>
              <a:t>has the purpose of national conventions changed in its original purpose of choosing a party’s nominees? (p. 302</a:t>
            </a:r>
            <a:r>
              <a:rPr lang="en-US" b="1" dirty="0" smtClean="0"/>
              <a:t>)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500" b="1" dirty="0" smtClean="0">
                <a:solidFill>
                  <a:srgbClr val="FF0000"/>
                </a:solidFill>
              </a:rPr>
              <a:t>TO KICK OFF THE CAMPAIGN &amp; RALLY MEMBERS OF THE PARTY TOGETHER</a:t>
            </a:r>
            <a:endParaRPr lang="en-US" sz="2500" b="1" dirty="0">
              <a:solidFill>
                <a:srgbClr val="FF0000"/>
              </a:solidFill>
            </a:endParaRPr>
          </a:p>
          <a:p>
            <a:pPr marL="688975" lvl="1" indent="-2317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(2) How is the total of 538 Electoral College votes determined? (p. 303</a:t>
            </a:r>
            <a:r>
              <a:rPr lang="en-US" b="1" dirty="0" smtClean="0"/>
              <a:t>)</a:t>
            </a:r>
          </a:p>
          <a:p>
            <a:pPr marL="1146175" lvl="2" indent="-2317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500" b="1" dirty="0" smtClean="0">
                <a:solidFill>
                  <a:srgbClr val="FF0000"/>
                </a:solidFill>
              </a:rPr>
              <a:t># OF U.S. SENATORS (EACH STATE HAS 2) PLUS # OF REPRESENTATIVES IN THE HOUSE (BASED ON STATES’ POPULATIONS)</a:t>
            </a:r>
            <a:endParaRPr lang="en-US" sz="2500" b="1" dirty="0">
              <a:solidFill>
                <a:srgbClr val="FF0000"/>
              </a:solidFill>
            </a:endParaRPr>
          </a:p>
          <a:p>
            <a:pPr marL="688975" lvl="1" indent="-2317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(3) In the Electoral College system, how exactly does popular vote matter? (p. 303</a:t>
            </a:r>
            <a:r>
              <a:rPr lang="en-US" b="1" dirty="0" smtClean="0"/>
              <a:t>)</a:t>
            </a:r>
          </a:p>
          <a:p>
            <a:pPr marL="1146175" lvl="2" indent="-2317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500" b="1" dirty="0" smtClean="0">
                <a:solidFill>
                  <a:srgbClr val="FF0000"/>
                </a:solidFill>
              </a:rPr>
              <a:t>POPULAR VOTE WINNER IN EACH STATE DECIDES WHICH CANDIDATE GETS THAT STATE’S ELECTORS</a:t>
            </a:r>
            <a:endParaRPr lang="en-US" sz="2500" b="1" dirty="0">
              <a:solidFill>
                <a:srgbClr val="FF0000"/>
              </a:solidFill>
            </a:endParaRPr>
          </a:p>
          <a:p>
            <a:pPr marL="688975" lvl="1" indent="-2317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(4) Summarize the three steps in a presidential election campaign. (p. 302</a:t>
            </a:r>
            <a:r>
              <a:rPr lang="en-US" b="1" dirty="0" smtClean="0"/>
              <a:t>)</a:t>
            </a:r>
          </a:p>
          <a:p>
            <a:pPr marL="1146175" lvl="2" indent="-2317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500" b="1" dirty="0" smtClean="0">
                <a:solidFill>
                  <a:srgbClr val="FF0000"/>
                </a:solidFill>
              </a:rPr>
              <a:t>EACH PARTY NOMINATES A CANDIDATE, CANDIDATES CAMPAIGN ACROSS THE U.S., &amp; CITIZENS VOTE IN THE GENERAL ELECTION</a:t>
            </a:r>
            <a:endParaRPr lang="en-US" sz="2500" b="1" dirty="0">
              <a:solidFill>
                <a:srgbClr val="FF0000"/>
              </a:solidFill>
            </a:endParaRPr>
          </a:p>
          <a:p>
            <a:pPr marL="688975" lvl="1" indent="-2317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(5) What problems can arise with the Electoral College system based on our winner-take-all system? (p. 304</a:t>
            </a:r>
            <a:r>
              <a:rPr lang="en-US" b="1" dirty="0" smtClean="0"/>
              <a:t>)</a:t>
            </a:r>
          </a:p>
          <a:p>
            <a:pPr marL="1146175" lvl="2" indent="-2317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500" b="1" dirty="0" smtClean="0">
                <a:solidFill>
                  <a:srgbClr val="FF0000"/>
                </a:solidFill>
              </a:rPr>
              <a:t>SOMETIMES THE PERSON WHO WINS THE MOST VOTES NATION-WIDE, LOSES THE ELECTION B/C THEY DON’T WIN A MAJORITY OF ELECTORAL VOTES</a:t>
            </a:r>
            <a:endParaRPr lang="en-US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053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21109"/>
          </a:xfrm>
        </p:spPr>
        <p:txBody>
          <a:bodyPr>
            <a:normAutofit fontScale="90000"/>
          </a:bodyPr>
          <a:lstStyle/>
          <a:p>
            <a:r>
              <a:rPr lang="en-US" sz="3600" b="1" u="sng" dirty="0">
                <a:latin typeface="+mn-lt"/>
              </a:rPr>
              <a:t>Exit Ticket – 6.5</a:t>
            </a:r>
            <a:r>
              <a:rPr lang="en-US" sz="3600" b="1" dirty="0" smtClean="0">
                <a:latin typeface="+mn-lt"/>
              </a:rPr>
              <a:t>:</a:t>
            </a:r>
            <a:endParaRPr lang="en-US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21111"/>
            <a:ext cx="12192000" cy="633689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550" b="1" i="1" dirty="0" smtClean="0"/>
              <a:t>Read </a:t>
            </a:r>
            <a:r>
              <a:rPr lang="en-US" sz="2550" b="1" i="1" dirty="0"/>
              <a:t>pages 306-309 &amp; answer the questions below on a </a:t>
            </a:r>
            <a:r>
              <a:rPr lang="en-US" sz="2550" b="1" i="1" u="sng" dirty="0">
                <a:solidFill>
                  <a:srgbClr val="FF0000"/>
                </a:solidFill>
              </a:rPr>
              <a:t>SEPARATE SHEET OF PAPER</a:t>
            </a:r>
            <a:r>
              <a:rPr lang="en-US" sz="2550" b="1" i="1" u="sng" dirty="0"/>
              <a:t>.</a:t>
            </a:r>
            <a:endParaRPr lang="en-US" sz="2550" b="1" dirty="0"/>
          </a:p>
          <a:p>
            <a:pPr marL="688975" lvl="1" indent="-2317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550" b="1" dirty="0"/>
              <a:t>(6) What is the purpose of political campaigns? (p. 306</a:t>
            </a:r>
            <a:r>
              <a:rPr lang="en-US" sz="2550" b="1" dirty="0" smtClean="0"/>
              <a:t>)</a:t>
            </a:r>
          </a:p>
          <a:p>
            <a:pPr marL="1146175" lvl="2" indent="-2317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550" b="1" dirty="0" smtClean="0">
                <a:solidFill>
                  <a:srgbClr val="FF0000"/>
                </a:solidFill>
              </a:rPr>
              <a:t>TO CONVINCE THE PUBLIC TO VOTE FOR A PARTICULAR CANDIDATE</a:t>
            </a:r>
            <a:endParaRPr lang="en-US" sz="2550" b="1" dirty="0">
              <a:solidFill>
                <a:srgbClr val="FF0000"/>
              </a:solidFill>
            </a:endParaRPr>
          </a:p>
          <a:p>
            <a:pPr marL="688975" lvl="1" indent="-2317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550" b="1" dirty="0"/>
              <a:t>(7) What are four things that are involved in political campaigns? (p. 306-307</a:t>
            </a:r>
            <a:r>
              <a:rPr lang="en-US" sz="2550" b="1" dirty="0" smtClean="0"/>
              <a:t>)</a:t>
            </a:r>
          </a:p>
          <a:p>
            <a:pPr marL="1146175" lvl="2" indent="-2317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550" b="1" dirty="0" smtClean="0">
                <a:solidFill>
                  <a:srgbClr val="FF0000"/>
                </a:solidFill>
              </a:rPr>
              <a:t>ACCEPTABLE ANSWERS INCLUDE: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US" sz="2550" b="1" dirty="0" smtClean="0">
                <a:solidFill>
                  <a:srgbClr val="FF0000"/>
                </a:solidFill>
              </a:rPr>
              <a:t>THE CANDIDATE, THE ISSUES, THE CAMPAIGN ORGANIZATION, &amp; THE MONEY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US" sz="2550" b="1" dirty="0" smtClean="0">
                <a:solidFill>
                  <a:srgbClr val="FF0000"/>
                </a:solidFill>
              </a:rPr>
              <a:t>CANVASSING, ENDORSEMENTS, ADVERTISING, FUNDRAISING (MONEY)</a:t>
            </a:r>
            <a:endParaRPr lang="en-US" sz="2550" b="1" dirty="0">
              <a:solidFill>
                <a:srgbClr val="FF0000"/>
              </a:solidFill>
            </a:endParaRPr>
          </a:p>
          <a:p>
            <a:pPr marL="688975" lvl="1" indent="-2317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550" b="1" dirty="0"/>
              <a:t>(8) What are five sources of private campaign contributions? (p. 308</a:t>
            </a:r>
            <a:r>
              <a:rPr lang="en-US" sz="2550" b="1" dirty="0" smtClean="0"/>
              <a:t>)</a:t>
            </a:r>
          </a:p>
          <a:p>
            <a:pPr marL="1146175" lvl="2" indent="-2317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550" b="1" dirty="0" smtClean="0">
                <a:solidFill>
                  <a:srgbClr val="FF0000"/>
                </a:solidFill>
              </a:rPr>
              <a:t>CITIZENS, INTEREST GROUPS, CORPORATIONS, LABOR UNIONS, POLITICAL ACTION COMMITTEES (PACs)</a:t>
            </a:r>
            <a:endParaRPr lang="en-US" sz="2550" b="1" dirty="0">
              <a:solidFill>
                <a:srgbClr val="FF0000"/>
              </a:solidFill>
            </a:endParaRPr>
          </a:p>
          <a:p>
            <a:pPr marL="688975" lvl="1" indent="-2317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550" b="1" dirty="0"/>
              <a:t>(9) What act was passed in 2002 that limited soft money campaign contributions to federal candidates or national political parties? </a:t>
            </a:r>
            <a:r>
              <a:rPr lang="en-US" sz="2550" b="1" dirty="0" smtClean="0"/>
              <a:t>(</a:t>
            </a:r>
            <a:r>
              <a:rPr lang="en-US" sz="2550" b="1" dirty="0"/>
              <a:t>p. 309</a:t>
            </a:r>
            <a:r>
              <a:rPr lang="en-US" sz="2550" b="1" dirty="0" smtClean="0"/>
              <a:t>)</a:t>
            </a:r>
          </a:p>
          <a:p>
            <a:pPr marL="1146175" lvl="2" indent="-2317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550" b="1" dirty="0" err="1" smtClean="0">
                <a:solidFill>
                  <a:srgbClr val="FF0000"/>
                </a:solidFill>
              </a:rPr>
              <a:t>McCAIN</a:t>
            </a:r>
            <a:r>
              <a:rPr lang="en-US" sz="2550" b="1" dirty="0" smtClean="0">
                <a:solidFill>
                  <a:srgbClr val="FF0000"/>
                </a:solidFill>
              </a:rPr>
              <a:t>-FEINGOLD ACT</a:t>
            </a:r>
          </a:p>
        </p:txBody>
      </p:sp>
    </p:spTree>
    <p:extLst>
      <p:ext uri="{BB962C8B-B14F-4D97-AF65-F5344CB8AC3E}">
        <p14:creationId xmlns:p14="http://schemas.microsoft.com/office/powerpoint/2010/main" val="1671608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6.1 </a:t>
            </a:r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– POLITICAL PARTIES</a:t>
            </a:r>
            <a:endParaRPr lang="en-US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1613"/>
            <a:ext cx="12192000" cy="630177"/>
          </a:xfrm>
        </p:spPr>
        <p:txBody>
          <a:bodyPr numCol="1">
            <a:noAutofit/>
          </a:bodyPr>
          <a:lstStyle/>
          <a:p>
            <a:r>
              <a:rPr lang="en-US" sz="3600" b="1" u="sng" dirty="0"/>
              <a:t>Exit Ticket – 6.1</a:t>
            </a:r>
            <a:r>
              <a:rPr lang="en-US" sz="3600" b="1" u="sng" dirty="0" smtClean="0"/>
              <a:t>: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" y="1121790"/>
          <a:ext cx="12191999" cy="3156146"/>
        </p:xfrm>
        <a:graphic>
          <a:graphicData uri="http://schemas.openxmlformats.org/drawingml/2006/table">
            <a:tbl>
              <a:tblPr firstRow="1" firstCol="1" bandRow="1"/>
              <a:tblGrid>
                <a:gridCol w="6838950"/>
                <a:gridCol w="2781300"/>
                <a:gridCol w="2571749"/>
              </a:tblGrid>
              <a:tr h="4166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Example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Ideology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Major Party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3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Susie thinks that </a:t>
                      </a:r>
                      <a:r>
                        <a:rPr lang="en-US" sz="2400" b="1" i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federal &amp; state </a:t>
                      </a:r>
                      <a:r>
                        <a:rPr lang="en-US" sz="2400" b="1" i="1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govts</a:t>
                      </a:r>
                      <a:r>
                        <a:rPr lang="en-US" sz="2400" b="1" i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should spend more money to reduce poverty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 economic inequality. She supports abortion access for women and wants more restrictions on guns. She thinks that the federal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should stay out of wars in the Middle East. She opposes trade deals with countries that can pay workers less than wages in America.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LIBERAL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CONSERVATIVE / OTHER (______________)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REPUBLICAN /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DEMOCRATIC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OTHER (_____________)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46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6.1 </a:t>
            </a:r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– POLITICAL PARTIES</a:t>
            </a:r>
            <a:endParaRPr lang="en-US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1614"/>
            <a:ext cx="12192000" cy="733872"/>
          </a:xfrm>
        </p:spPr>
        <p:txBody>
          <a:bodyPr numCol="1">
            <a:noAutofit/>
          </a:bodyPr>
          <a:lstStyle/>
          <a:p>
            <a:r>
              <a:rPr lang="en-US" sz="3600" b="1" u="sng" dirty="0"/>
              <a:t>Exit Ticket – 6.1</a:t>
            </a:r>
            <a:r>
              <a:rPr lang="en-US" sz="3600" b="1" u="sng" dirty="0" smtClean="0"/>
              <a:t>: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1158905"/>
          <a:ext cx="12192000" cy="4843399"/>
        </p:xfrm>
        <a:graphic>
          <a:graphicData uri="http://schemas.openxmlformats.org/drawingml/2006/table">
            <a:tbl>
              <a:tblPr firstRow="1" firstCol="1" bandRow="1"/>
              <a:tblGrid>
                <a:gridCol w="6477000"/>
                <a:gridCol w="2933700"/>
                <a:gridCol w="2781300"/>
              </a:tblGrid>
              <a:tr h="4191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Example</a:t>
                      </a:r>
                      <a:endParaRPr lang="en-US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Ideology</a:t>
                      </a:r>
                      <a:endParaRPr lang="en-US" sz="2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Major Party</a:t>
                      </a:r>
                      <a:endParaRPr lang="en-US" sz="2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86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Sally thinks that </a:t>
                      </a:r>
                      <a:r>
                        <a:rPr lang="en-US" sz="2700" b="1" i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federal &amp; state </a:t>
                      </a:r>
                      <a:r>
                        <a:rPr lang="en-US" sz="2700" b="1" i="1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govts</a:t>
                      </a:r>
                      <a:r>
                        <a:rPr lang="en-US" sz="2700" b="1" i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should spend less money on helping the poor </a:t>
                      </a:r>
                      <a:r>
                        <a:rPr lang="en-US" sz="2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(leave to charities) and that they should </a:t>
                      </a:r>
                      <a:r>
                        <a:rPr lang="en-US" sz="2700" b="1" i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cut taxes for people making above $250,000</a:t>
                      </a:r>
                      <a:r>
                        <a:rPr lang="en-US" sz="2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year. She thinks we should </a:t>
                      </a:r>
                      <a:r>
                        <a:rPr lang="en-US" sz="2700" b="1" i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decrease the number of immigrants the U.S. accepts </a:t>
                      </a:r>
                      <a:r>
                        <a:rPr lang="en-US" sz="2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each year and </a:t>
                      </a:r>
                      <a:r>
                        <a:rPr lang="en-US" sz="2700" b="1" i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opposes same-sex marriage</a:t>
                      </a:r>
                      <a:r>
                        <a:rPr lang="en-US" sz="2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She supports trade deals with countries in Asia &amp; Latin America so that there are more affordable goods made in other countries.</a:t>
                      </a:r>
                      <a:endParaRPr lang="en-US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LIBERAL / </a:t>
                      </a:r>
                      <a:r>
                        <a:rPr lang="en-US" sz="27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CONSERVATIVE</a:t>
                      </a:r>
                      <a:r>
                        <a:rPr lang="en-US" sz="2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OTHER (______________)</a:t>
                      </a:r>
                      <a:endParaRPr lang="en-US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REPUBLICAN</a:t>
                      </a:r>
                      <a:r>
                        <a:rPr lang="en-US" sz="2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DEMOCRATIC / OTHER (_____________)</a:t>
                      </a:r>
                      <a:endParaRPr lang="en-US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27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6.1 </a:t>
            </a:r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– POLITICAL PARTIES</a:t>
            </a:r>
            <a:endParaRPr lang="en-US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1613"/>
            <a:ext cx="12192000" cy="545335"/>
          </a:xfrm>
        </p:spPr>
        <p:txBody>
          <a:bodyPr numCol="1">
            <a:noAutofit/>
          </a:bodyPr>
          <a:lstStyle/>
          <a:p>
            <a:r>
              <a:rPr lang="en-US" sz="3600" b="1" u="sng" dirty="0"/>
              <a:t>Exit Ticket – 6.1</a:t>
            </a:r>
            <a:r>
              <a:rPr lang="en-US" sz="3600" b="1" u="sng" dirty="0" smtClean="0"/>
              <a:t>: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1156746"/>
          <a:ext cx="12192000" cy="4277633"/>
        </p:xfrm>
        <a:graphic>
          <a:graphicData uri="http://schemas.openxmlformats.org/drawingml/2006/table">
            <a:tbl>
              <a:tblPr firstRow="1" firstCol="1" bandRow="1"/>
              <a:tblGrid>
                <a:gridCol w="6834433"/>
                <a:gridCol w="2846895"/>
                <a:gridCol w="2510672"/>
              </a:tblGrid>
              <a:tr h="4191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Example</a:t>
                      </a:r>
                      <a:endParaRPr lang="en-US" sz="25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Ideology</a:t>
                      </a:r>
                      <a:endParaRPr lang="en-US" sz="25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Major Party</a:t>
                      </a:r>
                      <a:endParaRPr lang="en-US" sz="25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85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5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Billy thinks that the federal </a:t>
                      </a:r>
                      <a:r>
                        <a:rPr lang="en-US" sz="255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govt</a:t>
                      </a:r>
                      <a:r>
                        <a:rPr lang="en-US" sz="255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550" b="1" i="1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should increase taxes on millionaires and provide free healthcare to all citizens</a:t>
                      </a:r>
                      <a:r>
                        <a:rPr lang="en-US" sz="255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He thinks that, </a:t>
                      </a:r>
                      <a:r>
                        <a:rPr lang="en-US" sz="2550" b="1" i="1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if most of his fellow citizens agree, </a:t>
                      </a:r>
                      <a:r>
                        <a:rPr lang="en-US" sz="2550" b="1" i="1" u="sng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govt</a:t>
                      </a:r>
                      <a:r>
                        <a:rPr lang="en-US" sz="2550" b="1" i="1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should own some industries like energy &amp; telecommunications</a:t>
                      </a:r>
                      <a:r>
                        <a:rPr lang="en-US" sz="255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, because he believes some businesses are too greedy or that they exploit the public. </a:t>
                      </a:r>
                      <a:r>
                        <a:rPr lang="en-US" sz="2550" b="1" i="1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He thinks BOTH major political parties represent the interests of the wealthy only</a:t>
                      </a:r>
                      <a:r>
                        <a:rPr lang="en-US" sz="255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  <a:endParaRPr lang="en-US" sz="25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LIBERAL / CONSERVATIVE / </a:t>
                      </a:r>
                      <a:r>
                        <a:rPr lang="en-US" sz="25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</a:t>
                      </a:r>
                      <a:r>
                        <a:rPr lang="en-US" sz="255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(SOCIALIST)</a:t>
                      </a:r>
                      <a:endParaRPr lang="en-US" sz="25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REPUBLICAN / DEMOCRATIC / </a:t>
                      </a:r>
                      <a:r>
                        <a:rPr lang="en-US" sz="25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</a:t>
                      </a:r>
                      <a:r>
                        <a:rPr lang="en-US" sz="255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(SOCIALIST PARTY</a:t>
                      </a:r>
                      <a:r>
                        <a:rPr lang="en-US" sz="255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 GREEN PARTY</a:t>
                      </a:r>
                      <a:r>
                        <a:rPr lang="en-US" sz="255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5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77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6.1 </a:t>
            </a:r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– POLITICAL PARTIES</a:t>
            </a:r>
            <a:endParaRPr lang="en-US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1614"/>
            <a:ext cx="12192000" cy="696164"/>
          </a:xfrm>
        </p:spPr>
        <p:txBody>
          <a:bodyPr numCol="1">
            <a:noAutofit/>
          </a:bodyPr>
          <a:lstStyle/>
          <a:p>
            <a:r>
              <a:rPr lang="en-US" sz="3600" b="1" u="sng" dirty="0"/>
              <a:t>Exit Ticket – 6.1</a:t>
            </a:r>
            <a:r>
              <a:rPr lang="en-US" sz="3600" b="1" u="sng" dirty="0" smtClean="0"/>
              <a:t>: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1225485"/>
          <a:ext cx="12192000" cy="4274329"/>
        </p:xfrm>
        <a:graphic>
          <a:graphicData uri="http://schemas.openxmlformats.org/drawingml/2006/table">
            <a:tbl>
              <a:tblPr firstRow="1" firstCol="1" bandRow="1"/>
              <a:tblGrid>
                <a:gridCol w="6834433"/>
                <a:gridCol w="2846895"/>
                <a:gridCol w="2510672"/>
              </a:tblGrid>
              <a:tr h="3205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Example</a:t>
                      </a:r>
                      <a:endParaRPr lang="en-US" sz="25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Ideology</a:t>
                      </a:r>
                      <a:endParaRPr lang="en-US" sz="25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Major Party</a:t>
                      </a:r>
                      <a:endParaRPr lang="en-US" sz="25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85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5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Johnny thinks that the federal govt has become involved into too many things. He thinks </a:t>
                      </a:r>
                      <a:r>
                        <a:rPr lang="en-US" sz="2550" b="1" i="1" u="sng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govt should stay out of regulating or monitoring businesses</a:t>
                      </a:r>
                      <a:r>
                        <a:rPr lang="en-US" sz="255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He thinks everyone should pay much lower taxes. He thinks </a:t>
                      </a:r>
                      <a:r>
                        <a:rPr lang="en-US" sz="2550" b="1" i="1" u="sng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government shouldn’t try to regulate gun ownership, abortion access, same-sex marriage, or recreational drug use</a:t>
                      </a:r>
                      <a:r>
                        <a:rPr lang="en-US" sz="255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</a:t>
                      </a:r>
                      <a:r>
                        <a:rPr lang="en-US" sz="2550" b="1" i="1" u="sng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He thinks both major political parties are too involved in the economy &amp; people’s personal lives.</a:t>
                      </a:r>
                      <a:endParaRPr lang="en-US" sz="2550" b="1" i="1" u="sng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LIBERAL / CONSERVATIVE / </a:t>
                      </a:r>
                      <a:r>
                        <a:rPr lang="en-US" sz="25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</a:t>
                      </a:r>
                      <a:r>
                        <a:rPr lang="en-US" sz="255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(LIBERTARIAN)</a:t>
                      </a:r>
                      <a:endParaRPr lang="en-US" sz="25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REPUBLICAN / DEMOCRATIC / </a:t>
                      </a:r>
                      <a:r>
                        <a:rPr lang="en-US" sz="25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</a:t>
                      </a:r>
                      <a:r>
                        <a:rPr lang="en-US" sz="255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(LIBERTARIAN PARTY)</a:t>
                      </a:r>
                      <a:endParaRPr lang="en-US" sz="25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76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768445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EXIT TICKET: LOOK ON THE BACK OF YESTERDAY’S NOTES</a:t>
            </a:r>
          </a:p>
          <a:p>
            <a:pPr marL="227013" indent="-227013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2400" b="1" u="sng" dirty="0"/>
              <a:t>Exit Ticket – 6.2</a:t>
            </a:r>
            <a:r>
              <a:rPr lang="en-US" sz="2400" b="1" dirty="0"/>
              <a:t>: </a:t>
            </a:r>
            <a:r>
              <a:rPr lang="en-US" sz="2400" b="1" i="1" dirty="0"/>
              <a:t>Read pages 273-277 &amp; answer </a:t>
            </a:r>
            <a:r>
              <a:rPr lang="en-US" sz="2400" b="1" i="1" dirty="0" smtClean="0"/>
              <a:t>questions </a:t>
            </a:r>
            <a:r>
              <a:rPr lang="en-US" sz="2400" b="1" i="1" dirty="0"/>
              <a:t>below on </a:t>
            </a:r>
            <a:r>
              <a:rPr lang="en-US" sz="2400" b="1" i="1" u="sng" dirty="0" smtClean="0">
                <a:solidFill>
                  <a:srgbClr val="FF0000"/>
                </a:solidFill>
              </a:rPr>
              <a:t>SEPARATE </a:t>
            </a:r>
            <a:r>
              <a:rPr lang="en-US" sz="2400" b="1" i="1" u="sng" dirty="0">
                <a:solidFill>
                  <a:srgbClr val="FF0000"/>
                </a:solidFill>
              </a:rPr>
              <a:t>SHEET OF PAPER. TURN IN BEFORE THE END OF CLASS!</a:t>
            </a:r>
            <a:endParaRPr lang="en-US" sz="2400" b="1" dirty="0">
              <a:solidFill>
                <a:srgbClr val="FF0000"/>
              </a:solidFill>
            </a:endParaRPr>
          </a:p>
          <a:p>
            <a:pPr marL="227013" indent="-227013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2400" b="1" dirty="0"/>
              <a:t>(1) Copy &amp; complete the paragraph with the following words: </a:t>
            </a:r>
            <a:r>
              <a:rPr lang="en-US" sz="2400" b="1" i="1" dirty="0"/>
              <a:t>plank, platform, political parties, third-party, two-party system.</a:t>
            </a:r>
            <a:endParaRPr lang="en-US" sz="2400" b="1" dirty="0"/>
          </a:p>
          <a:p>
            <a:pPr marL="461963" lvl="1" indent="-4763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b="1" dirty="0"/>
              <a:t>The U.S. has a </a:t>
            </a:r>
            <a:r>
              <a:rPr lang="en-US" b="1" dirty="0" smtClean="0">
                <a:solidFill>
                  <a:srgbClr val="FF0000"/>
                </a:solidFill>
              </a:rPr>
              <a:t>TWO-PARTY</a:t>
            </a:r>
            <a:r>
              <a:rPr lang="en-US" b="1" dirty="0" smtClean="0"/>
              <a:t> </a:t>
            </a:r>
            <a:r>
              <a:rPr lang="en-US" b="1" dirty="0"/>
              <a:t>system where only two </a:t>
            </a:r>
            <a:r>
              <a:rPr lang="en-US" b="1" dirty="0" smtClean="0">
                <a:solidFill>
                  <a:srgbClr val="FF0000"/>
                </a:solidFill>
              </a:rPr>
              <a:t>POLITICAL PARTIES </a:t>
            </a:r>
            <a:r>
              <a:rPr lang="en-US" b="1" dirty="0"/>
              <a:t>– Democrats &amp; Republicans – win elections. While we have </a:t>
            </a:r>
            <a:r>
              <a:rPr lang="en-US" b="1" dirty="0" smtClean="0">
                <a:solidFill>
                  <a:srgbClr val="FF0000"/>
                </a:solidFill>
              </a:rPr>
              <a:t>THIRD-PARTIES</a:t>
            </a:r>
            <a:r>
              <a:rPr lang="en-US" b="1" dirty="0" smtClean="0"/>
              <a:t>, </a:t>
            </a:r>
            <a:r>
              <a:rPr lang="en-US" b="1" dirty="0"/>
              <a:t>such as the Green Party or Libertarians, they rarely win elections. Parties have different political views that are written down in a </a:t>
            </a:r>
            <a:r>
              <a:rPr lang="en-US" b="1" dirty="0" smtClean="0">
                <a:solidFill>
                  <a:srgbClr val="FF0000"/>
                </a:solidFill>
              </a:rPr>
              <a:t>PLATFORM</a:t>
            </a:r>
            <a:r>
              <a:rPr lang="en-US" b="1" dirty="0" smtClean="0"/>
              <a:t>, </a:t>
            </a:r>
            <a:r>
              <a:rPr lang="en-US" b="1" dirty="0"/>
              <a:t>made up of </a:t>
            </a:r>
            <a:r>
              <a:rPr lang="en-US" b="1" dirty="0" smtClean="0">
                <a:solidFill>
                  <a:srgbClr val="FF0000"/>
                </a:solidFill>
              </a:rPr>
              <a:t>PLANKS</a:t>
            </a:r>
            <a:r>
              <a:rPr lang="en-US" b="1" dirty="0" smtClean="0"/>
              <a:t>, </a:t>
            </a:r>
            <a:r>
              <a:rPr lang="en-US" b="1" dirty="0"/>
              <a:t>or individual positions on issues like education or foreign policy.</a:t>
            </a:r>
          </a:p>
          <a:p>
            <a:pPr marL="227013" indent="-227013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2400" b="1" dirty="0"/>
              <a:t>(2) What were the </a:t>
            </a:r>
            <a:r>
              <a:rPr lang="en-US" sz="2400" b="1" u="sng" dirty="0"/>
              <a:t>FIRST</a:t>
            </a:r>
            <a:r>
              <a:rPr lang="en-US" sz="2400" b="1" dirty="0"/>
              <a:t> two major parties in the U.S.? (p. 274, chart</a:t>
            </a:r>
            <a:r>
              <a:rPr lang="en-US" sz="2400" b="1" dirty="0" smtClean="0"/>
              <a:t>)</a:t>
            </a:r>
          </a:p>
          <a:p>
            <a:pPr marL="684213" lvl="1" indent="-227013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FEDERALISTS &amp; DEMOCRATIC-REPUBLICANS</a:t>
            </a:r>
            <a:endParaRPr lang="en-US" b="1" dirty="0">
              <a:solidFill>
                <a:srgbClr val="FF0000"/>
              </a:solidFill>
            </a:endParaRPr>
          </a:p>
          <a:p>
            <a:pPr marL="227013" indent="-227013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2400" b="1" dirty="0"/>
              <a:t>(3) What are the two major parties in the U.S. </a:t>
            </a:r>
            <a:r>
              <a:rPr lang="en-US" sz="2400" b="1" u="sng" dirty="0"/>
              <a:t>TODAY</a:t>
            </a:r>
            <a:r>
              <a:rPr lang="en-US" sz="2400" b="1" dirty="0"/>
              <a:t>? (p. 274</a:t>
            </a:r>
            <a:r>
              <a:rPr lang="en-US" sz="2400" b="1" dirty="0" smtClean="0"/>
              <a:t>)</a:t>
            </a:r>
          </a:p>
          <a:p>
            <a:pPr marL="684213" lvl="1" indent="-227013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DEMOCRATS &amp; REPUBLICANS</a:t>
            </a:r>
            <a:endParaRPr lang="en-US" b="1" dirty="0">
              <a:solidFill>
                <a:srgbClr val="FF0000"/>
              </a:solidFill>
            </a:endParaRPr>
          </a:p>
          <a:p>
            <a:pPr marL="227013" indent="-227013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2400" b="1" dirty="0"/>
              <a:t>(4) What are the </a:t>
            </a:r>
            <a:r>
              <a:rPr lang="en-US" sz="2400" b="1" u="sng" dirty="0"/>
              <a:t>two characteristics</a:t>
            </a:r>
            <a:r>
              <a:rPr lang="en-US" sz="2400" b="1" dirty="0"/>
              <a:t> &amp; </a:t>
            </a:r>
            <a:r>
              <a:rPr lang="en-US" sz="2400" b="1" u="sng" dirty="0"/>
              <a:t>one example</a:t>
            </a:r>
            <a:r>
              <a:rPr lang="en-US" sz="2400" b="1" dirty="0"/>
              <a:t> of one party systems? (p. 276</a:t>
            </a:r>
            <a:r>
              <a:rPr lang="en-US" sz="2400" b="1" dirty="0" smtClean="0"/>
              <a:t>)</a:t>
            </a:r>
          </a:p>
          <a:p>
            <a:pPr marL="684213" lvl="1" indent="-227013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ONLY ONE PARTY ALLOWED TO EXIST &amp; ONLY PARTY MEMBERS CAN FILL GOVT POSITIONS; EX: CHINA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17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76844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EXIT TICKET: LOOK ON THE BACK OF YESTERDAY’S NOTES</a:t>
            </a:r>
          </a:p>
          <a:p>
            <a:pPr marL="227013" indent="-227013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 smtClean="0"/>
              <a:t>(</a:t>
            </a:r>
            <a:r>
              <a:rPr lang="en-US" sz="2400" b="1" dirty="0"/>
              <a:t>5) What are </a:t>
            </a:r>
            <a:r>
              <a:rPr lang="en-US" sz="2400" b="1" u="sng" dirty="0"/>
              <a:t>two examples</a:t>
            </a:r>
            <a:r>
              <a:rPr lang="en-US" sz="2400" b="1" dirty="0"/>
              <a:t> of multiparty systems, &amp; what is </a:t>
            </a:r>
            <a:r>
              <a:rPr lang="en-US" sz="2400" b="1" u="sng" dirty="0"/>
              <a:t>one advantage</a:t>
            </a:r>
            <a:r>
              <a:rPr lang="en-US" sz="2400" b="1" dirty="0"/>
              <a:t> (HINT: voters have more…) &amp; </a:t>
            </a:r>
            <a:r>
              <a:rPr lang="en-US" sz="2400" b="1" u="sng" dirty="0"/>
              <a:t>one disadvantage</a:t>
            </a:r>
            <a:r>
              <a:rPr lang="en-US" sz="2400" b="1" dirty="0"/>
              <a:t>? (p. 276</a:t>
            </a:r>
            <a:r>
              <a:rPr lang="en-US" sz="2400" b="1" dirty="0" smtClean="0"/>
              <a:t>)</a:t>
            </a:r>
          </a:p>
          <a:p>
            <a:pPr marL="684213" lvl="1" indent="-227013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EX: CANADA &amp; GERMANY; ADVANTAGE: VOTERS HAVE MORE CHOICES; DISADVANTAGE: GOVT MAY BREAK DOWN B/C OF SO MANY COMPETING INTERESTS OF THE PARTIES</a:t>
            </a:r>
            <a:endParaRPr lang="en-US" b="1" dirty="0">
              <a:solidFill>
                <a:srgbClr val="FF0000"/>
              </a:solidFill>
            </a:endParaRPr>
          </a:p>
          <a:p>
            <a:pPr marL="227013" indent="-227013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/>
              <a:t>(6) Compare the beliefs Jefferson &amp; Hamilton on which type of </a:t>
            </a:r>
            <a:r>
              <a:rPr lang="en-US" sz="2400" b="1" dirty="0" err="1"/>
              <a:t>govt</a:t>
            </a:r>
            <a:r>
              <a:rPr lang="en-US" sz="2400" b="1" dirty="0"/>
              <a:t> (national or state) should have more power &amp; </a:t>
            </a:r>
            <a:r>
              <a:rPr lang="en-US" sz="2400" b="1" u="sng" dirty="0"/>
              <a:t>WHY</a:t>
            </a:r>
            <a:r>
              <a:rPr lang="en-US" sz="2400" b="1" dirty="0"/>
              <a:t>? (p. 273</a:t>
            </a:r>
            <a:r>
              <a:rPr lang="en-US" sz="2400" b="1" dirty="0" smtClean="0"/>
              <a:t>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HAMILTON PREFERRED NATIONAL GOVT TO HAVE MORE POWER TO PROTECT INDIVIDUAL RIGHTS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JEFFERSON PREFERRED STATE GOVTS TO HAVE MORE POWER B/C THESE GOVTS WERE CLOSER TO THE CITIZENS</a:t>
            </a:r>
            <a:endParaRPr lang="en-US" b="1" dirty="0">
              <a:solidFill>
                <a:srgbClr val="FF0000"/>
              </a:solidFill>
            </a:endParaRPr>
          </a:p>
          <a:p>
            <a:pPr marL="227013" indent="-227013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/>
              <a:t>(7) List </a:t>
            </a:r>
            <a:r>
              <a:rPr lang="en-US" sz="2400" b="1" dirty="0" smtClean="0"/>
              <a:t>3 </a:t>
            </a:r>
            <a:r>
              <a:rPr lang="en-US" sz="2400" b="1" dirty="0"/>
              <a:t>obstacles that prevent third parties from </a:t>
            </a:r>
            <a:r>
              <a:rPr lang="en-US" sz="2400" b="1" dirty="0" smtClean="0"/>
              <a:t>winning </a:t>
            </a:r>
            <a:r>
              <a:rPr lang="en-US" sz="2400" b="1" dirty="0"/>
              <a:t>elections in the U.S.A. (p. 275</a:t>
            </a:r>
            <a:r>
              <a:rPr lang="en-US" sz="2400" b="1" dirty="0" smtClean="0"/>
              <a:t>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DIFFICULTY RAISING MONEY TO COMPETE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DIFFICULTY GAINING SIGNATURES TO GET ON THE BALLOT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TWO-PARTY TRADITION IN THE USA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01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63387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3399"/>
                </a:solidFill>
                <a:latin typeface="+mn-lt"/>
              </a:rPr>
              <a:t>Exit Ticket – 6.3</a:t>
            </a:r>
            <a:r>
              <a:rPr lang="en-US" b="1" dirty="0">
                <a:solidFill>
                  <a:srgbClr val="FF3399"/>
                </a:solidFill>
                <a:latin typeface="+mn-lt"/>
              </a:rPr>
              <a:t>: </a:t>
            </a:r>
            <a:r>
              <a:rPr lang="en-US" b="1" dirty="0" smtClean="0">
                <a:solidFill>
                  <a:srgbClr val="FF3399"/>
                </a:solidFill>
                <a:latin typeface="+mn-lt"/>
              </a:rPr>
              <a:t>ON THE BACK OF YOUR NOTE 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3388"/>
            <a:ext cx="12192000" cy="61946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b="1" i="1" dirty="0" smtClean="0"/>
              <a:t>Read </a:t>
            </a:r>
            <a:r>
              <a:rPr lang="en-US" sz="2600" b="1" i="1" dirty="0"/>
              <a:t>pages 284(“Other Party Roles”) to 286 &amp; answer the questions below on a </a:t>
            </a:r>
            <a:r>
              <a:rPr lang="en-US" sz="2600" b="1" i="1" u="sng" dirty="0"/>
              <a:t>SEPARATE SHEET OF PAPER.</a:t>
            </a:r>
            <a:endParaRPr lang="en-US" sz="2600" b="1" dirty="0"/>
          </a:p>
          <a:p>
            <a:pPr marL="914400" lvl="1" indent="-457200">
              <a:buAutoNum type="arabicParenBoth"/>
            </a:pPr>
            <a:r>
              <a:rPr lang="en-US" sz="2600" b="1" dirty="0" smtClean="0"/>
              <a:t>In </a:t>
            </a:r>
            <a:r>
              <a:rPr lang="en-US" sz="2600" b="1" dirty="0"/>
              <a:t>what way do political parties help manage the government? (p. 285-286</a:t>
            </a:r>
            <a:r>
              <a:rPr lang="en-US" sz="2600" b="1" dirty="0" smtClean="0"/>
              <a:t>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b="1" dirty="0" smtClean="0">
                <a:solidFill>
                  <a:srgbClr val="FF3399"/>
                </a:solidFill>
              </a:rPr>
              <a:t>Congress &amp; state legislatures organize &amp; carry out work on basis of party affiliation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b="1" dirty="0" smtClean="0">
                <a:solidFill>
                  <a:srgbClr val="FF3399"/>
                </a:solidFill>
              </a:rPr>
              <a:t>POTUS &amp; governors have power to appoint supporter to high-level </a:t>
            </a:r>
            <a:r>
              <a:rPr lang="en-US" sz="2600" b="1" dirty="0" err="1" smtClean="0">
                <a:solidFill>
                  <a:srgbClr val="FF3399"/>
                </a:solidFill>
              </a:rPr>
              <a:t>govt</a:t>
            </a:r>
            <a:r>
              <a:rPr lang="en-US" sz="2600" b="1" dirty="0" smtClean="0">
                <a:solidFill>
                  <a:srgbClr val="FF3399"/>
                </a:solidFill>
              </a:rPr>
              <a:t> jobs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b="1" dirty="0" smtClean="0">
                <a:solidFill>
                  <a:srgbClr val="FF3399"/>
                </a:solidFill>
              </a:rPr>
              <a:t>Officials of same party at state &amp; national level work together on mutual problems</a:t>
            </a:r>
            <a:endParaRPr lang="en-US" sz="2600" b="1" dirty="0">
              <a:solidFill>
                <a:srgbClr val="FF3399"/>
              </a:solidFill>
            </a:endParaRPr>
          </a:p>
          <a:p>
            <a:pPr marL="457200" lvl="1" indent="0">
              <a:buNone/>
            </a:pPr>
            <a:r>
              <a:rPr lang="en-US" sz="2600" b="1" dirty="0"/>
              <a:t>(2) Identify </a:t>
            </a:r>
            <a:r>
              <a:rPr lang="en-US" sz="2600" b="1" dirty="0" smtClean="0"/>
              <a:t>3 </a:t>
            </a:r>
            <a:r>
              <a:rPr lang="en-US" sz="2600" b="1" dirty="0"/>
              <a:t>ways in which parties and their candidates inform the public (p. 285</a:t>
            </a:r>
            <a:r>
              <a:rPr lang="en-US" sz="2600" b="1" dirty="0" smtClean="0"/>
              <a:t>)</a:t>
            </a:r>
          </a:p>
          <a:p>
            <a:pPr marL="914400" lvl="2" indent="0">
              <a:buNone/>
            </a:pPr>
            <a:r>
              <a:rPr lang="en-US" sz="2600" b="1" dirty="0" smtClean="0">
                <a:solidFill>
                  <a:srgbClr val="FF3399"/>
                </a:solidFill>
              </a:rPr>
              <a:t>Make speeches, distribute campaign literature, run campaign ads</a:t>
            </a:r>
            <a:endParaRPr lang="en-US" sz="2600" b="1" dirty="0">
              <a:solidFill>
                <a:srgbClr val="FF3399"/>
              </a:solidFill>
            </a:endParaRPr>
          </a:p>
          <a:p>
            <a:pPr marL="457200" lvl="1" indent="0">
              <a:buNone/>
            </a:pPr>
            <a:r>
              <a:rPr lang="en-US" sz="2600" b="1" dirty="0"/>
              <a:t>(3) Identify </a:t>
            </a:r>
            <a:r>
              <a:rPr lang="en-US" sz="2600" b="1" dirty="0" smtClean="0"/>
              <a:t>3 campaign </a:t>
            </a:r>
            <a:r>
              <a:rPr lang="en-US" sz="2600" b="1" dirty="0"/>
              <a:t>roles </a:t>
            </a:r>
            <a:r>
              <a:rPr lang="en-US" sz="2600" b="1" dirty="0" smtClean="0"/>
              <a:t>party </a:t>
            </a:r>
            <a:r>
              <a:rPr lang="en-US" sz="2600" b="1" dirty="0"/>
              <a:t>members play in supporting their party (p. 284</a:t>
            </a:r>
            <a:r>
              <a:rPr lang="en-US" sz="2600" b="1" dirty="0" smtClean="0"/>
              <a:t>)</a:t>
            </a:r>
          </a:p>
          <a:p>
            <a:pPr marL="914400" lvl="2" indent="0">
              <a:buNone/>
            </a:pPr>
            <a:r>
              <a:rPr lang="en-US" sz="2600" b="1" dirty="0" smtClean="0">
                <a:solidFill>
                  <a:srgbClr val="FF3399"/>
                </a:solidFill>
              </a:rPr>
              <a:t>Raise money for campaigns, inform voters as candidates’ positions on issues, make sure supporters of candidate are registered to vote</a:t>
            </a:r>
            <a:endParaRPr lang="en-US" sz="26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75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63387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3399"/>
                </a:solidFill>
                <a:latin typeface="+mn-lt"/>
              </a:rPr>
              <a:t>Exit Ticket – 6.3</a:t>
            </a:r>
            <a:r>
              <a:rPr lang="en-US" b="1" dirty="0">
                <a:solidFill>
                  <a:srgbClr val="FF3399"/>
                </a:solidFill>
                <a:latin typeface="+mn-lt"/>
              </a:rPr>
              <a:t>: </a:t>
            </a:r>
            <a:r>
              <a:rPr lang="en-US" b="1" dirty="0" smtClean="0">
                <a:solidFill>
                  <a:srgbClr val="FF3399"/>
                </a:solidFill>
                <a:latin typeface="+mn-lt"/>
              </a:rPr>
              <a:t>ON THE BACK OF YOUR NOTE 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3388"/>
            <a:ext cx="12192000" cy="61946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700" b="1" i="1" dirty="0" smtClean="0"/>
              <a:t>Read </a:t>
            </a:r>
            <a:r>
              <a:rPr lang="en-US" sz="2700" b="1" i="1" dirty="0"/>
              <a:t>pages 327-328 &amp; answer the questions below on a </a:t>
            </a:r>
            <a:r>
              <a:rPr lang="en-US" sz="2700" b="1" i="1" u="sng" dirty="0"/>
              <a:t>SEPARATE SHEET OF PAPER</a:t>
            </a:r>
            <a:r>
              <a:rPr lang="en-US" sz="2700" b="1" i="1" dirty="0"/>
              <a:t>.</a:t>
            </a:r>
            <a:endParaRPr lang="en-US" sz="2700" b="1" dirty="0"/>
          </a:p>
          <a:p>
            <a:pPr marL="457200" lvl="1" indent="0">
              <a:buNone/>
            </a:pPr>
            <a:r>
              <a:rPr lang="en-US" sz="2700" b="1" dirty="0"/>
              <a:t>(4) How does the media set the public agenda? (p. 330</a:t>
            </a:r>
            <a:r>
              <a:rPr lang="en-US" sz="2700" b="1" dirty="0" smtClean="0"/>
              <a:t>)</a:t>
            </a:r>
          </a:p>
          <a:p>
            <a:pPr marL="914400" lvl="2" indent="0">
              <a:buNone/>
            </a:pPr>
            <a:r>
              <a:rPr lang="en-US" sz="2700" b="1" dirty="0" smtClean="0">
                <a:solidFill>
                  <a:srgbClr val="FF3399"/>
                </a:solidFill>
              </a:rPr>
              <a:t>When the media publicize a problem, people begin to worry about it &amp; expect </a:t>
            </a:r>
            <a:r>
              <a:rPr lang="en-US" sz="2700" b="1" dirty="0" err="1" smtClean="0">
                <a:solidFill>
                  <a:srgbClr val="FF3399"/>
                </a:solidFill>
              </a:rPr>
              <a:t>govt</a:t>
            </a:r>
            <a:r>
              <a:rPr lang="en-US" sz="2700" b="1" dirty="0" smtClean="0">
                <a:solidFill>
                  <a:srgbClr val="FF3399"/>
                </a:solidFill>
              </a:rPr>
              <a:t> officials to deal w/ the problem</a:t>
            </a:r>
            <a:endParaRPr lang="en-US" sz="2700" b="1" dirty="0">
              <a:solidFill>
                <a:srgbClr val="FF3399"/>
              </a:solidFill>
            </a:endParaRPr>
          </a:p>
          <a:p>
            <a:pPr marL="457200" lvl="1" indent="0">
              <a:buNone/>
            </a:pPr>
            <a:r>
              <a:rPr lang="en-US" sz="2700" b="1" dirty="0"/>
              <a:t>(5) Explain how media &amp; public officials depend on one another. (p. 328</a:t>
            </a:r>
            <a:r>
              <a:rPr lang="en-US" sz="2700" b="1" dirty="0" smtClean="0"/>
              <a:t>)</a:t>
            </a:r>
          </a:p>
          <a:p>
            <a:pPr marL="914400" lvl="2" indent="0">
              <a:buNone/>
            </a:pPr>
            <a:r>
              <a:rPr lang="en-US" sz="2700" b="1" dirty="0" smtClean="0">
                <a:solidFill>
                  <a:srgbClr val="FF3399"/>
                </a:solidFill>
              </a:rPr>
              <a:t>Candidates want to be covered by the media &amp; the media wants to have access to candidates &amp; public officials</a:t>
            </a:r>
            <a:endParaRPr lang="en-US" sz="2700" b="1" dirty="0">
              <a:solidFill>
                <a:srgbClr val="FF3399"/>
              </a:solidFill>
            </a:endParaRPr>
          </a:p>
          <a:p>
            <a:pPr marL="457200" lvl="1" indent="0">
              <a:buNone/>
            </a:pPr>
            <a:r>
              <a:rPr lang="en-US" sz="2700" b="1" dirty="0"/>
              <a:t>(6) List three roles of the media (p. 327-328, titles</a:t>
            </a:r>
            <a:r>
              <a:rPr lang="en-US" sz="2700" b="1" dirty="0" smtClean="0"/>
              <a:t>)</a:t>
            </a:r>
          </a:p>
          <a:p>
            <a:pPr marL="914400" lvl="2" indent="0">
              <a:buNone/>
            </a:pPr>
            <a:r>
              <a:rPr lang="en-US" sz="2700" b="1" dirty="0" smtClean="0">
                <a:solidFill>
                  <a:srgbClr val="FF3399"/>
                </a:solidFill>
              </a:rPr>
              <a:t>Set the public agenda, cover candidates, act as a watchdog</a:t>
            </a:r>
            <a:endParaRPr lang="en-US" sz="27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94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1913</Words>
  <Application>Microsoft Office PowerPoint</Application>
  <PresentationFormat>Widescreen</PresentationFormat>
  <Paragraphs>133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 Theme</vt:lpstr>
      <vt:lpstr>EXIT SLIPS – UNIT #6</vt:lpstr>
      <vt:lpstr>6.1 – POLITICAL PARTIES</vt:lpstr>
      <vt:lpstr>6.1 – POLITICAL PARTIES</vt:lpstr>
      <vt:lpstr>6.1 – POLITICAL PARTIES</vt:lpstr>
      <vt:lpstr>6.1 – POLITICAL PARTIES</vt:lpstr>
      <vt:lpstr>PowerPoint Presentation</vt:lpstr>
      <vt:lpstr>PowerPoint Presentation</vt:lpstr>
      <vt:lpstr>Exit Ticket – 6.3: ON THE BACK OF YOUR NOTE SHEETS</vt:lpstr>
      <vt:lpstr>Exit Ticket – 6.3: ON THE BACK OF YOUR NOTE SHEETS</vt:lpstr>
      <vt:lpstr>Exit Ticket – 6.3: ON THE BACK OF YOUR NOTE SHEETS</vt:lpstr>
      <vt:lpstr>Exit Ticket – 6.4:</vt:lpstr>
      <vt:lpstr>Exit Ticket – 6.4:</vt:lpstr>
      <vt:lpstr>Exit Ticket – 6.5:</vt:lpstr>
      <vt:lpstr>Exit Ticket – 6.5: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EXIT SLIPS – UNIT #6</dc:title>
  <dc:creator>Kakavitsas, Sam</dc:creator>
  <cp:lastModifiedBy>Kakavitsas, Sam</cp:lastModifiedBy>
  <cp:revision>1</cp:revision>
  <dcterms:created xsi:type="dcterms:W3CDTF">2016-11-01T03:02:57Z</dcterms:created>
  <dcterms:modified xsi:type="dcterms:W3CDTF">2016-11-01T03:03:23Z</dcterms:modified>
</cp:coreProperties>
</file>