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DDBB-51D3-45E5-B653-094B5622F20D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2A13-4DF9-4272-9147-C676661BF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2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DDBB-51D3-45E5-B653-094B5622F20D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2A13-4DF9-4272-9147-C676661BF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8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DDBB-51D3-45E5-B653-094B5622F20D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2A13-4DF9-4272-9147-C676661BF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DDBB-51D3-45E5-B653-094B5622F20D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2A13-4DF9-4272-9147-C676661BF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2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DDBB-51D3-45E5-B653-094B5622F20D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2A13-4DF9-4272-9147-C676661BF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DDBB-51D3-45E5-B653-094B5622F20D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2A13-4DF9-4272-9147-C676661BF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2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DDBB-51D3-45E5-B653-094B5622F20D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2A13-4DF9-4272-9147-C676661BF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5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DDBB-51D3-45E5-B653-094B5622F20D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2A13-4DF9-4272-9147-C676661BF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2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DDBB-51D3-45E5-B653-094B5622F20D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2A13-4DF9-4272-9147-C676661BF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1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DDBB-51D3-45E5-B653-094B5622F20D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2A13-4DF9-4272-9147-C676661BF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4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CDDBB-51D3-45E5-B653-094B5622F20D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2A13-4DF9-4272-9147-C676661BF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1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CDDBB-51D3-45E5-B653-094B5622F20D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F2A13-4DF9-4272-9147-C676661BF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3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01487"/>
            <a:ext cx="12192000" cy="328537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CIVICS &amp; ECONOMICS: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rgbClr val="0070C0"/>
                </a:solidFill>
                <a:latin typeface="+mn-lt"/>
              </a:rPr>
              <a:t>UNIT #6 – FOUNDATION OF ECONOMICS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chemeClr val="accent4"/>
                </a:solidFill>
                <a:latin typeface="+mn-lt"/>
              </a:rPr>
              <a:t>HIGHLIGHT WHAT IS 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BLUE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91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§6.2 – TRADE-OFFS, INCENTIVES, OPPORTUNITY COST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50" b="1" dirty="0"/>
              <a:t>RECALL</a:t>
            </a:r>
            <a:r>
              <a:rPr lang="en-US" sz="3150" b="1" dirty="0" smtClean="0"/>
              <a:t>:</a:t>
            </a:r>
            <a:endParaRPr lang="en-US" sz="315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150" b="1" dirty="0">
                <a:solidFill>
                  <a:srgbClr val="0070C0"/>
                </a:solidFill>
              </a:rPr>
              <a:t>Main problem in </a:t>
            </a:r>
            <a:r>
              <a:rPr lang="en-US" sz="3150" b="1" dirty="0" smtClean="0">
                <a:solidFill>
                  <a:srgbClr val="0070C0"/>
                </a:solidFill>
              </a:rPr>
              <a:t>economics:</a:t>
            </a:r>
          </a:p>
          <a:p>
            <a:pPr marL="0" lvl="0" indent="0" algn="ctr">
              <a:buNone/>
            </a:pPr>
            <a:r>
              <a:rPr lang="en-US" sz="3150" b="1" dirty="0" smtClean="0">
                <a:solidFill>
                  <a:srgbClr val="0070C0"/>
                </a:solidFill>
              </a:rPr>
              <a:t>S_______ </a:t>
            </a:r>
            <a:r>
              <a:rPr lang="en-US" sz="3150" b="1" dirty="0">
                <a:solidFill>
                  <a:srgbClr val="0070C0"/>
                </a:solidFill>
              </a:rPr>
              <a:t>= U</a:t>
            </a:r>
            <a:r>
              <a:rPr lang="en-US" sz="3150" b="1" dirty="0" smtClean="0">
                <a:solidFill>
                  <a:srgbClr val="0070C0"/>
                </a:solidFill>
              </a:rPr>
              <a:t>________ </a:t>
            </a:r>
            <a:r>
              <a:rPr lang="en-US" sz="3150" b="1" dirty="0">
                <a:solidFill>
                  <a:srgbClr val="0070C0"/>
                </a:solidFill>
              </a:rPr>
              <a:t>N</a:t>
            </a:r>
            <a:r>
              <a:rPr lang="en-US" sz="3150" b="1" dirty="0" smtClean="0">
                <a:solidFill>
                  <a:srgbClr val="0070C0"/>
                </a:solidFill>
              </a:rPr>
              <a:t>_____ </a:t>
            </a:r>
            <a:r>
              <a:rPr lang="en-US" sz="3150" b="1" dirty="0">
                <a:solidFill>
                  <a:srgbClr val="0070C0"/>
                </a:solidFill>
              </a:rPr>
              <a:t>&amp; W_______ + L________ R_________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150" b="1" dirty="0"/>
              <a:t>THEREFORE, WE </a:t>
            </a:r>
            <a:r>
              <a:rPr lang="en-US" sz="3150" b="1" dirty="0">
                <a:solidFill>
                  <a:srgbClr val="0070C0"/>
                </a:solidFill>
              </a:rPr>
              <a:t>MAKE D</a:t>
            </a:r>
            <a:r>
              <a:rPr lang="en-US" sz="3150" b="1" dirty="0" smtClean="0">
                <a:solidFill>
                  <a:srgbClr val="0070C0"/>
                </a:solidFill>
              </a:rPr>
              <a:t>_________</a:t>
            </a:r>
            <a:r>
              <a:rPr lang="en-US" sz="3150" b="1" dirty="0" smtClean="0"/>
              <a:t> </a:t>
            </a:r>
            <a:r>
              <a:rPr lang="en-US" sz="3150" b="1" dirty="0"/>
              <a:t>ABOUT </a:t>
            </a:r>
            <a:r>
              <a:rPr lang="en-US" sz="3150" b="1" dirty="0" smtClean="0">
                <a:solidFill>
                  <a:srgbClr val="0070C0"/>
                </a:solidFill>
              </a:rPr>
              <a:t>_____ </a:t>
            </a:r>
            <a:r>
              <a:rPr lang="en-US" sz="3150" b="1" dirty="0">
                <a:solidFill>
                  <a:srgbClr val="0070C0"/>
                </a:solidFill>
              </a:rPr>
              <a:t>TO PRODUCE, </a:t>
            </a:r>
            <a:r>
              <a:rPr lang="en-US" sz="3150" b="1" dirty="0" smtClean="0">
                <a:solidFill>
                  <a:srgbClr val="0070C0"/>
                </a:solidFill>
              </a:rPr>
              <a:t>_____ </a:t>
            </a:r>
            <a:r>
              <a:rPr lang="en-US" sz="3150" b="1" dirty="0">
                <a:solidFill>
                  <a:srgbClr val="0070C0"/>
                </a:solidFill>
              </a:rPr>
              <a:t>TO PRODUCE, &amp; </a:t>
            </a:r>
            <a:r>
              <a:rPr lang="en-US" sz="3150" b="1" dirty="0" smtClean="0">
                <a:solidFill>
                  <a:srgbClr val="0070C0"/>
                </a:solidFill>
              </a:rPr>
              <a:t>____ _____ </a:t>
            </a:r>
            <a:r>
              <a:rPr lang="en-US" sz="3150" b="1" dirty="0">
                <a:solidFill>
                  <a:srgbClr val="0070C0"/>
                </a:solidFill>
              </a:rPr>
              <a:t>TO PRODUCE</a:t>
            </a:r>
          </a:p>
        </p:txBody>
      </p:sp>
    </p:spTree>
    <p:extLst>
      <p:ext uri="{BB962C8B-B14F-4D97-AF65-F5344CB8AC3E}">
        <p14:creationId xmlns:p14="http://schemas.microsoft.com/office/powerpoint/2010/main" val="406708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§6.2 – TRADE-OFFS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404-405)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150" b="1" dirty="0">
                <a:solidFill>
                  <a:srgbClr val="0070C0"/>
                </a:solidFill>
              </a:rPr>
              <a:t>Economic decisions involve e</a:t>
            </a:r>
            <a:r>
              <a:rPr lang="en-US" sz="3150" b="1" dirty="0" smtClean="0">
                <a:solidFill>
                  <a:srgbClr val="0070C0"/>
                </a:solidFill>
              </a:rPr>
              <a:t>________ </a:t>
            </a:r>
            <a:r>
              <a:rPr lang="en-US" sz="3150" b="1" dirty="0">
                <a:solidFill>
                  <a:srgbClr val="0070C0"/>
                </a:solidFill>
              </a:rPr>
              <a:t>one g</a:t>
            </a:r>
            <a:r>
              <a:rPr lang="en-US" sz="3150" b="1" dirty="0" smtClean="0">
                <a:solidFill>
                  <a:srgbClr val="0070C0"/>
                </a:solidFill>
              </a:rPr>
              <a:t>____/</a:t>
            </a:r>
            <a:r>
              <a:rPr lang="en-US" sz="3150" b="1" dirty="0">
                <a:solidFill>
                  <a:srgbClr val="0070C0"/>
                </a:solidFill>
              </a:rPr>
              <a:t>s</a:t>
            </a:r>
            <a:r>
              <a:rPr lang="en-US" sz="3150" b="1" dirty="0" smtClean="0">
                <a:solidFill>
                  <a:srgbClr val="0070C0"/>
                </a:solidFill>
              </a:rPr>
              <a:t>______ </a:t>
            </a:r>
            <a:r>
              <a:rPr lang="en-US" sz="3150" b="1" dirty="0">
                <a:solidFill>
                  <a:srgbClr val="0070C0"/>
                </a:solidFill>
              </a:rPr>
              <a:t>for another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150" b="1" i="1" u="sng" dirty="0">
                <a:solidFill>
                  <a:srgbClr val="0070C0"/>
                </a:solidFill>
              </a:rPr>
              <a:t>Trade-off</a:t>
            </a:r>
            <a:r>
              <a:rPr lang="en-US" sz="3150" b="1" dirty="0">
                <a:solidFill>
                  <a:srgbClr val="0070C0"/>
                </a:solidFill>
              </a:rPr>
              <a:t>: the a</a:t>
            </a:r>
            <a:r>
              <a:rPr lang="en-US" sz="3150" b="1" dirty="0" smtClean="0">
                <a:solidFill>
                  <a:srgbClr val="0070C0"/>
                </a:solidFill>
              </a:rPr>
              <a:t>________ </a:t>
            </a:r>
            <a:r>
              <a:rPr lang="en-US" sz="3150" b="1" dirty="0">
                <a:solidFill>
                  <a:srgbClr val="0070C0"/>
                </a:solidFill>
              </a:rPr>
              <a:t>you face if you decide to do </a:t>
            </a:r>
            <a:r>
              <a:rPr lang="en-US" sz="3150" b="1" dirty="0" smtClean="0">
                <a:solidFill>
                  <a:srgbClr val="0070C0"/>
                </a:solidFill>
              </a:rPr>
              <a:t>____ </a:t>
            </a:r>
            <a:r>
              <a:rPr lang="en-US" sz="3150" b="1" dirty="0">
                <a:solidFill>
                  <a:srgbClr val="0070C0"/>
                </a:solidFill>
              </a:rPr>
              <a:t>thing rather than </a:t>
            </a:r>
            <a:r>
              <a:rPr lang="en-US" sz="3150" b="1" dirty="0" smtClean="0">
                <a:solidFill>
                  <a:srgbClr val="0070C0"/>
                </a:solidFill>
              </a:rPr>
              <a:t>_________</a:t>
            </a:r>
            <a:endParaRPr lang="en-US" sz="3150" b="1" dirty="0">
              <a:solidFill>
                <a:srgbClr val="0070C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150" b="1" dirty="0"/>
              <a:t>Trade-offs </a:t>
            </a:r>
            <a:r>
              <a:rPr lang="en-US" sz="3150" b="1" dirty="0">
                <a:solidFill>
                  <a:srgbClr val="0070C0"/>
                </a:solidFill>
              </a:rPr>
              <a:t>do not always involve m</a:t>
            </a:r>
            <a:r>
              <a:rPr lang="en-US" sz="3150" b="1" dirty="0" smtClean="0">
                <a:solidFill>
                  <a:srgbClr val="0070C0"/>
                </a:solidFill>
              </a:rPr>
              <a:t>_____</a:t>
            </a:r>
            <a:r>
              <a:rPr lang="en-US" sz="3150" b="1" dirty="0" smtClean="0"/>
              <a:t>; </a:t>
            </a:r>
            <a:r>
              <a:rPr lang="en-US" sz="3150" b="1" dirty="0"/>
              <a:t>they </a:t>
            </a:r>
            <a:r>
              <a:rPr lang="en-US" sz="3150" b="1" dirty="0">
                <a:solidFill>
                  <a:srgbClr val="0070C0"/>
                </a:solidFill>
              </a:rPr>
              <a:t>could involve other scarce resources like t</a:t>
            </a:r>
            <a:r>
              <a:rPr lang="en-US" sz="3150" b="1" dirty="0" smtClean="0">
                <a:solidFill>
                  <a:srgbClr val="0070C0"/>
                </a:solidFill>
              </a:rPr>
              <a:t>_____</a:t>
            </a:r>
            <a:endParaRPr lang="en-US" sz="315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3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§6.2 – TRADE-OFFS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404-405)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/>
              <a:t>Ex.: It’s 3PM. You have a test tomorrow at 7AM. You have estimated the following: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You need at least 3 hours to study to earn a B and 4 hours to earn an A.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You need 8 hours of sleep to get through the rest of the school day </a:t>
            </a:r>
            <a:r>
              <a:rPr lang="en-US" b="1" dirty="0" smtClean="0"/>
              <a:t>&amp; </a:t>
            </a:r>
            <a:r>
              <a:rPr lang="en-US" b="1" dirty="0"/>
              <a:t>be alert for the test.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You have team practice for 2 hours (until 5PM).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Getting to and from school, getting showered, dressed, and fed takes one hour.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You have a friend that wants you go see a movie. To meet them, see the movie, and get back home will take 3 hours.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Create two scenarios: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/>
              <a:t>One where you can earn an A:</a:t>
            </a:r>
          </a:p>
        </p:txBody>
      </p:sp>
    </p:spTree>
    <p:extLst>
      <p:ext uri="{BB962C8B-B14F-4D97-AF65-F5344CB8AC3E}">
        <p14:creationId xmlns:p14="http://schemas.microsoft.com/office/powerpoint/2010/main" val="70696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§6.2 – TRADE-OFFS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404-405)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/>
              <a:t>Ex.: It’s 3PM. You have a test tomorrow at 7AM. You have estimated the following: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You need at least 3 hours to study to earn a B and 4 hours to earn an A.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You need 8 hours of sleep to get through the rest of the school day </a:t>
            </a:r>
            <a:r>
              <a:rPr lang="en-US" b="1" dirty="0" smtClean="0"/>
              <a:t>&amp; </a:t>
            </a:r>
            <a:r>
              <a:rPr lang="en-US" b="1" dirty="0"/>
              <a:t>be alert for the test.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You have team practice for 2 hours (until 5PM).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Getting to and from school, getting showered, dressed, and fed takes one hour.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You have a friend that wants you go see a movie. To meet them, see the movie, and get back home will take 3 hours.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Create two scenarios: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/>
              <a:t>One </a:t>
            </a:r>
            <a:r>
              <a:rPr lang="en-US" sz="2400" b="1" dirty="0"/>
              <a:t>of your own choosing</a:t>
            </a:r>
            <a:r>
              <a:rPr lang="en-US" sz="2400" b="1" dirty="0" smtClean="0"/>
              <a:t>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8931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§6.2 – TRADE-OFFS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404-405)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0070C0"/>
                </a:solidFill>
              </a:rPr>
              <a:t>Trade-offs also exist for b______________ and entire c_____________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Business can choose to invest more money into building a new </a:t>
            </a:r>
            <a:r>
              <a:rPr lang="en-US" sz="3000" b="1" dirty="0" smtClean="0"/>
              <a:t>STORE or </a:t>
            </a:r>
            <a:r>
              <a:rPr lang="en-US" sz="3000" b="1" dirty="0"/>
              <a:t>more </a:t>
            </a:r>
            <a:r>
              <a:rPr lang="en-US" sz="3000" b="1" dirty="0" smtClean="0"/>
              <a:t>ADVERTISING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Countries can choose to use more of their resources on building up their </a:t>
            </a:r>
            <a:r>
              <a:rPr lang="en-US" sz="3000" b="1" dirty="0" smtClean="0"/>
              <a:t>MILITARY, </a:t>
            </a:r>
            <a:r>
              <a:rPr lang="en-US" sz="3000" b="1" dirty="0"/>
              <a:t>but then there will be fewer </a:t>
            </a:r>
            <a:r>
              <a:rPr lang="en-US" sz="3000" b="1" dirty="0" smtClean="0"/>
              <a:t>RESOURCES for ROADS, HOSPITALS, SCHOOLS, </a:t>
            </a:r>
            <a:r>
              <a:rPr lang="en-US" sz="3000" b="1" dirty="0"/>
              <a:t>and others things that its citizens </a:t>
            </a:r>
            <a:r>
              <a:rPr lang="en-US" sz="3000" b="1" dirty="0" smtClean="0"/>
              <a:t>need/want</a:t>
            </a:r>
            <a:r>
              <a:rPr lang="en-US" sz="3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12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§6.2 – OPPORTUNITY COST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405)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150" b="1" i="1" u="sng" dirty="0">
                <a:solidFill>
                  <a:srgbClr val="0070C0"/>
                </a:solidFill>
              </a:rPr>
              <a:t>Opportunity cost</a:t>
            </a:r>
            <a:r>
              <a:rPr lang="en-US" sz="3150" b="1" dirty="0">
                <a:solidFill>
                  <a:srgbClr val="0070C0"/>
                </a:solidFill>
              </a:rPr>
              <a:t>: </a:t>
            </a:r>
            <a:r>
              <a:rPr lang="en-US" sz="3150" b="1" dirty="0" smtClean="0">
                <a:solidFill>
                  <a:srgbClr val="0070C0"/>
                </a:solidFill>
              </a:rPr>
              <a:t>c_____ </a:t>
            </a:r>
            <a:r>
              <a:rPr lang="en-US" sz="3150" b="1" dirty="0">
                <a:solidFill>
                  <a:srgbClr val="0070C0"/>
                </a:solidFill>
              </a:rPr>
              <a:t>of the n</a:t>
            </a:r>
            <a:r>
              <a:rPr lang="en-US" sz="3150" b="1" dirty="0" smtClean="0">
                <a:solidFill>
                  <a:srgbClr val="0070C0"/>
                </a:solidFill>
              </a:rPr>
              <a:t>_____-</a:t>
            </a:r>
            <a:r>
              <a:rPr lang="en-US" sz="3150" b="1" dirty="0">
                <a:solidFill>
                  <a:srgbClr val="0070C0"/>
                </a:solidFill>
              </a:rPr>
              <a:t>b</a:t>
            </a:r>
            <a:r>
              <a:rPr lang="en-US" sz="3150" b="1" dirty="0" smtClean="0">
                <a:solidFill>
                  <a:srgbClr val="0070C0"/>
                </a:solidFill>
              </a:rPr>
              <a:t>_____ </a:t>
            </a:r>
            <a:r>
              <a:rPr lang="en-US" sz="3150" b="1" dirty="0">
                <a:solidFill>
                  <a:srgbClr val="0070C0"/>
                </a:solidFill>
              </a:rPr>
              <a:t>use of your t</a:t>
            </a:r>
            <a:r>
              <a:rPr lang="en-US" sz="3150" b="1" dirty="0" smtClean="0">
                <a:solidFill>
                  <a:srgbClr val="0070C0"/>
                </a:solidFill>
              </a:rPr>
              <a:t>_____ </a:t>
            </a:r>
            <a:r>
              <a:rPr lang="en-US" sz="3150" b="1" dirty="0">
                <a:solidFill>
                  <a:srgbClr val="0070C0"/>
                </a:solidFill>
              </a:rPr>
              <a:t>or m</a:t>
            </a:r>
            <a:r>
              <a:rPr lang="en-US" sz="3150" b="1" dirty="0" smtClean="0">
                <a:solidFill>
                  <a:srgbClr val="0070C0"/>
                </a:solidFill>
              </a:rPr>
              <a:t>______ </a:t>
            </a:r>
            <a:r>
              <a:rPr lang="en-US" sz="3150" b="1" dirty="0">
                <a:solidFill>
                  <a:srgbClr val="0070C0"/>
                </a:solidFill>
              </a:rPr>
              <a:t>when you c</a:t>
            </a:r>
            <a:r>
              <a:rPr lang="en-US" sz="3150" b="1" dirty="0" smtClean="0">
                <a:solidFill>
                  <a:srgbClr val="0070C0"/>
                </a:solidFill>
              </a:rPr>
              <a:t>______ </a:t>
            </a:r>
            <a:r>
              <a:rPr lang="en-US" sz="3150" b="1" dirty="0">
                <a:solidFill>
                  <a:srgbClr val="0070C0"/>
                </a:solidFill>
              </a:rPr>
              <a:t>to do </a:t>
            </a:r>
            <a:r>
              <a:rPr lang="en-US" sz="3150" b="1" dirty="0" smtClean="0">
                <a:solidFill>
                  <a:srgbClr val="0070C0"/>
                </a:solidFill>
              </a:rPr>
              <a:t>____ </a:t>
            </a:r>
            <a:r>
              <a:rPr lang="en-US" sz="3150" b="1" dirty="0">
                <a:solidFill>
                  <a:srgbClr val="0070C0"/>
                </a:solidFill>
              </a:rPr>
              <a:t>thing rather than </a:t>
            </a:r>
            <a:r>
              <a:rPr lang="en-US" sz="3150" b="1" dirty="0" smtClean="0">
                <a:solidFill>
                  <a:srgbClr val="0070C0"/>
                </a:solidFill>
              </a:rPr>
              <a:t>_________</a:t>
            </a:r>
            <a:endParaRPr lang="en-US" sz="3150" b="1" dirty="0">
              <a:solidFill>
                <a:srgbClr val="0070C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150" b="1" dirty="0">
                <a:solidFill>
                  <a:srgbClr val="0070C0"/>
                </a:solidFill>
              </a:rPr>
              <a:t>All t</a:t>
            </a:r>
            <a:r>
              <a:rPr lang="en-US" sz="3150" b="1" dirty="0" smtClean="0">
                <a:solidFill>
                  <a:srgbClr val="0070C0"/>
                </a:solidFill>
              </a:rPr>
              <a:t>_____-</a:t>
            </a:r>
            <a:r>
              <a:rPr lang="en-US" sz="3150" b="1" dirty="0">
                <a:solidFill>
                  <a:srgbClr val="0070C0"/>
                </a:solidFill>
              </a:rPr>
              <a:t>o</a:t>
            </a:r>
            <a:r>
              <a:rPr lang="en-US" sz="3150" b="1" dirty="0" smtClean="0">
                <a:solidFill>
                  <a:srgbClr val="0070C0"/>
                </a:solidFill>
              </a:rPr>
              <a:t>____ </a:t>
            </a:r>
            <a:r>
              <a:rPr lang="en-US" sz="3150" b="1" dirty="0">
                <a:solidFill>
                  <a:srgbClr val="0070C0"/>
                </a:solidFill>
              </a:rPr>
              <a:t>involve a l</a:t>
            </a:r>
            <a:r>
              <a:rPr lang="en-US" sz="3150" b="1" dirty="0" smtClean="0">
                <a:solidFill>
                  <a:srgbClr val="0070C0"/>
                </a:solidFill>
              </a:rPr>
              <a:t>____ </a:t>
            </a:r>
            <a:r>
              <a:rPr lang="en-US" sz="3150" b="1" dirty="0">
                <a:solidFill>
                  <a:srgbClr val="0070C0"/>
                </a:solidFill>
              </a:rPr>
              <a:t>(an o</a:t>
            </a:r>
            <a:r>
              <a:rPr lang="en-US" sz="3150" b="1" dirty="0" smtClean="0">
                <a:solidFill>
                  <a:srgbClr val="0070C0"/>
                </a:solidFill>
              </a:rPr>
              <a:t>__________ </a:t>
            </a:r>
            <a:r>
              <a:rPr lang="en-US" sz="3150" b="1" dirty="0">
                <a:solidFill>
                  <a:srgbClr val="0070C0"/>
                </a:solidFill>
              </a:rPr>
              <a:t>that is g</a:t>
            </a:r>
            <a:r>
              <a:rPr lang="en-US" sz="3150" b="1" dirty="0" smtClean="0">
                <a:solidFill>
                  <a:srgbClr val="0070C0"/>
                </a:solidFill>
              </a:rPr>
              <a:t>_____ </a:t>
            </a:r>
            <a:r>
              <a:rPr lang="en-US" sz="3150" b="1" dirty="0">
                <a:solidFill>
                  <a:srgbClr val="0070C0"/>
                </a:solidFill>
              </a:rPr>
              <a:t>u</a:t>
            </a:r>
            <a:r>
              <a:rPr lang="en-US" sz="3150" b="1" dirty="0" smtClean="0">
                <a:solidFill>
                  <a:srgbClr val="0070C0"/>
                </a:solidFill>
              </a:rPr>
              <a:t>__)</a:t>
            </a:r>
            <a:endParaRPr lang="en-US" sz="315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150" b="1" dirty="0"/>
              <a:t>Ex.: Going to college costs more than the tuition, books, &amp; other expenses for which you pay. It also involves the loss of e</a:t>
            </a:r>
            <a:r>
              <a:rPr lang="en-US" sz="3150" b="1" dirty="0" smtClean="0"/>
              <a:t>___________ </a:t>
            </a:r>
            <a:r>
              <a:rPr lang="en-US" sz="3150" b="1" dirty="0"/>
              <a:t>because of the t</a:t>
            </a:r>
            <a:r>
              <a:rPr lang="en-US" sz="3150" b="1" dirty="0" smtClean="0"/>
              <a:t>____ </a:t>
            </a:r>
            <a:r>
              <a:rPr lang="en-US" sz="3150" b="1" dirty="0"/>
              <a:t>you will spend s</a:t>
            </a:r>
            <a:r>
              <a:rPr lang="en-US" sz="3150" b="1" dirty="0" smtClean="0"/>
              <a:t>_______ </a:t>
            </a:r>
            <a:r>
              <a:rPr lang="en-US" sz="3150" b="1" dirty="0"/>
              <a:t>&amp; attending c_______.</a:t>
            </a:r>
          </a:p>
        </p:txBody>
      </p:sp>
    </p:spTree>
    <p:extLst>
      <p:ext uri="{BB962C8B-B14F-4D97-AF65-F5344CB8AC3E}">
        <p14:creationId xmlns:p14="http://schemas.microsoft.com/office/powerpoint/2010/main" val="186816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§6.2 – INCENTIVES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300" b="1" i="1" u="sng" dirty="0">
                <a:solidFill>
                  <a:srgbClr val="0070C0"/>
                </a:solidFill>
              </a:rPr>
              <a:t>Incentives</a:t>
            </a:r>
            <a:r>
              <a:rPr lang="en-US" sz="3300" b="1" dirty="0">
                <a:solidFill>
                  <a:srgbClr val="0070C0"/>
                </a:solidFill>
              </a:rPr>
              <a:t>: things that </a:t>
            </a:r>
            <a:r>
              <a:rPr lang="en-US" sz="3300" b="1" dirty="0" smtClean="0">
                <a:solidFill>
                  <a:srgbClr val="0070C0"/>
                </a:solidFill>
              </a:rPr>
              <a:t>MOTIVATE </a:t>
            </a:r>
            <a:r>
              <a:rPr lang="en-US" sz="3300" b="1" dirty="0">
                <a:solidFill>
                  <a:srgbClr val="0070C0"/>
                </a:solidFill>
              </a:rPr>
              <a:t>economic </a:t>
            </a:r>
            <a:r>
              <a:rPr lang="en-US" sz="3300" b="1" dirty="0" smtClean="0">
                <a:solidFill>
                  <a:srgbClr val="0070C0"/>
                </a:solidFill>
              </a:rPr>
              <a:t>ACTORS </a:t>
            </a:r>
            <a:r>
              <a:rPr lang="en-US" sz="3300" b="1" dirty="0">
                <a:solidFill>
                  <a:srgbClr val="0070C0"/>
                </a:solidFill>
              </a:rPr>
              <a:t>to </a:t>
            </a:r>
            <a:r>
              <a:rPr lang="en-US" sz="3300" b="1" dirty="0" smtClean="0">
                <a:solidFill>
                  <a:srgbClr val="0070C0"/>
                </a:solidFill>
              </a:rPr>
              <a:t>ACT</a:t>
            </a:r>
            <a:endParaRPr lang="en-US" sz="3300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b="1" dirty="0"/>
              <a:t>Ex.: </a:t>
            </a:r>
            <a:r>
              <a:rPr lang="en-US" sz="3300" b="1" dirty="0" smtClean="0">
                <a:solidFill>
                  <a:srgbClr val="0070C0"/>
                </a:solidFill>
              </a:rPr>
              <a:t>Main </a:t>
            </a:r>
            <a:r>
              <a:rPr lang="en-US" sz="3300" b="1" dirty="0">
                <a:solidFill>
                  <a:srgbClr val="0070C0"/>
                </a:solidFill>
              </a:rPr>
              <a:t>incentive for producers </a:t>
            </a:r>
            <a:r>
              <a:rPr lang="en-US" sz="3300" b="1" dirty="0"/>
              <a:t>(people/businesses that make/do goods/services for people who are willing to pay for them) is to </a:t>
            </a:r>
            <a:r>
              <a:rPr lang="en-US" sz="3300" b="1" dirty="0">
                <a:solidFill>
                  <a:srgbClr val="0070C0"/>
                </a:solidFill>
              </a:rPr>
              <a:t>make the greatest p</a:t>
            </a:r>
            <a:r>
              <a:rPr lang="en-US" sz="3300" b="1" dirty="0" smtClean="0">
                <a:solidFill>
                  <a:srgbClr val="0070C0"/>
                </a:solidFill>
              </a:rPr>
              <a:t>______ </a:t>
            </a:r>
            <a:r>
              <a:rPr lang="en-US" sz="3300" b="1" dirty="0">
                <a:solidFill>
                  <a:srgbClr val="0070C0"/>
                </a:solidFill>
              </a:rPr>
              <a:t>that they can</a:t>
            </a:r>
            <a:r>
              <a:rPr lang="en-US" sz="3300" b="1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b="1" dirty="0"/>
              <a:t>Ex.: </a:t>
            </a:r>
            <a:r>
              <a:rPr lang="en-US" sz="3300" b="1" dirty="0">
                <a:solidFill>
                  <a:srgbClr val="0070C0"/>
                </a:solidFill>
              </a:rPr>
              <a:t>M</a:t>
            </a:r>
            <a:r>
              <a:rPr lang="en-US" sz="3300" b="1" dirty="0" smtClean="0">
                <a:solidFill>
                  <a:srgbClr val="0070C0"/>
                </a:solidFill>
              </a:rPr>
              <a:t>ain </a:t>
            </a:r>
            <a:r>
              <a:rPr lang="en-US" sz="3300" b="1" dirty="0">
                <a:solidFill>
                  <a:srgbClr val="0070C0"/>
                </a:solidFill>
              </a:rPr>
              <a:t>incentive for consumers </a:t>
            </a:r>
            <a:r>
              <a:rPr lang="en-US" sz="3300" b="1" dirty="0"/>
              <a:t>(people who buy </a:t>
            </a:r>
            <a:r>
              <a:rPr lang="en-US" sz="3300" b="1" dirty="0" smtClean="0"/>
              <a:t>goods &amp; services </a:t>
            </a:r>
            <a:r>
              <a:rPr lang="en-US" sz="3300" b="1" dirty="0"/>
              <a:t>from others) is to </a:t>
            </a:r>
            <a:r>
              <a:rPr lang="en-US" sz="3300" b="1" dirty="0">
                <a:solidFill>
                  <a:srgbClr val="0070C0"/>
                </a:solidFill>
              </a:rPr>
              <a:t>get the greatest v</a:t>
            </a:r>
            <a:r>
              <a:rPr lang="en-US" sz="3300" b="1" dirty="0" smtClean="0">
                <a:solidFill>
                  <a:srgbClr val="0070C0"/>
                </a:solidFill>
              </a:rPr>
              <a:t>_____ </a:t>
            </a:r>
            <a:r>
              <a:rPr lang="en-US" sz="3300" b="1" dirty="0">
                <a:solidFill>
                  <a:srgbClr val="0070C0"/>
                </a:solidFill>
              </a:rPr>
              <a:t>that they can</a:t>
            </a:r>
            <a:r>
              <a:rPr lang="en-US" sz="33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420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4945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>
                <a:solidFill>
                  <a:srgbClr val="FF0000"/>
                </a:solidFill>
                <a:latin typeface="+mn-lt"/>
              </a:rPr>
              <a:t>Welcome, Titans!</a:t>
            </a:r>
            <a:endParaRPr lang="en-US" sz="4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7882"/>
            <a:ext cx="12192000" cy="3696235"/>
          </a:xfrm>
        </p:spPr>
        <p:txBody>
          <a:bodyPr>
            <a:normAutofit/>
          </a:bodyPr>
          <a:lstStyle/>
          <a:p>
            <a:pPr algn="l"/>
            <a:r>
              <a:rPr lang="en-US" sz="2900" b="1" dirty="0"/>
              <a:t>Always, always, ALWAYS, read and follow directions on the board.</a:t>
            </a:r>
          </a:p>
          <a:p>
            <a:pPr marL="514350" indent="-514350" algn="l">
              <a:buAutoNum type="arabicParenBoth"/>
            </a:pPr>
            <a:r>
              <a:rPr lang="en-US" sz="2900" b="1" dirty="0"/>
              <a:t>Find your </a:t>
            </a:r>
            <a:r>
              <a:rPr lang="en-US" sz="2900" b="1" u="sng" dirty="0"/>
              <a:t>EXACT</a:t>
            </a:r>
            <a:r>
              <a:rPr lang="en-US" sz="2900" b="1" dirty="0"/>
              <a:t> seat using the chart below</a:t>
            </a:r>
          </a:p>
          <a:p>
            <a:pPr marL="514350" indent="-514350" algn="l">
              <a:buAutoNum type="arabicParenBoth"/>
            </a:pPr>
            <a:r>
              <a:rPr lang="en-US" sz="2900" b="1" dirty="0">
                <a:solidFill>
                  <a:srgbClr val="FF0000"/>
                </a:solidFill>
              </a:rPr>
              <a:t>You will need: pencil, </a:t>
            </a:r>
            <a:r>
              <a:rPr lang="en-US" sz="2900" b="1" dirty="0" smtClean="0">
                <a:solidFill>
                  <a:srgbClr val="FF0000"/>
                </a:solidFill>
              </a:rPr>
              <a:t>highlighter, TEXTBOOK, 6.3 notes</a:t>
            </a:r>
          </a:p>
          <a:p>
            <a:pPr marL="514350" indent="-514350" algn="l">
              <a:buAutoNum type="arabicParenBoth"/>
            </a:pPr>
            <a:r>
              <a:rPr lang="en-US" sz="2900" b="1" u="sng" dirty="0" smtClean="0">
                <a:solidFill>
                  <a:srgbClr val="FF0000"/>
                </a:solidFill>
              </a:rPr>
              <a:t>Have 6.2 vocab </a:t>
            </a:r>
            <a:r>
              <a:rPr lang="en-US" sz="2900" b="1" u="sng" dirty="0" err="1" smtClean="0">
                <a:solidFill>
                  <a:srgbClr val="FF0000"/>
                </a:solidFill>
              </a:rPr>
              <a:t>hw</a:t>
            </a:r>
            <a:r>
              <a:rPr lang="en-US" sz="2900" b="1" u="sng" dirty="0" smtClean="0">
                <a:solidFill>
                  <a:srgbClr val="FF0000"/>
                </a:solidFill>
              </a:rPr>
              <a:t> (most of you did “scarcity”) to pass up w/in the 1</a:t>
            </a:r>
            <a:r>
              <a:rPr lang="en-US" sz="2900" b="1" u="sng" baseline="30000" dirty="0" smtClean="0">
                <a:solidFill>
                  <a:srgbClr val="FF0000"/>
                </a:solidFill>
              </a:rPr>
              <a:t>st</a:t>
            </a:r>
            <a:r>
              <a:rPr lang="en-US" sz="2900" b="1" u="sng" dirty="0" smtClean="0">
                <a:solidFill>
                  <a:srgbClr val="FF0000"/>
                </a:solidFill>
              </a:rPr>
              <a:t> minute of class. After this, it is considered late.</a:t>
            </a:r>
            <a:endParaRPr lang="en-US" sz="29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45383" y="4134117"/>
          <a:ext cx="11049000" cy="2705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1500"/>
                <a:gridCol w="1841500"/>
                <a:gridCol w="1841500"/>
                <a:gridCol w="1841500"/>
                <a:gridCol w="1841500"/>
                <a:gridCol w="1841500"/>
              </a:tblGrid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Blick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Crew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Jones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Manor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Cantu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Sims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Beltran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Elkovich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Kidd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Withers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Robinson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Thompson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Roop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Hall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Legette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Lovato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Hockaday</a:t>
                      </a:r>
                      <a:endParaRPr lang="en-US" sz="2400" b="1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Walston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Hendrix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Paasewe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Owens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Simpson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Mejia</a:t>
                      </a:r>
                    </a:p>
                  </a:txBody>
                  <a:tcPr>
                    <a:noFill/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Rispinto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Stanton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Lynch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Roberts</a:t>
                      </a:r>
                      <a:endParaRPr 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Roseboro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Womack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62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01487"/>
            <a:ext cx="12192000" cy="328537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CIVICS &amp; ECONOMICS: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rgbClr val="0070C0"/>
                </a:solidFill>
                <a:latin typeface="+mn-lt"/>
              </a:rPr>
              <a:t>UNIT #6 – FOUNDATION OF ECONOMICS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chemeClr val="accent4"/>
                </a:solidFill>
                <a:latin typeface="+mn-lt"/>
              </a:rPr>
              <a:t>HIGHLIGHT WHAT IS 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BLUE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21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01487"/>
            <a:ext cx="12192000" cy="328537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CIVICS &amp; ECONOMICS: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rgbClr val="0070C0"/>
                </a:solidFill>
                <a:latin typeface="+mn-lt"/>
              </a:rPr>
              <a:t>UNIT #6 – FOUNDATION OF ECONOMICS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chemeClr val="accent4"/>
                </a:solidFill>
                <a:latin typeface="+mn-lt"/>
              </a:rPr>
              <a:t>HIGHLIGHT WHAT IS 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BLUE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96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9928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+mn-lt"/>
              </a:rPr>
              <a:t>§6.3 – VOCAB LOG (03/22)</a:t>
            </a:r>
            <a:endParaRPr lang="en-US" sz="3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6226"/>
            <a:ext cx="12192000" cy="6505576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950" b="1" u="sng" dirty="0" smtClean="0">
                <a:solidFill>
                  <a:srgbClr val="FF0000"/>
                </a:solidFill>
              </a:rPr>
              <a:t>LABEL THE NUMBER (6.3) AND THE DATE (3/22).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50" b="1" u="sng" dirty="0" smtClean="0">
                <a:solidFill>
                  <a:schemeClr val="bg2">
                    <a:lumMod val="10000"/>
                  </a:schemeClr>
                </a:solidFill>
              </a:rPr>
              <a:t>Factors of production</a:t>
            </a:r>
            <a:r>
              <a:rPr lang="en-US" sz="2950" b="1" dirty="0" smtClean="0">
                <a:solidFill>
                  <a:schemeClr val="bg2">
                    <a:lumMod val="10000"/>
                  </a:schemeClr>
                </a:solidFill>
              </a:rPr>
              <a:t>: (also called MEANS of production) resources needed to produce goods &amp; services – incl., land, labor, capital, &amp; entrepreneurship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50" b="1" u="sng" dirty="0" smtClean="0">
                <a:solidFill>
                  <a:schemeClr val="bg2">
                    <a:lumMod val="10000"/>
                  </a:schemeClr>
                </a:solidFill>
              </a:rPr>
              <a:t>Land</a:t>
            </a:r>
            <a:r>
              <a:rPr lang="en-US" sz="2950" b="1" dirty="0" smtClean="0">
                <a:solidFill>
                  <a:schemeClr val="bg2">
                    <a:lumMod val="10000"/>
                  </a:schemeClr>
                </a:solidFill>
              </a:rPr>
              <a:t>: property (land) &amp; natural resources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50" b="1" u="sng" dirty="0" smtClean="0">
                <a:solidFill>
                  <a:schemeClr val="bg2">
                    <a:lumMod val="10000"/>
                  </a:schemeClr>
                </a:solidFill>
              </a:rPr>
              <a:t>Natural resources</a:t>
            </a:r>
            <a:r>
              <a:rPr lang="en-US" sz="2950" b="1" dirty="0" smtClean="0">
                <a:solidFill>
                  <a:schemeClr val="bg2">
                    <a:lumMod val="10000"/>
                  </a:schemeClr>
                </a:solidFill>
              </a:rPr>
              <a:t>: raw materials in nature used to make what humans need/want (renewable &amp; non-renewable)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50" b="1" u="sng" dirty="0" smtClean="0">
                <a:solidFill>
                  <a:schemeClr val="bg2">
                    <a:lumMod val="10000"/>
                  </a:schemeClr>
                </a:solidFill>
              </a:rPr>
              <a:t>Labor</a:t>
            </a:r>
            <a:r>
              <a:rPr lang="en-US" sz="2950" b="1" dirty="0" smtClean="0">
                <a:solidFill>
                  <a:schemeClr val="bg2">
                    <a:lumMod val="10000"/>
                  </a:schemeClr>
                </a:solidFill>
              </a:rPr>
              <a:t>: human contribution to making goods/services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50" b="1" u="sng" dirty="0" smtClean="0">
                <a:solidFill>
                  <a:schemeClr val="bg2">
                    <a:lumMod val="10000"/>
                  </a:schemeClr>
                </a:solidFill>
              </a:rPr>
              <a:t>Physical capital</a:t>
            </a:r>
            <a:r>
              <a:rPr lang="en-US" sz="2950" b="1" dirty="0" smtClean="0">
                <a:solidFill>
                  <a:schemeClr val="bg2">
                    <a:lumMod val="10000"/>
                  </a:schemeClr>
                </a:solidFill>
              </a:rPr>
              <a:t>: structures/buildings &amp; equipment/machines used to make goods/services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50" b="1" u="sng" dirty="0" smtClean="0">
                <a:solidFill>
                  <a:schemeClr val="bg2">
                    <a:lumMod val="10000"/>
                  </a:schemeClr>
                </a:solidFill>
              </a:rPr>
              <a:t>Human capital</a:t>
            </a:r>
            <a:r>
              <a:rPr lang="en-US" sz="2950" b="1" dirty="0" smtClean="0">
                <a:solidFill>
                  <a:schemeClr val="bg2">
                    <a:lumMod val="10000"/>
                  </a:schemeClr>
                </a:solidFill>
              </a:rPr>
              <a:t>: skills/knowledge needed to make goods/services</a:t>
            </a:r>
            <a:endParaRPr lang="en-US" sz="295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50" b="1" u="sng" dirty="0" smtClean="0">
                <a:solidFill>
                  <a:schemeClr val="bg2">
                    <a:lumMod val="10000"/>
                  </a:schemeClr>
                </a:solidFill>
              </a:rPr>
              <a:t>Capital</a:t>
            </a:r>
            <a:r>
              <a:rPr lang="en-US" sz="2950" b="1" dirty="0" smtClean="0">
                <a:solidFill>
                  <a:schemeClr val="bg2">
                    <a:lumMod val="10000"/>
                  </a:schemeClr>
                </a:solidFill>
              </a:rPr>
              <a:t>: money used to invest in production of goods/services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950" b="1" u="sng" dirty="0" smtClean="0">
                <a:solidFill>
                  <a:schemeClr val="bg2">
                    <a:lumMod val="10000"/>
                  </a:schemeClr>
                </a:solidFill>
              </a:rPr>
              <a:t>Entrepreneurship</a:t>
            </a:r>
            <a:r>
              <a:rPr lang="en-US" sz="2950" b="1" dirty="0" smtClean="0">
                <a:solidFill>
                  <a:schemeClr val="bg2">
                    <a:lumMod val="10000"/>
                  </a:schemeClr>
                </a:solidFill>
              </a:rPr>
              <a:t>: creative, managerial, &amp; risk-taking capabilities involved in running a business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2950" b="1" dirty="0" smtClean="0">
                <a:solidFill>
                  <a:srgbClr val="FF0000"/>
                </a:solidFill>
              </a:rPr>
              <a:t>Have your 6.2 vocab </a:t>
            </a:r>
            <a:r>
              <a:rPr lang="en-US" sz="2950" b="1" dirty="0" err="1" smtClean="0">
                <a:solidFill>
                  <a:srgbClr val="FF0000"/>
                </a:solidFill>
              </a:rPr>
              <a:t>hw</a:t>
            </a:r>
            <a:r>
              <a:rPr lang="en-US" sz="2950" b="1" dirty="0" smtClean="0">
                <a:solidFill>
                  <a:srgbClr val="FF0000"/>
                </a:solidFill>
              </a:rPr>
              <a:t> ready to pass up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2950" b="1" dirty="0" smtClean="0">
                <a:solidFill>
                  <a:srgbClr val="FF0000"/>
                </a:solidFill>
              </a:rPr>
              <a:t>Set up your 6.3 </a:t>
            </a:r>
            <a:r>
              <a:rPr lang="en-US" sz="2950" b="1" dirty="0" err="1" smtClean="0">
                <a:solidFill>
                  <a:srgbClr val="FF0000"/>
                </a:solidFill>
              </a:rPr>
              <a:t>hw</a:t>
            </a:r>
            <a:r>
              <a:rPr lang="en-US" sz="2950" b="1" dirty="0" smtClean="0">
                <a:solidFill>
                  <a:srgbClr val="FF0000"/>
                </a:solidFill>
              </a:rPr>
              <a:t> (use “factors of production”)</a:t>
            </a:r>
          </a:p>
        </p:txBody>
      </p:sp>
    </p:spTree>
    <p:extLst>
      <p:ext uri="{BB962C8B-B14F-4D97-AF65-F5344CB8AC3E}">
        <p14:creationId xmlns:p14="http://schemas.microsoft.com/office/powerpoint/2010/main" val="70020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§6.3 – FACTORS OF PRODUCTION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504-505)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3000" b="1" dirty="0" smtClean="0"/>
              <a:t>RECALL: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 smtClean="0"/>
              <a:t>Central problem in economics is s______________</a:t>
            </a:r>
          </a:p>
          <a:p>
            <a:pPr marL="685800" lvl="2">
              <a:buFont typeface="Wingdings" panose="05000000000000000000" pitchFamily="2" charset="2"/>
              <a:buChar char="§"/>
            </a:pPr>
            <a:r>
              <a:rPr lang="en-US" sz="3000" b="1" dirty="0" smtClean="0"/>
              <a:t>We have unlimited w_____ &amp; n_____</a:t>
            </a:r>
          </a:p>
          <a:p>
            <a:pPr marL="685800" lvl="2">
              <a:buFont typeface="Wingdings" panose="05000000000000000000" pitchFamily="2" charset="2"/>
              <a:buChar char="§"/>
            </a:pPr>
            <a:r>
              <a:rPr lang="en-US" sz="3000" b="1" dirty="0" smtClean="0"/>
              <a:t>Yet, we have limited r____________ to make and provide the g_____ &amp; s________ we n______ &amp; w_______</a:t>
            </a:r>
          </a:p>
          <a:p>
            <a:pPr marL="685800" lvl="2">
              <a:buFont typeface="Wingdings" panose="05000000000000000000" pitchFamily="2" charset="2"/>
              <a:buChar char="§"/>
            </a:pPr>
            <a:r>
              <a:rPr lang="en-US" sz="3000" b="1" dirty="0" smtClean="0"/>
              <a:t>This means we must make economic d__________ about how to use resources</a:t>
            </a:r>
          </a:p>
          <a:p>
            <a:pPr marL="685800" lvl="2">
              <a:buFont typeface="Wingdings" panose="05000000000000000000" pitchFamily="2" charset="2"/>
              <a:buChar char="§"/>
            </a:pPr>
            <a:r>
              <a:rPr lang="en-US" sz="3000" b="1" dirty="0" smtClean="0"/>
              <a:t>All economic decisions involve t_____-o____ &amp; o____________ c_____</a:t>
            </a:r>
          </a:p>
          <a:p>
            <a:pPr marL="228600" lvl="1">
              <a:buFont typeface="Wingdings" panose="05000000000000000000" pitchFamily="2" charset="2"/>
              <a:buChar char="§"/>
            </a:pPr>
            <a:r>
              <a:rPr lang="en-US" sz="3000" b="1" dirty="0" smtClean="0"/>
              <a:t>The resources we use to make/provide the goods/services we need/want are called f_______ o__ p___________</a:t>
            </a:r>
          </a:p>
          <a:p>
            <a:pPr lvl="0">
              <a:buNone/>
            </a:pPr>
            <a:r>
              <a:rPr lang="en-US" sz="3000" b="1" u="sng" dirty="0" smtClean="0">
                <a:solidFill>
                  <a:schemeClr val="accent1">
                    <a:lumMod val="75000"/>
                  </a:schemeClr>
                </a:solidFill>
              </a:rPr>
              <a:t>FACTORS OF PRODUCTION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: R_________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necessary to p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________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____ &amp; s_______;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incl. l_____, l_______, c________, &amp; e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_____________</a:t>
            </a:r>
            <a:endParaRPr lang="en-US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2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§6.3 – FACTORS OF PRODUCTION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517, HANDOUT)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150" b="1" u="sng" dirty="0" smtClean="0">
                <a:solidFill>
                  <a:schemeClr val="accent1">
                    <a:lumMod val="75000"/>
                  </a:schemeClr>
                </a:solidFill>
              </a:rPr>
              <a:t>Land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________ &amp; all the n________ r___________ involved in the production of a good or service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Ex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.:_____________________________________________________</a:t>
            </a:r>
            <a:endParaRPr lang="en-US" sz="315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150" b="1" u="sng" dirty="0">
                <a:solidFill>
                  <a:schemeClr val="accent1">
                    <a:lumMod val="75000"/>
                  </a:schemeClr>
                </a:solidFill>
              </a:rPr>
              <a:t>Natural resources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: r____ m_________</a:t>
            </a:r>
            <a:r>
              <a:rPr lang="en-US" sz="3150" b="1" dirty="0"/>
              <a:t> in n_________ used to p__________ what humans n_____ or w_____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_____________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resources</a:t>
            </a:r>
            <a:r>
              <a:rPr lang="en-US" sz="3150" b="1" dirty="0"/>
              <a:t>: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can be 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REPLENISHED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or r___________ </a:t>
            </a:r>
            <a:r>
              <a:rPr lang="en-US" sz="3150" b="1" dirty="0"/>
              <a:t>over time (ex: we can use </a:t>
            </a:r>
            <a:r>
              <a:rPr lang="en-US" sz="3150" b="1" dirty="0">
                <a:solidFill>
                  <a:srgbClr val="0070C0"/>
                </a:solidFill>
              </a:rPr>
              <a:t>t</a:t>
            </a:r>
            <a:r>
              <a:rPr lang="en-US" sz="3150" b="1" dirty="0" smtClean="0">
                <a:solidFill>
                  <a:srgbClr val="0070C0"/>
                </a:solidFill>
              </a:rPr>
              <a:t>_______ </a:t>
            </a:r>
            <a:r>
              <a:rPr lang="en-US" sz="3150" b="1" dirty="0">
                <a:solidFill>
                  <a:srgbClr val="0070C0"/>
                </a:solidFill>
              </a:rPr>
              <a:t>to make furniture, but then p</a:t>
            </a:r>
            <a:r>
              <a:rPr lang="en-US" sz="3150" b="1" dirty="0" smtClean="0">
                <a:solidFill>
                  <a:srgbClr val="0070C0"/>
                </a:solidFill>
              </a:rPr>
              <a:t>______ </a:t>
            </a:r>
            <a:r>
              <a:rPr lang="en-US" sz="3150" b="1" dirty="0">
                <a:solidFill>
                  <a:srgbClr val="0070C0"/>
                </a:solidFill>
              </a:rPr>
              <a:t>more t_____ to replace the supply </a:t>
            </a:r>
            <a:r>
              <a:rPr lang="en-US" sz="3150" b="1" dirty="0"/>
              <a:t>for future use)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___-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___________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resources</a:t>
            </a:r>
            <a:r>
              <a:rPr lang="en-US" sz="3150" b="1" dirty="0"/>
              <a:t>: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cannot be 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REPLENISHED </a:t>
            </a:r>
            <a:r>
              <a:rPr lang="en-US" sz="3150" b="1" dirty="0" smtClean="0"/>
              <a:t>over </a:t>
            </a:r>
            <a:r>
              <a:rPr lang="en-US" sz="3150" b="1" dirty="0"/>
              <a:t>time (ex: 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PETROLEUM or CRUDE OIL </a:t>
            </a:r>
            <a:r>
              <a:rPr lang="en-US" sz="3150" b="1" dirty="0" smtClean="0"/>
              <a:t>used </a:t>
            </a:r>
            <a:r>
              <a:rPr lang="en-US" sz="3150" b="1" dirty="0"/>
              <a:t>for energy takes m</a:t>
            </a:r>
            <a:r>
              <a:rPr lang="en-US" sz="3150" b="1" dirty="0" smtClean="0"/>
              <a:t>_________ </a:t>
            </a:r>
            <a:r>
              <a:rPr lang="en-US" sz="3150" b="1" dirty="0"/>
              <a:t>of years to replenish</a:t>
            </a:r>
            <a:r>
              <a:rPr lang="en-US" sz="3150" b="1" dirty="0" smtClean="0"/>
              <a:t>)</a:t>
            </a:r>
            <a:endParaRPr lang="en-US" sz="3150" b="1" dirty="0"/>
          </a:p>
        </p:txBody>
      </p:sp>
    </p:spTree>
    <p:extLst>
      <p:ext uri="{BB962C8B-B14F-4D97-AF65-F5344CB8AC3E}">
        <p14:creationId xmlns:p14="http://schemas.microsoft.com/office/powerpoint/2010/main" val="401720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§6.3 – FACTORS OF PRODUCTION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(HANDOUT, P. 150)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150" b="1" u="sng" dirty="0" smtClean="0">
                <a:solidFill>
                  <a:schemeClr val="accent1">
                    <a:lumMod val="75000"/>
                  </a:schemeClr>
                </a:solidFill>
              </a:rPr>
              <a:t>Labor</a:t>
            </a:r>
            <a:r>
              <a:rPr lang="en-US" sz="3150" b="1" dirty="0"/>
              <a:t>: c</a:t>
            </a:r>
            <a:r>
              <a:rPr lang="en-US" sz="3150" b="1" dirty="0" smtClean="0"/>
              <a:t>_______________ </a:t>
            </a:r>
            <a:r>
              <a:rPr lang="en-US" sz="3150" b="1" dirty="0"/>
              <a:t>of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________ </a:t>
            </a:r>
            <a:r>
              <a:rPr lang="en-US" sz="3150" b="1" dirty="0"/>
              <a:t>in producing a good or service; incl. both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________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&amp; p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_________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efforts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150" b="1" dirty="0"/>
              <a:t>Ex</a:t>
            </a:r>
            <a:r>
              <a:rPr lang="en-US" sz="3150" b="1" dirty="0" smtClean="0"/>
              <a:t>.:_____________________________________________________</a:t>
            </a:r>
            <a:r>
              <a:rPr lang="en-US" sz="3150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(BACK OF NOTES, P. 150 HANDOUT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2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§6.3 – FACTORS OF PRODUCTION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</a:t>
            </a:r>
            <a:r>
              <a:rPr lang="en-US" b="1" smtClean="0">
                <a:solidFill>
                  <a:srgbClr val="FF0000"/>
                </a:solidFill>
                <a:latin typeface="+mn-lt"/>
              </a:rPr>
              <a:t>517-518)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chemeClr val="accent1">
                    <a:lumMod val="75000"/>
                  </a:schemeClr>
                </a:solidFill>
              </a:rPr>
              <a:t>Capital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sz="3000" b="1" dirty="0"/>
              <a:t>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s__________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&amp; e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__________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involved in the m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____________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or production p_______, including h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_____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capital (157) and physical capital (incl. c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_______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goods) </a:t>
            </a:r>
            <a:r>
              <a:rPr lang="en-US" sz="3000" b="1" dirty="0" smtClean="0">
                <a:solidFill>
                  <a:srgbClr val="FF0000"/>
                </a:solidFill>
              </a:rPr>
              <a:t>(BACK OF NOTES, P. 150 HANDOUT)</a:t>
            </a:r>
            <a:endParaRPr lang="en-US" sz="3000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u="sng" dirty="0">
                <a:solidFill>
                  <a:schemeClr val="accent1">
                    <a:lumMod val="75000"/>
                  </a:schemeClr>
                </a:solidFill>
              </a:rPr>
              <a:t>Human capital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: what makes workers more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PRODUCTIVE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K_________,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______,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&amp;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e___________ </a:t>
            </a:r>
            <a:r>
              <a:rPr lang="en-US" sz="3000" b="1" dirty="0"/>
              <a:t>that </a:t>
            </a:r>
            <a:r>
              <a:rPr lang="en-US" sz="3000" b="1" dirty="0" smtClean="0"/>
              <a:t>workers bring </a:t>
            </a:r>
            <a:r>
              <a:rPr lang="en-US" sz="3000" b="1" dirty="0"/>
              <a:t>to </a:t>
            </a:r>
            <a:r>
              <a:rPr lang="en-US" sz="3000" b="1" dirty="0" smtClean="0"/>
              <a:t>production </a:t>
            </a:r>
            <a:r>
              <a:rPr lang="en-US" sz="3000" b="1" dirty="0"/>
              <a:t>of </a:t>
            </a:r>
            <a:r>
              <a:rPr lang="en-US" sz="3000" b="1" dirty="0" smtClean="0"/>
              <a:t>goods/services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b="1" dirty="0" smtClean="0"/>
              <a:t>Ex</a:t>
            </a:r>
            <a:r>
              <a:rPr lang="en-US" sz="3000" b="1" dirty="0"/>
              <a:t>.: </a:t>
            </a:r>
            <a:r>
              <a:rPr lang="en-US" sz="3000" b="1" dirty="0" smtClean="0"/>
              <a:t>_____________________________________________________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u="sng" dirty="0">
                <a:solidFill>
                  <a:schemeClr val="accent1">
                    <a:lumMod val="75000"/>
                  </a:schemeClr>
                </a:solidFill>
              </a:rPr>
              <a:t>Physical Capital/</a:t>
            </a:r>
            <a:r>
              <a:rPr lang="en-US" sz="3000" b="1" u="sng" dirty="0" err="1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3000" b="1" u="sng" dirty="0" err="1" smtClean="0">
                <a:solidFill>
                  <a:schemeClr val="accent1">
                    <a:lumMod val="75000"/>
                  </a:schemeClr>
                </a:solidFill>
              </a:rPr>
              <a:t>_______</a:t>
            </a:r>
            <a:r>
              <a:rPr lang="en-US" sz="3000" b="1" u="sng" dirty="0" err="1">
                <a:solidFill>
                  <a:schemeClr val="accent1">
                    <a:lumMod val="75000"/>
                  </a:schemeClr>
                </a:solidFill>
              </a:rPr>
              <a:t>Goods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tangible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inputs</a:t>
            </a:r>
            <a:r>
              <a:rPr lang="en-US" sz="3000" b="1" dirty="0"/>
              <a:t> required to p</a:t>
            </a:r>
            <a:r>
              <a:rPr lang="en-US" sz="3000" b="1" dirty="0" smtClean="0"/>
              <a:t>_______ goods/services </a:t>
            </a:r>
            <a:r>
              <a:rPr lang="en-US" sz="3000" b="1" dirty="0" smtClean="0">
                <a:solidFill>
                  <a:srgbClr val="FF0000"/>
                </a:solidFill>
              </a:rPr>
              <a:t>(517)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Satisfy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our wants </a:t>
            </a:r>
            <a:r>
              <a:rPr lang="en-US" sz="3000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____________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b="1" dirty="0" smtClean="0"/>
              <a:t>Ex.:___________________________________________________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chemeClr val="accent1">
                    <a:lumMod val="75000"/>
                  </a:schemeClr>
                </a:solidFill>
              </a:rPr>
              <a:t>Different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from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c___________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______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(things that d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_________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satisfy our wants</a:t>
            </a:r>
            <a:r>
              <a:rPr lang="en-US" sz="3000" b="1" dirty="0"/>
              <a:t>, such as c</a:t>
            </a:r>
            <a:r>
              <a:rPr lang="en-US" sz="3000" b="1" dirty="0" smtClean="0"/>
              <a:t>________, </a:t>
            </a:r>
            <a:r>
              <a:rPr lang="en-US" sz="3000" b="1" dirty="0"/>
              <a:t>c_______, f_____, &amp; r</a:t>
            </a:r>
            <a:r>
              <a:rPr lang="en-US" sz="3000" b="1" dirty="0" smtClean="0"/>
              <a:t>_______)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55846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§6.3 – FACTORS OF PRODUCTION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</a:t>
            </a:r>
            <a:r>
              <a:rPr lang="en-US" b="1" smtClean="0">
                <a:solidFill>
                  <a:srgbClr val="FF0000"/>
                </a:solidFill>
                <a:latin typeface="+mn-lt"/>
              </a:rPr>
              <a:t>517-518)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150" b="1" u="sng" dirty="0">
                <a:solidFill>
                  <a:schemeClr val="accent1">
                    <a:lumMod val="75000"/>
                  </a:schemeClr>
                </a:solidFill>
              </a:rPr>
              <a:t>Entrepreneurship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sz="3150" b="1" dirty="0"/>
              <a:t>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the c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________,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____________,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&amp; r____-t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_______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capabilities involved in s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________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&amp; r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_______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a b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_________</a:t>
            </a:r>
            <a:endParaRPr lang="en-US" sz="315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150" b="1" dirty="0"/>
              <a:t>Ex.: Developing a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____________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_______ </a:t>
            </a:r>
            <a:r>
              <a:rPr lang="en-US" sz="3150" b="1" dirty="0"/>
              <a:t>(plan for the conduct of b</a:t>
            </a:r>
            <a:r>
              <a:rPr lang="en-US" sz="3150" b="1" dirty="0" smtClean="0"/>
              <a:t>___________ </a:t>
            </a:r>
            <a:r>
              <a:rPr lang="en-US" sz="3150" b="1" dirty="0"/>
              <a:t>o</a:t>
            </a:r>
            <a:r>
              <a:rPr lang="en-US" sz="3150" b="1" dirty="0" smtClean="0"/>
              <a:t>_____________),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raising f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</a:t>
            </a:r>
            <a:r>
              <a:rPr lang="en-US" sz="3150" b="1" dirty="0" smtClean="0"/>
              <a:t> </a:t>
            </a:r>
            <a:r>
              <a:rPr lang="en-US" sz="3150" b="1" dirty="0"/>
              <a:t>needed to form a business, </a:t>
            </a:r>
            <a:r>
              <a:rPr lang="en-US" sz="3150" b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______ qualified workers </a:t>
            </a:r>
            <a:r>
              <a:rPr lang="en-US" sz="3150" b="1" dirty="0"/>
              <a:t>to produce </a:t>
            </a:r>
            <a:r>
              <a:rPr lang="en-US" sz="3150" b="1" dirty="0" smtClean="0"/>
              <a:t>goods/services, creating an </a:t>
            </a:r>
            <a:r>
              <a:rPr lang="en-US" sz="3150" b="1" dirty="0" smtClean="0">
                <a:solidFill>
                  <a:schemeClr val="accent1">
                    <a:lumMod val="75000"/>
                  </a:schemeClr>
                </a:solidFill>
              </a:rPr>
              <a:t>a_____________ campaign </a:t>
            </a:r>
            <a:r>
              <a:rPr lang="en-US" sz="3150" b="1" dirty="0" smtClean="0"/>
              <a:t>to make consumers want to buy (more) of your product</a:t>
            </a:r>
            <a:endParaRPr lang="en-US" sz="3150" b="1" dirty="0"/>
          </a:p>
        </p:txBody>
      </p:sp>
    </p:spTree>
    <p:extLst>
      <p:ext uri="{BB962C8B-B14F-4D97-AF65-F5344CB8AC3E}">
        <p14:creationId xmlns:p14="http://schemas.microsoft.com/office/powerpoint/2010/main" val="254647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4945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>
                <a:solidFill>
                  <a:srgbClr val="FF0000"/>
                </a:solidFill>
                <a:latin typeface="+mn-lt"/>
              </a:rPr>
              <a:t>Welcome, Titans!</a:t>
            </a:r>
            <a:endParaRPr lang="en-US" sz="4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7882"/>
            <a:ext cx="12192000" cy="3696235"/>
          </a:xfrm>
        </p:spPr>
        <p:txBody>
          <a:bodyPr>
            <a:normAutofit/>
          </a:bodyPr>
          <a:lstStyle/>
          <a:p>
            <a:pPr algn="l"/>
            <a:r>
              <a:rPr lang="en-US" sz="2900" b="1" dirty="0"/>
              <a:t>Always, always, ALWAYS, read and follow directions on the board.</a:t>
            </a:r>
          </a:p>
          <a:p>
            <a:pPr marL="514350" indent="-514350" algn="l">
              <a:buAutoNum type="arabicParenBoth"/>
            </a:pPr>
            <a:r>
              <a:rPr lang="en-US" sz="2900" b="1" dirty="0"/>
              <a:t>Find your </a:t>
            </a:r>
            <a:r>
              <a:rPr lang="en-US" sz="2900" b="1" u="sng" dirty="0"/>
              <a:t>EXACT</a:t>
            </a:r>
            <a:r>
              <a:rPr lang="en-US" sz="2900" b="1" dirty="0"/>
              <a:t> seat using the chart below</a:t>
            </a:r>
          </a:p>
          <a:p>
            <a:pPr marL="514350" indent="-514350" algn="l">
              <a:buAutoNum type="arabicParenBoth"/>
            </a:pPr>
            <a:r>
              <a:rPr lang="en-US" sz="2900" b="1" dirty="0">
                <a:solidFill>
                  <a:srgbClr val="FF0000"/>
                </a:solidFill>
              </a:rPr>
              <a:t>You will need: pencil, </a:t>
            </a:r>
            <a:r>
              <a:rPr lang="en-US" sz="2900" b="1" dirty="0" smtClean="0">
                <a:solidFill>
                  <a:srgbClr val="FF0000"/>
                </a:solidFill>
              </a:rPr>
              <a:t>highlighter, TEXTBOOK, 6.3 notes</a:t>
            </a:r>
          </a:p>
          <a:p>
            <a:pPr marL="514350" indent="-514350" algn="l">
              <a:buAutoNum type="arabicParenBoth"/>
            </a:pPr>
            <a:r>
              <a:rPr lang="en-US" sz="2900" b="1" u="sng" dirty="0" smtClean="0">
                <a:solidFill>
                  <a:srgbClr val="FF0000"/>
                </a:solidFill>
              </a:rPr>
              <a:t>Have 6.3 vocab </a:t>
            </a:r>
            <a:r>
              <a:rPr lang="en-US" sz="2900" b="1" u="sng" dirty="0" err="1" smtClean="0">
                <a:solidFill>
                  <a:srgbClr val="FF0000"/>
                </a:solidFill>
              </a:rPr>
              <a:t>hw</a:t>
            </a:r>
            <a:r>
              <a:rPr lang="en-US" sz="2900" b="1" u="sng" dirty="0" smtClean="0">
                <a:solidFill>
                  <a:srgbClr val="FF0000"/>
                </a:solidFill>
              </a:rPr>
              <a:t> (most of you </a:t>
            </a:r>
            <a:r>
              <a:rPr lang="en-US" sz="2900" b="1" u="sng" smtClean="0">
                <a:solidFill>
                  <a:srgbClr val="FF0000"/>
                </a:solidFill>
              </a:rPr>
              <a:t>did “FACTORS OF PRODUCTION”) </a:t>
            </a:r>
            <a:r>
              <a:rPr lang="en-US" sz="2900" b="1" u="sng" dirty="0" smtClean="0">
                <a:solidFill>
                  <a:srgbClr val="FF0000"/>
                </a:solidFill>
              </a:rPr>
              <a:t>to pass up w/in the 1</a:t>
            </a:r>
            <a:r>
              <a:rPr lang="en-US" sz="2900" b="1" u="sng" baseline="30000" dirty="0" smtClean="0">
                <a:solidFill>
                  <a:srgbClr val="FF0000"/>
                </a:solidFill>
              </a:rPr>
              <a:t>st</a:t>
            </a:r>
            <a:r>
              <a:rPr lang="en-US" sz="2900" b="1" u="sng" dirty="0" smtClean="0">
                <a:solidFill>
                  <a:srgbClr val="FF0000"/>
                </a:solidFill>
              </a:rPr>
              <a:t> minute </a:t>
            </a:r>
            <a:r>
              <a:rPr lang="en-US" sz="2900" b="1" u="sng" smtClean="0">
                <a:solidFill>
                  <a:srgbClr val="FF0000"/>
                </a:solidFill>
              </a:rPr>
              <a:t>of class IF YOU DID NOT DO SO YESTERDAY. </a:t>
            </a:r>
            <a:r>
              <a:rPr lang="en-US" sz="2900" b="1" u="sng" dirty="0" smtClean="0">
                <a:solidFill>
                  <a:srgbClr val="FF0000"/>
                </a:solidFill>
              </a:rPr>
              <a:t>After this, it is considered late.</a:t>
            </a:r>
            <a:endParaRPr lang="en-US" sz="29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45383" y="4134117"/>
          <a:ext cx="11049000" cy="2705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1500"/>
                <a:gridCol w="1841500"/>
                <a:gridCol w="1841500"/>
                <a:gridCol w="1841500"/>
                <a:gridCol w="1841500"/>
                <a:gridCol w="1841500"/>
              </a:tblGrid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Blick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Crew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Jones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Manor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Cantu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Sims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Beltran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Elkovich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Kidd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Withers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Robinson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Thompson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Roop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Hall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Legette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Lovato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Hockaday</a:t>
                      </a:r>
                      <a:endParaRPr lang="en-US" sz="2400" b="1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Walston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Hendrix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Paasewe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Owens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Simpson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Mejia</a:t>
                      </a:r>
                    </a:p>
                  </a:txBody>
                  <a:tcPr>
                    <a:noFill/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Rispinto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Stanton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Lynch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Roberts</a:t>
                      </a:r>
                      <a:endParaRPr 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Roseboro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Womack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92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9928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+mn-lt"/>
              </a:rPr>
              <a:t>§6.4 – VOCAB LOG (03/23) </a:t>
            </a:r>
            <a:r>
              <a:rPr lang="en-US" sz="3000" b="1" dirty="0" smtClean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US" sz="3000" b="1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Label as 6.4 &amp; 3/23</a:t>
            </a:r>
            <a:endParaRPr lang="en-US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6226"/>
            <a:ext cx="12192000" cy="6581774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chemeClr val="bg2">
                    <a:lumMod val="10000"/>
                  </a:schemeClr>
                </a:solidFill>
              </a:rPr>
              <a:t>Market</a:t>
            </a:r>
            <a:r>
              <a:rPr lang="en-US" sz="2750" b="1" dirty="0" smtClean="0">
                <a:solidFill>
                  <a:schemeClr val="bg2">
                    <a:lumMod val="10000"/>
                  </a:schemeClr>
                </a:solidFill>
              </a:rPr>
              <a:t>: free &amp; willing exchange of goods/services b/w buyer &amp; seller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>
                <a:solidFill>
                  <a:schemeClr val="bg2">
                    <a:lumMod val="10000"/>
                  </a:schemeClr>
                </a:solidFill>
              </a:rPr>
              <a:t>Factor markets</a:t>
            </a:r>
            <a:r>
              <a:rPr lang="en-US" sz="2750" b="1" dirty="0" smtClean="0">
                <a:solidFill>
                  <a:schemeClr val="bg2">
                    <a:lumMod val="10000"/>
                  </a:schemeClr>
                </a:solidFill>
              </a:rPr>
              <a:t>: where workers earn wages &amp; where productive resources (factors) are bought</a:t>
            </a:r>
            <a:endParaRPr lang="en-US" sz="2750" b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>
                <a:solidFill>
                  <a:schemeClr val="bg2">
                    <a:lumMod val="10000"/>
                  </a:schemeClr>
                </a:solidFill>
              </a:rPr>
              <a:t>Product markets</a:t>
            </a:r>
            <a:r>
              <a:rPr lang="en-US" sz="2750" b="1" dirty="0" smtClean="0">
                <a:solidFill>
                  <a:schemeClr val="bg2">
                    <a:lumMod val="10000"/>
                  </a:schemeClr>
                </a:solidFill>
              </a:rPr>
              <a:t>: where </a:t>
            </a:r>
            <a:r>
              <a:rPr lang="en-US" sz="2750" b="1" dirty="0" err="1" smtClean="0">
                <a:solidFill>
                  <a:schemeClr val="bg2">
                    <a:lumMod val="10000"/>
                  </a:schemeClr>
                </a:solidFill>
              </a:rPr>
              <a:t>indvs</a:t>
            </a:r>
            <a:r>
              <a:rPr lang="en-US" sz="2750" b="1" dirty="0" smtClean="0">
                <a:solidFill>
                  <a:schemeClr val="bg2">
                    <a:lumMod val="10000"/>
                  </a:schemeClr>
                </a:solidFill>
              </a:rPr>
              <a:t> spend their incomes on consumer goods &amp; where producers offers goods/services for sale</a:t>
            </a:r>
            <a:endParaRPr lang="en-US" sz="2750" b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chemeClr val="bg2">
                    <a:lumMod val="10000"/>
                  </a:schemeClr>
                </a:solidFill>
              </a:rPr>
              <a:t>Circular flow model</a:t>
            </a:r>
            <a:r>
              <a:rPr lang="en-US" sz="2750" b="1" dirty="0" smtClean="0">
                <a:solidFill>
                  <a:schemeClr val="bg2">
                    <a:lumMod val="10000"/>
                  </a:schemeClr>
                </a:solidFill>
              </a:rPr>
              <a:t>: the flow of goods/services, resources, &amp; money among the business, consumer, government, &amp; foreign sectors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chemeClr val="bg2">
                    <a:lumMod val="10000"/>
                  </a:schemeClr>
                </a:solidFill>
              </a:rPr>
              <a:t>Business sector</a:t>
            </a:r>
            <a:r>
              <a:rPr lang="en-US" sz="2750" b="1" dirty="0" smtClean="0">
                <a:solidFill>
                  <a:schemeClr val="bg2">
                    <a:lumMod val="10000"/>
                  </a:schemeClr>
                </a:solidFill>
              </a:rPr>
              <a:t>: uses payments from product markets to buy inputs (factors) from the factor market to make more goods/services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chemeClr val="bg2">
                    <a:lumMod val="10000"/>
                  </a:schemeClr>
                </a:solidFill>
              </a:rPr>
              <a:t>Consumer sector</a:t>
            </a:r>
            <a:r>
              <a:rPr lang="en-US" sz="2750" b="1" dirty="0" smtClean="0">
                <a:solidFill>
                  <a:schemeClr val="bg2">
                    <a:lumMod val="10000"/>
                  </a:schemeClr>
                </a:solidFill>
              </a:rPr>
              <a:t>: uses income earned from factor markets to buy goods/services from the product market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err="1" smtClean="0">
                <a:solidFill>
                  <a:schemeClr val="bg2">
                    <a:lumMod val="10000"/>
                  </a:schemeClr>
                </a:solidFill>
              </a:rPr>
              <a:t>Govt</a:t>
            </a:r>
            <a:r>
              <a:rPr lang="en-US" sz="2750" b="1" u="sng" dirty="0" smtClean="0">
                <a:solidFill>
                  <a:schemeClr val="bg2">
                    <a:lumMod val="10000"/>
                  </a:schemeClr>
                </a:solidFill>
              </a:rPr>
              <a:t> sector</a:t>
            </a:r>
            <a:r>
              <a:rPr lang="en-US" sz="2750" b="1" dirty="0" smtClean="0">
                <a:solidFill>
                  <a:schemeClr val="bg2">
                    <a:lumMod val="10000"/>
                  </a:schemeClr>
                </a:solidFill>
              </a:rPr>
              <a:t>: produces goods/services to citizens by buying from factor &amp; product markets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50" b="1" u="sng" dirty="0" smtClean="0">
                <a:solidFill>
                  <a:schemeClr val="bg2">
                    <a:lumMod val="10000"/>
                  </a:schemeClr>
                </a:solidFill>
              </a:rPr>
              <a:t>Foreign sector</a:t>
            </a:r>
            <a:r>
              <a:rPr lang="en-US" sz="2750" b="1" dirty="0" smtClean="0">
                <a:solidFill>
                  <a:schemeClr val="bg2">
                    <a:lumMod val="10000"/>
                  </a:schemeClr>
                </a:solidFill>
              </a:rPr>
              <a:t>: goods/services bought/sold in factor &amp; product markets outside of the country</a:t>
            </a:r>
          </a:p>
          <a:p>
            <a:pPr marL="0" indent="0" algn="ctr">
              <a:spcBef>
                <a:spcPts val="100"/>
              </a:spcBef>
              <a:buNone/>
            </a:pPr>
            <a:r>
              <a:rPr lang="en-US" sz="2750" b="1" dirty="0">
                <a:solidFill>
                  <a:srgbClr val="FF0000"/>
                </a:solidFill>
              </a:rPr>
              <a:t>Have your </a:t>
            </a:r>
            <a:r>
              <a:rPr lang="en-US" sz="2750" b="1" dirty="0" smtClean="0">
                <a:solidFill>
                  <a:srgbClr val="FF0000"/>
                </a:solidFill>
              </a:rPr>
              <a:t>6.3 vocab </a:t>
            </a:r>
            <a:r>
              <a:rPr lang="en-US" sz="2750" b="1" dirty="0" err="1">
                <a:solidFill>
                  <a:srgbClr val="FF0000"/>
                </a:solidFill>
              </a:rPr>
              <a:t>hw</a:t>
            </a:r>
            <a:r>
              <a:rPr lang="en-US" sz="2750" b="1" dirty="0">
                <a:solidFill>
                  <a:srgbClr val="FF0000"/>
                </a:solidFill>
              </a:rPr>
              <a:t> ready to pass </a:t>
            </a:r>
            <a:r>
              <a:rPr lang="en-US" sz="2750" b="1" dirty="0" smtClean="0">
                <a:solidFill>
                  <a:srgbClr val="FF0000"/>
                </a:solidFill>
              </a:rPr>
              <a:t>up if you didn’t turn in yesterday</a:t>
            </a:r>
            <a:endParaRPr lang="en-US" sz="2750" b="1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100"/>
              </a:spcBef>
              <a:buNone/>
            </a:pPr>
            <a:r>
              <a:rPr lang="en-US" sz="2750" b="1" dirty="0">
                <a:solidFill>
                  <a:srgbClr val="FF0000"/>
                </a:solidFill>
              </a:rPr>
              <a:t>Set up your </a:t>
            </a:r>
            <a:r>
              <a:rPr lang="en-US" sz="2750" b="1" dirty="0" smtClean="0">
                <a:solidFill>
                  <a:srgbClr val="FF0000"/>
                </a:solidFill>
              </a:rPr>
              <a:t>6.4 </a:t>
            </a:r>
            <a:r>
              <a:rPr lang="en-US" sz="2750" b="1" dirty="0" err="1">
                <a:solidFill>
                  <a:srgbClr val="FF0000"/>
                </a:solidFill>
              </a:rPr>
              <a:t>hw</a:t>
            </a:r>
            <a:r>
              <a:rPr lang="en-US" sz="2750" b="1" dirty="0">
                <a:solidFill>
                  <a:srgbClr val="FF0000"/>
                </a:solidFill>
              </a:rPr>
              <a:t> (use </a:t>
            </a:r>
            <a:r>
              <a:rPr lang="en-US" sz="2750" b="1" dirty="0" smtClean="0">
                <a:solidFill>
                  <a:srgbClr val="FF0000"/>
                </a:solidFill>
              </a:rPr>
              <a:t>“circular flow model”)</a:t>
            </a:r>
            <a:endParaRPr lang="en-US" sz="275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32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01487"/>
            <a:ext cx="12192000" cy="328537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CIVICS &amp; ECONOMICS: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rgbClr val="0070C0"/>
                </a:solidFill>
                <a:latin typeface="+mn-lt"/>
              </a:rPr>
              <a:t>UNIT #6 – FOUNDATION OF ECONOMICS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chemeClr val="accent4"/>
                </a:solidFill>
                <a:latin typeface="+mn-lt"/>
              </a:rPr>
              <a:t>HIGHLIGHT WHAT IS 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BLUE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096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6.4 – CIRCULAR FLOW MODEL OF ECONOMIC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5719762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300" b="1" i="1" u="sng" dirty="0">
                <a:solidFill>
                  <a:srgbClr val="0070C0"/>
                </a:solidFill>
              </a:rPr>
              <a:t>Markets</a:t>
            </a:r>
            <a:r>
              <a:rPr lang="en-US" sz="3300" b="1" dirty="0"/>
              <a:t> are not necessarily p_______, they are any </a:t>
            </a:r>
            <a:r>
              <a:rPr lang="en-US" sz="3300" b="1" dirty="0">
                <a:solidFill>
                  <a:srgbClr val="0070C0"/>
                </a:solidFill>
              </a:rPr>
              <a:t>f______ &amp; w__________ e_______________ of g______ &amp; s___________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300" b="1" dirty="0"/>
              <a:t>In a </a:t>
            </a:r>
            <a:r>
              <a:rPr lang="en-US" sz="3300" b="1" dirty="0">
                <a:solidFill>
                  <a:srgbClr val="0070C0"/>
                </a:solidFill>
              </a:rPr>
              <a:t>market economy the f_____ of r______________, g______/s__________, &amp; m________ is c____________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300" b="1" dirty="0"/>
              <a:t>This flow involves </a:t>
            </a:r>
            <a:r>
              <a:rPr lang="en-US" sz="3300" b="1" dirty="0">
                <a:solidFill>
                  <a:srgbClr val="0070C0"/>
                </a:solidFill>
              </a:rPr>
              <a:t>four s___________: C____________, B_____________, G______________, &amp; F_________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49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9928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+mn-lt"/>
              </a:rPr>
              <a:t>§6.1 – VOCAB LOG (03/17)</a:t>
            </a:r>
            <a:endParaRPr lang="en-US" sz="3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6226"/>
            <a:ext cx="12192000" cy="6505576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SET UP NEW VOCAB SHEET. LABEL THE NUMBER (6.1) AND THE DATE (3/17).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Economics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study of how we make decisions w/ limited resources &amp; how things are bought, sold, &amp; used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Needs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things required for survival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Wants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things we would like to have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Good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things produced that are used to satisfy our needs/wants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Service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work provided for someone else’s needs/wants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Factors of production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resources needed to produce goods/services we need/want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Productivity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efficient use of resources to produce goods/services; making more goods/services w/ fewer resources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Specialization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concentrating on what one produces better than others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Division of labor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breaking down job into smaller tasks, each done by different worker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Invention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new form of technology to satisfy a need or want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Innovation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changes in the way things are done; a new technology or process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Automation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replacing human labor w/ machines</a:t>
            </a:r>
          </a:p>
        </p:txBody>
      </p:sp>
    </p:spTree>
    <p:extLst>
      <p:ext uri="{BB962C8B-B14F-4D97-AF65-F5344CB8AC3E}">
        <p14:creationId xmlns:p14="http://schemas.microsoft.com/office/powerpoint/2010/main" val="42341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6.4 – CIRCULAR FLOW MODEL OF ECONOMIC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5719762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300" b="1" i="1" u="sng" dirty="0">
                <a:solidFill>
                  <a:srgbClr val="0070C0"/>
                </a:solidFill>
              </a:rPr>
              <a:t>Consumer sector</a:t>
            </a:r>
            <a:r>
              <a:rPr lang="en-US" sz="3300" b="1" dirty="0">
                <a:solidFill>
                  <a:srgbClr val="0070C0"/>
                </a:solidFill>
              </a:rPr>
              <a:t>: producers spend money and consumers earn their income in </a:t>
            </a:r>
            <a:r>
              <a:rPr lang="en-US" sz="3300" b="1" i="1" u="sng" dirty="0">
                <a:solidFill>
                  <a:srgbClr val="0070C0"/>
                </a:solidFill>
              </a:rPr>
              <a:t>f________ markets</a:t>
            </a:r>
            <a:r>
              <a:rPr lang="en-US" sz="3300" b="1" dirty="0">
                <a:solidFill>
                  <a:srgbClr val="0070C0"/>
                </a:solidFill>
              </a:rPr>
              <a:t> (where p</a:t>
            </a:r>
            <a:r>
              <a:rPr lang="en-US" sz="3300" b="1" dirty="0" smtClean="0">
                <a:solidFill>
                  <a:srgbClr val="0070C0"/>
                </a:solidFill>
              </a:rPr>
              <a:t>___________ </a:t>
            </a:r>
            <a:r>
              <a:rPr lang="en-US" sz="3300" b="1" dirty="0">
                <a:solidFill>
                  <a:srgbClr val="0070C0"/>
                </a:solidFill>
              </a:rPr>
              <a:t>resources are b__________ &amp; s_______)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b="1" dirty="0"/>
              <a:t>Consumers, as </a:t>
            </a:r>
            <a:r>
              <a:rPr lang="en-US" sz="3300" b="1" dirty="0">
                <a:solidFill>
                  <a:srgbClr val="0070C0"/>
                </a:solidFill>
              </a:rPr>
              <a:t>w________, </a:t>
            </a:r>
            <a:r>
              <a:rPr lang="en-US" sz="3300" b="1" dirty="0"/>
              <a:t>earn their </a:t>
            </a:r>
            <a:r>
              <a:rPr lang="en-US" sz="3300" b="1" dirty="0">
                <a:solidFill>
                  <a:srgbClr val="0070C0"/>
                </a:solidFill>
              </a:rPr>
              <a:t>income in w_______, s_____________, &amp; t______ </a:t>
            </a:r>
            <a:r>
              <a:rPr lang="en-US" sz="3300" b="1" dirty="0"/>
              <a:t>in exchange for their l_______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b="1" dirty="0"/>
              <a:t>Consumers, as </a:t>
            </a:r>
            <a:r>
              <a:rPr lang="en-US" sz="3300" b="1" dirty="0">
                <a:solidFill>
                  <a:srgbClr val="0070C0"/>
                </a:solidFill>
              </a:rPr>
              <a:t>o_________ of land/buildings </a:t>
            </a:r>
            <a:r>
              <a:rPr lang="en-US" sz="3300" b="1" dirty="0"/>
              <a:t>may loan it in return for income known as </a:t>
            </a:r>
            <a:r>
              <a:rPr lang="en-US" sz="3300" b="1" dirty="0">
                <a:solidFill>
                  <a:srgbClr val="0070C0"/>
                </a:solidFill>
              </a:rPr>
              <a:t>r_____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b="1" dirty="0"/>
              <a:t>Consumers, as </a:t>
            </a:r>
            <a:r>
              <a:rPr lang="en-US" sz="3300" b="1" dirty="0" err="1">
                <a:solidFill>
                  <a:srgbClr val="0070C0"/>
                </a:solidFill>
              </a:rPr>
              <a:t>i</a:t>
            </a:r>
            <a:r>
              <a:rPr lang="en-US" sz="3300" b="1" dirty="0">
                <a:solidFill>
                  <a:srgbClr val="0070C0"/>
                </a:solidFill>
              </a:rPr>
              <a:t>_______________, own capital</a:t>
            </a:r>
            <a:r>
              <a:rPr lang="en-US" sz="3300" b="1" dirty="0"/>
              <a:t>, &amp; exchange it for </a:t>
            </a:r>
            <a:r>
              <a:rPr lang="en-US" sz="3300" b="1" dirty="0" err="1">
                <a:solidFill>
                  <a:srgbClr val="0070C0"/>
                </a:solidFill>
              </a:rPr>
              <a:t>i</a:t>
            </a:r>
            <a:r>
              <a:rPr lang="en-US" sz="3300" b="1" dirty="0" smtClean="0">
                <a:solidFill>
                  <a:srgbClr val="0070C0"/>
                </a:solidFill>
              </a:rPr>
              <a:t>__________ </a:t>
            </a:r>
            <a:r>
              <a:rPr lang="en-US" sz="3300" b="1" dirty="0">
                <a:solidFill>
                  <a:srgbClr val="0070C0"/>
                </a:solidFill>
              </a:rPr>
              <a:t>payments (on debt) </a:t>
            </a:r>
            <a:r>
              <a:rPr lang="en-US" sz="3300" b="1" dirty="0"/>
              <a:t>or for </a:t>
            </a:r>
            <a:r>
              <a:rPr lang="en-US" sz="3300" b="1" dirty="0">
                <a:solidFill>
                  <a:srgbClr val="0070C0"/>
                </a:solidFill>
              </a:rPr>
              <a:t>d</a:t>
            </a:r>
            <a:r>
              <a:rPr lang="en-US" sz="3300" b="1" dirty="0" smtClean="0">
                <a:solidFill>
                  <a:srgbClr val="0070C0"/>
                </a:solidFill>
              </a:rPr>
              <a:t>_________ </a:t>
            </a:r>
            <a:r>
              <a:rPr lang="en-US" sz="3300" b="1" dirty="0">
                <a:solidFill>
                  <a:srgbClr val="0070C0"/>
                </a:solidFill>
              </a:rPr>
              <a:t>payments (share of profits) </a:t>
            </a:r>
            <a:r>
              <a:rPr lang="en-US" sz="3300" b="1" dirty="0"/>
              <a:t>by those who use this capital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87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6.4 – CIRCULAR FLOW MODEL OF ECONOMIC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5719762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300" b="1" i="1" u="sng" dirty="0">
                <a:solidFill>
                  <a:srgbClr val="0070C0"/>
                </a:solidFill>
              </a:rPr>
              <a:t>Business sector</a:t>
            </a:r>
            <a:r>
              <a:rPr lang="en-US" sz="3300" b="1" dirty="0">
                <a:solidFill>
                  <a:srgbClr val="0070C0"/>
                </a:solidFill>
              </a:rPr>
              <a:t>: consumers spend money and producers earn money in </a:t>
            </a:r>
            <a:r>
              <a:rPr lang="en-US" sz="3300" b="1" i="1" u="sng" dirty="0">
                <a:solidFill>
                  <a:srgbClr val="0070C0"/>
                </a:solidFill>
              </a:rPr>
              <a:t>p</a:t>
            </a:r>
            <a:r>
              <a:rPr lang="en-US" sz="3300" b="1" i="1" u="sng" dirty="0" smtClean="0">
                <a:solidFill>
                  <a:srgbClr val="0070C0"/>
                </a:solidFill>
              </a:rPr>
              <a:t>________ </a:t>
            </a:r>
            <a:r>
              <a:rPr lang="en-US" sz="3300" b="1" i="1" u="sng" dirty="0">
                <a:solidFill>
                  <a:srgbClr val="0070C0"/>
                </a:solidFill>
              </a:rPr>
              <a:t>markets</a:t>
            </a:r>
            <a:r>
              <a:rPr lang="en-US" sz="3300" b="1" dirty="0">
                <a:solidFill>
                  <a:srgbClr val="0070C0"/>
                </a:solidFill>
              </a:rPr>
              <a:t> (where producers offer </a:t>
            </a:r>
            <a:r>
              <a:rPr lang="en-US" sz="3300" b="1" dirty="0" smtClean="0">
                <a:solidFill>
                  <a:srgbClr val="0070C0"/>
                </a:solidFill>
              </a:rPr>
              <a:t>goods &amp; services </a:t>
            </a:r>
            <a:r>
              <a:rPr lang="en-US" sz="3300" b="1" dirty="0">
                <a:solidFill>
                  <a:srgbClr val="0070C0"/>
                </a:solidFill>
              </a:rPr>
              <a:t>for s_______)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300" b="1" dirty="0"/>
              <a:t>Businesses </a:t>
            </a:r>
            <a:r>
              <a:rPr lang="en-US" sz="3300" b="1" dirty="0">
                <a:solidFill>
                  <a:srgbClr val="0070C0"/>
                </a:solidFill>
              </a:rPr>
              <a:t>use the money</a:t>
            </a:r>
            <a:r>
              <a:rPr lang="en-US" sz="3300" b="1" dirty="0"/>
              <a:t> earned in p____________ markets </a:t>
            </a:r>
            <a:r>
              <a:rPr lang="en-US" sz="3300" b="1" dirty="0">
                <a:solidFill>
                  <a:srgbClr val="0070C0"/>
                </a:solidFill>
              </a:rPr>
              <a:t>to purchase productive resources, or f</a:t>
            </a:r>
            <a:r>
              <a:rPr lang="en-US" sz="3300" b="1" dirty="0" smtClean="0">
                <a:solidFill>
                  <a:srgbClr val="0070C0"/>
                </a:solidFill>
              </a:rPr>
              <a:t>_____ </a:t>
            </a:r>
            <a:r>
              <a:rPr lang="en-US" sz="3300" b="1" dirty="0">
                <a:solidFill>
                  <a:srgbClr val="0070C0"/>
                </a:solidFill>
              </a:rPr>
              <a:t>o__ p</a:t>
            </a:r>
            <a:r>
              <a:rPr lang="en-US" sz="3300" b="1" dirty="0" smtClean="0">
                <a:solidFill>
                  <a:srgbClr val="0070C0"/>
                </a:solidFill>
              </a:rPr>
              <a:t>_________, </a:t>
            </a:r>
            <a:r>
              <a:rPr lang="en-US" sz="3300" b="1" dirty="0"/>
              <a:t>such as n</a:t>
            </a:r>
            <a:r>
              <a:rPr lang="en-US" sz="3300" b="1" dirty="0" smtClean="0"/>
              <a:t>_______ </a:t>
            </a:r>
            <a:r>
              <a:rPr lang="en-US" sz="3300" b="1" dirty="0"/>
              <a:t>r</a:t>
            </a:r>
            <a:r>
              <a:rPr lang="en-US" sz="3300" b="1" dirty="0" smtClean="0"/>
              <a:t>_________, </a:t>
            </a:r>
            <a:r>
              <a:rPr lang="en-US" sz="3300" b="1" dirty="0"/>
              <a:t>l</a:t>
            </a:r>
            <a:r>
              <a:rPr lang="en-US" sz="3300" b="1" dirty="0" smtClean="0"/>
              <a:t>_____, </a:t>
            </a:r>
            <a:r>
              <a:rPr lang="en-US" sz="3300" b="1" dirty="0"/>
              <a:t>&amp; c__________ goods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300" b="1" dirty="0"/>
              <a:t>Businesses purchase more factors to continue </a:t>
            </a:r>
            <a:r>
              <a:rPr lang="en-US" sz="3300" b="1" dirty="0">
                <a:solidFill>
                  <a:srgbClr val="0070C0"/>
                </a:solidFill>
              </a:rPr>
              <a:t>to p</a:t>
            </a:r>
            <a:r>
              <a:rPr lang="en-US" sz="3300" b="1" dirty="0" smtClean="0">
                <a:solidFill>
                  <a:srgbClr val="0070C0"/>
                </a:solidFill>
              </a:rPr>
              <a:t>_________ </a:t>
            </a:r>
            <a:r>
              <a:rPr lang="en-US" sz="3300" b="1" dirty="0">
                <a:solidFill>
                  <a:srgbClr val="0070C0"/>
                </a:solidFill>
              </a:rPr>
              <a:t>more g______/s________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33785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6.4 – CIRCULAR FLOW MODEL OF ECONOMIC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5719762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300" b="1" i="1" u="sng" dirty="0">
                <a:solidFill>
                  <a:srgbClr val="0070C0"/>
                </a:solidFill>
              </a:rPr>
              <a:t>Government sector</a:t>
            </a:r>
            <a:r>
              <a:rPr lang="en-US" sz="3300" b="1" dirty="0"/>
              <a:t>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b="1" dirty="0"/>
              <a:t>Because </a:t>
            </a:r>
            <a:r>
              <a:rPr lang="en-US" sz="3300" b="1" dirty="0" err="1">
                <a:solidFill>
                  <a:srgbClr val="0070C0"/>
                </a:solidFill>
              </a:rPr>
              <a:t>govt</a:t>
            </a:r>
            <a:r>
              <a:rPr lang="en-US" sz="3300" b="1" dirty="0">
                <a:solidFill>
                  <a:srgbClr val="0070C0"/>
                </a:solidFill>
              </a:rPr>
              <a:t> also p</a:t>
            </a:r>
            <a:r>
              <a:rPr lang="en-US" sz="3300" b="1" dirty="0" smtClean="0">
                <a:solidFill>
                  <a:srgbClr val="0070C0"/>
                </a:solidFill>
              </a:rPr>
              <a:t>_________ goods/services</a:t>
            </a:r>
            <a:r>
              <a:rPr lang="en-US" sz="3300" b="1" dirty="0"/>
              <a:t>, it </a:t>
            </a:r>
            <a:r>
              <a:rPr lang="en-US" sz="3300" b="1" dirty="0">
                <a:solidFill>
                  <a:srgbClr val="0070C0"/>
                </a:solidFill>
              </a:rPr>
              <a:t>spends money (e</a:t>
            </a:r>
            <a:r>
              <a:rPr lang="en-US" sz="3300" b="1" dirty="0" smtClean="0">
                <a:solidFill>
                  <a:srgbClr val="0070C0"/>
                </a:solidFill>
              </a:rPr>
              <a:t>____________)</a:t>
            </a:r>
            <a:r>
              <a:rPr lang="en-US" sz="3300" b="1" dirty="0" smtClean="0"/>
              <a:t> </a:t>
            </a:r>
            <a:r>
              <a:rPr lang="en-US" sz="3300" b="1" dirty="0"/>
              <a:t>on productive resources (</a:t>
            </a:r>
            <a:r>
              <a:rPr lang="en-US" sz="3300" b="1" dirty="0" err="1"/>
              <a:t>i</a:t>
            </a:r>
            <a:r>
              <a:rPr lang="en-US" sz="3300" b="1" dirty="0" smtClean="0"/>
              <a:t>______) </a:t>
            </a:r>
            <a:r>
              <a:rPr lang="en-US" sz="3300" b="1" dirty="0"/>
              <a:t>in </a:t>
            </a:r>
            <a:r>
              <a:rPr lang="en-US" sz="3300" b="1" dirty="0" smtClean="0"/>
              <a:t>f______ </a:t>
            </a:r>
            <a:r>
              <a:rPr lang="en-US" sz="3300" b="1" dirty="0"/>
              <a:t>markets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b="1" dirty="0" err="1">
                <a:solidFill>
                  <a:srgbClr val="0070C0"/>
                </a:solidFill>
              </a:rPr>
              <a:t>Govt</a:t>
            </a:r>
            <a:r>
              <a:rPr lang="en-US" sz="3300" b="1" dirty="0">
                <a:solidFill>
                  <a:srgbClr val="0070C0"/>
                </a:solidFill>
              </a:rPr>
              <a:t> receives money (r</a:t>
            </a:r>
            <a:r>
              <a:rPr lang="en-US" sz="3300" b="1" dirty="0" smtClean="0">
                <a:solidFill>
                  <a:srgbClr val="0070C0"/>
                </a:solidFill>
              </a:rPr>
              <a:t>_________)</a:t>
            </a:r>
            <a:r>
              <a:rPr lang="en-US" sz="3300" b="1" dirty="0" smtClean="0"/>
              <a:t> </a:t>
            </a:r>
            <a:r>
              <a:rPr lang="en-US" sz="3300" b="1" dirty="0"/>
              <a:t>in the form of t</a:t>
            </a:r>
            <a:r>
              <a:rPr lang="en-US" sz="3300" b="1" dirty="0" smtClean="0"/>
              <a:t>_____, </a:t>
            </a:r>
            <a:r>
              <a:rPr lang="en-US" sz="3300" b="1" dirty="0"/>
              <a:t>f</a:t>
            </a:r>
            <a:r>
              <a:rPr lang="en-US" sz="3300" b="1" dirty="0" smtClean="0"/>
              <a:t>_____, </a:t>
            </a:r>
            <a:r>
              <a:rPr lang="en-US" sz="3300" b="1" dirty="0"/>
              <a:t>f</a:t>
            </a:r>
            <a:r>
              <a:rPr lang="en-US" sz="3300" b="1" dirty="0" smtClean="0"/>
              <a:t>______, </a:t>
            </a:r>
            <a:r>
              <a:rPr lang="en-US" sz="3300" b="1" dirty="0"/>
              <a:t>&amp; f</a:t>
            </a:r>
            <a:r>
              <a:rPr lang="en-US" sz="3300" b="1" dirty="0" smtClean="0"/>
              <a:t>_______</a:t>
            </a:r>
            <a:endParaRPr lang="en-US" sz="3300" b="1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300" b="1" i="1" u="sng" dirty="0">
                <a:solidFill>
                  <a:srgbClr val="0070C0"/>
                </a:solidFill>
              </a:rPr>
              <a:t>Foreign sector</a:t>
            </a:r>
            <a:r>
              <a:rPr lang="en-US" sz="3300" b="1" dirty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300" b="1" dirty="0"/>
              <a:t>Represents </a:t>
            </a:r>
            <a:r>
              <a:rPr lang="en-US" sz="3300" b="1" dirty="0">
                <a:solidFill>
                  <a:srgbClr val="0070C0"/>
                </a:solidFill>
              </a:rPr>
              <a:t>all of the c______________ in the w______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300" b="1" dirty="0"/>
              <a:t>We both b_____ &amp; s_______ goods/services in f_________ &amp; p_____________ m__________ in other c</a:t>
            </a:r>
            <a:r>
              <a:rPr lang="en-US" sz="3300" b="1" dirty="0" smtClean="0"/>
              <a:t>____________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604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6.4 – CIRCULAR FLOW MODEL OF ECONOMIC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5133975" cy="640079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3100" b="1" i="1" dirty="0"/>
              <a:t>Complete the chart below. Use pages 521-523 and match the number of the appropriate statement corresponding with the arrows in the chart. </a:t>
            </a:r>
            <a:endParaRPr lang="en-US" sz="3100" b="1" dirty="0"/>
          </a:p>
          <a:p>
            <a:pPr>
              <a:spcBef>
                <a:spcPts val="300"/>
              </a:spcBef>
              <a:buNone/>
            </a:pPr>
            <a:r>
              <a:rPr lang="en-US" sz="3100" b="1" dirty="0"/>
              <a:t>(1) </a:t>
            </a:r>
            <a:r>
              <a:rPr lang="en-US" sz="3100" b="1" dirty="0" err="1"/>
              <a:t>Govt</a:t>
            </a:r>
            <a:r>
              <a:rPr lang="en-US" sz="3100" b="1" dirty="0"/>
              <a:t> receives labor (</a:t>
            </a:r>
            <a:r>
              <a:rPr lang="en-US" sz="3100" b="1" dirty="0" err="1"/>
              <a:t>govt</a:t>
            </a:r>
            <a:r>
              <a:rPr lang="en-US" sz="3100" b="1" dirty="0"/>
              <a:t> workers) &amp; tax payments from citizens </a:t>
            </a:r>
          </a:p>
          <a:p>
            <a:pPr>
              <a:spcBef>
                <a:spcPts val="300"/>
              </a:spcBef>
              <a:buNone/>
            </a:pPr>
            <a:r>
              <a:rPr lang="en-US" sz="3100" b="1" dirty="0"/>
              <a:t>(2) Consumers earn their income from wages, salaries, tips, rent, or interest/dividend payments</a:t>
            </a:r>
          </a:p>
          <a:p>
            <a:pPr>
              <a:spcBef>
                <a:spcPts val="300"/>
              </a:spcBef>
              <a:buNone/>
            </a:pPr>
            <a:r>
              <a:rPr lang="en-US" sz="3100" b="1" dirty="0"/>
              <a:t>(3) Businesses sell goods/services that consumers need/want</a:t>
            </a:r>
          </a:p>
          <a:p>
            <a:pPr>
              <a:spcBef>
                <a:spcPts val="300"/>
              </a:spcBef>
              <a:buNone/>
            </a:pPr>
            <a:r>
              <a:rPr lang="en-US" sz="3100" b="1" dirty="0"/>
              <a:t>(4) Receives tax payments &amp; goods/services from businesses. </a:t>
            </a:r>
          </a:p>
          <a:p>
            <a:pPr>
              <a:spcBef>
                <a:spcPts val="300"/>
              </a:spcBef>
              <a:buNone/>
            </a:pPr>
            <a:r>
              <a:rPr lang="en-US" sz="3100" b="1" dirty="0"/>
              <a:t>(5) </a:t>
            </a:r>
            <a:r>
              <a:rPr lang="en-US" sz="3100" b="1" dirty="0" err="1"/>
              <a:t>Govt</a:t>
            </a:r>
            <a:r>
              <a:rPr lang="en-US" sz="3100" b="1" dirty="0"/>
              <a:t> provides public services &amp; transfer payments to citizens.</a:t>
            </a:r>
          </a:p>
          <a:p>
            <a:pPr>
              <a:spcBef>
                <a:spcPts val="300"/>
              </a:spcBef>
              <a:buNone/>
            </a:pPr>
            <a:r>
              <a:rPr lang="en-US" sz="3100" b="1" dirty="0"/>
              <a:t>(6) </a:t>
            </a:r>
            <a:r>
              <a:rPr lang="en-US" sz="3100" b="1" dirty="0" err="1"/>
              <a:t>Govt</a:t>
            </a:r>
            <a:r>
              <a:rPr lang="en-US" sz="3100" b="1" dirty="0"/>
              <a:t> provides subsidies &amp; services to businesses.</a:t>
            </a:r>
          </a:p>
          <a:p>
            <a:pPr>
              <a:spcBef>
                <a:spcPts val="300"/>
              </a:spcBef>
              <a:buNone/>
            </a:pPr>
            <a:r>
              <a:rPr lang="en-US" sz="3100" b="1" dirty="0"/>
              <a:t>(7) Consumers purchase goods/services</a:t>
            </a:r>
          </a:p>
          <a:p>
            <a:pPr>
              <a:spcBef>
                <a:spcPts val="300"/>
              </a:spcBef>
              <a:buNone/>
            </a:pPr>
            <a:r>
              <a:rPr lang="en-US" sz="3100" b="1" dirty="0"/>
              <a:t>(8) Businesses receive payments from consumers to purchase more inputs/factors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Flowchart: Connector 3"/>
          <p:cNvSpPr/>
          <p:nvPr/>
        </p:nvSpPr>
        <p:spPr>
          <a:xfrm>
            <a:off x="9772650" y="1162050"/>
            <a:ext cx="2419350" cy="11049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133975" y="1162050"/>
            <a:ext cx="2419350" cy="11049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7453312" y="5114925"/>
            <a:ext cx="2419350" cy="11049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4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4945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>
                <a:solidFill>
                  <a:srgbClr val="FF0000"/>
                </a:solidFill>
                <a:latin typeface="+mn-lt"/>
              </a:rPr>
              <a:t>Welcome, Titans!</a:t>
            </a:r>
            <a:endParaRPr lang="en-US" sz="4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7882"/>
            <a:ext cx="12192000" cy="3696235"/>
          </a:xfrm>
        </p:spPr>
        <p:txBody>
          <a:bodyPr>
            <a:normAutofit/>
          </a:bodyPr>
          <a:lstStyle/>
          <a:p>
            <a:pPr algn="l"/>
            <a:r>
              <a:rPr lang="en-US" sz="2900" b="1" dirty="0"/>
              <a:t>Always, always, ALWAYS, read and follow directions on the board.</a:t>
            </a:r>
          </a:p>
          <a:p>
            <a:pPr marL="514350" indent="-514350" algn="l">
              <a:buAutoNum type="arabicParenBoth"/>
            </a:pPr>
            <a:r>
              <a:rPr lang="en-US" sz="2900" b="1" dirty="0"/>
              <a:t>Find your </a:t>
            </a:r>
            <a:r>
              <a:rPr lang="en-US" sz="2900" b="1" u="sng" dirty="0"/>
              <a:t>EXACT</a:t>
            </a:r>
            <a:r>
              <a:rPr lang="en-US" sz="2900" b="1" dirty="0"/>
              <a:t> seat using the chart below</a:t>
            </a:r>
          </a:p>
          <a:p>
            <a:pPr marL="514350" indent="-514350" algn="l">
              <a:buAutoNum type="arabicParenBoth"/>
            </a:pPr>
            <a:r>
              <a:rPr lang="en-US" sz="2900" b="1" dirty="0">
                <a:solidFill>
                  <a:srgbClr val="FF0000"/>
                </a:solidFill>
              </a:rPr>
              <a:t>You will need: pencil, </a:t>
            </a:r>
            <a:r>
              <a:rPr lang="en-US" sz="2900" b="1" dirty="0" smtClean="0">
                <a:solidFill>
                  <a:srgbClr val="FF0000"/>
                </a:solidFill>
              </a:rPr>
              <a:t>highlighter, TEXTBOOK, 6.4 notes (back side, 6.5 today)</a:t>
            </a:r>
          </a:p>
          <a:p>
            <a:pPr marL="514350" indent="-514350" algn="l">
              <a:buAutoNum type="arabicParenBoth"/>
            </a:pPr>
            <a:r>
              <a:rPr lang="en-US" sz="2900" b="1" u="sng" dirty="0" smtClean="0">
                <a:solidFill>
                  <a:srgbClr val="FF0000"/>
                </a:solidFill>
              </a:rPr>
              <a:t>Cell phones face down on red after vocab.</a:t>
            </a:r>
            <a:endParaRPr lang="en-US" sz="29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45383" y="4134117"/>
          <a:ext cx="11049000" cy="2705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1500"/>
                <a:gridCol w="1841500"/>
                <a:gridCol w="1841500"/>
                <a:gridCol w="1841500"/>
                <a:gridCol w="1841500"/>
                <a:gridCol w="1841500"/>
              </a:tblGrid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Blick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Crew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Jones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Manor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Cantu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Sims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Beltran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Elkovich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Kidd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Withers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Robinson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Thompson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Roop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Hall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Legette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Lovato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Hockaday</a:t>
                      </a:r>
                      <a:endParaRPr lang="en-US" sz="2400" b="1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Walston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Hendrix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Paasewe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Owens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Simpson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Mejia</a:t>
                      </a:r>
                    </a:p>
                  </a:txBody>
                  <a:tcPr>
                    <a:noFill/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Rispinto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Stanton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Lynch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Roberts</a:t>
                      </a:r>
                      <a:endParaRPr 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Roseboro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Womack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09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9928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+mn-lt"/>
              </a:rPr>
              <a:t>§6.5 – VOCAB LOG (04/04) </a:t>
            </a:r>
            <a:r>
              <a:rPr lang="en-US" sz="3000" b="1" dirty="0" smtClean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US" sz="3000" b="1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Label as 6.5 &amp; 4/4</a:t>
            </a:r>
            <a:endParaRPr lang="en-US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6226"/>
            <a:ext cx="12192000" cy="6581774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Costs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money spent on factors to make goods/services sold to consumers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Fixed costs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costs that remain the same regardless of how much is produced</a:t>
            </a:r>
            <a:endParaRPr lang="en-US" sz="2850" b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Variable costs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costs that change depending on how much is produced</a:t>
            </a:r>
            <a:endParaRPr lang="en-US" sz="2850" b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Total costs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the sum of variable costs &amp; fixed costs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Marginal cost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additional cost spent to produce one more of an item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Revenue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money collected from sale of goods/services to consumers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Total revenue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number of units sold multiplied by sales price per unit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Marginal revenue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change in total revenue from the sale of one additional unit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Break-even point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when total revenues equal total costs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Profit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when total revenues exceed (are greater) than total costs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Loss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when total revenues are less than total costs</a:t>
            </a:r>
          </a:p>
          <a:p>
            <a:pPr marL="0" indent="0" algn="ctr">
              <a:spcBef>
                <a:spcPts val="100"/>
              </a:spcBef>
              <a:buNone/>
            </a:pPr>
            <a:r>
              <a:rPr lang="en-US" sz="2850" b="1" dirty="0">
                <a:solidFill>
                  <a:srgbClr val="FF0000"/>
                </a:solidFill>
              </a:rPr>
              <a:t>Have your </a:t>
            </a:r>
            <a:r>
              <a:rPr lang="en-US" sz="2850" b="1" dirty="0" smtClean="0">
                <a:solidFill>
                  <a:srgbClr val="FF0000"/>
                </a:solidFill>
              </a:rPr>
              <a:t>6.4 vocab </a:t>
            </a:r>
            <a:r>
              <a:rPr lang="en-US" sz="2850" b="1" dirty="0" err="1">
                <a:solidFill>
                  <a:srgbClr val="FF0000"/>
                </a:solidFill>
              </a:rPr>
              <a:t>hw</a:t>
            </a:r>
            <a:r>
              <a:rPr lang="en-US" sz="2850" b="1" dirty="0">
                <a:solidFill>
                  <a:srgbClr val="FF0000"/>
                </a:solidFill>
              </a:rPr>
              <a:t> ready to pass </a:t>
            </a:r>
            <a:r>
              <a:rPr lang="en-US" sz="2850" b="1" dirty="0" smtClean="0">
                <a:solidFill>
                  <a:srgbClr val="FF0000"/>
                </a:solidFill>
              </a:rPr>
              <a:t>up if you didn’t turn in yesterday</a:t>
            </a:r>
            <a:endParaRPr lang="en-US" sz="2850" b="1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100"/>
              </a:spcBef>
              <a:buNone/>
            </a:pPr>
            <a:r>
              <a:rPr lang="en-US" sz="2850" b="1" dirty="0">
                <a:solidFill>
                  <a:srgbClr val="FF0000"/>
                </a:solidFill>
              </a:rPr>
              <a:t>Set up your </a:t>
            </a:r>
            <a:r>
              <a:rPr lang="en-US" sz="2850" b="1" dirty="0" smtClean="0">
                <a:solidFill>
                  <a:srgbClr val="FF0000"/>
                </a:solidFill>
              </a:rPr>
              <a:t>6.5 </a:t>
            </a:r>
            <a:r>
              <a:rPr lang="en-US" sz="2850" b="1" dirty="0" err="1">
                <a:solidFill>
                  <a:srgbClr val="FF0000"/>
                </a:solidFill>
              </a:rPr>
              <a:t>hw</a:t>
            </a:r>
            <a:r>
              <a:rPr lang="en-US" sz="2850" b="1" dirty="0">
                <a:solidFill>
                  <a:srgbClr val="FF0000"/>
                </a:solidFill>
              </a:rPr>
              <a:t> (use </a:t>
            </a:r>
            <a:r>
              <a:rPr lang="en-US" sz="2850" b="1" dirty="0" smtClean="0">
                <a:solidFill>
                  <a:srgbClr val="FF0000"/>
                </a:solidFill>
              </a:rPr>
              <a:t>“costs”)</a:t>
            </a:r>
            <a:endParaRPr lang="en-US" sz="285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6" y="1"/>
            <a:ext cx="11256264" cy="5974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Turn and talk (1 minute)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" y="512064"/>
            <a:ext cx="11935968" cy="5664899"/>
          </a:xfrm>
        </p:spPr>
        <p:txBody>
          <a:bodyPr/>
          <a:lstStyle/>
          <a:p>
            <a:r>
              <a:rPr lang="en-US" b="1" dirty="0" smtClean="0"/>
              <a:t>In the next minute, </a:t>
            </a:r>
            <a:r>
              <a:rPr lang="en-US" b="1" dirty="0" smtClean="0">
                <a:solidFill>
                  <a:srgbClr val="FF0000"/>
                </a:solidFill>
              </a:rPr>
              <a:t>share something you did during spring break with a classmate beside you</a:t>
            </a:r>
            <a:r>
              <a:rPr lang="en-US" b="1" dirty="0" smtClean="0"/>
              <a:t>. Be prepared to share you and/or your partner’s response.</a:t>
            </a:r>
          </a:p>
          <a:p>
            <a:r>
              <a:rPr lang="en-US" b="1" dirty="0" smtClean="0"/>
              <a:t>When a stick is drawn, and if your are called, be prepared to share you and your partner’s response. It must be </a:t>
            </a:r>
            <a:r>
              <a:rPr lang="en-US" b="1" dirty="0" smtClean="0">
                <a:solidFill>
                  <a:srgbClr val="FF0000"/>
                </a:solidFill>
              </a:rPr>
              <a:t>twenty seconds or less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school appropriate.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Make sure you have the back of your notes (6.5) and the textbook open to page 506 so that we can move directly to notes.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60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01487"/>
            <a:ext cx="12192000" cy="328537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CIVICS &amp; ECONOMICS: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rgbClr val="0070C0"/>
                </a:solidFill>
                <a:latin typeface="+mn-lt"/>
              </a:rPr>
              <a:t>UNIT #6 – FOUNDATION OF ECONOMICS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chemeClr val="accent4"/>
                </a:solidFill>
                <a:latin typeface="+mn-lt"/>
              </a:rPr>
              <a:t>HIGHLIGHT WHAT IS 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BLUE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54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6.5 – </a:t>
            </a:r>
            <a:r>
              <a:rPr lang="en-US" b="1" dirty="0"/>
              <a:t>COSTS &amp; </a:t>
            </a:r>
            <a:r>
              <a:rPr lang="en-US" b="1" dirty="0" smtClean="0"/>
              <a:t>REVENUES (p. 506-507)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i="1" u="sng" dirty="0">
                <a:solidFill>
                  <a:srgbClr val="0070C0"/>
                </a:solidFill>
              </a:rPr>
              <a:t>Costs </a:t>
            </a:r>
            <a:r>
              <a:rPr lang="en-US" b="1" dirty="0">
                <a:solidFill>
                  <a:srgbClr val="0070C0"/>
                </a:solidFill>
              </a:rPr>
              <a:t>(or e___________________) are money s________ on the f_______ of p_______________ to produce the goods/services </a:t>
            </a:r>
            <a:r>
              <a:rPr lang="en-US" b="1" dirty="0"/>
              <a:t>that consumers need/want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i="1" u="sng" dirty="0">
                <a:solidFill>
                  <a:srgbClr val="0070C0"/>
                </a:solidFill>
              </a:rPr>
              <a:t>Fixed costs</a:t>
            </a:r>
            <a:r>
              <a:rPr lang="en-US" sz="2800" b="1" dirty="0"/>
              <a:t>: costs or expenses that </a:t>
            </a:r>
            <a:r>
              <a:rPr lang="en-US" sz="2800" b="1" dirty="0">
                <a:solidFill>
                  <a:srgbClr val="0070C0"/>
                </a:solidFill>
              </a:rPr>
              <a:t>remain the s______ no matter how many u______ of a good/service are p______________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Ex.: </a:t>
            </a:r>
            <a:r>
              <a:rPr lang="en-US" sz="2800" b="1" dirty="0" smtClean="0"/>
              <a:t>_________________________________________________________</a:t>
            </a:r>
            <a:endParaRPr lang="en-US" sz="28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i="1" u="sng" dirty="0">
                <a:solidFill>
                  <a:srgbClr val="0070C0"/>
                </a:solidFill>
              </a:rPr>
              <a:t>Variable costs</a:t>
            </a:r>
            <a:r>
              <a:rPr lang="en-US" sz="2800" b="1" dirty="0"/>
              <a:t>: costs or expenses that </a:t>
            </a:r>
            <a:r>
              <a:rPr lang="en-US" sz="2800" b="1" dirty="0">
                <a:solidFill>
                  <a:srgbClr val="0070C0"/>
                </a:solidFill>
              </a:rPr>
              <a:t>c__________ with the n__________ of u_______ or </a:t>
            </a:r>
            <a:r>
              <a:rPr lang="en-US" sz="2800" b="1" dirty="0" err="1">
                <a:solidFill>
                  <a:srgbClr val="0070C0"/>
                </a:solidFill>
              </a:rPr>
              <a:t>i</a:t>
            </a:r>
            <a:r>
              <a:rPr lang="en-US" sz="2800" b="1" dirty="0">
                <a:solidFill>
                  <a:srgbClr val="0070C0"/>
                </a:solidFill>
              </a:rPr>
              <a:t>_______ p________________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Ex.: </a:t>
            </a:r>
            <a:r>
              <a:rPr lang="en-US" sz="2800" b="1" dirty="0" smtClean="0"/>
              <a:t>_________________________________________________________</a:t>
            </a:r>
            <a:endParaRPr lang="en-US" sz="28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i="1" u="sng" dirty="0">
                <a:solidFill>
                  <a:srgbClr val="0070C0"/>
                </a:solidFill>
              </a:rPr>
              <a:t>Total costs</a:t>
            </a:r>
            <a:r>
              <a:rPr lang="en-US" sz="2800" b="1" dirty="0">
                <a:solidFill>
                  <a:srgbClr val="0070C0"/>
                </a:solidFill>
              </a:rPr>
              <a:t>: the sum of f_________ &amp; v_____________ c________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Ex.: </a:t>
            </a:r>
            <a:r>
              <a:rPr lang="en-US" sz="2800" b="1" dirty="0" smtClean="0"/>
              <a:t>_________________________________________________________</a:t>
            </a:r>
            <a:endParaRPr lang="en-US" sz="2800" b="1" dirty="0"/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Some businesses use a___________ t_______ c_______ when making decisions, which involves taking the t_______ c_______ &amp; d__________ it by the number of u______ p____________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i="1" u="sng" dirty="0">
                <a:solidFill>
                  <a:srgbClr val="0070C0"/>
                </a:solidFill>
              </a:rPr>
              <a:t>Marginal costs</a:t>
            </a:r>
            <a:r>
              <a:rPr lang="en-US" sz="2800" b="1" dirty="0"/>
              <a:t>: the a</a:t>
            </a:r>
            <a:r>
              <a:rPr lang="en-US" sz="2800" b="1" dirty="0">
                <a:solidFill>
                  <a:srgbClr val="0070C0"/>
                </a:solidFill>
              </a:rPr>
              <a:t>_________________ cost spend to produce o_____ a________________ u______ of a good or service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dirty="0"/>
              <a:t>Ex.: </a:t>
            </a:r>
            <a:r>
              <a:rPr lang="en-US" sz="2800" b="1" dirty="0" smtClean="0"/>
              <a:t>_________________________________________________________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1827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6.5 – </a:t>
            </a:r>
            <a:r>
              <a:rPr lang="en-US" b="1" dirty="0"/>
              <a:t>COSTS &amp; </a:t>
            </a:r>
            <a:r>
              <a:rPr lang="en-US" b="1" dirty="0" smtClean="0"/>
              <a:t>REVENUES (p. 507-508)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b="1" i="1" u="sng" dirty="0">
                <a:solidFill>
                  <a:srgbClr val="0070C0"/>
                </a:solidFill>
              </a:rPr>
              <a:t>Revenues</a:t>
            </a:r>
            <a:r>
              <a:rPr lang="en-US" b="1" dirty="0">
                <a:solidFill>
                  <a:srgbClr val="0070C0"/>
                </a:solidFill>
              </a:rPr>
              <a:t> are money c______________ from the sale of goods/services </a:t>
            </a:r>
            <a:r>
              <a:rPr lang="en-US" b="1" dirty="0"/>
              <a:t>that consumers need/want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i="1" u="sng" dirty="0">
                <a:solidFill>
                  <a:srgbClr val="0070C0"/>
                </a:solidFill>
              </a:rPr>
              <a:t>Total revenue</a:t>
            </a:r>
            <a:r>
              <a:rPr lang="en-US" sz="2800" b="1" dirty="0">
                <a:solidFill>
                  <a:srgbClr val="0070C0"/>
                </a:solidFill>
              </a:rPr>
              <a:t>: number of u_______ s_______ multiplied by the a___________ p_______ per u______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b="1" dirty="0"/>
              <a:t>Ex.: </a:t>
            </a:r>
            <a:r>
              <a:rPr lang="en-US" sz="2800" b="1" dirty="0" smtClean="0"/>
              <a:t>_________________________________________________________</a:t>
            </a:r>
            <a:endParaRPr lang="en-US" sz="28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i="1" u="sng" dirty="0">
                <a:solidFill>
                  <a:srgbClr val="0070C0"/>
                </a:solidFill>
              </a:rPr>
              <a:t>Marginal revenue</a:t>
            </a:r>
            <a:r>
              <a:rPr lang="en-US" sz="2800" b="1" dirty="0">
                <a:solidFill>
                  <a:srgbClr val="0070C0"/>
                </a:solidFill>
              </a:rPr>
              <a:t>: c___________ in or a_____________ to the t________ r_____________ from s___________ another u_______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b="1" dirty="0"/>
              <a:t>Ex.: </a:t>
            </a:r>
            <a:r>
              <a:rPr lang="en-US" sz="2800" b="1" dirty="0" smtClean="0"/>
              <a:t>_________________________________________________________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711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§6.1 – FUNDAMENTALS OF ECONOMICS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499)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i="1" u="sng" dirty="0"/>
              <a:t>Economics</a:t>
            </a:r>
            <a:r>
              <a:rPr lang="en-US" sz="2700" b="1" dirty="0"/>
              <a:t> is </a:t>
            </a:r>
            <a:r>
              <a:rPr lang="en-US" sz="2700" b="1" dirty="0" smtClean="0"/>
              <a:t>the </a:t>
            </a:r>
            <a:r>
              <a:rPr lang="en-US" sz="2700" b="1" dirty="0" smtClean="0">
                <a:solidFill>
                  <a:srgbClr val="0070C0"/>
                </a:solidFill>
              </a:rPr>
              <a:t>study </a:t>
            </a:r>
            <a:r>
              <a:rPr lang="en-US" sz="2700" b="1" dirty="0">
                <a:solidFill>
                  <a:srgbClr val="0070C0"/>
                </a:solidFill>
              </a:rPr>
              <a:t>of how we make d</a:t>
            </a:r>
            <a:r>
              <a:rPr lang="en-US" sz="2700" b="1" dirty="0" smtClean="0">
                <a:solidFill>
                  <a:srgbClr val="0070C0"/>
                </a:solidFill>
              </a:rPr>
              <a:t>________ </a:t>
            </a:r>
            <a:r>
              <a:rPr lang="en-US" sz="2700" b="1" dirty="0">
                <a:solidFill>
                  <a:srgbClr val="0070C0"/>
                </a:solidFill>
              </a:rPr>
              <a:t>in </a:t>
            </a:r>
            <a:r>
              <a:rPr lang="en-US" sz="2700" b="1" dirty="0" smtClean="0">
                <a:solidFill>
                  <a:srgbClr val="0070C0"/>
                </a:solidFill>
              </a:rPr>
              <a:t>world </a:t>
            </a:r>
            <a:r>
              <a:rPr lang="en-US" sz="2700" b="1" dirty="0">
                <a:solidFill>
                  <a:srgbClr val="0070C0"/>
                </a:solidFill>
              </a:rPr>
              <a:t>in which r</a:t>
            </a:r>
            <a:r>
              <a:rPr lang="en-US" sz="2700" b="1" dirty="0" smtClean="0">
                <a:solidFill>
                  <a:srgbClr val="0070C0"/>
                </a:solidFill>
              </a:rPr>
              <a:t>__________ </a:t>
            </a:r>
            <a:r>
              <a:rPr lang="en-US" sz="2700" b="1" dirty="0">
                <a:solidFill>
                  <a:srgbClr val="0070C0"/>
                </a:solidFill>
              </a:rPr>
              <a:t>are l</a:t>
            </a:r>
            <a:r>
              <a:rPr lang="en-US" sz="2700" b="1" dirty="0" smtClean="0">
                <a:solidFill>
                  <a:srgbClr val="0070C0"/>
                </a:solidFill>
              </a:rPr>
              <a:t>_______</a:t>
            </a:r>
            <a:r>
              <a:rPr lang="en-US" sz="2700" b="1" dirty="0" smtClean="0"/>
              <a:t> </a:t>
            </a:r>
            <a:r>
              <a:rPr lang="en-US" sz="2700" b="1" dirty="0"/>
              <a:t>as well as how things are b_______,</a:t>
            </a:r>
            <a:r>
              <a:rPr lang="en-US" sz="2700" b="1" dirty="0" smtClean="0"/>
              <a:t> </a:t>
            </a:r>
            <a:r>
              <a:rPr lang="en-US" sz="2700" b="1" dirty="0"/>
              <a:t>s</a:t>
            </a:r>
            <a:r>
              <a:rPr lang="en-US" sz="2700" b="1" dirty="0" smtClean="0"/>
              <a:t>_____, </a:t>
            </a:r>
            <a:r>
              <a:rPr lang="en-US" sz="2700" b="1" dirty="0"/>
              <a:t>&amp; u</a:t>
            </a:r>
            <a:r>
              <a:rPr lang="en-US" sz="2700" b="1" dirty="0" smtClean="0"/>
              <a:t>_____. </a:t>
            </a:r>
            <a:r>
              <a:rPr lang="en-US" sz="2700" b="1" dirty="0">
                <a:solidFill>
                  <a:srgbClr val="FF0000"/>
                </a:solidFill>
              </a:rPr>
              <a:t>(MAIN IDEA, p. 499)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i="1" u="sng" dirty="0">
                <a:solidFill>
                  <a:srgbClr val="0070C0"/>
                </a:solidFill>
              </a:rPr>
              <a:t>Needs</a:t>
            </a:r>
            <a:r>
              <a:rPr lang="en-US" sz="2700" b="1" dirty="0">
                <a:solidFill>
                  <a:srgbClr val="0070C0"/>
                </a:solidFill>
              </a:rPr>
              <a:t> are things r___________ for survival </a:t>
            </a:r>
            <a:r>
              <a:rPr lang="en-US" sz="2700" b="1" dirty="0">
                <a:solidFill>
                  <a:srgbClr val="FF0000"/>
                </a:solidFill>
              </a:rPr>
              <a:t>(p. 499)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Ex.: f________, c____________, s_________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i="1" u="sng" dirty="0">
                <a:solidFill>
                  <a:srgbClr val="0070C0"/>
                </a:solidFill>
              </a:rPr>
              <a:t>Wants</a:t>
            </a:r>
            <a:r>
              <a:rPr lang="en-US" sz="2700" b="1" dirty="0">
                <a:solidFill>
                  <a:srgbClr val="0070C0"/>
                </a:solidFill>
              </a:rPr>
              <a:t> are things we would l_____ to have </a:t>
            </a:r>
            <a:r>
              <a:rPr lang="en-US" sz="2700" b="1" dirty="0">
                <a:solidFill>
                  <a:srgbClr val="FF0000"/>
                </a:solidFill>
              </a:rPr>
              <a:t>(p. 499)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Ex.: v____________, e</a:t>
            </a:r>
            <a:r>
              <a:rPr lang="en-US" sz="2700" b="1" dirty="0" smtClean="0"/>
              <a:t>______________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>
                <a:solidFill>
                  <a:srgbClr val="0070C0"/>
                </a:solidFill>
              </a:rPr>
              <a:t>Resources are things u</a:t>
            </a:r>
            <a:r>
              <a:rPr lang="en-US" sz="2700" b="1" dirty="0" smtClean="0">
                <a:solidFill>
                  <a:srgbClr val="0070C0"/>
                </a:solidFill>
              </a:rPr>
              <a:t>____ </a:t>
            </a:r>
            <a:r>
              <a:rPr lang="en-US" sz="2700" b="1" dirty="0">
                <a:solidFill>
                  <a:srgbClr val="0070C0"/>
                </a:solidFill>
              </a:rPr>
              <a:t>in m</a:t>
            </a:r>
            <a:r>
              <a:rPr lang="en-US" sz="2700" b="1" dirty="0" smtClean="0">
                <a:solidFill>
                  <a:srgbClr val="0070C0"/>
                </a:solidFill>
              </a:rPr>
              <a:t>________ </a:t>
            </a:r>
            <a:r>
              <a:rPr lang="en-US" sz="2700" b="1" dirty="0">
                <a:solidFill>
                  <a:srgbClr val="0070C0"/>
                </a:solidFill>
              </a:rPr>
              <a:t>g</a:t>
            </a:r>
            <a:r>
              <a:rPr lang="en-US" sz="2700" b="1" dirty="0" smtClean="0">
                <a:solidFill>
                  <a:srgbClr val="0070C0"/>
                </a:solidFill>
              </a:rPr>
              <a:t>______ </a:t>
            </a:r>
            <a:r>
              <a:rPr lang="en-US" sz="2700" b="1" dirty="0">
                <a:solidFill>
                  <a:srgbClr val="0070C0"/>
                </a:solidFill>
              </a:rPr>
              <a:t>or p</a:t>
            </a:r>
            <a:r>
              <a:rPr lang="en-US" sz="2700" b="1" dirty="0" smtClean="0">
                <a:solidFill>
                  <a:srgbClr val="0070C0"/>
                </a:solidFill>
              </a:rPr>
              <a:t>__________ </a:t>
            </a:r>
            <a:r>
              <a:rPr lang="en-US" sz="2700" b="1" dirty="0">
                <a:solidFill>
                  <a:srgbClr val="0070C0"/>
                </a:solidFill>
              </a:rPr>
              <a:t>s__________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T_____ (machines, hammers, computers, etc.), n</a:t>
            </a:r>
            <a:r>
              <a:rPr lang="en-US" sz="2700" b="1" dirty="0" smtClean="0"/>
              <a:t>_______ </a:t>
            </a:r>
            <a:r>
              <a:rPr lang="en-US" sz="2700" b="1" dirty="0"/>
              <a:t>r</a:t>
            </a:r>
            <a:r>
              <a:rPr lang="en-US" sz="2700" b="1" dirty="0" smtClean="0"/>
              <a:t>___________ </a:t>
            </a:r>
            <a:r>
              <a:rPr lang="en-US" sz="2700" b="1" dirty="0"/>
              <a:t>(wood, soil, water, etc.), &amp; h________ r______________ (labor, skills, &amp; knowledge</a:t>
            </a:r>
            <a:r>
              <a:rPr lang="en-US" sz="2700" b="1" dirty="0" smtClean="0"/>
              <a:t>)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>
                <a:solidFill>
                  <a:srgbClr val="0070C0"/>
                </a:solidFill>
              </a:rPr>
              <a:t>Central problem </a:t>
            </a:r>
            <a:r>
              <a:rPr lang="en-US" sz="2700" b="1" dirty="0"/>
              <a:t>of economics is s__________ </a:t>
            </a:r>
            <a:r>
              <a:rPr lang="en-US" sz="2700" b="1" dirty="0">
                <a:solidFill>
                  <a:srgbClr val="FF0000"/>
                </a:solidFill>
              </a:rPr>
              <a:t>(p. 501)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We </a:t>
            </a:r>
            <a:r>
              <a:rPr lang="en-US" sz="2700" b="1" dirty="0">
                <a:solidFill>
                  <a:srgbClr val="0070C0"/>
                </a:solidFill>
              </a:rPr>
              <a:t>have u</a:t>
            </a:r>
            <a:r>
              <a:rPr lang="en-US" sz="2700" b="1" dirty="0" smtClean="0">
                <a:solidFill>
                  <a:srgbClr val="0070C0"/>
                </a:solidFill>
              </a:rPr>
              <a:t>__________ </a:t>
            </a:r>
            <a:r>
              <a:rPr lang="en-US" sz="2700" b="1" dirty="0">
                <a:solidFill>
                  <a:srgbClr val="0070C0"/>
                </a:solidFill>
              </a:rPr>
              <a:t>w</a:t>
            </a:r>
            <a:r>
              <a:rPr lang="en-US" sz="2700" b="1" dirty="0" smtClean="0">
                <a:solidFill>
                  <a:srgbClr val="0070C0"/>
                </a:solidFill>
              </a:rPr>
              <a:t>_____ </a:t>
            </a:r>
            <a:r>
              <a:rPr lang="en-US" sz="2700" b="1" dirty="0">
                <a:solidFill>
                  <a:srgbClr val="0070C0"/>
                </a:solidFill>
              </a:rPr>
              <a:t>&amp; n</a:t>
            </a:r>
            <a:r>
              <a:rPr lang="en-US" sz="2700" b="1" dirty="0" smtClean="0">
                <a:solidFill>
                  <a:srgbClr val="0070C0"/>
                </a:solidFill>
              </a:rPr>
              <a:t>_____</a:t>
            </a:r>
            <a:r>
              <a:rPr lang="en-US" sz="2700" b="1" dirty="0" smtClean="0"/>
              <a:t>, </a:t>
            </a:r>
            <a:r>
              <a:rPr lang="en-US" sz="2700" b="1" dirty="0"/>
              <a:t>but we have </a:t>
            </a:r>
            <a:r>
              <a:rPr lang="en-US" sz="2700" b="1" dirty="0">
                <a:solidFill>
                  <a:srgbClr val="0070C0"/>
                </a:solidFill>
              </a:rPr>
              <a:t>l</a:t>
            </a:r>
            <a:r>
              <a:rPr lang="en-US" sz="2700" b="1" dirty="0" smtClean="0">
                <a:solidFill>
                  <a:srgbClr val="0070C0"/>
                </a:solidFill>
              </a:rPr>
              <a:t>________ </a:t>
            </a:r>
            <a:r>
              <a:rPr lang="en-US" sz="2700" b="1" dirty="0">
                <a:solidFill>
                  <a:srgbClr val="0070C0"/>
                </a:solidFill>
              </a:rPr>
              <a:t>r</a:t>
            </a:r>
            <a:r>
              <a:rPr lang="en-US" sz="2700" b="1" dirty="0" smtClean="0">
                <a:solidFill>
                  <a:srgbClr val="0070C0"/>
                </a:solidFill>
              </a:rPr>
              <a:t>__________ </a:t>
            </a:r>
            <a:r>
              <a:rPr lang="en-US" sz="2700" b="1" dirty="0"/>
              <a:t>to make or provide them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Therefore, we </a:t>
            </a:r>
            <a:r>
              <a:rPr lang="en-US" sz="2700" b="1" dirty="0">
                <a:solidFill>
                  <a:srgbClr val="0070C0"/>
                </a:solidFill>
              </a:rPr>
              <a:t>must make e</a:t>
            </a:r>
            <a:r>
              <a:rPr lang="en-US" sz="2700" b="1" dirty="0" smtClean="0">
                <a:solidFill>
                  <a:srgbClr val="0070C0"/>
                </a:solidFill>
              </a:rPr>
              <a:t>_________ </a:t>
            </a:r>
            <a:r>
              <a:rPr lang="en-US" sz="2700" b="1" dirty="0">
                <a:solidFill>
                  <a:srgbClr val="0070C0"/>
                </a:solidFill>
              </a:rPr>
              <a:t>d</a:t>
            </a:r>
            <a:r>
              <a:rPr lang="en-US" sz="2700" b="1" dirty="0" smtClean="0">
                <a:solidFill>
                  <a:srgbClr val="0070C0"/>
                </a:solidFill>
              </a:rPr>
              <a:t>________ </a:t>
            </a:r>
            <a:r>
              <a:rPr lang="en-US" sz="2700" b="1" dirty="0">
                <a:solidFill>
                  <a:srgbClr val="0070C0"/>
                </a:solidFill>
              </a:rPr>
              <a:t>about what we would like to </a:t>
            </a:r>
            <a:r>
              <a:rPr lang="en-US" sz="2700" b="1" dirty="0" smtClean="0">
                <a:solidFill>
                  <a:srgbClr val="0070C0"/>
                </a:solidFill>
              </a:rPr>
              <a:t>have</a:t>
            </a:r>
            <a:endParaRPr lang="en-US" sz="2700" b="1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83606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6.5 – BREAK-EVEN POINT, PROFITS, &amp; LOSSES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The </a:t>
            </a:r>
            <a:r>
              <a:rPr lang="en-US" sz="2700" b="1" dirty="0"/>
              <a:t>balance between costs &amp; revenues results in three scenarios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i="1" u="sng" dirty="0">
                <a:solidFill>
                  <a:srgbClr val="0070C0"/>
                </a:solidFill>
              </a:rPr>
              <a:t>Break-even point</a:t>
            </a:r>
            <a:r>
              <a:rPr lang="en-US" sz="2700" b="1" dirty="0"/>
              <a:t>: when r</a:t>
            </a:r>
            <a:r>
              <a:rPr lang="en-US" sz="2700" b="1" dirty="0" smtClean="0"/>
              <a:t>________ </a:t>
            </a:r>
            <a:r>
              <a:rPr lang="en-US" sz="2700" b="1" dirty="0"/>
              <a:t>are (less than / equal to / greater than) c</a:t>
            </a:r>
            <a:r>
              <a:rPr lang="en-US" sz="2700" b="1" dirty="0" smtClean="0"/>
              <a:t>_____</a:t>
            </a:r>
            <a:endParaRPr lang="en-US" sz="27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Mathematically expressed: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>
                <a:solidFill>
                  <a:srgbClr val="0070C0"/>
                </a:solidFill>
              </a:rPr>
              <a:t>____________ - ____________ = 0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>
                <a:solidFill>
                  <a:srgbClr val="0070C0"/>
                </a:solidFill>
              </a:rPr>
              <a:t>____________ = ____________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i="1" u="sng" dirty="0">
                <a:solidFill>
                  <a:srgbClr val="0070C0"/>
                </a:solidFill>
              </a:rPr>
              <a:t>Profit</a:t>
            </a:r>
            <a:r>
              <a:rPr lang="en-US" sz="2700" b="1" dirty="0"/>
              <a:t>: when r____________ are (less than / equal to / greater than) c_________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Mathematically expressed: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>
                <a:solidFill>
                  <a:srgbClr val="0070C0"/>
                </a:solidFill>
              </a:rPr>
              <a:t>____________ - ____________ </a:t>
            </a:r>
            <a:r>
              <a:rPr lang="en-US" sz="2700" b="1" dirty="0" smtClean="0">
                <a:solidFill>
                  <a:srgbClr val="0070C0"/>
                </a:solidFill>
              </a:rPr>
              <a:t>&gt; 0 </a:t>
            </a:r>
            <a:r>
              <a:rPr lang="en-US" sz="27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CHANGE ON YOUR NOTES!!!</a:t>
            </a:r>
            <a:endParaRPr lang="en-US" sz="2700" b="1" dirty="0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>
                <a:solidFill>
                  <a:srgbClr val="0070C0"/>
                </a:solidFill>
              </a:rPr>
              <a:t>____________ </a:t>
            </a:r>
            <a:r>
              <a:rPr lang="en-US" sz="2700" b="1" dirty="0" smtClean="0">
                <a:solidFill>
                  <a:srgbClr val="0070C0"/>
                </a:solidFill>
              </a:rPr>
              <a:t>&gt; ___________</a:t>
            </a: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sz="2700" b="1" dirty="0">
                <a:solidFill>
                  <a:srgbClr val="FF0000"/>
                </a:solidFill>
                <a:sym typeface="Wingdings" panose="05000000000000000000" pitchFamily="2" charset="2"/>
              </a:rPr>
              <a:t> CHANGE ON YOUR NOTES</a:t>
            </a:r>
            <a:r>
              <a:rPr lang="en-US" sz="27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!!!</a:t>
            </a:r>
            <a:endParaRPr lang="en-US" sz="2700" b="1" dirty="0"/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i="1" u="sng" dirty="0">
                <a:solidFill>
                  <a:srgbClr val="0070C0"/>
                </a:solidFill>
              </a:rPr>
              <a:t>Loss</a:t>
            </a:r>
            <a:r>
              <a:rPr lang="en-US" sz="2700" b="1" dirty="0"/>
              <a:t>: when r____________ are (less than / equal to / greater than) c_________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Mathematically expressed: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>
                <a:solidFill>
                  <a:srgbClr val="0070C0"/>
                </a:solidFill>
              </a:rPr>
              <a:t>____________ - ____________ </a:t>
            </a:r>
            <a:r>
              <a:rPr lang="en-US" sz="2700" b="1" dirty="0" smtClean="0">
                <a:solidFill>
                  <a:srgbClr val="0070C0"/>
                </a:solidFill>
              </a:rPr>
              <a:t>&lt; 0 </a:t>
            </a:r>
            <a:r>
              <a:rPr lang="en-US" sz="27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CHANGE ON YOUR NOTES!!!</a:t>
            </a:r>
            <a:endParaRPr lang="en-US" sz="2700" b="1" dirty="0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>
                <a:solidFill>
                  <a:srgbClr val="0070C0"/>
                </a:solidFill>
              </a:rPr>
              <a:t>____________ </a:t>
            </a:r>
            <a:r>
              <a:rPr lang="en-US" sz="2700" b="1" dirty="0" smtClean="0">
                <a:solidFill>
                  <a:srgbClr val="0070C0"/>
                </a:solidFill>
              </a:rPr>
              <a:t>&gt; </a:t>
            </a:r>
            <a:r>
              <a:rPr lang="en-US" sz="2700" b="1" dirty="0">
                <a:solidFill>
                  <a:srgbClr val="0070C0"/>
                </a:solidFill>
              </a:rPr>
              <a:t>____________ </a:t>
            </a:r>
            <a:r>
              <a:rPr lang="en-US" sz="2700" b="1" dirty="0">
                <a:solidFill>
                  <a:srgbClr val="FF0000"/>
                </a:solidFill>
                <a:sym typeface="Wingdings" panose="05000000000000000000" pitchFamily="2" charset="2"/>
              </a:rPr>
              <a:t> CHANGE ON YOUR NOTES</a:t>
            </a:r>
            <a:r>
              <a:rPr lang="en-US" sz="27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!!!</a:t>
            </a:r>
            <a:endParaRPr lang="en-US" sz="2700" b="1" dirty="0"/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/>
              <a:t>The </a:t>
            </a:r>
            <a:r>
              <a:rPr lang="en-US" sz="2700" b="1" dirty="0">
                <a:solidFill>
                  <a:srgbClr val="0070C0"/>
                </a:solidFill>
              </a:rPr>
              <a:t>goal of every business is to make a </a:t>
            </a:r>
            <a:r>
              <a:rPr lang="en-US" sz="2700" b="1" dirty="0" smtClean="0">
                <a:solidFill>
                  <a:srgbClr val="0070C0"/>
                </a:solidFill>
              </a:rPr>
              <a:t>________ &amp; </a:t>
            </a:r>
            <a:r>
              <a:rPr lang="en-US" sz="2700" b="1" dirty="0">
                <a:solidFill>
                  <a:srgbClr val="0070C0"/>
                </a:solidFill>
              </a:rPr>
              <a:t>avoid a </a:t>
            </a:r>
            <a:r>
              <a:rPr lang="en-US" sz="2700" b="1" dirty="0" smtClean="0">
                <a:solidFill>
                  <a:srgbClr val="0070C0"/>
                </a:solidFill>
              </a:rPr>
              <a:t>______</a:t>
            </a:r>
            <a:r>
              <a:rPr lang="en-US" sz="2700" b="1" dirty="0" smtClean="0"/>
              <a:t>; </a:t>
            </a:r>
            <a:r>
              <a:rPr lang="en-US" sz="2700" b="1" dirty="0"/>
              <a:t>in other </a:t>
            </a:r>
            <a:r>
              <a:rPr lang="en-US" sz="2700" b="1" dirty="0" smtClean="0"/>
              <a:t>words, </a:t>
            </a:r>
            <a:r>
              <a:rPr lang="en-US" sz="2700" b="1" dirty="0"/>
              <a:t>businesses must </a:t>
            </a:r>
            <a:r>
              <a:rPr lang="en-US" sz="2700" b="1" dirty="0" smtClean="0"/>
              <a:t>______ </a:t>
            </a:r>
            <a:r>
              <a:rPr lang="en-US" sz="2700" b="1" dirty="0"/>
              <a:t>more money selling goods &amp; services to </a:t>
            </a:r>
            <a:r>
              <a:rPr lang="en-US" sz="2700" b="1" dirty="0" smtClean="0"/>
              <a:t>customers </a:t>
            </a:r>
            <a:r>
              <a:rPr lang="en-US" sz="2700" b="1" dirty="0"/>
              <a:t>than the money they </a:t>
            </a:r>
            <a:r>
              <a:rPr lang="en-US" sz="2700" b="1" dirty="0" smtClean="0"/>
              <a:t>_________ </a:t>
            </a:r>
            <a:r>
              <a:rPr lang="en-US" sz="2700" b="1" dirty="0"/>
              <a:t>producing these goods &amp; services</a:t>
            </a:r>
          </a:p>
        </p:txBody>
      </p:sp>
    </p:spTree>
    <p:extLst>
      <p:ext uri="{BB962C8B-B14F-4D97-AF65-F5344CB8AC3E}">
        <p14:creationId xmlns:p14="http://schemas.microsoft.com/office/powerpoint/2010/main" val="31784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6.5 – BREAK-EVEN POINT, PROFITS, &amp; LOSSES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/>
              <a:t>EXAMPLES:</a:t>
            </a:r>
            <a:endParaRPr lang="en-US" sz="2700" b="1" dirty="0"/>
          </a:p>
          <a:p>
            <a:pPr marL="230188" lvl="0" indent="-230188">
              <a:spcBef>
                <a:spcPts val="0"/>
              </a:spcBef>
              <a:buNone/>
            </a:pPr>
            <a:r>
              <a:rPr lang="en-US" sz="2700" b="1" dirty="0" smtClean="0"/>
              <a:t>(1) IN 2016, A STORE MAKES $100 PER UNIT OF ITEMS SOLD &amp; SELLS 1,000 UNITS. THE STORE HAS FIXED COSTS OF $20,000 &amp; A MARGINAL COST OF $50 PER UNIT. THE STORE PRODUCED 2,000 UNITS.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8733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6.5 – BREAK-EVEN POINT, PROFITS, &amp; LOSSES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EXAMPLES:</a:t>
            </a:r>
            <a:endParaRPr lang="en-US" b="1" dirty="0"/>
          </a:p>
          <a:p>
            <a:pPr marL="230188" lvl="0" indent="-230188">
              <a:spcBef>
                <a:spcPts val="0"/>
              </a:spcBef>
              <a:buNone/>
            </a:pPr>
            <a:r>
              <a:rPr lang="en-US" b="1" smtClean="0"/>
              <a:t>(2) </a:t>
            </a:r>
            <a:r>
              <a:rPr lang="en-US" b="1" dirty="0" smtClean="0"/>
              <a:t>IN 2016, A STORE HAS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FIXED COSTS OF $6,000,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MARGINAL COSTS OF $10 PER UNIT,&amp;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b="1" dirty="0" smtClean="0"/>
              <a:t>PRODUCTION OF 3,000 UNITS.</a:t>
            </a:r>
          </a:p>
          <a:p>
            <a:pPr marL="230188" lvl="0" indent="-230188">
              <a:spcBef>
                <a:spcPts val="0"/>
              </a:spcBef>
              <a:buNone/>
            </a:pPr>
            <a:r>
              <a:rPr lang="en-US" b="1" dirty="0" smtClean="0"/>
              <a:t>ASSUMING THE STORE SELLS ALL UNITS PRODUCED, FOR HOW MUCH SHOULD THE STORE SELL EACH UNIT TO BREAK EVEN?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11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4945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>
                <a:solidFill>
                  <a:srgbClr val="FF0000"/>
                </a:solidFill>
                <a:latin typeface="+mn-lt"/>
              </a:rPr>
              <a:t>Welcome, Titans!</a:t>
            </a:r>
            <a:endParaRPr lang="en-US" sz="4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7882"/>
            <a:ext cx="12192000" cy="3696235"/>
          </a:xfrm>
        </p:spPr>
        <p:txBody>
          <a:bodyPr>
            <a:normAutofit/>
          </a:bodyPr>
          <a:lstStyle/>
          <a:p>
            <a:pPr algn="l"/>
            <a:r>
              <a:rPr lang="en-US" sz="2900" b="1" dirty="0"/>
              <a:t>Always, always, ALWAYS, read and follow directions on the board.</a:t>
            </a:r>
          </a:p>
          <a:p>
            <a:pPr marL="514350" indent="-514350" algn="l">
              <a:buAutoNum type="arabicParenBoth"/>
            </a:pPr>
            <a:r>
              <a:rPr lang="en-US" sz="2900" b="1" dirty="0"/>
              <a:t>Find your </a:t>
            </a:r>
            <a:r>
              <a:rPr lang="en-US" sz="2900" b="1" u="sng" dirty="0"/>
              <a:t>EXACT</a:t>
            </a:r>
            <a:r>
              <a:rPr lang="en-US" sz="2900" b="1" dirty="0"/>
              <a:t> seat using the chart below</a:t>
            </a:r>
          </a:p>
          <a:p>
            <a:pPr marL="514350" indent="-514350" algn="l">
              <a:buAutoNum type="arabicParenBoth"/>
            </a:pPr>
            <a:r>
              <a:rPr lang="en-US" sz="2900" b="1" dirty="0">
                <a:solidFill>
                  <a:srgbClr val="FF0000"/>
                </a:solidFill>
              </a:rPr>
              <a:t>You will need: pencil, </a:t>
            </a:r>
            <a:r>
              <a:rPr lang="en-US" sz="2900" b="1" dirty="0" smtClean="0">
                <a:solidFill>
                  <a:srgbClr val="FF0000"/>
                </a:solidFill>
              </a:rPr>
              <a:t>highlighter, TEXTBOOK, 6.6 notes, paper</a:t>
            </a:r>
          </a:p>
          <a:p>
            <a:pPr marL="514350" indent="-514350" algn="l">
              <a:buAutoNum type="arabicParenBoth"/>
            </a:pPr>
            <a:r>
              <a:rPr lang="en-US" sz="2900" b="1" dirty="0" smtClean="0">
                <a:solidFill>
                  <a:srgbClr val="FF0000"/>
                </a:solidFill>
              </a:rPr>
              <a:t>Have your </a:t>
            </a:r>
            <a:r>
              <a:rPr lang="en-US" sz="2900" b="1" u="sng" dirty="0" smtClean="0">
                <a:solidFill>
                  <a:srgbClr val="FF0000"/>
                </a:solidFill>
              </a:rPr>
              <a:t>6.5 </a:t>
            </a:r>
            <a:r>
              <a:rPr lang="en-US" sz="2900" b="1" u="sng" dirty="0" err="1" smtClean="0">
                <a:solidFill>
                  <a:srgbClr val="FF0000"/>
                </a:solidFill>
              </a:rPr>
              <a:t>hw</a:t>
            </a:r>
            <a:r>
              <a:rPr lang="en-US" sz="2900" b="1" u="sng" dirty="0" smtClean="0">
                <a:solidFill>
                  <a:srgbClr val="FF0000"/>
                </a:solidFill>
              </a:rPr>
              <a:t> </a:t>
            </a:r>
            <a:r>
              <a:rPr lang="en-US" sz="2900" b="1" dirty="0" smtClean="0">
                <a:solidFill>
                  <a:srgbClr val="FF0000"/>
                </a:solidFill>
              </a:rPr>
              <a:t>and </a:t>
            </a:r>
            <a:r>
              <a:rPr lang="en-US" sz="2900" b="1" u="sng" dirty="0" smtClean="0">
                <a:solidFill>
                  <a:srgbClr val="FF0000"/>
                </a:solidFill>
              </a:rPr>
              <a:t>6.3 poster &amp; draft</a:t>
            </a:r>
            <a:r>
              <a:rPr lang="en-US" sz="2900" b="1" dirty="0" smtClean="0">
                <a:solidFill>
                  <a:srgbClr val="FF0000"/>
                </a:solidFill>
              </a:rPr>
              <a:t> ready to pass up with your name on all items</a:t>
            </a:r>
          </a:p>
          <a:p>
            <a:pPr marL="514350" indent="-514350" algn="l">
              <a:buAutoNum type="arabicParenBoth"/>
            </a:pPr>
            <a:r>
              <a:rPr lang="en-US" sz="2900" b="1" u="sng" dirty="0" smtClean="0">
                <a:solidFill>
                  <a:srgbClr val="FF0000"/>
                </a:solidFill>
              </a:rPr>
              <a:t>Cell phones face down on red after vocab.</a:t>
            </a:r>
            <a:endParaRPr lang="en-US" sz="29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45383" y="4134117"/>
          <a:ext cx="11049000" cy="2705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1500"/>
                <a:gridCol w="1841500"/>
                <a:gridCol w="1841500"/>
                <a:gridCol w="1841500"/>
                <a:gridCol w="1841500"/>
                <a:gridCol w="1841500"/>
              </a:tblGrid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Blick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Crew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Jones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Manor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Cantu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Sims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Beltran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Elkovich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Kidd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Withers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Robinson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Thompson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Roop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Hall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Legette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Lovato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Hockaday</a:t>
                      </a:r>
                      <a:endParaRPr lang="en-US" sz="2400" b="1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Walston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Hendrix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Paasewe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Owens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Simpson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Mejia</a:t>
                      </a:r>
                    </a:p>
                  </a:txBody>
                  <a:tcPr>
                    <a:noFill/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Rispinto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Stanton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Lynch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Roberts</a:t>
                      </a:r>
                      <a:endParaRPr 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Roseboro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Womack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65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9928"/>
          </a:xfrm>
        </p:spPr>
        <p:txBody>
          <a:bodyPr>
            <a:noAutofit/>
          </a:bodyPr>
          <a:lstStyle/>
          <a:p>
            <a:r>
              <a:rPr lang="en-US" sz="3000" b="1" smtClean="0">
                <a:solidFill>
                  <a:srgbClr val="0070C0"/>
                </a:solidFill>
                <a:latin typeface="+mn-lt"/>
              </a:rPr>
              <a:t>§6.6 </a:t>
            </a:r>
            <a:r>
              <a:rPr lang="en-US" sz="3000" b="1" dirty="0" smtClean="0">
                <a:solidFill>
                  <a:srgbClr val="0070C0"/>
                </a:solidFill>
                <a:latin typeface="+mn-lt"/>
              </a:rPr>
              <a:t>– VOCAB LOG </a:t>
            </a:r>
            <a:r>
              <a:rPr lang="en-US" sz="3000" b="1" smtClean="0">
                <a:solidFill>
                  <a:srgbClr val="0070C0"/>
                </a:solidFill>
                <a:latin typeface="+mn-lt"/>
              </a:rPr>
              <a:t>(04/05) </a:t>
            </a:r>
            <a:r>
              <a:rPr lang="en-US" sz="3000" b="1" dirty="0" smtClean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US" sz="3000" b="1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Label </a:t>
            </a:r>
            <a:r>
              <a:rPr lang="en-US" sz="3000" b="1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as 6.6 </a:t>
            </a:r>
            <a:r>
              <a:rPr lang="en-US" sz="3000" b="1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&amp; 4/5</a:t>
            </a:r>
            <a:endParaRPr lang="en-US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6226"/>
            <a:ext cx="12192000" cy="6581774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Marginal cost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additional cost spent to produce/consume one more of an item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Marginal benefit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additional satisfaction/benefit from producing/consuming one more of an item</a:t>
            </a:r>
            <a:endParaRPr lang="en-US" sz="285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Law of diminishing returns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less satisfaction is received from consuming/producing the next unit than is received from the last unit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u="sng" dirty="0" smtClean="0">
                <a:solidFill>
                  <a:schemeClr val="bg2">
                    <a:lumMod val="10000"/>
                  </a:schemeClr>
                </a:solidFill>
              </a:rPr>
              <a:t>Cost-benefit analysis</a:t>
            </a:r>
            <a:r>
              <a:rPr lang="en-US" sz="2850" b="1" dirty="0" smtClean="0">
                <a:solidFill>
                  <a:schemeClr val="bg2">
                    <a:lumMod val="10000"/>
                  </a:schemeClr>
                </a:solidFill>
              </a:rPr>
              <a:t>: economic decision-making to determine up to which point marginal benefit is greater than the marginal cost of producing/consuming additional units</a:t>
            </a:r>
          </a:p>
          <a:p>
            <a:pPr marL="0" indent="0">
              <a:spcBef>
                <a:spcPts val="100"/>
              </a:spcBef>
              <a:buNone/>
            </a:pPr>
            <a:endParaRPr lang="en-US" sz="285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rgbClr val="FF0000"/>
                </a:solidFill>
              </a:rPr>
              <a:t>Have your </a:t>
            </a:r>
            <a:r>
              <a:rPr lang="en-US" sz="2850" b="1" dirty="0" smtClean="0">
                <a:solidFill>
                  <a:srgbClr val="FF0000"/>
                </a:solidFill>
              </a:rPr>
              <a:t>6.5 vocab </a:t>
            </a:r>
            <a:r>
              <a:rPr lang="en-US" sz="2850" b="1" dirty="0" err="1">
                <a:solidFill>
                  <a:srgbClr val="FF0000"/>
                </a:solidFill>
              </a:rPr>
              <a:t>hw</a:t>
            </a:r>
            <a:r>
              <a:rPr lang="en-US" sz="2850" b="1" dirty="0">
                <a:solidFill>
                  <a:srgbClr val="FF0000"/>
                </a:solidFill>
              </a:rPr>
              <a:t> ready to pass </a:t>
            </a:r>
            <a:r>
              <a:rPr lang="en-US" sz="2850" b="1" dirty="0" smtClean="0">
                <a:solidFill>
                  <a:srgbClr val="FF0000"/>
                </a:solidFill>
              </a:rPr>
              <a:t>up if you didn’t turn in yesterday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Have your 6.3 activity (“factors of production” chart &amp; draft) ready to pass up right after</a:t>
            </a:r>
            <a:endParaRPr lang="en-US" sz="2850" b="1" dirty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rgbClr val="FF0000"/>
                </a:solidFill>
              </a:rPr>
              <a:t>Set up your </a:t>
            </a:r>
            <a:r>
              <a:rPr lang="en-US" sz="2850" b="1" dirty="0" smtClean="0">
                <a:solidFill>
                  <a:srgbClr val="FF0000"/>
                </a:solidFill>
              </a:rPr>
              <a:t>6.6 </a:t>
            </a:r>
            <a:r>
              <a:rPr lang="en-US" sz="2850" b="1" dirty="0" err="1">
                <a:solidFill>
                  <a:srgbClr val="FF0000"/>
                </a:solidFill>
              </a:rPr>
              <a:t>hw</a:t>
            </a:r>
            <a:r>
              <a:rPr lang="en-US" sz="2850" b="1" dirty="0">
                <a:solidFill>
                  <a:srgbClr val="FF0000"/>
                </a:solidFill>
              </a:rPr>
              <a:t> (use </a:t>
            </a:r>
            <a:r>
              <a:rPr lang="en-US" sz="2850" b="1" dirty="0" smtClean="0">
                <a:solidFill>
                  <a:srgbClr val="FF0000"/>
                </a:solidFill>
              </a:rPr>
              <a:t>“cost-benefit analysis”)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4800" b="1" dirty="0" smtClean="0">
                <a:solidFill>
                  <a:srgbClr val="FF0000"/>
                </a:solidFill>
              </a:rPr>
              <a:t>Books open to page 508</a:t>
            </a:r>
            <a:endParaRPr lang="en-US" sz="48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27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01487"/>
            <a:ext cx="12192000" cy="328537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CIVICS &amp; ECONOMICS: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rgbClr val="0070C0"/>
                </a:solidFill>
                <a:latin typeface="+mn-lt"/>
              </a:rPr>
              <a:t>UNIT #6 – FOUNDATION OF ECONOMICS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chemeClr val="accent4"/>
                </a:solidFill>
                <a:latin typeface="+mn-lt"/>
              </a:rPr>
              <a:t>HIGHLIGHT WHAT IS 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BLUE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77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6.6 – MARGINAL COST/BENEFIT, DIMINISHING RETURNS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850" b="1" i="1" u="sng" dirty="0" smtClean="0">
                <a:solidFill>
                  <a:srgbClr val="0070C0"/>
                </a:solidFill>
              </a:rPr>
              <a:t>Marginal </a:t>
            </a:r>
            <a:r>
              <a:rPr lang="en-US" sz="2850" b="1" i="1" u="sng" dirty="0">
                <a:solidFill>
                  <a:srgbClr val="0070C0"/>
                </a:solidFill>
              </a:rPr>
              <a:t>cost</a:t>
            </a:r>
            <a:r>
              <a:rPr lang="en-US" sz="2850" b="1" dirty="0">
                <a:solidFill>
                  <a:srgbClr val="0070C0"/>
                </a:solidFill>
              </a:rPr>
              <a:t>: the cost of producing o_____ m_______ u_____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50" b="1" i="1" u="sng" dirty="0">
                <a:solidFill>
                  <a:srgbClr val="0070C0"/>
                </a:solidFill>
              </a:rPr>
              <a:t>Marginal benefit</a:t>
            </a:r>
            <a:r>
              <a:rPr lang="en-US" sz="2850" b="1" dirty="0">
                <a:solidFill>
                  <a:srgbClr val="0070C0"/>
                </a:solidFill>
              </a:rPr>
              <a:t>: the a_____________ s__________________ or benefit received by o____ m_______ u_____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/>
              <a:t>Ex.: If you are dehydrated in the desert and suddenly come across water, the f______ cup will be the most b______________. The second cup will still provide a benefit, but not as great as the first. The third will provide less than the second, and so on. Eventually, drinking more water would no longer be beneficial, where the c______ outweigh the benefits.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50" b="1" i="1" u="sng" dirty="0">
                <a:solidFill>
                  <a:srgbClr val="0070C0"/>
                </a:solidFill>
              </a:rPr>
              <a:t>Law of diminishing returns</a:t>
            </a:r>
            <a:r>
              <a:rPr lang="en-US" sz="2850" b="1" dirty="0">
                <a:solidFill>
                  <a:srgbClr val="0070C0"/>
                </a:solidFill>
              </a:rPr>
              <a:t>: there is l______ benefit with each a______________ unit produced, such that it is best to stop producing when m___________ c_____ become greater than m____________ b___________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/>
              <a:t>Also known as law of diminishing b_________</a:t>
            </a:r>
          </a:p>
        </p:txBody>
      </p:sp>
    </p:spTree>
    <p:extLst>
      <p:ext uri="{BB962C8B-B14F-4D97-AF65-F5344CB8AC3E}">
        <p14:creationId xmlns:p14="http://schemas.microsoft.com/office/powerpoint/2010/main" val="363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6.6 – MARGINAL COST/BENEFIT, DIMINISHING RETURNS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Ex.: Chefs in a restaurant </a:t>
            </a:r>
            <a:r>
              <a:rPr lang="en-US" sz="3200" b="1" dirty="0" smtClean="0"/>
              <a:t>kitchen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000" b="1" dirty="0" smtClean="0"/>
              <a:t>According </a:t>
            </a:r>
            <a:r>
              <a:rPr lang="en-US" sz="3000" b="1" dirty="0"/>
              <a:t>to the chart, when should the restaurant stop hiring additional chefs</a:t>
            </a:r>
            <a:r>
              <a:rPr lang="en-US" sz="3000" b="1" dirty="0" smtClean="0"/>
              <a:t>? </a:t>
            </a:r>
            <a:r>
              <a:rPr lang="en-US" sz="3000" b="1" dirty="0" smtClean="0">
                <a:solidFill>
                  <a:srgbClr val="FF0000"/>
                </a:solidFill>
              </a:rPr>
              <a:t>After the _______ chef</a:t>
            </a:r>
            <a:endParaRPr lang="en-US" sz="3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000" b="1" dirty="0"/>
              <a:t>What are some possible reasons why MC would be greater than MB after hiring additional chefs beyond a certain point</a:t>
            </a:r>
            <a:r>
              <a:rPr lang="en-US" sz="3000" b="1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Kitchen becomes too crowded with chefs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Some chefs may become lazy &amp; expect others to do all the 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Difficulty coordinating tasks among chefs</a:t>
            </a:r>
            <a:endParaRPr lang="en-US" sz="3200" dirty="0"/>
          </a:p>
          <a:p>
            <a:pPr marL="0" lvl="0" indent="0">
              <a:buNone/>
            </a:pPr>
            <a:endParaRPr lang="en-US" sz="285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01226" y="998812"/>
          <a:ext cx="11789547" cy="2232660"/>
        </p:xfrm>
        <a:graphic>
          <a:graphicData uri="http://schemas.openxmlformats.org/drawingml/2006/table">
            <a:tbl>
              <a:tblPr firstRow="1" firstCol="1" bandRow="1"/>
              <a:tblGrid>
                <a:gridCol w="3888421"/>
                <a:gridCol w="3480046"/>
                <a:gridCol w="3027286"/>
                <a:gridCol w="1393794"/>
              </a:tblGrid>
              <a:tr h="1597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additional chefs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Marginal Benefit (MB)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Marginal Cost (MC)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MB - MC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74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6.6 – MARGINAL COST/BENEFIT, DIMINISHING RETURNS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Ex.: </a:t>
            </a:r>
            <a:r>
              <a:rPr lang="en-US" sz="2400" b="1" dirty="0" smtClean="0"/>
              <a:t>Number of additional shoe stores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700" b="1" dirty="0" smtClean="0"/>
              <a:t>According </a:t>
            </a:r>
            <a:r>
              <a:rPr lang="en-US" sz="2700" b="1" dirty="0"/>
              <a:t>to the chart, when should the owner stop opening additional </a:t>
            </a:r>
            <a:r>
              <a:rPr lang="en-US" sz="2700" b="1" dirty="0" smtClean="0"/>
              <a:t>stores?</a:t>
            </a:r>
            <a:endParaRPr lang="en-US" sz="2700" b="1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700" b="1" dirty="0" smtClean="0">
                <a:solidFill>
                  <a:srgbClr val="FF0000"/>
                </a:solidFill>
              </a:rPr>
              <a:t>After the _________ store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700" b="1" dirty="0" smtClean="0"/>
              <a:t>What </a:t>
            </a:r>
            <a:r>
              <a:rPr lang="en-US" sz="2700" b="1" dirty="0"/>
              <a:t>are some possible reasons why MC would be greater than MB after opening additional stores beyond a certain point</a:t>
            </a:r>
            <a:r>
              <a:rPr lang="en-US" sz="2700" b="1" dirty="0" smtClean="0"/>
              <a:t>?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FF0000"/>
                </a:solidFill>
              </a:rPr>
              <a:t>Demand for shoes stores sells can only go so high, but store costs remain same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700" b="1" dirty="0" smtClean="0">
                <a:solidFill>
                  <a:srgbClr val="FF0000"/>
                </a:solidFill>
              </a:rPr>
              <a:t>Difficulty coordinating stores w/ one another</a:t>
            </a:r>
            <a:endParaRPr lang="en-US" sz="27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sz="285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1022" y="831316"/>
          <a:ext cx="10067277" cy="3119248"/>
        </p:xfrm>
        <a:graphic>
          <a:graphicData uri="http://schemas.openxmlformats.org/drawingml/2006/table">
            <a:tbl>
              <a:tblPr firstRow="1" firstCol="1" bandRow="1"/>
              <a:tblGrid>
                <a:gridCol w="2059619"/>
                <a:gridCol w="2840854"/>
                <a:gridCol w="3755255"/>
                <a:gridCol w="1411549"/>
              </a:tblGrid>
              <a:tr h="6391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additional stores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Marginal Benefit (MB)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[extra sales]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Marginal Cost (MC)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[extra costs for opening store]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MB - MC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6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6.6 – MARGINAL COST/BENEFIT, DIMINISHING RETURNS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b="1" i="1" u="sng" dirty="0">
                <a:solidFill>
                  <a:srgbClr val="0070C0"/>
                </a:solidFill>
              </a:rPr>
              <a:t>Cost-benefit analysis</a:t>
            </a:r>
            <a:r>
              <a:rPr lang="en-US" b="1" dirty="0">
                <a:solidFill>
                  <a:srgbClr val="0070C0"/>
                </a:solidFill>
              </a:rPr>
              <a:t>: making economic decisions based on m_________ c_____ &amp; m__________ b_________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/>
              <a:t>Economic actors should decide how much to produce based on whether m___________ b__________ is greater than m___________ c______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70C0"/>
                </a:solidFill>
              </a:rPr>
              <a:t>When to stop additional production: when </a:t>
            </a:r>
            <a:r>
              <a:rPr lang="en-US" sz="2800" b="1" dirty="0" smtClean="0">
                <a:solidFill>
                  <a:srgbClr val="0070C0"/>
                </a:solidFill>
              </a:rPr>
              <a:t>___________________________ </a:t>
            </a:r>
            <a:r>
              <a:rPr lang="en-US" sz="2800" b="1" dirty="0">
                <a:solidFill>
                  <a:srgbClr val="0070C0"/>
                </a:solidFill>
              </a:rPr>
              <a:t>become greater than 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48949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§6.1 – FUNDAMENTALS OF ECONOMICS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499)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850" b="1" dirty="0"/>
              <a:t>Three </a:t>
            </a:r>
            <a:r>
              <a:rPr lang="en-US" sz="2850" b="1" dirty="0">
                <a:solidFill>
                  <a:srgbClr val="0070C0"/>
                </a:solidFill>
              </a:rPr>
              <a:t>Economic Decisions Arising from </a:t>
            </a:r>
            <a:r>
              <a:rPr lang="en-US" sz="2850" b="1" i="1" u="sng" dirty="0">
                <a:solidFill>
                  <a:srgbClr val="0070C0"/>
                </a:solidFill>
              </a:rPr>
              <a:t>Scarcity</a:t>
            </a:r>
            <a:r>
              <a:rPr lang="en-US" sz="2850" b="1" dirty="0">
                <a:solidFill>
                  <a:srgbClr val="0070C0"/>
                </a:solidFill>
              </a:rPr>
              <a:t> </a:t>
            </a:r>
            <a:r>
              <a:rPr lang="en-US" sz="2850" b="1" dirty="0"/>
              <a:t>(p. 501-502)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rgbClr val="0070C0"/>
                </a:solidFill>
              </a:rPr>
              <a:t>_______ to produce</a:t>
            </a:r>
            <a:r>
              <a:rPr lang="en-US" sz="2850" b="1" dirty="0"/>
              <a:t>?: The </a:t>
            </a:r>
            <a:r>
              <a:rPr lang="en-US" sz="2850" b="1" dirty="0">
                <a:solidFill>
                  <a:srgbClr val="0070C0"/>
                </a:solidFill>
              </a:rPr>
              <a:t>more of one particular item that is produced,  then the ______ of another item</a:t>
            </a:r>
            <a:r>
              <a:rPr lang="en-US" sz="2850" b="1" dirty="0"/>
              <a:t> will be produced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rgbClr val="0070C0"/>
                </a:solidFill>
              </a:rPr>
              <a:t>_______ to produce</a:t>
            </a:r>
            <a:r>
              <a:rPr lang="en-US" sz="2850" b="1" dirty="0"/>
              <a:t>?: </a:t>
            </a:r>
            <a:r>
              <a:rPr lang="en-US" sz="2850" b="1" dirty="0">
                <a:solidFill>
                  <a:srgbClr val="0070C0"/>
                </a:solidFill>
              </a:rPr>
              <a:t>Businesses want to produce as c</a:t>
            </a:r>
            <a:r>
              <a:rPr lang="en-US" sz="2850" b="1" dirty="0" smtClean="0">
                <a:solidFill>
                  <a:srgbClr val="0070C0"/>
                </a:solidFill>
              </a:rPr>
              <a:t>_______ </a:t>
            </a:r>
            <a:r>
              <a:rPr lang="en-US" sz="2850" b="1" dirty="0">
                <a:solidFill>
                  <a:srgbClr val="0070C0"/>
                </a:solidFill>
              </a:rPr>
              <a:t>as possible</a:t>
            </a:r>
            <a:r>
              <a:rPr lang="en-US" sz="2850" b="1" dirty="0"/>
              <a:t>, but that can cause </a:t>
            </a:r>
            <a:r>
              <a:rPr lang="en-US" sz="2850" b="1" dirty="0">
                <a:solidFill>
                  <a:srgbClr val="0070C0"/>
                </a:solidFill>
              </a:rPr>
              <a:t>negative effects </a:t>
            </a:r>
            <a:r>
              <a:rPr lang="en-US" sz="2850" b="1" dirty="0"/>
              <a:t>such as w______ &amp; p____________.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rgbClr val="0070C0"/>
                </a:solidFill>
              </a:rPr>
              <a:t>_____ ______ to produce</a:t>
            </a:r>
            <a:r>
              <a:rPr lang="en-US" sz="2850" b="1" dirty="0"/>
              <a:t>?: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rgbClr val="0070C0"/>
                </a:solidFill>
              </a:rPr>
              <a:t>How will goods/services be d____________ among its members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rgbClr val="0070C0"/>
                </a:solidFill>
              </a:rPr>
              <a:t>USA uses a p______ s___________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50" b="1" dirty="0"/>
              <a:t>Other economies may distribute goods/services through </a:t>
            </a:r>
            <a:r>
              <a:rPr lang="en-US" sz="2850" b="1" dirty="0" smtClean="0"/>
              <a:t>m_________ </a:t>
            </a:r>
            <a:r>
              <a:rPr lang="en-US" sz="2850" b="1" dirty="0"/>
              <a:t>r</a:t>
            </a:r>
            <a:r>
              <a:rPr lang="en-US" sz="2850" b="1" dirty="0" smtClean="0"/>
              <a:t>_____, </a:t>
            </a:r>
            <a:r>
              <a:rPr lang="en-US" sz="2850" b="1" dirty="0"/>
              <a:t>by l</a:t>
            </a:r>
            <a:r>
              <a:rPr lang="en-US" sz="2850" b="1" dirty="0" smtClean="0"/>
              <a:t>________, </a:t>
            </a:r>
            <a:r>
              <a:rPr lang="en-US" sz="2850" b="1" dirty="0"/>
              <a:t>on a f</a:t>
            </a:r>
            <a:r>
              <a:rPr lang="en-US" sz="2850" b="1" dirty="0" smtClean="0"/>
              <a:t>_____-</a:t>
            </a:r>
            <a:r>
              <a:rPr lang="en-US" sz="2850" b="1" dirty="0"/>
              <a:t>c</a:t>
            </a:r>
            <a:r>
              <a:rPr lang="en-US" sz="2850" b="1" dirty="0" smtClean="0"/>
              <a:t>_____-</a:t>
            </a:r>
            <a:r>
              <a:rPr lang="en-US" sz="2850" b="1" dirty="0"/>
              <a:t>f</a:t>
            </a:r>
            <a:r>
              <a:rPr lang="en-US" sz="2850" b="1" dirty="0" smtClean="0"/>
              <a:t>_____-</a:t>
            </a:r>
            <a:r>
              <a:rPr lang="en-US" sz="2850" b="1" dirty="0"/>
              <a:t>s</a:t>
            </a:r>
            <a:r>
              <a:rPr lang="en-US" sz="2850" b="1" dirty="0" smtClean="0"/>
              <a:t>______ </a:t>
            </a:r>
            <a:r>
              <a:rPr lang="en-US" sz="2850" b="1" dirty="0"/>
              <a:t>basis, by s________ e_________, or by m__________ f</a:t>
            </a:r>
            <a:r>
              <a:rPr lang="en-US" sz="2850" b="1" dirty="0" smtClean="0"/>
              <a:t>______</a:t>
            </a:r>
            <a:endParaRPr lang="en-US" sz="2850" b="1" dirty="0"/>
          </a:p>
        </p:txBody>
      </p:sp>
    </p:spTree>
    <p:extLst>
      <p:ext uri="{BB962C8B-B14F-4D97-AF65-F5344CB8AC3E}">
        <p14:creationId xmlns:p14="http://schemas.microsoft.com/office/powerpoint/2010/main" val="213420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179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Mid-Unit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9872"/>
            <a:ext cx="4315968" cy="6132576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Automation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Division of labor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Specialization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Inventions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Innovation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Productivity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Goods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Services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Factors of production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38016" y="0"/>
            <a:ext cx="4315968" cy="6132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0000"/>
                </a:solidFill>
              </a:rPr>
              <a:t>Land/Natural Resources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Labor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Entrepreneurship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Human Capital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Physical Capital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Capital funds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76032" y="0"/>
            <a:ext cx="4315968" cy="6132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B050"/>
                </a:solidFill>
              </a:rPr>
              <a:t>Factor Markets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Product Markets</a:t>
            </a:r>
          </a:p>
          <a:p>
            <a:r>
              <a:rPr lang="en-US" b="1" dirty="0">
                <a:solidFill>
                  <a:srgbClr val="00B050"/>
                </a:solidFill>
              </a:rPr>
              <a:t>Trade-offs</a:t>
            </a:r>
          </a:p>
          <a:p>
            <a:r>
              <a:rPr lang="en-US" b="1" dirty="0">
                <a:solidFill>
                  <a:srgbClr val="00B050"/>
                </a:solidFill>
              </a:rPr>
              <a:t>Opportunity costs</a:t>
            </a:r>
          </a:p>
          <a:p>
            <a:r>
              <a:rPr lang="en-US" b="1" dirty="0">
                <a:solidFill>
                  <a:srgbClr val="00B050"/>
                </a:solidFill>
              </a:rPr>
              <a:t>Incentives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1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4945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>
                <a:solidFill>
                  <a:srgbClr val="FF0000"/>
                </a:solidFill>
                <a:latin typeface="+mn-lt"/>
              </a:rPr>
              <a:t>Welcome, Titans!</a:t>
            </a:r>
            <a:endParaRPr lang="en-US" sz="4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7882"/>
            <a:ext cx="12192000" cy="3696235"/>
          </a:xfrm>
        </p:spPr>
        <p:txBody>
          <a:bodyPr>
            <a:normAutofit/>
          </a:bodyPr>
          <a:lstStyle/>
          <a:p>
            <a:pPr algn="l"/>
            <a:r>
              <a:rPr lang="en-US" sz="2900" b="1" dirty="0"/>
              <a:t>Always, always, ALWAYS, read and follow directions on the board.</a:t>
            </a:r>
          </a:p>
          <a:p>
            <a:pPr marL="514350" indent="-514350" algn="l">
              <a:buAutoNum type="arabicParenBoth"/>
            </a:pPr>
            <a:r>
              <a:rPr lang="en-US" sz="2900" b="1" dirty="0"/>
              <a:t>Find your </a:t>
            </a:r>
            <a:r>
              <a:rPr lang="en-US" sz="2900" b="1" u="sng" dirty="0"/>
              <a:t>EXACT</a:t>
            </a:r>
            <a:r>
              <a:rPr lang="en-US" sz="2900" b="1" dirty="0"/>
              <a:t> seat using the chart below</a:t>
            </a:r>
          </a:p>
          <a:p>
            <a:pPr marL="514350" indent="-514350" algn="l">
              <a:buAutoNum type="arabicParenBoth"/>
            </a:pPr>
            <a:r>
              <a:rPr lang="en-US" sz="2900" b="1" dirty="0">
                <a:solidFill>
                  <a:srgbClr val="FF0000"/>
                </a:solidFill>
              </a:rPr>
              <a:t>You will need: pencil, </a:t>
            </a:r>
            <a:r>
              <a:rPr lang="en-US" sz="2900" b="1" dirty="0" smtClean="0">
                <a:solidFill>
                  <a:srgbClr val="FF0000"/>
                </a:solidFill>
              </a:rPr>
              <a:t>highlighter, TEXTBOOK, 6.6 notes, paper</a:t>
            </a:r>
          </a:p>
          <a:p>
            <a:pPr marL="514350" indent="-514350" algn="l">
              <a:buAutoNum type="arabicParenBoth"/>
            </a:pPr>
            <a:r>
              <a:rPr lang="en-US" sz="2900" b="1" dirty="0" smtClean="0">
                <a:solidFill>
                  <a:srgbClr val="FF0000"/>
                </a:solidFill>
              </a:rPr>
              <a:t>Have your </a:t>
            </a:r>
            <a:r>
              <a:rPr lang="en-US" sz="2900" b="1" u="sng" dirty="0" smtClean="0">
                <a:solidFill>
                  <a:srgbClr val="FF0000"/>
                </a:solidFill>
              </a:rPr>
              <a:t>6.6 </a:t>
            </a:r>
            <a:r>
              <a:rPr lang="en-US" sz="2900" b="1" u="sng" dirty="0" err="1" smtClean="0">
                <a:solidFill>
                  <a:srgbClr val="FF0000"/>
                </a:solidFill>
              </a:rPr>
              <a:t>hw</a:t>
            </a:r>
            <a:r>
              <a:rPr lang="en-US" sz="2900" b="1" u="sng" dirty="0" smtClean="0">
                <a:solidFill>
                  <a:srgbClr val="FF0000"/>
                </a:solidFill>
              </a:rPr>
              <a:t> </a:t>
            </a:r>
            <a:r>
              <a:rPr lang="en-US" sz="2900" b="1" dirty="0" smtClean="0">
                <a:solidFill>
                  <a:srgbClr val="FF0000"/>
                </a:solidFill>
              </a:rPr>
              <a:t>and </a:t>
            </a:r>
            <a:r>
              <a:rPr lang="en-US" sz="2900" b="1" u="sng" dirty="0" smtClean="0">
                <a:solidFill>
                  <a:srgbClr val="FF0000"/>
                </a:solidFill>
              </a:rPr>
              <a:t>late 6.3 poster &amp; draft</a:t>
            </a:r>
            <a:r>
              <a:rPr lang="en-US" sz="2900" b="1" dirty="0" smtClean="0">
                <a:solidFill>
                  <a:srgbClr val="FF0000"/>
                </a:solidFill>
              </a:rPr>
              <a:t> ready to pass up with your </a:t>
            </a:r>
            <a:r>
              <a:rPr lang="en-US" sz="2900" b="1" u="sng" dirty="0" smtClean="0">
                <a:solidFill>
                  <a:srgbClr val="FF0000"/>
                </a:solidFill>
              </a:rPr>
              <a:t>name on all items</a:t>
            </a:r>
          </a:p>
          <a:p>
            <a:pPr marL="514350" indent="-514350" algn="l">
              <a:buAutoNum type="arabicParenBoth"/>
            </a:pPr>
            <a:r>
              <a:rPr lang="en-US" sz="2900" b="1" u="sng" dirty="0" smtClean="0">
                <a:solidFill>
                  <a:srgbClr val="FF0000"/>
                </a:solidFill>
              </a:rPr>
              <a:t>Cell phones face down on red after vocab.</a:t>
            </a:r>
            <a:endParaRPr lang="en-US" sz="29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45383" y="4134117"/>
          <a:ext cx="11049000" cy="2705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1500"/>
                <a:gridCol w="1841500"/>
                <a:gridCol w="1841500"/>
                <a:gridCol w="1841500"/>
                <a:gridCol w="1841500"/>
                <a:gridCol w="1841500"/>
              </a:tblGrid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Blick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Crew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Jones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Manor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Cantu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Sims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Beltran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Elkovich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Kidd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Withers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Robinson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Thompson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Roop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Hall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Legette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Lovato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Hockaday</a:t>
                      </a:r>
                      <a:endParaRPr lang="en-US" sz="2400" b="1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Walston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Hendrix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Paasewe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Owens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Simpson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Mejia</a:t>
                      </a:r>
                    </a:p>
                  </a:txBody>
                  <a:tcPr>
                    <a:noFill/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Rispinto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Stanton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Lynch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Roberts</a:t>
                      </a:r>
                      <a:endParaRPr 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Roseboro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Womack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91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9928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+mn-lt"/>
              </a:rPr>
              <a:t>§6.7 – VOCAB LOG (04/06) </a:t>
            </a:r>
            <a:r>
              <a:rPr lang="en-US" sz="3000" b="1" dirty="0" smtClean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US" sz="3000" b="1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Label as 6.7 &amp; 4/6</a:t>
            </a:r>
            <a:endParaRPr lang="en-US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6226"/>
            <a:ext cx="12192000" cy="6581774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Sole proprietorship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business owned by one person or household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Partnership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business owned by two or more people</a:t>
            </a:r>
            <a:endParaRPr lang="en-US" sz="270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Corporation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companies owned by shareholders who buy stocks and elect a board of directors that hires managers for the business operations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Non-profit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firm that provides a good/service, but that does not have to make a profit (only cover operating expenses)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Franchise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when a sole proprietor or partnership purchases license to set up a business that is pre-made by a corporation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Conglomerate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corporation made up of several businesses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Merger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when one company joins or buys out another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Vertical merger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when one company merges w/ another that was its supplier or that it previously supplied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Horizontal merger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when one company merges w/ another that deals in the same market</a:t>
            </a:r>
            <a:endParaRPr lang="en-US" sz="270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Monopoly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market where only one firm provides good/service &amp; has no competition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Oligopoly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market where only a few firms provide </a:t>
            </a:r>
            <a:r>
              <a:rPr lang="en-US" sz="2700" b="1" smtClean="0">
                <a:solidFill>
                  <a:schemeClr val="bg2">
                    <a:lumMod val="10000"/>
                  </a:schemeClr>
                </a:solidFill>
              </a:rPr>
              <a:t>a good/service</a:t>
            </a:r>
            <a:endParaRPr lang="en-US" sz="27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7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01487"/>
            <a:ext cx="12192000" cy="328537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CIVICS &amp; ECONOMICS: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rgbClr val="0070C0"/>
                </a:solidFill>
                <a:latin typeface="+mn-lt"/>
              </a:rPr>
              <a:t>UNIT #6 – FOUNDATION OF ECONOMICS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chemeClr val="accent4"/>
                </a:solidFill>
                <a:latin typeface="+mn-lt"/>
              </a:rPr>
              <a:t>HIGHLIGHT WHAT IS 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BLUE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03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6.7 – SOLE PROPRIETORSHIPS </a:t>
            </a:r>
            <a:r>
              <a:rPr lang="en-US" b="1" dirty="0" smtClean="0">
                <a:solidFill>
                  <a:srgbClr val="FF0000"/>
                </a:solidFill>
              </a:rPr>
              <a:t>(P. 601)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/>
            <a:r>
              <a:rPr lang="en-US" sz="2700" b="1" dirty="0"/>
              <a:t>Business owned by an </a:t>
            </a:r>
            <a:r>
              <a:rPr lang="en-US" sz="2700" b="1" dirty="0" err="1"/>
              <a:t>i</a:t>
            </a:r>
            <a:r>
              <a:rPr lang="en-US" sz="2700" b="1" dirty="0"/>
              <a:t>______________ or members of one h_____________</a:t>
            </a:r>
          </a:p>
          <a:p>
            <a:pPr lvl="0"/>
            <a:r>
              <a:rPr lang="en-US" sz="2700" b="1" dirty="0"/>
              <a:t>Advantages:</a:t>
            </a:r>
          </a:p>
          <a:p>
            <a:pPr lvl="1"/>
            <a:r>
              <a:rPr lang="en-US" sz="2700" b="1" dirty="0"/>
              <a:t>F_____ p_______ in owning &amp; operating business</a:t>
            </a:r>
          </a:p>
          <a:p>
            <a:pPr lvl="1"/>
            <a:r>
              <a:rPr lang="en-US" sz="2700" b="1" dirty="0"/>
              <a:t>Receives all the p_________</a:t>
            </a:r>
          </a:p>
          <a:p>
            <a:pPr lvl="1"/>
            <a:r>
              <a:rPr lang="en-US" sz="2700" b="1" dirty="0"/>
              <a:t>Can make d</a:t>
            </a:r>
            <a:r>
              <a:rPr lang="en-US" sz="2700" b="1" dirty="0" smtClean="0"/>
              <a:t>__________ </a:t>
            </a:r>
            <a:r>
              <a:rPr lang="en-US" sz="2700" b="1" dirty="0"/>
              <a:t>q_________ without having to c_________ with others</a:t>
            </a:r>
          </a:p>
          <a:p>
            <a:pPr lvl="1"/>
            <a:r>
              <a:rPr lang="en-US" sz="2700" b="1" dirty="0" smtClean="0"/>
              <a:t>Pay </a:t>
            </a:r>
            <a:r>
              <a:rPr lang="en-US" sz="2700" b="1" dirty="0"/>
              <a:t>no corporate </a:t>
            </a:r>
            <a:r>
              <a:rPr lang="en-US" sz="2700" b="1" dirty="0" err="1"/>
              <a:t>i</a:t>
            </a:r>
            <a:r>
              <a:rPr lang="en-US" sz="2700" b="1" dirty="0"/>
              <a:t>___________ t_____ (p. 601, textbook)</a:t>
            </a:r>
          </a:p>
          <a:p>
            <a:pPr lvl="0"/>
            <a:r>
              <a:rPr lang="en-US" sz="2700" b="1" dirty="0"/>
              <a:t>Disadvantages:</a:t>
            </a:r>
          </a:p>
          <a:p>
            <a:pPr lvl="1"/>
            <a:r>
              <a:rPr lang="en-US" sz="2700" b="1" dirty="0"/>
              <a:t>Owner has u</a:t>
            </a:r>
            <a:r>
              <a:rPr lang="en-US" sz="2700" b="1" dirty="0" smtClean="0"/>
              <a:t>____________ </a:t>
            </a:r>
            <a:r>
              <a:rPr lang="en-US" sz="2700" b="1" dirty="0"/>
              <a:t>l</a:t>
            </a:r>
            <a:r>
              <a:rPr lang="en-US" sz="2700" b="1" dirty="0" smtClean="0"/>
              <a:t>___________: </a:t>
            </a:r>
            <a:r>
              <a:rPr lang="en-US" sz="2700" b="1" dirty="0"/>
              <a:t>he/she is legally responsible for all d_____ incurred by the business; owner’s p___________ a________ (such as their homes, cars, &amp; jewelry) may be s_________ to pay the debts</a:t>
            </a:r>
          </a:p>
          <a:p>
            <a:pPr lvl="1"/>
            <a:r>
              <a:rPr lang="en-US" sz="2700" b="1" dirty="0"/>
              <a:t>Difficult to raise f</a:t>
            </a:r>
            <a:r>
              <a:rPr lang="en-US" sz="2700" b="1" dirty="0" smtClean="0"/>
              <a:t>_________ </a:t>
            </a:r>
            <a:r>
              <a:rPr lang="en-US" sz="2700" b="1" dirty="0"/>
              <a:t>c</a:t>
            </a:r>
            <a:r>
              <a:rPr lang="en-US" sz="2700" b="1" dirty="0" smtClean="0"/>
              <a:t>_______ </a:t>
            </a:r>
            <a:r>
              <a:rPr lang="en-US" sz="2700" b="1" dirty="0"/>
              <a:t>(money needed to run or grow </a:t>
            </a:r>
            <a:r>
              <a:rPr lang="en-US" sz="2700" b="1" dirty="0" smtClean="0"/>
              <a:t>business</a:t>
            </a:r>
            <a:r>
              <a:rPr lang="en-US" sz="2700" b="1" dirty="0"/>
              <a:t>)</a:t>
            </a:r>
          </a:p>
          <a:p>
            <a:pPr lvl="1"/>
            <a:r>
              <a:rPr lang="en-US" sz="2700" b="1" dirty="0"/>
              <a:t>Difficulty attracting q___________ e_____________ (high school &amp; college graduates often find jobs with better b__________ in larger businesses)</a:t>
            </a:r>
          </a:p>
        </p:txBody>
      </p:sp>
    </p:spTree>
    <p:extLst>
      <p:ext uri="{BB962C8B-B14F-4D97-AF65-F5344CB8AC3E}">
        <p14:creationId xmlns:p14="http://schemas.microsoft.com/office/powerpoint/2010/main" val="24848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6.7 – PARTNERSHIPS </a:t>
            </a:r>
            <a:r>
              <a:rPr lang="en-US" b="1" dirty="0" smtClean="0">
                <a:solidFill>
                  <a:srgbClr val="FF0000"/>
                </a:solidFill>
              </a:rPr>
              <a:t>(P. 602-603)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/>
            <a:r>
              <a:rPr lang="en-US" sz="2700" b="1" dirty="0" smtClean="0"/>
              <a:t>Business </a:t>
            </a:r>
            <a:r>
              <a:rPr lang="en-US" sz="2700" b="1" dirty="0"/>
              <a:t>owned &amp; operated by ______ or ________ people</a:t>
            </a:r>
          </a:p>
          <a:p>
            <a:pPr lvl="0"/>
            <a:r>
              <a:rPr lang="en-US" sz="2700" b="1" dirty="0"/>
              <a:t>Partnerships are started by signing a c__________ or legal agreement known as a_________ of p____________</a:t>
            </a:r>
          </a:p>
          <a:p>
            <a:pPr lvl="1"/>
            <a:r>
              <a:rPr lang="en-US" sz="2700" b="1" dirty="0"/>
              <a:t>Identifies how much each partner will c______________ &amp; what r______ each partner will play in business</a:t>
            </a:r>
          </a:p>
          <a:p>
            <a:pPr lvl="1"/>
            <a:r>
              <a:rPr lang="en-US" sz="2700" b="1" dirty="0"/>
              <a:t>Spells out how you will share p_________ or l_________</a:t>
            </a:r>
          </a:p>
          <a:p>
            <a:pPr lvl="1"/>
            <a:r>
              <a:rPr lang="en-US" sz="2700" b="1" dirty="0"/>
              <a:t>Describes how you will a____/r__________ partners or b______ u___ business if you want to shut it down</a:t>
            </a:r>
          </a:p>
          <a:p>
            <a:pPr lvl="0"/>
            <a:r>
              <a:rPr lang="en-US" sz="2700" b="1" dirty="0"/>
              <a:t>Types of partnerships:</a:t>
            </a:r>
          </a:p>
          <a:p>
            <a:pPr lvl="1"/>
            <a:r>
              <a:rPr lang="en-US" sz="2700" b="1" dirty="0"/>
              <a:t>G__________ partnership: all partners r______________ for f___________ &amp; m_____________ obligations</a:t>
            </a:r>
          </a:p>
          <a:p>
            <a:pPr lvl="1"/>
            <a:r>
              <a:rPr lang="en-US" sz="2700" b="1" dirty="0"/>
              <a:t>L__________ partnership: at least one partner is not a_________ in the d________ r___________ of the business, although they may have c______________ f_________ to finance the </a:t>
            </a:r>
            <a:r>
              <a:rPr lang="en-US" sz="2700" b="1" dirty="0" smtClean="0"/>
              <a:t>operation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7997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6.7 – PARTNERSHIPS </a:t>
            </a:r>
            <a:r>
              <a:rPr lang="en-US" b="1" dirty="0" smtClean="0">
                <a:solidFill>
                  <a:srgbClr val="FF0000"/>
                </a:solidFill>
              </a:rPr>
              <a:t>(P. 602-603)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/>
            <a:r>
              <a:rPr lang="en-US" sz="2700" b="1" dirty="0" smtClean="0"/>
              <a:t>Advantages</a:t>
            </a:r>
            <a:r>
              <a:rPr lang="en-US" sz="2700" b="1" dirty="0"/>
              <a:t>:</a:t>
            </a:r>
          </a:p>
          <a:p>
            <a:pPr lvl="1"/>
            <a:r>
              <a:rPr lang="en-US" sz="2700" b="1" dirty="0"/>
              <a:t>P_______ of sharing ownership</a:t>
            </a:r>
          </a:p>
          <a:p>
            <a:pPr lvl="1"/>
            <a:r>
              <a:rPr lang="en-US" sz="2700" b="1" dirty="0"/>
              <a:t>Can usually r_______ more m_________</a:t>
            </a:r>
          </a:p>
          <a:p>
            <a:pPr lvl="1"/>
            <a:r>
              <a:rPr lang="en-US" sz="2700" b="1" dirty="0"/>
              <a:t>Pay no corporate income t____</a:t>
            </a:r>
          </a:p>
          <a:p>
            <a:pPr lvl="1"/>
            <a:r>
              <a:rPr lang="en-US" sz="2700" b="1" dirty="0"/>
              <a:t>Each partner often brings their own special t_______ to the business</a:t>
            </a:r>
          </a:p>
          <a:p>
            <a:pPr lvl="1"/>
            <a:r>
              <a:rPr lang="en-US" sz="2700" b="1" dirty="0"/>
              <a:t>Larger size allows for more e_____________ operations</a:t>
            </a:r>
          </a:p>
          <a:p>
            <a:pPr lvl="0"/>
            <a:r>
              <a:rPr lang="en-US" sz="2700" b="1" dirty="0"/>
              <a:t>Disadvantages:</a:t>
            </a:r>
          </a:p>
          <a:p>
            <a:pPr lvl="1"/>
            <a:r>
              <a:rPr lang="en-US" sz="2700" b="1" dirty="0"/>
              <a:t>Legal structure is c_______</a:t>
            </a:r>
          </a:p>
          <a:p>
            <a:pPr lvl="1"/>
            <a:r>
              <a:rPr lang="en-US" sz="2700" b="1" dirty="0"/>
              <a:t>Partners have u___________ l___________; even though business partners may share p_______ equally, you still have total liability for all d______ or d___________ if other partners cannot pay</a:t>
            </a:r>
          </a:p>
        </p:txBody>
      </p:sp>
    </p:spTree>
    <p:extLst>
      <p:ext uri="{BB962C8B-B14F-4D97-AF65-F5344CB8AC3E}">
        <p14:creationId xmlns:p14="http://schemas.microsoft.com/office/powerpoint/2010/main" val="22202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6.7 – CORPORATIONS </a:t>
            </a:r>
            <a:r>
              <a:rPr lang="en-US" b="1" dirty="0" smtClean="0">
                <a:solidFill>
                  <a:srgbClr val="FF0000"/>
                </a:solidFill>
              </a:rPr>
              <a:t>(P. 603-604)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/>
            <a:r>
              <a:rPr lang="en-US" sz="2700" b="1" dirty="0"/>
              <a:t>Organized businesses recognized by l____ have many of the r_______ &amp; r__________________ of individuals</a:t>
            </a:r>
          </a:p>
          <a:p>
            <a:pPr lvl="0"/>
            <a:r>
              <a:rPr lang="en-US" sz="2700" b="1" dirty="0"/>
              <a:t>Corporations can do anything a p________ can do, except v______</a:t>
            </a:r>
          </a:p>
          <a:p>
            <a:pPr lvl="0"/>
            <a:r>
              <a:rPr lang="en-US" sz="2700" b="1" dirty="0"/>
              <a:t>Structure:</a:t>
            </a:r>
          </a:p>
          <a:p>
            <a:pPr lvl="1"/>
            <a:r>
              <a:rPr lang="en-US" sz="2700" b="1" dirty="0"/>
              <a:t>Corporations are started by c_________</a:t>
            </a:r>
          </a:p>
          <a:p>
            <a:pPr lvl="1"/>
            <a:r>
              <a:rPr lang="en-US" sz="2700" b="1" dirty="0"/>
              <a:t>Issues s_______, or ownership shares of the corporation (each shareholder owns percentage of company)</a:t>
            </a:r>
          </a:p>
          <a:p>
            <a:pPr lvl="1"/>
            <a:r>
              <a:rPr lang="en-US" sz="2700" b="1" dirty="0"/>
              <a:t>Stockholders elect a b_______ of d______________</a:t>
            </a:r>
          </a:p>
          <a:p>
            <a:pPr lvl="1"/>
            <a:r>
              <a:rPr lang="en-US" sz="2700" b="1" dirty="0"/>
              <a:t>The board hires m____________ to run the company on a daily </a:t>
            </a:r>
            <a:r>
              <a:rPr lang="en-US" sz="2700" b="1" dirty="0" smtClean="0"/>
              <a:t>basis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21071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6.7 – CORPORATIONS </a:t>
            </a:r>
            <a:r>
              <a:rPr lang="en-US" b="1" dirty="0" smtClean="0">
                <a:solidFill>
                  <a:srgbClr val="FF0000"/>
                </a:solidFill>
              </a:rPr>
              <a:t>(P. 604-605)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/>
            <a:r>
              <a:rPr lang="en-US" sz="2700" b="1" dirty="0" smtClean="0"/>
              <a:t>Advantages</a:t>
            </a:r>
            <a:r>
              <a:rPr lang="en-US" sz="2700" b="1" dirty="0"/>
              <a:t>:</a:t>
            </a:r>
          </a:p>
          <a:p>
            <a:pPr lvl="1"/>
            <a:r>
              <a:rPr lang="en-US" sz="2700" b="1" dirty="0"/>
              <a:t>Ease of raising f___________ c_________; if it needs more money to expand business operations, it can s_______ new shares of s_______</a:t>
            </a:r>
          </a:p>
          <a:p>
            <a:pPr lvl="1"/>
            <a:r>
              <a:rPr lang="en-US" sz="2700" b="1" dirty="0"/>
              <a:t>The board of directors can hire p____________ m______________ to run the business who are qualified</a:t>
            </a:r>
          </a:p>
          <a:p>
            <a:pPr lvl="1"/>
            <a:r>
              <a:rPr lang="en-US" sz="2700" b="1" dirty="0"/>
              <a:t>O______________ of corporation easily t_____________ by s_________ or b_________ shares of s</a:t>
            </a:r>
            <a:r>
              <a:rPr lang="en-US" sz="2700" b="1" dirty="0" smtClean="0"/>
              <a:t>______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5221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6.7 – CORPORATIONS </a:t>
            </a:r>
            <a:r>
              <a:rPr lang="en-US" b="1" dirty="0" smtClean="0">
                <a:solidFill>
                  <a:srgbClr val="FF0000"/>
                </a:solidFill>
              </a:rPr>
              <a:t>(P. 605-606)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/>
            <a:r>
              <a:rPr lang="en-US" sz="2700" b="1" dirty="0" smtClean="0"/>
              <a:t>Disadvantages</a:t>
            </a:r>
            <a:r>
              <a:rPr lang="en-US" sz="2700" b="1" dirty="0"/>
              <a:t>:</a:t>
            </a:r>
          </a:p>
          <a:p>
            <a:pPr lvl="1"/>
            <a:r>
              <a:rPr lang="en-US" sz="2700" b="1" dirty="0"/>
              <a:t>Often e_______________ and c____________ to set up</a:t>
            </a:r>
          </a:p>
          <a:p>
            <a:pPr lvl="1"/>
            <a:r>
              <a:rPr lang="en-US" sz="2700" b="1" dirty="0"/>
              <a:t>Business owners (s_________________) have very little say in the m______________ of the business</a:t>
            </a:r>
          </a:p>
          <a:p>
            <a:pPr lvl="1"/>
            <a:r>
              <a:rPr lang="en-US" sz="2700" b="1" dirty="0"/>
              <a:t>Subject to more r</a:t>
            </a:r>
            <a:r>
              <a:rPr lang="en-US" sz="2700" b="1" dirty="0" smtClean="0"/>
              <a:t>_____________ </a:t>
            </a:r>
            <a:r>
              <a:rPr lang="en-US" sz="2700" b="1" dirty="0"/>
              <a:t>by government than other forms of business, including r_________ of certain r____________ on a regular basis detailing f____________ </a:t>
            </a:r>
            <a:r>
              <a:rPr lang="en-US" sz="2700" b="1" dirty="0" err="1"/>
              <a:t>i</a:t>
            </a:r>
            <a:r>
              <a:rPr lang="en-US" sz="2700" b="1" dirty="0"/>
              <a:t>_______________ to inform c___________ &amp; p</a:t>
            </a:r>
            <a:r>
              <a:rPr lang="en-US" sz="2700" b="1" dirty="0" smtClean="0"/>
              <a:t>_____________ </a:t>
            </a:r>
            <a:r>
              <a:rPr lang="en-US" sz="2700" b="1" dirty="0"/>
              <a:t>s</a:t>
            </a:r>
            <a:r>
              <a:rPr lang="en-US" sz="2700" b="1" dirty="0" smtClean="0"/>
              <a:t>__________________ </a:t>
            </a:r>
            <a:r>
              <a:rPr lang="en-US" sz="2700" b="1" dirty="0" err="1"/>
              <a:t>i</a:t>
            </a:r>
            <a:r>
              <a:rPr lang="en-US" sz="2700" b="1" dirty="0" smtClean="0"/>
              <a:t>___________ </a:t>
            </a:r>
            <a:r>
              <a:rPr lang="en-US" sz="2700" b="1" dirty="0"/>
              <a:t>about state of the business</a:t>
            </a:r>
          </a:p>
          <a:p>
            <a:pPr lvl="1"/>
            <a:r>
              <a:rPr lang="en-US" sz="2700" b="1" dirty="0"/>
              <a:t>D___________ t__________________</a:t>
            </a:r>
          </a:p>
          <a:p>
            <a:pPr lvl="2"/>
            <a:r>
              <a:rPr lang="en-US" sz="2700" b="1" dirty="0"/>
              <a:t>Corporation pays a tax on its p____________</a:t>
            </a:r>
          </a:p>
          <a:p>
            <a:pPr lvl="2"/>
            <a:r>
              <a:rPr lang="en-US" sz="2700" b="1" dirty="0"/>
              <a:t>Profits are d_________________ to s________________ (known as d______________), and they must pay a tax on these e_____________</a:t>
            </a:r>
          </a:p>
        </p:txBody>
      </p:sp>
    </p:spTree>
    <p:extLst>
      <p:ext uri="{BB962C8B-B14F-4D97-AF65-F5344CB8AC3E}">
        <p14:creationId xmlns:p14="http://schemas.microsoft.com/office/powerpoint/2010/main" val="12299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§6.1 – FUNDAMENTALS OF ECONOMICS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517)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850" b="1" i="1" u="sng" dirty="0" smtClean="0"/>
              <a:t>Good</a:t>
            </a:r>
            <a:r>
              <a:rPr lang="en-US" sz="2850" b="1" dirty="0"/>
              <a:t>: t_________ p__________ we use to satisfy our w______ &amp; n______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/>
              <a:t>Ex.: b______ &amp; a_____________</a:t>
            </a:r>
            <a:endParaRPr lang="en-US" sz="2850" b="1" dirty="0" smtClean="0">
              <a:effectLst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50" b="1" i="1" u="sng" dirty="0"/>
              <a:t>Service</a:t>
            </a:r>
            <a:r>
              <a:rPr lang="en-US" sz="2850" b="1" dirty="0"/>
              <a:t>: w_____ p_________ for someone else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50" b="1" dirty="0"/>
              <a:t>Ex.: h___________, h_____ r_________, e_______________</a:t>
            </a:r>
            <a:endParaRPr lang="en-US" sz="2850" b="1" dirty="0" smtClean="0">
              <a:effectLst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50" b="1" i="1" u="sng" dirty="0" smtClean="0"/>
              <a:t>Factors of production</a:t>
            </a:r>
            <a:r>
              <a:rPr lang="en-US" sz="2850" b="1" dirty="0" smtClean="0"/>
              <a:t>: </a:t>
            </a:r>
            <a:r>
              <a:rPr lang="en-US" sz="2850" b="1" dirty="0" smtClean="0">
                <a:solidFill>
                  <a:srgbClr val="0070C0"/>
                </a:solidFill>
              </a:rPr>
              <a:t>r___________ that are n_____________ to produce g</a:t>
            </a:r>
            <a:r>
              <a:rPr lang="en-US" sz="2850" b="1" dirty="0">
                <a:solidFill>
                  <a:srgbClr val="0070C0"/>
                </a:solidFill>
              </a:rPr>
              <a:t>_____ &amp; s_________</a:t>
            </a:r>
            <a:r>
              <a:rPr lang="en-US" sz="2850" b="1" dirty="0"/>
              <a:t> that we n______ &amp; w</a:t>
            </a:r>
            <a:r>
              <a:rPr lang="en-US" sz="2850" b="1" dirty="0" smtClean="0"/>
              <a:t>_______</a:t>
            </a:r>
            <a:endParaRPr lang="en-US" sz="2850" b="1" dirty="0"/>
          </a:p>
          <a:p>
            <a:pPr lvl="1"/>
            <a:r>
              <a:rPr lang="en-US" sz="2850" b="1" dirty="0"/>
              <a:t>L______, L________, C__________, E________________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850" b="1" i="1" u="sng" dirty="0" smtClean="0">
                <a:solidFill>
                  <a:srgbClr val="0070C0"/>
                </a:solidFill>
              </a:rPr>
              <a:t>Productivity</a:t>
            </a:r>
            <a:r>
              <a:rPr lang="en-US" sz="2850" b="1" dirty="0" smtClean="0">
                <a:solidFill>
                  <a:srgbClr val="0070C0"/>
                </a:solidFill>
              </a:rPr>
              <a:t> </a:t>
            </a:r>
            <a:r>
              <a:rPr lang="en-US" sz="2850" b="1" dirty="0">
                <a:solidFill>
                  <a:srgbClr val="0070C0"/>
                </a:solidFill>
              </a:rPr>
              <a:t>is the e____________ use of r_____________ </a:t>
            </a:r>
            <a:r>
              <a:rPr lang="en-US" sz="2850" b="1" dirty="0"/>
              <a:t>to produce the g_____ &amp; s_______ that we n______ &amp; w______ (f________ of p________________)</a:t>
            </a:r>
          </a:p>
          <a:p>
            <a:pPr lvl="1"/>
            <a:r>
              <a:rPr lang="en-US" sz="2850" b="1" dirty="0">
                <a:solidFill>
                  <a:srgbClr val="0070C0"/>
                </a:solidFill>
              </a:rPr>
              <a:t>Try to make _______ goods/services </a:t>
            </a:r>
            <a:r>
              <a:rPr lang="en-US" sz="2850" b="1" dirty="0"/>
              <a:t>that people need and want with </a:t>
            </a:r>
            <a:r>
              <a:rPr lang="en-US" sz="2850" b="1" dirty="0">
                <a:solidFill>
                  <a:srgbClr val="0070C0"/>
                </a:solidFill>
              </a:rPr>
              <a:t>_______ factors of </a:t>
            </a:r>
            <a:r>
              <a:rPr lang="en-US" sz="2850" b="1" dirty="0" smtClean="0">
                <a:solidFill>
                  <a:srgbClr val="0070C0"/>
                </a:solidFill>
              </a:rPr>
              <a:t>production</a:t>
            </a:r>
            <a:endParaRPr lang="en-US" sz="2850" b="1" i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62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6.7 – NON-PROFITS </a:t>
            </a:r>
            <a:r>
              <a:rPr lang="en-US" b="1" dirty="0" smtClean="0">
                <a:solidFill>
                  <a:srgbClr val="FF0000"/>
                </a:solidFill>
              </a:rPr>
              <a:t>(P. 606)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/>
            <a:r>
              <a:rPr lang="en-US" sz="2700" b="1" dirty="0"/>
              <a:t>These entities do not have to make any more money beyond that which is required to cover o</a:t>
            </a:r>
            <a:r>
              <a:rPr lang="en-US" sz="2700" b="1" dirty="0" smtClean="0"/>
              <a:t>___________ </a:t>
            </a:r>
            <a:r>
              <a:rPr lang="en-US" sz="2700" b="1" dirty="0"/>
              <a:t>c</a:t>
            </a:r>
            <a:r>
              <a:rPr lang="en-US" sz="2700" b="1" dirty="0" smtClean="0"/>
              <a:t>_____ </a:t>
            </a:r>
            <a:r>
              <a:rPr lang="en-US" sz="2700" b="1" dirty="0"/>
              <a:t>(paying staff, building, equipment, supplies, etc.)</a:t>
            </a:r>
          </a:p>
          <a:p>
            <a:pPr lvl="0"/>
            <a:r>
              <a:rPr lang="en-US" sz="2700" b="1" dirty="0"/>
              <a:t>Ex.: c</a:t>
            </a:r>
            <a:r>
              <a:rPr lang="en-US" sz="2700" b="1" dirty="0" smtClean="0"/>
              <a:t>________, </a:t>
            </a:r>
            <a:r>
              <a:rPr lang="en-US" sz="2700" b="1" dirty="0"/>
              <a:t>h</a:t>
            </a:r>
            <a:r>
              <a:rPr lang="en-US" sz="2700" b="1" dirty="0" smtClean="0"/>
              <a:t>_____________, </a:t>
            </a:r>
            <a:r>
              <a:rPr lang="en-US" sz="2700" b="1" dirty="0"/>
              <a:t>s_________ s______________ a____________</a:t>
            </a:r>
          </a:p>
          <a:p>
            <a:pPr lvl="0"/>
            <a:r>
              <a:rPr lang="en-US" sz="2700" b="1" dirty="0"/>
              <a:t>Well-known examples would include: R</a:t>
            </a:r>
            <a:r>
              <a:rPr lang="en-US" sz="2700" b="1" dirty="0" smtClean="0"/>
              <a:t>___ </a:t>
            </a:r>
            <a:r>
              <a:rPr lang="en-US" sz="2700" b="1" dirty="0"/>
              <a:t>C</a:t>
            </a:r>
            <a:r>
              <a:rPr lang="en-US" sz="2700" b="1" dirty="0" smtClean="0"/>
              <a:t>______, </a:t>
            </a:r>
            <a:r>
              <a:rPr lang="en-US" sz="2700" b="1" dirty="0"/>
              <a:t>U</a:t>
            </a:r>
            <a:r>
              <a:rPr lang="en-US" sz="2700" b="1" dirty="0" smtClean="0"/>
              <a:t>_______ </a:t>
            </a:r>
            <a:r>
              <a:rPr lang="en-US" sz="2700" b="1" dirty="0"/>
              <a:t>W</a:t>
            </a:r>
            <a:r>
              <a:rPr lang="en-US" sz="2700" b="1" dirty="0" smtClean="0"/>
              <a:t>____, </a:t>
            </a:r>
            <a:r>
              <a:rPr lang="en-US" sz="2700" b="1" dirty="0"/>
              <a:t>YMCA, D</a:t>
            </a:r>
            <a:r>
              <a:rPr lang="en-US" sz="2700" b="1" dirty="0" smtClean="0"/>
              <a:t>_______ </a:t>
            </a:r>
            <a:r>
              <a:rPr lang="en-US" sz="2700" b="1" dirty="0"/>
              <a:t>without B______</a:t>
            </a:r>
          </a:p>
          <a:p>
            <a:pPr lvl="0"/>
            <a:r>
              <a:rPr lang="en-US" sz="2700" b="1" dirty="0"/>
              <a:t>One type of non-profit is a c___________________ or “co-op”</a:t>
            </a:r>
          </a:p>
          <a:p>
            <a:pPr lvl="1"/>
            <a:r>
              <a:rPr lang="en-US" sz="2700" b="1" dirty="0"/>
              <a:t>V</a:t>
            </a:r>
            <a:r>
              <a:rPr lang="en-US" sz="2700" b="1" dirty="0" smtClean="0"/>
              <a:t>___________ </a:t>
            </a:r>
            <a:r>
              <a:rPr lang="en-US" sz="2700" b="1" dirty="0"/>
              <a:t>association of people that carry out economic activity that b</a:t>
            </a:r>
            <a:r>
              <a:rPr lang="en-US" sz="2700" b="1" dirty="0" smtClean="0"/>
              <a:t>__________ </a:t>
            </a:r>
            <a:r>
              <a:rPr lang="en-US" sz="2700" b="1" dirty="0"/>
              <a:t>a___ m_______</a:t>
            </a:r>
          </a:p>
          <a:p>
            <a:pPr lvl="1"/>
            <a:r>
              <a:rPr lang="en-US" sz="2700" b="1" dirty="0"/>
              <a:t>Types: c</a:t>
            </a:r>
            <a:r>
              <a:rPr lang="en-US" sz="2700" b="1" dirty="0" smtClean="0"/>
              <a:t>__________ </a:t>
            </a:r>
            <a:r>
              <a:rPr lang="en-US" sz="2700" b="1" dirty="0"/>
              <a:t>cooperatives, s</a:t>
            </a:r>
            <a:r>
              <a:rPr lang="en-US" sz="2700" b="1" dirty="0" smtClean="0"/>
              <a:t>_______ </a:t>
            </a:r>
            <a:r>
              <a:rPr lang="en-US" sz="2700" b="1" dirty="0"/>
              <a:t>cooperatives (like c</a:t>
            </a:r>
            <a:r>
              <a:rPr lang="en-US" sz="2700" b="1" dirty="0" smtClean="0"/>
              <a:t>______ </a:t>
            </a:r>
            <a:r>
              <a:rPr lang="en-US" sz="2700" b="1" dirty="0"/>
              <a:t>u</a:t>
            </a:r>
            <a:r>
              <a:rPr lang="en-US" sz="2700" b="1" dirty="0" smtClean="0"/>
              <a:t>______), </a:t>
            </a:r>
            <a:r>
              <a:rPr lang="en-US" sz="2700" b="1" dirty="0"/>
              <a:t>&amp; p</a:t>
            </a:r>
            <a:r>
              <a:rPr lang="en-US" sz="2700" b="1" dirty="0" smtClean="0"/>
              <a:t>____________ </a:t>
            </a:r>
            <a:r>
              <a:rPr lang="en-US" sz="2700" b="1" dirty="0"/>
              <a:t>cooperatives (farmer cooperatives help individual member-farmers sell their goods directly to central markets or companies)</a:t>
            </a:r>
          </a:p>
        </p:txBody>
      </p:sp>
    </p:spTree>
    <p:extLst>
      <p:ext uri="{BB962C8B-B14F-4D97-AF65-F5344CB8AC3E}">
        <p14:creationId xmlns:p14="http://schemas.microsoft.com/office/powerpoint/2010/main" val="5463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6.7 – FRANCHISES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/>
            <a:r>
              <a:rPr lang="en-US" sz="2700" b="1" dirty="0"/>
              <a:t>Businesses where </a:t>
            </a:r>
            <a:r>
              <a:rPr lang="en-US" sz="2700" b="1" dirty="0" smtClean="0"/>
              <a:t>sole proprietors </a:t>
            </a:r>
            <a:r>
              <a:rPr lang="en-US" sz="2700" b="1" dirty="0"/>
              <a:t>or </a:t>
            </a:r>
            <a:r>
              <a:rPr lang="en-US" sz="2700" b="1" dirty="0" smtClean="0"/>
              <a:t>partnerships </a:t>
            </a:r>
            <a:r>
              <a:rPr lang="en-US" sz="2700" b="1" dirty="0"/>
              <a:t>purchase </a:t>
            </a:r>
            <a:r>
              <a:rPr lang="en-US" sz="2700" b="1" dirty="0" smtClean="0"/>
              <a:t>legal rights </a:t>
            </a:r>
            <a:r>
              <a:rPr lang="en-US" sz="2700" b="1" dirty="0"/>
              <a:t>to a </a:t>
            </a:r>
            <a:r>
              <a:rPr lang="en-US" sz="2700" b="1" dirty="0" smtClean="0"/>
              <a:t>trademark corporation</a:t>
            </a:r>
            <a:endParaRPr lang="en-US" sz="2700" b="1" dirty="0"/>
          </a:p>
          <a:p>
            <a:pPr lvl="0"/>
            <a:r>
              <a:rPr lang="en-US" sz="2700" b="1" dirty="0"/>
              <a:t>Franchise owner (</a:t>
            </a:r>
            <a:r>
              <a:rPr lang="en-US" sz="2700" b="1" dirty="0" smtClean="0"/>
              <a:t>franchisee) </a:t>
            </a:r>
            <a:r>
              <a:rPr lang="en-US" sz="2700" b="1" dirty="0"/>
              <a:t>much pay </a:t>
            </a:r>
            <a:r>
              <a:rPr lang="en-US" sz="2700" b="1" dirty="0" smtClean="0"/>
              <a:t>licensing fee </a:t>
            </a:r>
            <a:r>
              <a:rPr lang="en-US" sz="2700" b="1" dirty="0"/>
              <a:t>and maintain a contractual agreement with trademark corporation (</a:t>
            </a:r>
            <a:r>
              <a:rPr lang="en-US" sz="2700" b="1" dirty="0" smtClean="0"/>
              <a:t>franchiser)</a:t>
            </a:r>
            <a:endParaRPr lang="en-US" sz="2700" b="1" dirty="0"/>
          </a:p>
          <a:p>
            <a:pPr lvl="0"/>
            <a:r>
              <a:rPr lang="en-US" sz="2700" b="1" dirty="0"/>
              <a:t>Ex.: many </a:t>
            </a:r>
            <a:r>
              <a:rPr lang="en-US" sz="2700" b="1" dirty="0" smtClean="0"/>
              <a:t>gas stations </a:t>
            </a:r>
            <a:r>
              <a:rPr lang="en-US" sz="2700" b="1" dirty="0"/>
              <a:t>&amp; </a:t>
            </a:r>
            <a:r>
              <a:rPr lang="en-US" sz="2700" b="1" dirty="0" smtClean="0"/>
              <a:t>fast-food restaurants</a:t>
            </a:r>
            <a:endParaRPr lang="en-US" sz="2700" b="1" dirty="0"/>
          </a:p>
          <a:p>
            <a:pPr lvl="0"/>
            <a:r>
              <a:rPr lang="en-US" sz="2700" b="1" dirty="0"/>
              <a:t>Advantages: </a:t>
            </a:r>
            <a:r>
              <a:rPr lang="en-US" sz="2700" b="1" dirty="0" smtClean="0"/>
              <a:t>Name recognition </a:t>
            </a:r>
            <a:r>
              <a:rPr lang="en-US" sz="2700" b="1" dirty="0"/>
              <a:t>&amp; </a:t>
            </a:r>
            <a:r>
              <a:rPr lang="en-US" sz="2700" b="1" dirty="0" smtClean="0"/>
              <a:t>back-up </a:t>
            </a:r>
            <a:r>
              <a:rPr lang="en-US" sz="2700" b="1" dirty="0"/>
              <a:t>support that </a:t>
            </a:r>
            <a:r>
              <a:rPr lang="en-US" sz="2700" b="1" dirty="0" smtClean="0"/>
              <a:t>national chain </a:t>
            </a:r>
            <a:r>
              <a:rPr lang="en-US" sz="2700" b="1" dirty="0"/>
              <a:t>can provide</a:t>
            </a:r>
          </a:p>
          <a:p>
            <a:pPr lvl="0"/>
            <a:r>
              <a:rPr lang="en-US" sz="2700" b="1" dirty="0"/>
              <a:t>Disadvantage: lack of </a:t>
            </a:r>
            <a:r>
              <a:rPr lang="en-US" sz="2700" b="1" dirty="0" smtClean="0"/>
              <a:t>freedom </a:t>
            </a:r>
            <a:r>
              <a:rPr lang="en-US" sz="2700" b="1" dirty="0"/>
              <a:t>&amp; limited </a:t>
            </a:r>
            <a:r>
              <a:rPr lang="en-US" sz="2700" b="1" dirty="0" smtClean="0"/>
              <a:t>creativity </a:t>
            </a:r>
            <a:r>
              <a:rPr lang="en-US" sz="2700" b="1" dirty="0"/>
              <a:t>that owners have, because they must </a:t>
            </a:r>
            <a:r>
              <a:rPr lang="en-US" sz="2700" b="1" dirty="0" smtClean="0"/>
              <a:t>uphold </a:t>
            </a:r>
            <a:r>
              <a:rPr lang="en-US" sz="2700" b="1" dirty="0"/>
              <a:t>national chain’s </a:t>
            </a:r>
            <a:r>
              <a:rPr lang="en-US" sz="2700" b="1" dirty="0" smtClean="0"/>
              <a:t>identity </a:t>
            </a:r>
            <a:r>
              <a:rPr lang="en-US" sz="2700" b="1" dirty="0"/>
              <a:t>&amp; sell only certain products</a:t>
            </a:r>
          </a:p>
        </p:txBody>
      </p:sp>
    </p:spTree>
    <p:extLst>
      <p:ext uri="{BB962C8B-B14F-4D97-AF65-F5344CB8AC3E}">
        <p14:creationId xmlns:p14="http://schemas.microsoft.com/office/powerpoint/2010/main" val="326472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6.7 – MARKETS &amp; COMPETITION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/>
            <a:r>
              <a:rPr lang="en-US" sz="2700" b="1" dirty="0"/>
              <a:t>In a truly </a:t>
            </a:r>
            <a:r>
              <a:rPr lang="en-US" sz="2700" b="1" dirty="0" smtClean="0"/>
              <a:t>competitive market </a:t>
            </a:r>
            <a:r>
              <a:rPr lang="en-US" sz="2700" b="1" dirty="0"/>
              <a:t>system, there must be four conditions:</a:t>
            </a:r>
          </a:p>
          <a:p>
            <a:pPr lvl="1"/>
            <a:r>
              <a:rPr lang="en-US" sz="2700" b="1" dirty="0" smtClean="0"/>
              <a:t>Large number </a:t>
            </a:r>
            <a:r>
              <a:rPr lang="en-US" sz="2700" b="1" dirty="0"/>
              <a:t>of </a:t>
            </a:r>
            <a:r>
              <a:rPr lang="en-US" sz="2700" b="1" dirty="0" smtClean="0"/>
              <a:t>buyers </a:t>
            </a:r>
            <a:r>
              <a:rPr lang="en-US" sz="2700" b="1" dirty="0"/>
              <a:t>(or </a:t>
            </a:r>
            <a:r>
              <a:rPr lang="en-US" sz="2700" b="1" dirty="0" smtClean="0"/>
              <a:t>consumers) </a:t>
            </a:r>
            <a:r>
              <a:rPr lang="en-US" sz="2700" b="1" dirty="0"/>
              <a:t>&amp; </a:t>
            </a:r>
            <a:r>
              <a:rPr lang="en-US" sz="2700" b="1" dirty="0" smtClean="0"/>
              <a:t>sellers </a:t>
            </a:r>
            <a:r>
              <a:rPr lang="en-US" sz="2700" b="1" dirty="0"/>
              <a:t>(</a:t>
            </a:r>
            <a:r>
              <a:rPr lang="en-US" sz="2700" b="1" dirty="0" smtClean="0"/>
              <a:t>producers)</a:t>
            </a:r>
            <a:endParaRPr lang="en-US" sz="2700" b="1" dirty="0"/>
          </a:p>
          <a:p>
            <a:pPr lvl="1"/>
            <a:r>
              <a:rPr lang="en-US" sz="2700" b="1" dirty="0"/>
              <a:t>Products must have the same </a:t>
            </a:r>
            <a:r>
              <a:rPr lang="en-US" sz="2700" b="1" dirty="0" smtClean="0"/>
              <a:t>quality</a:t>
            </a:r>
            <a:endParaRPr lang="en-US" sz="2700" b="1" dirty="0"/>
          </a:p>
          <a:p>
            <a:pPr lvl="1"/>
            <a:r>
              <a:rPr lang="en-US" sz="2700" b="1" dirty="0"/>
              <a:t>No major </a:t>
            </a:r>
            <a:r>
              <a:rPr lang="en-US" sz="2700" b="1" dirty="0" smtClean="0"/>
              <a:t>barriers </a:t>
            </a:r>
            <a:r>
              <a:rPr lang="en-US" sz="2700" b="1" dirty="0"/>
              <a:t>to entering the market</a:t>
            </a:r>
          </a:p>
          <a:p>
            <a:pPr lvl="1"/>
            <a:r>
              <a:rPr lang="en-US" sz="2700" b="1" dirty="0" smtClean="0"/>
              <a:t>Free exchange </a:t>
            </a:r>
            <a:r>
              <a:rPr lang="en-US" sz="2700" b="1" dirty="0"/>
              <a:t>of </a:t>
            </a:r>
            <a:r>
              <a:rPr lang="en-US" sz="2700" b="1" dirty="0" smtClean="0"/>
              <a:t>price information </a:t>
            </a:r>
            <a:r>
              <a:rPr lang="en-US" sz="2700" b="1" dirty="0"/>
              <a:t>(consumers &amp; producers must have access to know what each producer is charging for their goods</a:t>
            </a:r>
            <a:r>
              <a:rPr lang="en-US" sz="2700" b="1" dirty="0" smtClean="0"/>
              <a:t>)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42864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6.7 – MARKETS &amp; COMPETITION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/>
            <a:r>
              <a:rPr lang="en-US" sz="2700" b="1" dirty="0" smtClean="0"/>
              <a:t>Situations </a:t>
            </a:r>
            <a:r>
              <a:rPr lang="en-US" sz="2700" b="1" dirty="0"/>
              <a:t>where perfect competition does not exist:</a:t>
            </a:r>
          </a:p>
          <a:p>
            <a:pPr lvl="1"/>
            <a:r>
              <a:rPr lang="en-US" sz="2700" b="1" dirty="0" smtClean="0"/>
              <a:t>M___________: </a:t>
            </a:r>
            <a:r>
              <a:rPr lang="en-US" sz="2700" b="1" dirty="0"/>
              <a:t>market where there is only one </a:t>
            </a:r>
            <a:r>
              <a:rPr lang="en-US" sz="2700" b="1" dirty="0" smtClean="0"/>
              <a:t>producer </a:t>
            </a:r>
            <a:r>
              <a:rPr lang="en-US" sz="2700" b="1" dirty="0"/>
              <a:t>of good/service &amp; no substitutes</a:t>
            </a:r>
          </a:p>
          <a:p>
            <a:pPr lvl="2"/>
            <a:r>
              <a:rPr lang="en-US" sz="2700" b="1" dirty="0"/>
              <a:t>Since they are the only </a:t>
            </a:r>
            <a:r>
              <a:rPr lang="en-US" sz="2700" b="1" dirty="0" smtClean="0"/>
              <a:t>supplier of </a:t>
            </a:r>
            <a:r>
              <a:rPr lang="en-US" sz="2700" b="1" dirty="0"/>
              <a:t>a good, they can dictate the </a:t>
            </a:r>
            <a:r>
              <a:rPr lang="en-US" sz="2700" b="1" dirty="0" smtClean="0"/>
              <a:t>prices, quantity, and quality of </a:t>
            </a:r>
            <a:r>
              <a:rPr lang="en-US" sz="2700" b="1" dirty="0"/>
              <a:t>how much they sell</a:t>
            </a:r>
          </a:p>
          <a:p>
            <a:pPr lvl="2"/>
            <a:r>
              <a:rPr lang="en-US" sz="2700" b="1" dirty="0"/>
              <a:t>Can charge </a:t>
            </a:r>
            <a:r>
              <a:rPr lang="en-US" sz="2700" b="1" dirty="0" smtClean="0"/>
              <a:t>h______ prices </a:t>
            </a:r>
            <a:r>
              <a:rPr lang="en-US" sz="2700" b="1" dirty="0"/>
              <a:t>&amp; </a:t>
            </a:r>
            <a:r>
              <a:rPr lang="en-US" sz="2700" b="1" dirty="0" smtClean="0"/>
              <a:t>produce </a:t>
            </a:r>
            <a:r>
              <a:rPr lang="en-US" sz="2700" b="1" dirty="0"/>
              <a:t>l</a:t>
            </a:r>
            <a:r>
              <a:rPr lang="en-US" sz="2700" b="1" dirty="0" smtClean="0"/>
              <a:t>_____ </a:t>
            </a:r>
            <a:r>
              <a:rPr lang="en-US" sz="2700" b="1" dirty="0"/>
              <a:t>because they have no c</a:t>
            </a:r>
            <a:r>
              <a:rPr lang="en-US" sz="2700" b="1" dirty="0" smtClean="0"/>
              <a:t>____________ </a:t>
            </a:r>
            <a:r>
              <a:rPr lang="en-US" sz="2700" b="1" dirty="0"/>
              <a:t>&amp; </a:t>
            </a:r>
            <a:r>
              <a:rPr lang="en-US" sz="2700" b="1" dirty="0" smtClean="0"/>
              <a:t>consumers </a:t>
            </a:r>
            <a:r>
              <a:rPr lang="en-US" sz="2700" b="1" dirty="0"/>
              <a:t>have nowhere else to purchase </a:t>
            </a:r>
            <a:r>
              <a:rPr lang="en-US" sz="2700" b="1" dirty="0" smtClean="0"/>
              <a:t>good/service</a:t>
            </a:r>
            <a:endParaRPr lang="en-US" sz="2700" b="1" dirty="0"/>
          </a:p>
          <a:p>
            <a:pPr lvl="1"/>
            <a:r>
              <a:rPr lang="en-US" sz="2700" b="1" dirty="0"/>
              <a:t>O</a:t>
            </a:r>
            <a:r>
              <a:rPr lang="en-US" sz="2700" b="1" dirty="0" smtClean="0"/>
              <a:t>___________: </a:t>
            </a:r>
            <a:r>
              <a:rPr lang="en-US" sz="2700" b="1" dirty="0"/>
              <a:t>market where there are only a </a:t>
            </a:r>
            <a:r>
              <a:rPr lang="en-US" sz="2700" b="1" dirty="0" smtClean="0"/>
              <a:t>few producers </a:t>
            </a:r>
            <a:r>
              <a:rPr lang="en-US" sz="2700" b="1" dirty="0"/>
              <a:t>of a given good/service</a:t>
            </a:r>
          </a:p>
          <a:p>
            <a:pPr lvl="2"/>
            <a:r>
              <a:rPr lang="en-US" sz="2700" b="1" dirty="0"/>
              <a:t>Usually form in industries that require large amounts of </a:t>
            </a:r>
            <a:r>
              <a:rPr lang="en-US" sz="2700" b="1" dirty="0" smtClean="0"/>
              <a:t>funding</a:t>
            </a:r>
            <a:endParaRPr lang="en-US" sz="2700" b="1" dirty="0"/>
          </a:p>
          <a:p>
            <a:pPr lvl="2"/>
            <a:r>
              <a:rPr lang="en-US" sz="2700" b="1" dirty="0"/>
              <a:t>Ex.: </a:t>
            </a:r>
            <a:r>
              <a:rPr lang="en-US" sz="2700" b="1" dirty="0" smtClean="0"/>
              <a:t>utility </a:t>
            </a:r>
            <a:r>
              <a:rPr lang="en-US" sz="2700" b="1" dirty="0"/>
              <a:t>companies like those that provide </a:t>
            </a:r>
            <a:r>
              <a:rPr lang="en-US" sz="2700" b="1" dirty="0" smtClean="0"/>
              <a:t>electricity &amp; </a:t>
            </a:r>
            <a:r>
              <a:rPr lang="en-US" sz="2700" b="1" dirty="0"/>
              <a:t>require large amounts of </a:t>
            </a:r>
            <a:r>
              <a:rPr lang="en-US" sz="2700" b="1" dirty="0" smtClean="0"/>
              <a:t>investments </a:t>
            </a:r>
            <a:r>
              <a:rPr lang="en-US" sz="2700" b="1" dirty="0"/>
              <a:t>for various projects</a:t>
            </a:r>
          </a:p>
          <a:p>
            <a:pPr lvl="2"/>
            <a:r>
              <a:rPr lang="en-US" sz="2700" b="1" dirty="0"/>
              <a:t>Oligopolies are a mix of purely competitive markets who have business </a:t>
            </a:r>
            <a:r>
              <a:rPr lang="en-US" sz="2700" b="1" dirty="0" smtClean="0"/>
              <a:t>competitors and </a:t>
            </a:r>
            <a:r>
              <a:rPr lang="en-US" sz="2700" b="1" dirty="0"/>
              <a:t>monopolies that can influence </a:t>
            </a:r>
            <a:r>
              <a:rPr lang="en-US" sz="2700" b="1" dirty="0" smtClean="0"/>
              <a:t>prices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47151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6.7 – MARKETS &amp; COMPETITION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pPr lvl="0"/>
            <a:r>
              <a:rPr lang="en-US" sz="2700" b="1" dirty="0" smtClean="0"/>
              <a:t>Conglomerates </a:t>
            </a:r>
            <a:r>
              <a:rPr lang="en-US" sz="2700" b="1" dirty="0"/>
              <a:t>&amp; Mergers:</a:t>
            </a:r>
          </a:p>
          <a:p>
            <a:pPr lvl="1"/>
            <a:r>
              <a:rPr lang="en-US" sz="2700" b="1" dirty="0"/>
              <a:t>Conglomerates are </a:t>
            </a:r>
            <a:r>
              <a:rPr lang="en-US" sz="2700" b="1" dirty="0" smtClean="0"/>
              <a:t>large companies that </a:t>
            </a:r>
            <a:r>
              <a:rPr lang="en-US" sz="2700" b="1" dirty="0"/>
              <a:t>consist of many </a:t>
            </a:r>
            <a:r>
              <a:rPr lang="en-US" sz="2700" b="1" dirty="0" smtClean="0"/>
              <a:t>businesses, </a:t>
            </a:r>
            <a:r>
              <a:rPr lang="en-US" sz="2700" b="1" dirty="0"/>
              <a:t>some of which may be </a:t>
            </a:r>
            <a:r>
              <a:rPr lang="en-US" sz="2700" b="1" dirty="0" smtClean="0"/>
              <a:t>unrelated</a:t>
            </a:r>
            <a:endParaRPr lang="en-US" sz="2700" b="1" dirty="0"/>
          </a:p>
          <a:p>
            <a:pPr lvl="1"/>
            <a:r>
              <a:rPr lang="en-US" sz="2700" b="1" dirty="0"/>
              <a:t>Conglomerates form through </a:t>
            </a:r>
            <a:r>
              <a:rPr lang="en-US" sz="2700" b="1" dirty="0" smtClean="0"/>
              <a:t>mergers </a:t>
            </a:r>
            <a:r>
              <a:rPr lang="en-US" sz="2700" b="1" dirty="0"/>
              <a:t>(when </a:t>
            </a:r>
            <a:r>
              <a:rPr lang="en-US" sz="2700" b="1" dirty="0" smtClean="0"/>
              <a:t>one firm buys </a:t>
            </a:r>
            <a:r>
              <a:rPr lang="en-US" sz="2700" b="1" dirty="0"/>
              <a:t>or </a:t>
            </a:r>
            <a:r>
              <a:rPr lang="en-US" sz="2700" b="1" dirty="0" smtClean="0"/>
              <a:t>joins w/ </a:t>
            </a:r>
            <a:r>
              <a:rPr lang="en-US" sz="2700" b="1" dirty="0"/>
              <a:t>another)</a:t>
            </a:r>
          </a:p>
          <a:p>
            <a:pPr lvl="1"/>
            <a:r>
              <a:rPr lang="en-US" sz="2700" b="1" dirty="0" smtClean="0"/>
              <a:t>Multinational conglomerates </a:t>
            </a:r>
            <a:r>
              <a:rPr lang="en-US" sz="2700" b="1" dirty="0"/>
              <a:t>have companies that operate in more than one country</a:t>
            </a:r>
          </a:p>
          <a:p>
            <a:pPr lvl="1"/>
            <a:r>
              <a:rPr lang="en-US" sz="2700" b="1" dirty="0"/>
              <a:t>Two types of mergers:</a:t>
            </a:r>
          </a:p>
          <a:p>
            <a:pPr lvl="2"/>
            <a:r>
              <a:rPr lang="en-US" sz="2700" b="1" dirty="0"/>
              <a:t>V</a:t>
            </a:r>
            <a:r>
              <a:rPr lang="en-US" sz="2700" b="1" dirty="0" smtClean="0"/>
              <a:t>___________: </a:t>
            </a:r>
            <a:r>
              <a:rPr lang="en-US" sz="2700" b="1" dirty="0"/>
              <a:t>when a company buys out another company that was its </a:t>
            </a:r>
            <a:r>
              <a:rPr lang="en-US" sz="2700" b="1" dirty="0" smtClean="0"/>
              <a:t>supplier </a:t>
            </a:r>
            <a:r>
              <a:rPr lang="en-US" sz="2700" b="1" dirty="0"/>
              <a:t>or that it previously </a:t>
            </a:r>
            <a:r>
              <a:rPr lang="en-US" sz="2700" b="1" dirty="0" smtClean="0"/>
              <a:t>supplied </a:t>
            </a:r>
            <a:r>
              <a:rPr lang="en-US" sz="2700" b="1" dirty="0"/>
              <a:t>(ex.: car </a:t>
            </a:r>
            <a:r>
              <a:rPr lang="en-US" sz="2700" b="1"/>
              <a:t>company </a:t>
            </a:r>
            <a:r>
              <a:rPr lang="en-US" sz="2700" b="1" smtClean="0"/>
              <a:t>buys tire </a:t>
            </a:r>
            <a:r>
              <a:rPr lang="en-US" sz="2700" b="1" dirty="0"/>
              <a:t>company)</a:t>
            </a:r>
          </a:p>
          <a:p>
            <a:pPr lvl="2"/>
            <a:r>
              <a:rPr lang="en-US" sz="2700" b="1" dirty="0"/>
              <a:t>H</a:t>
            </a:r>
            <a:r>
              <a:rPr lang="en-US" sz="2700" b="1" dirty="0" smtClean="0"/>
              <a:t>______________: </a:t>
            </a:r>
            <a:r>
              <a:rPr lang="en-US" sz="2700" b="1" dirty="0"/>
              <a:t>when two firms join together that make similar products (ex.: one oil company merges with another oil company</a:t>
            </a:r>
          </a:p>
        </p:txBody>
      </p:sp>
    </p:spTree>
    <p:extLst>
      <p:ext uri="{BB962C8B-B14F-4D97-AF65-F5344CB8AC3E}">
        <p14:creationId xmlns:p14="http://schemas.microsoft.com/office/powerpoint/2010/main" val="3699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4945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>
                <a:solidFill>
                  <a:srgbClr val="FF0000"/>
                </a:solidFill>
                <a:latin typeface="+mn-lt"/>
              </a:rPr>
              <a:t>Welcome, Titans!</a:t>
            </a:r>
            <a:endParaRPr lang="en-US" sz="4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7882"/>
            <a:ext cx="12192000" cy="3696235"/>
          </a:xfrm>
        </p:spPr>
        <p:txBody>
          <a:bodyPr>
            <a:normAutofit/>
          </a:bodyPr>
          <a:lstStyle/>
          <a:p>
            <a:pPr algn="l"/>
            <a:r>
              <a:rPr lang="en-US" sz="2900" b="1" dirty="0"/>
              <a:t>Always, always, ALWAYS, read and follow directions on the board.</a:t>
            </a:r>
          </a:p>
          <a:p>
            <a:pPr marL="514350" indent="-514350" algn="l">
              <a:buAutoNum type="arabicParenBoth"/>
            </a:pPr>
            <a:r>
              <a:rPr lang="en-US" sz="2900" b="1" dirty="0"/>
              <a:t>Find your </a:t>
            </a:r>
            <a:r>
              <a:rPr lang="en-US" sz="2900" b="1" u="sng" dirty="0"/>
              <a:t>EXACT</a:t>
            </a:r>
            <a:r>
              <a:rPr lang="en-US" sz="2900" b="1" dirty="0"/>
              <a:t> seat using the chart below</a:t>
            </a:r>
          </a:p>
          <a:p>
            <a:pPr marL="514350" indent="-514350" algn="l">
              <a:buAutoNum type="arabicParenBoth"/>
            </a:pPr>
            <a:r>
              <a:rPr lang="en-US" sz="2900" b="1" dirty="0">
                <a:solidFill>
                  <a:srgbClr val="FF0000"/>
                </a:solidFill>
              </a:rPr>
              <a:t>You will need: pencil, </a:t>
            </a:r>
            <a:r>
              <a:rPr lang="en-US" sz="2900" b="1" dirty="0" smtClean="0">
                <a:solidFill>
                  <a:srgbClr val="FF0000"/>
                </a:solidFill>
              </a:rPr>
              <a:t>6.8 notes, paper</a:t>
            </a:r>
          </a:p>
          <a:p>
            <a:pPr marL="514350" indent="-514350" algn="l">
              <a:buAutoNum type="arabicParenBoth"/>
            </a:pPr>
            <a:r>
              <a:rPr lang="en-US" sz="2900" b="1" dirty="0" smtClean="0">
                <a:solidFill>
                  <a:srgbClr val="FF0000"/>
                </a:solidFill>
              </a:rPr>
              <a:t>Have your </a:t>
            </a:r>
            <a:r>
              <a:rPr lang="en-US" sz="2900" b="1" u="sng" dirty="0" smtClean="0">
                <a:solidFill>
                  <a:srgbClr val="FF0000"/>
                </a:solidFill>
              </a:rPr>
              <a:t>6.7 </a:t>
            </a:r>
            <a:r>
              <a:rPr lang="en-US" sz="2900" b="1" u="sng" dirty="0" err="1" smtClean="0">
                <a:solidFill>
                  <a:srgbClr val="FF0000"/>
                </a:solidFill>
              </a:rPr>
              <a:t>hw</a:t>
            </a:r>
            <a:r>
              <a:rPr lang="en-US" sz="2900" b="1" u="sng" dirty="0" smtClean="0">
                <a:solidFill>
                  <a:srgbClr val="FF0000"/>
                </a:solidFill>
              </a:rPr>
              <a:t> </a:t>
            </a:r>
            <a:r>
              <a:rPr lang="en-US" sz="2900" b="1" dirty="0" smtClean="0">
                <a:solidFill>
                  <a:srgbClr val="FF0000"/>
                </a:solidFill>
              </a:rPr>
              <a:t>and </a:t>
            </a:r>
            <a:r>
              <a:rPr lang="en-US" sz="2900" b="1" u="sng" dirty="0" smtClean="0">
                <a:solidFill>
                  <a:srgbClr val="FF0000"/>
                </a:solidFill>
              </a:rPr>
              <a:t>late 6.3 poster &amp; draft</a:t>
            </a:r>
            <a:r>
              <a:rPr lang="en-US" sz="2900" b="1" dirty="0" smtClean="0">
                <a:solidFill>
                  <a:srgbClr val="FF0000"/>
                </a:solidFill>
              </a:rPr>
              <a:t> ready to pass up with your </a:t>
            </a:r>
            <a:r>
              <a:rPr lang="en-US" sz="2900" b="1" u="sng" dirty="0" smtClean="0">
                <a:solidFill>
                  <a:srgbClr val="FF0000"/>
                </a:solidFill>
              </a:rPr>
              <a:t>name on all items</a:t>
            </a:r>
          </a:p>
          <a:p>
            <a:pPr marL="514350" indent="-514350" algn="l">
              <a:buAutoNum type="arabicParenBoth"/>
            </a:pPr>
            <a:r>
              <a:rPr lang="en-US" sz="2900" b="1" u="sng" dirty="0" smtClean="0">
                <a:solidFill>
                  <a:srgbClr val="FF0000"/>
                </a:solidFill>
              </a:rPr>
              <a:t>Cell phones face down on red after vocab.</a:t>
            </a:r>
            <a:endParaRPr lang="en-US" sz="29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45383" y="4134117"/>
          <a:ext cx="11049000" cy="2705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1500"/>
                <a:gridCol w="1841500"/>
                <a:gridCol w="1841500"/>
                <a:gridCol w="1841500"/>
                <a:gridCol w="1841500"/>
                <a:gridCol w="1841500"/>
              </a:tblGrid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Blick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Crew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Jones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Manor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Cantu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Sims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Beltran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Elkovich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Kidd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Withers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Robinson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Thompson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Roop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Hall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Legette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Lovato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Hockaday</a:t>
                      </a:r>
                      <a:endParaRPr lang="en-US" sz="2400" b="1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Walston</a:t>
                      </a:r>
                      <a:endParaRPr lang="en-US" sz="2400" b="1" dirty="0"/>
                    </a:p>
                  </a:txBody>
                  <a:tcPr/>
                </a:tc>
              </a:tr>
              <a:tr h="5410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Hendrix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Paasewe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Owens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Simpson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Mejia</a:t>
                      </a:r>
                    </a:p>
                  </a:txBody>
                  <a:tcPr>
                    <a:noFill/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Rispinto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Stanton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Lynch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Roberts</a:t>
                      </a:r>
                      <a:endParaRPr 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Roseboro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Womack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8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9928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+mn-lt"/>
              </a:rPr>
              <a:t>§6.8 – VOCAB LOG (04/07) </a:t>
            </a:r>
            <a:r>
              <a:rPr lang="en-US" sz="3000" b="1" dirty="0" smtClean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en-US" sz="3000" b="1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Label as 6.8 &amp; 4/7</a:t>
            </a:r>
            <a:endParaRPr lang="en-US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71699"/>
            <a:ext cx="12192000" cy="6486301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MARKET ECONOMY / CAPITALISM / FREE ENTERPRISE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sz="2700" b="1" dirty="0" err="1" smtClean="0">
                <a:solidFill>
                  <a:schemeClr val="bg2">
                    <a:lumMod val="10000"/>
                  </a:schemeClr>
                </a:solidFill>
              </a:rPr>
              <a:t>indvs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 &amp; businesses make all major economic decisions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PROFIT MOTIVE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force that drives </a:t>
            </a:r>
            <a:r>
              <a:rPr lang="en-US" sz="2700" b="1" dirty="0" err="1" smtClean="0">
                <a:solidFill>
                  <a:schemeClr val="bg2">
                    <a:lumMod val="10000"/>
                  </a:schemeClr>
                </a:solidFill>
              </a:rPr>
              <a:t>indvs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 &amp; businesses to work hard &amp; take risks</a:t>
            </a:r>
            <a:endParaRPr lang="en-US" sz="270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CONSUMER SOVEREIGNTY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consumers decide what businesses should produce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i="1" u="sng" dirty="0" smtClean="0">
                <a:solidFill>
                  <a:schemeClr val="bg2">
                    <a:lumMod val="10000"/>
                  </a:schemeClr>
                </a:solidFill>
              </a:rPr>
              <a:t>LAISSEZ-FAIRE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Adam Smith’s idea that </a:t>
            </a:r>
            <a:r>
              <a:rPr lang="en-US" sz="2700" b="1" dirty="0" err="1" smtClean="0">
                <a:solidFill>
                  <a:schemeClr val="bg2">
                    <a:lumMod val="10000"/>
                  </a:schemeClr>
                </a:solidFill>
              </a:rPr>
              <a:t>govt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 shouldn’t interfere w/ economic decisions of </a:t>
            </a:r>
            <a:r>
              <a:rPr lang="en-US" sz="2700" b="1" dirty="0" err="1" smtClean="0">
                <a:solidFill>
                  <a:schemeClr val="bg2">
                    <a:lumMod val="10000"/>
                  </a:schemeClr>
                </a:solidFill>
              </a:rPr>
              <a:t>indvs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 &amp; businesses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INVISIBLE HAND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Adam Smith’s idea that </a:t>
            </a:r>
            <a:r>
              <a:rPr lang="en-US" sz="2700" b="1" dirty="0" err="1" smtClean="0">
                <a:solidFill>
                  <a:schemeClr val="bg2">
                    <a:lumMod val="10000"/>
                  </a:schemeClr>
                </a:solidFill>
              </a:rPr>
              <a:t>indvs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 &amp; businesses produce goods/services, not out of kindness, but out of self-interest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COMMAND ECONOMY / COMMUNISM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sz="2700" b="1" dirty="0" err="1" smtClean="0">
                <a:solidFill>
                  <a:schemeClr val="bg2">
                    <a:lumMod val="10000"/>
                  </a:schemeClr>
                </a:solidFill>
              </a:rPr>
              <a:t>govt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 makes all major economic decisions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CENTRAL PLANNING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central </a:t>
            </a:r>
            <a:r>
              <a:rPr lang="en-US" sz="2700" b="1" dirty="0" err="1" smtClean="0">
                <a:solidFill>
                  <a:schemeClr val="bg2">
                    <a:lumMod val="10000"/>
                  </a:schemeClr>
                </a:solidFill>
              </a:rPr>
              <a:t>govts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 make decisions about what, how, &amp; for whom to produce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MIXED ECONOMY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where both </a:t>
            </a:r>
            <a:r>
              <a:rPr lang="en-US" sz="2700" b="1" dirty="0" err="1" smtClean="0">
                <a:solidFill>
                  <a:schemeClr val="bg2">
                    <a:lumMod val="10000"/>
                  </a:schemeClr>
                </a:solidFill>
              </a:rPr>
              <a:t>govt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 &amp; </a:t>
            </a:r>
            <a:r>
              <a:rPr lang="en-US" sz="2700" b="1" dirty="0" err="1" smtClean="0">
                <a:solidFill>
                  <a:schemeClr val="bg2">
                    <a:lumMod val="10000"/>
                  </a:schemeClr>
                </a:solidFill>
              </a:rPr>
              <a:t>indvs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/businesses make economic decisions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SOCIALISM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some factors of production owned/controlled by </a:t>
            </a:r>
            <a:r>
              <a:rPr lang="en-US" sz="2700" b="1" dirty="0" err="1" smtClean="0">
                <a:solidFill>
                  <a:schemeClr val="bg2">
                    <a:lumMod val="10000"/>
                  </a:schemeClr>
                </a:solidFill>
              </a:rPr>
              <a:t>govt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 &amp; others are by </a:t>
            </a:r>
            <a:r>
              <a:rPr lang="en-US" sz="2700" b="1" dirty="0" err="1" smtClean="0">
                <a:solidFill>
                  <a:schemeClr val="bg2">
                    <a:lumMod val="10000"/>
                  </a:schemeClr>
                </a:solidFill>
              </a:rPr>
              <a:t>indvs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/business</a:t>
            </a:r>
            <a:endParaRPr lang="en-US" sz="270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KEYNESIANISM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idea that </a:t>
            </a:r>
            <a:r>
              <a:rPr lang="en-US" sz="2700" b="1" dirty="0" err="1" smtClean="0">
                <a:solidFill>
                  <a:schemeClr val="bg2">
                    <a:lumMod val="10000"/>
                  </a:schemeClr>
                </a:solidFill>
              </a:rPr>
              <a:t>govt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 should step in &amp; provide income to people during economic downturns to promote economic recovery/growth</a:t>
            </a:r>
          </a:p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700" b="1" u="sng" dirty="0" smtClean="0">
                <a:solidFill>
                  <a:schemeClr val="bg2">
                    <a:lumMod val="10000"/>
                  </a:schemeClr>
                </a:solidFill>
              </a:rPr>
              <a:t>TRADITIONAL ECONOMY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</a:rPr>
              <a:t>: economic decisions are based on customs &amp; habits</a:t>
            </a:r>
          </a:p>
        </p:txBody>
      </p:sp>
    </p:spTree>
    <p:extLst>
      <p:ext uri="{BB962C8B-B14F-4D97-AF65-F5344CB8AC3E}">
        <p14:creationId xmlns:p14="http://schemas.microsoft.com/office/powerpoint/2010/main" val="22184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01487"/>
            <a:ext cx="12192000" cy="328537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CIVICS &amp; ECONOMICS: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rgbClr val="0070C0"/>
                </a:solidFill>
                <a:latin typeface="+mn-lt"/>
              </a:rPr>
              <a:t>UNIT #6 – FOUNDATION OF ECONOMICS</a:t>
            </a:r>
            <a:br>
              <a:rPr lang="en-US" b="1" dirty="0" smtClean="0">
                <a:solidFill>
                  <a:srgbClr val="0070C0"/>
                </a:solidFill>
                <a:latin typeface="+mn-lt"/>
              </a:rPr>
            </a:br>
            <a:r>
              <a:rPr lang="en-US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r>
              <a:rPr lang="en-US" b="1" dirty="0" smtClean="0">
                <a:solidFill>
                  <a:schemeClr val="accent4"/>
                </a:solidFill>
                <a:latin typeface="+mn-lt"/>
              </a:rPr>
              <a:t>HIGHLIGHT WHAT IS 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BLUE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686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6.8 – TYPES OF ECONOMIES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799"/>
          </a:xfrm>
        </p:spPr>
        <p:txBody>
          <a:bodyPr>
            <a:noAutofit/>
          </a:bodyPr>
          <a:lstStyle/>
          <a:p>
            <a:r>
              <a:rPr lang="en-US" sz="3000" b="1" dirty="0"/>
              <a:t>There are four main types of economic systems:</a:t>
            </a:r>
          </a:p>
          <a:p>
            <a:pPr lvl="1"/>
            <a:r>
              <a:rPr lang="en-US" sz="3000" b="1" dirty="0" smtClean="0"/>
              <a:t>MARKET ECONOMY / CAPITALISM</a:t>
            </a:r>
            <a:endParaRPr lang="en-US" sz="3000" b="1" dirty="0"/>
          </a:p>
          <a:p>
            <a:pPr lvl="1"/>
            <a:r>
              <a:rPr lang="en-US" sz="3000" b="1" dirty="0" smtClean="0"/>
              <a:t>COMMAND ECONOMY / COMMUNISM</a:t>
            </a:r>
            <a:endParaRPr lang="en-US" sz="3000" b="1" dirty="0"/>
          </a:p>
          <a:p>
            <a:pPr lvl="1"/>
            <a:r>
              <a:rPr lang="en-US" sz="3000" b="1" dirty="0" smtClean="0"/>
              <a:t>MIXED ECONOMY</a:t>
            </a:r>
            <a:endParaRPr lang="en-US" sz="3000" b="1" dirty="0"/>
          </a:p>
          <a:p>
            <a:pPr lvl="1"/>
            <a:r>
              <a:rPr lang="en-US" sz="3000" b="1" dirty="0" smtClean="0"/>
              <a:t>TRADITIONAL ECONOMY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05462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6.8 – MARKET ECONOMIES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70115"/>
            <a:ext cx="12192000" cy="648788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solidFill>
                  <a:srgbClr val="0070C0"/>
                </a:solidFill>
              </a:rPr>
              <a:t>MARKET</a:t>
            </a:r>
            <a:r>
              <a:rPr lang="en-US" sz="2600" b="1" dirty="0"/>
              <a:t> ECONOMIES / </a:t>
            </a:r>
            <a:r>
              <a:rPr lang="en-US" sz="2600" b="1" dirty="0" smtClean="0">
                <a:solidFill>
                  <a:srgbClr val="0070C0"/>
                </a:solidFill>
              </a:rPr>
              <a:t>CAPITALISM </a:t>
            </a:r>
            <a:r>
              <a:rPr lang="en-US" sz="2600" b="1" dirty="0">
                <a:solidFill>
                  <a:srgbClr val="0070C0"/>
                </a:solidFill>
              </a:rPr>
              <a:t>/ </a:t>
            </a:r>
            <a:r>
              <a:rPr lang="en-US" sz="2600" b="1" dirty="0" smtClean="0">
                <a:solidFill>
                  <a:srgbClr val="0070C0"/>
                </a:solidFill>
              </a:rPr>
              <a:t>FREE ENTERPRISE</a:t>
            </a:r>
            <a:endParaRPr lang="en-US" sz="2600" b="1" dirty="0">
              <a:solidFill>
                <a:srgbClr val="0070C0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600" b="1" dirty="0" smtClean="0"/>
              <a:t>PURE </a:t>
            </a:r>
            <a:r>
              <a:rPr lang="en-US" sz="2600" b="1" dirty="0"/>
              <a:t>market economies seldom exist; the </a:t>
            </a:r>
            <a:r>
              <a:rPr lang="en-US" sz="2600" b="1" dirty="0" smtClean="0"/>
              <a:t>GOVERNMENT usually </a:t>
            </a:r>
            <a:r>
              <a:rPr lang="en-US" sz="2600" b="1" dirty="0"/>
              <a:t>plays SOME role in every economy</a:t>
            </a:r>
          </a:p>
          <a:p>
            <a:pPr lvl="1">
              <a:spcBef>
                <a:spcPts val="0"/>
              </a:spcBef>
            </a:pPr>
            <a:r>
              <a:rPr lang="en-US" sz="2600" b="1" dirty="0"/>
              <a:t>Protecting </a:t>
            </a:r>
            <a:r>
              <a:rPr lang="en-US" sz="2600" b="1" dirty="0" smtClean="0"/>
              <a:t>PRIVATE PROPERTY of </a:t>
            </a:r>
            <a:r>
              <a:rPr lang="en-US" sz="2600" b="1" dirty="0"/>
              <a:t>its citizens &amp; businesses</a:t>
            </a:r>
          </a:p>
          <a:p>
            <a:pPr lvl="1">
              <a:spcBef>
                <a:spcPts val="0"/>
              </a:spcBef>
            </a:pPr>
            <a:r>
              <a:rPr lang="en-US" sz="2600" b="1" dirty="0"/>
              <a:t>Protecting </a:t>
            </a:r>
            <a:r>
              <a:rPr lang="en-US" sz="2600" b="1" dirty="0" smtClean="0"/>
              <a:t>CONSUMERS from UNFAIR BUSINESS PRACTICES</a:t>
            </a:r>
            <a:endParaRPr lang="en-US" sz="2600" b="1" dirty="0"/>
          </a:p>
          <a:p>
            <a:pPr lvl="0">
              <a:spcBef>
                <a:spcPts val="0"/>
              </a:spcBef>
            </a:pPr>
            <a:r>
              <a:rPr lang="en-US" sz="2600" b="1" dirty="0"/>
              <a:t>Characteristics:</a:t>
            </a:r>
          </a:p>
          <a:p>
            <a:pPr lvl="1">
              <a:spcBef>
                <a:spcPts val="0"/>
              </a:spcBef>
            </a:pPr>
            <a:r>
              <a:rPr lang="en-US" sz="2600" b="1" dirty="0" smtClean="0">
                <a:solidFill>
                  <a:srgbClr val="0070C0"/>
                </a:solidFill>
              </a:rPr>
              <a:t>PRIVATE CITIZENS, </a:t>
            </a:r>
            <a:r>
              <a:rPr lang="en-US" sz="2600" b="1" dirty="0">
                <a:solidFill>
                  <a:srgbClr val="0070C0"/>
                </a:solidFill>
              </a:rPr>
              <a:t>not the </a:t>
            </a:r>
            <a:r>
              <a:rPr lang="en-US" sz="2600" b="1" dirty="0" err="1" smtClean="0">
                <a:solidFill>
                  <a:srgbClr val="0070C0"/>
                </a:solidFill>
              </a:rPr>
              <a:t>govt</a:t>
            </a:r>
            <a:r>
              <a:rPr lang="en-US" sz="2600" b="1" dirty="0">
                <a:solidFill>
                  <a:srgbClr val="0070C0"/>
                </a:solidFill>
              </a:rPr>
              <a:t>, </a:t>
            </a:r>
            <a:r>
              <a:rPr lang="en-US" sz="2600" b="1" dirty="0" smtClean="0">
                <a:solidFill>
                  <a:srgbClr val="0070C0"/>
                </a:solidFill>
              </a:rPr>
              <a:t>OWN </a:t>
            </a:r>
            <a:r>
              <a:rPr lang="en-US" sz="2600" b="1" dirty="0">
                <a:solidFill>
                  <a:srgbClr val="0070C0"/>
                </a:solidFill>
              </a:rPr>
              <a:t>&amp; </a:t>
            </a:r>
            <a:r>
              <a:rPr lang="en-US" sz="2600" b="1" dirty="0" smtClean="0">
                <a:solidFill>
                  <a:srgbClr val="0070C0"/>
                </a:solidFill>
              </a:rPr>
              <a:t>USE the FACTORS of PRODCUTION</a:t>
            </a:r>
            <a:endParaRPr lang="en-US" sz="2600" b="1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600" b="1" dirty="0"/>
              <a:t>The </a:t>
            </a:r>
            <a:r>
              <a:rPr lang="en-US" sz="2600" b="1" dirty="0" smtClean="0">
                <a:solidFill>
                  <a:srgbClr val="0070C0"/>
                </a:solidFill>
              </a:rPr>
              <a:t>QUANTITY and PRICE of </a:t>
            </a:r>
            <a:r>
              <a:rPr lang="en-US" sz="2600" b="1" dirty="0">
                <a:solidFill>
                  <a:srgbClr val="0070C0"/>
                </a:solidFill>
              </a:rPr>
              <a:t>goods/services produced is based on the </a:t>
            </a:r>
            <a:r>
              <a:rPr lang="en-US" sz="2600" b="1" dirty="0" smtClean="0">
                <a:solidFill>
                  <a:srgbClr val="0070C0"/>
                </a:solidFill>
              </a:rPr>
              <a:t>INTERACTIVE forces </a:t>
            </a:r>
            <a:r>
              <a:rPr lang="en-US" sz="2600" b="1" dirty="0">
                <a:solidFill>
                  <a:srgbClr val="0070C0"/>
                </a:solidFill>
              </a:rPr>
              <a:t>of </a:t>
            </a:r>
            <a:r>
              <a:rPr lang="en-US" sz="2600" b="1" dirty="0" smtClean="0">
                <a:solidFill>
                  <a:srgbClr val="0070C0"/>
                </a:solidFill>
              </a:rPr>
              <a:t>SUPPLY &amp; DEMAND</a:t>
            </a:r>
            <a:endParaRPr lang="en-US" sz="2600" b="1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600" b="1" dirty="0" smtClean="0">
                <a:solidFill>
                  <a:srgbClr val="0070C0"/>
                </a:solidFill>
              </a:rPr>
              <a:t>INDIVIDUAL FREEDOM: </a:t>
            </a:r>
            <a:r>
              <a:rPr lang="en-US" sz="2600" b="1" dirty="0">
                <a:solidFill>
                  <a:srgbClr val="0070C0"/>
                </a:solidFill>
              </a:rPr>
              <a:t>businesses &amp; consumers make economic decisions </a:t>
            </a:r>
            <a:r>
              <a:rPr lang="en-US" sz="2600" b="1" dirty="0"/>
              <a:t>for themselves</a:t>
            </a:r>
          </a:p>
          <a:p>
            <a:pPr lvl="1">
              <a:spcBef>
                <a:spcPts val="0"/>
              </a:spcBef>
            </a:pPr>
            <a:r>
              <a:rPr lang="en-US" sz="2600" b="1" dirty="0" smtClean="0">
                <a:solidFill>
                  <a:srgbClr val="0070C0"/>
                </a:solidFill>
              </a:rPr>
              <a:t>COMPETITION b/w </a:t>
            </a:r>
            <a:r>
              <a:rPr lang="en-US" sz="2600" b="1" dirty="0">
                <a:solidFill>
                  <a:srgbClr val="0070C0"/>
                </a:solidFill>
              </a:rPr>
              <a:t>many different businesses</a:t>
            </a:r>
            <a:r>
              <a:rPr lang="en-US" sz="2600" b="1" dirty="0"/>
              <a:t> (</a:t>
            </a:r>
            <a:r>
              <a:rPr lang="en-US" sz="2600" b="1" dirty="0" err="1" smtClean="0"/>
              <a:t>govt</a:t>
            </a:r>
            <a:r>
              <a:rPr lang="en-US" sz="2600" b="1" dirty="0" smtClean="0"/>
              <a:t> </a:t>
            </a:r>
            <a:r>
              <a:rPr lang="en-US" sz="2600" b="1" dirty="0"/>
              <a:t>can </a:t>
            </a:r>
            <a:r>
              <a:rPr lang="en-US" sz="2600" b="1" dirty="0" smtClean="0"/>
              <a:t>INTERVENE to </a:t>
            </a:r>
            <a:r>
              <a:rPr lang="en-US" sz="2600" b="1" dirty="0"/>
              <a:t>punish businesses that break laws)</a:t>
            </a:r>
          </a:p>
          <a:p>
            <a:pPr lvl="1">
              <a:spcBef>
                <a:spcPts val="0"/>
              </a:spcBef>
            </a:pPr>
            <a:r>
              <a:rPr lang="en-US" sz="2600" b="1" dirty="0"/>
              <a:t>Dealing with </a:t>
            </a:r>
            <a:r>
              <a:rPr lang="en-US" sz="2600" b="1" dirty="0" smtClean="0">
                <a:solidFill>
                  <a:srgbClr val="0070C0"/>
                </a:solidFill>
              </a:rPr>
              <a:t>EXTERNALITIES (UNINTENDED SIDE EFFECTS)</a:t>
            </a:r>
            <a:endParaRPr lang="en-US" sz="2600" b="1" dirty="0">
              <a:solidFill>
                <a:srgbClr val="0070C0"/>
              </a:solidFill>
            </a:endParaRPr>
          </a:p>
          <a:p>
            <a:pPr lvl="2">
              <a:spcBef>
                <a:spcPts val="0"/>
              </a:spcBef>
            </a:pPr>
            <a:r>
              <a:rPr lang="en-US" sz="2600" b="1" dirty="0"/>
              <a:t>Can be </a:t>
            </a:r>
            <a:r>
              <a:rPr lang="en-US" sz="2600" b="1" dirty="0" smtClean="0">
                <a:solidFill>
                  <a:srgbClr val="0070C0"/>
                </a:solidFill>
              </a:rPr>
              <a:t>NEGATIVE like POLLUTION </a:t>
            </a:r>
            <a:r>
              <a:rPr lang="en-US" sz="2600" b="1" dirty="0"/>
              <a:t>from manufacturing businesses </a:t>
            </a:r>
          </a:p>
          <a:p>
            <a:pPr lvl="2">
              <a:spcBef>
                <a:spcPts val="0"/>
              </a:spcBef>
            </a:pPr>
            <a:r>
              <a:rPr lang="en-US" sz="2600" b="1" dirty="0"/>
              <a:t>Can be </a:t>
            </a:r>
            <a:r>
              <a:rPr lang="en-US" sz="2600" b="1" dirty="0" smtClean="0">
                <a:solidFill>
                  <a:srgbClr val="0070C0"/>
                </a:solidFill>
              </a:rPr>
              <a:t>POSITIVE like INNOVATIONS </a:t>
            </a:r>
            <a:r>
              <a:rPr lang="en-US" sz="2600" b="1" dirty="0"/>
              <a:t>that lead to new businesses </a:t>
            </a:r>
            <a:r>
              <a:rPr lang="en-US" sz="2600" b="1" dirty="0" smtClean="0"/>
              <a:t>&amp; </a:t>
            </a:r>
            <a:r>
              <a:rPr lang="en-US" sz="2600" b="1" dirty="0"/>
              <a:t>products</a:t>
            </a:r>
          </a:p>
          <a:p>
            <a:pPr lvl="1">
              <a:spcBef>
                <a:spcPts val="0"/>
              </a:spcBef>
            </a:pPr>
            <a:r>
              <a:rPr lang="en-US" sz="2600" b="1" dirty="0"/>
              <a:t>Usually high </a:t>
            </a:r>
            <a:r>
              <a:rPr lang="en-US" sz="2600" b="1" dirty="0" smtClean="0"/>
              <a:t>PER CAPITA </a:t>
            </a:r>
            <a:r>
              <a:rPr lang="en-US" sz="2600" b="1" dirty="0"/>
              <a:t>Gross Domestic Product (GDP) compared with other types of </a:t>
            </a:r>
            <a:r>
              <a:rPr lang="en-US" sz="2600" b="1" dirty="0" smtClean="0"/>
              <a:t>economies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8287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§6.1 – FUNDAMENTALS OF ECONOMICS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(P. 524-525)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700" b="1" dirty="0">
                <a:solidFill>
                  <a:srgbClr val="0070C0"/>
                </a:solidFill>
              </a:rPr>
              <a:t>Increase in productivity </a:t>
            </a:r>
            <a:r>
              <a:rPr lang="en-US" sz="2700" b="1" dirty="0"/>
              <a:t>can result from: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700" b="1" i="1" u="sng" dirty="0">
                <a:solidFill>
                  <a:srgbClr val="0070C0"/>
                </a:solidFill>
              </a:rPr>
              <a:t>Specialization</a:t>
            </a:r>
            <a:r>
              <a:rPr lang="en-US" sz="2700" b="1" dirty="0"/>
              <a:t>: when p_________, b____________, r_____________, or even entire c______________ </a:t>
            </a:r>
            <a:r>
              <a:rPr lang="en-US" sz="2700" b="1" dirty="0">
                <a:solidFill>
                  <a:srgbClr val="0070C0"/>
                </a:solidFill>
              </a:rPr>
              <a:t>concentrate on producing goods and services that they can produce b_________ than anyone else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700" b="1" dirty="0"/>
              <a:t>As a result, </a:t>
            </a:r>
            <a:r>
              <a:rPr lang="en-US" sz="2700" b="1" dirty="0">
                <a:solidFill>
                  <a:srgbClr val="0070C0"/>
                </a:solidFill>
              </a:rPr>
              <a:t>nearly everyone d_________ upon o_______ to produce the things they c__________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700" b="1" dirty="0"/>
              <a:t>When people specialize, they are usually far more p_____________ than if they attempt to do m_______ t__________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700" b="1" i="1" u="sng" dirty="0">
                <a:solidFill>
                  <a:srgbClr val="0070C0"/>
                </a:solidFill>
              </a:rPr>
              <a:t>Division of labor</a:t>
            </a:r>
            <a:r>
              <a:rPr lang="en-US" sz="2700" b="1" dirty="0"/>
              <a:t>: </a:t>
            </a:r>
            <a:r>
              <a:rPr lang="en-US" sz="2700" b="1" dirty="0">
                <a:solidFill>
                  <a:srgbClr val="0070C0"/>
                </a:solidFill>
              </a:rPr>
              <a:t>b___________ d______ job into s_________ tasks performed by different w_______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700" b="1" dirty="0">
                <a:solidFill>
                  <a:srgbClr val="0070C0"/>
                </a:solidFill>
              </a:rPr>
              <a:t>Each person does the tasks for which they are b______ s____________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700" b="1" dirty="0"/>
              <a:t>Even if different people are equally suited, breaking down tasks can improve productivity, because one could d_____________ b________ t_____________ for their assigned task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700" b="1" dirty="0"/>
              <a:t>Ex.: A____________ L</a:t>
            </a:r>
            <a:r>
              <a:rPr lang="en-US" sz="2700" b="1" dirty="0" smtClean="0"/>
              <a:t>______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35933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6.8 – MARKET ECONOMIES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8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2700" b="1" dirty="0" smtClean="0"/>
              <a:t>Related </a:t>
            </a:r>
            <a:r>
              <a:rPr lang="en-US" sz="2700" b="1" dirty="0"/>
              <a:t>concepts:</a:t>
            </a:r>
          </a:p>
          <a:p>
            <a:pPr lvl="1">
              <a:spcBef>
                <a:spcPts val="0"/>
              </a:spcBef>
            </a:pPr>
            <a:r>
              <a:rPr lang="en-US" sz="2700" b="1" u="sng" dirty="0">
                <a:solidFill>
                  <a:srgbClr val="0070C0"/>
                </a:solidFill>
              </a:rPr>
              <a:t>Free enterprise</a:t>
            </a:r>
            <a:r>
              <a:rPr lang="en-US" sz="2700" b="1" dirty="0">
                <a:solidFill>
                  <a:srgbClr val="0070C0"/>
                </a:solidFill>
              </a:rPr>
              <a:t>: </a:t>
            </a:r>
            <a:r>
              <a:rPr lang="en-US" sz="2700" b="1" dirty="0" smtClean="0">
                <a:solidFill>
                  <a:srgbClr val="0070C0"/>
                </a:solidFill>
              </a:rPr>
              <a:t>COMPETITION allowed </a:t>
            </a:r>
            <a:r>
              <a:rPr lang="en-US" sz="2700" b="1" dirty="0">
                <a:solidFill>
                  <a:srgbClr val="0070C0"/>
                </a:solidFill>
              </a:rPr>
              <a:t>to flourish with a minimum of government </a:t>
            </a:r>
            <a:r>
              <a:rPr lang="en-US" sz="2700" b="1" dirty="0" smtClean="0">
                <a:solidFill>
                  <a:srgbClr val="0070C0"/>
                </a:solidFill>
              </a:rPr>
              <a:t>INTERVENTION</a:t>
            </a:r>
            <a:endParaRPr lang="en-US" sz="2700" b="1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700" b="1" u="sng" dirty="0">
                <a:solidFill>
                  <a:srgbClr val="0070C0"/>
                </a:solidFill>
              </a:rPr>
              <a:t>Consumer sovereignty</a:t>
            </a:r>
            <a:r>
              <a:rPr lang="en-US" sz="2700" b="1" dirty="0">
                <a:solidFill>
                  <a:srgbClr val="0070C0"/>
                </a:solidFill>
              </a:rPr>
              <a:t>: </a:t>
            </a:r>
            <a:r>
              <a:rPr lang="en-US" sz="2700" b="1" dirty="0" smtClean="0">
                <a:solidFill>
                  <a:srgbClr val="0070C0"/>
                </a:solidFill>
              </a:rPr>
              <a:t>CONSUMERS DECIDE </a:t>
            </a:r>
            <a:r>
              <a:rPr lang="en-US" sz="2700" b="1" dirty="0">
                <a:solidFill>
                  <a:srgbClr val="0070C0"/>
                </a:solidFill>
              </a:rPr>
              <a:t>what </a:t>
            </a:r>
            <a:r>
              <a:rPr lang="en-US" sz="2700" b="1" dirty="0" smtClean="0">
                <a:solidFill>
                  <a:srgbClr val="0070C0"/>
                </a:solidFill>
              </a:rPr>
              <a:t>GOODS/SERVICES </a:t>
            </a:r>
            <a:r>
              <a:rPr lang="en-US" sz="2700" b="1" dirty="0">
                <a:solidFill>
                  <a:srgbClr val="0070C0"/>
                </a:solidFill>
              </a:rPr>
              <a:t>will be </a:t>
            </a:r>
            <a:r>
              <a:rPr lang="en-US" sz="2700" b="1" dirty="0" smtClean="0">
                <a:solidFill>
                  <a:srgbClr val="0070C0"/>
                </a:solidFill>
              </a:rPr>
              <a:t>PRODUCED</a:t>
            </a:r>
            <a:endParaRPr lang="en-US" sz="2700" b="1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700" b="1" u="sng" dirty="0">
                <a:solidFill>
                  <a:srgbClr val="0070C0"/>
                </a:solidFill>
              </a:rPr>
              <a:t>Profit motive</a:t>
            </a:r>
            <a:r>
              <a:rPr lang="en-US" sz="2700" b="1" dirty="0">
                <a:solidFill>
                  <a:srgbClr val="0070C0"/>
                </a:solidFill>
              </a:rPr>
              <a:t>:</a:t>
            </a:r>
            <a:r>
              <a:rPr lang="en-US" sz="2700" b="1" dirty="0"/>
              <a:t> driving force that </a:t>
            </a:r>
            <a:r>
              <a:rPr lang="en-US" sz="2700" b="1" dirty="0" smtClean="0">
                <a:solidFill>
                  <a:srgbClr val="0070C0"/>
                </a:solidFill>
              </a:rPr>
              <a:t>ENCOURAGES individuals </a:t>
            </a:r>
            <a:r>
              <a:rPr lang="en-US" sz="2700" b="1" dirty="0">
                <a:solidFill>
                  <a:srgbClr val="0070C0"/>
                </a:solidFill>
              </a:rPr>
              <a:t>&amp; organizations to improve their </a:t>
            </a:r>
            <a:r>
              <a:rPr lang="en-US" sz="2700" b="1" dirty="0" smtClean="0">
                <a:solidFill>
                  <a:srgbClr val="0070C0"/>
                </a:solidFill>
              </a:rPr>
              <a:t>MATERIAL WELL-BEING by WORKING HARD &amp; TAKING RISKS</a:t>
            </a:r>
            <a:endParaRPr lang="en-US" sz="2700" b="1" dirty="0">
              <a:solidFill>
                <a:srgbClr val="0070C0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700" b="1" dirty="0"/>
              <a:t>History of capitalism</a:t>
            </a:r>
          </a:p>
          <a:p>
            <a:pPr lvl="1">
              <a:spcBef>
                <a:spcPts val="0"/>
              </a:spcBef>
            </a:pPr>
            <a:r>
              <a:rPr lang="en-US" sz="2700" b="1" dirty="0" smtClean="0">
                <a:solidFill>
                  <a:srgbClr val="0070C0"/>
                </a:solidFill>
              </a:rPr>
              <a:t>ADAM SMITH</a:t>
            </a:r>
            <a:r>
              <a:rPr lang="en-US" sz="2700" b="1" dirty="0" smtClean="0"/>
              <a:t>: </a:t>
            </a:r>
            <a:r>
              <a:rPr lang="en-US" sz="2700" b="1" dirty="0"/>
              <a:t>“father of capitalism”</a:t>
            </a:r>
          </a:p>
          <a:p>
            <a:pPr lvl="2">
              <a:spcBef>
                <a:spcPts val="0"/>
              </a:spcBef>
            </a:pPr>
            <a:r>
              <a:rPr lang="en-US" sz="2700" b="1" dirty="0"/>
              <a:t>Wrote </a:t>
            </a:r>
            <a:r>
              <a:rPr lang="en-US" sz="2700" b="1" i="1" dirty="0"/>
              <a:t>The </a:t>
            </a:r>
            <a:r>
              <a:rPr lang="en-US" sz="2700" b="1" i="1" dirty="0" smtClean="0"/>
              <a:t>WEALTH </a:t>
            </a:r>
            <a:r>
              <a:rPr lang="en-US" sz="2700" b="1" i="1" dirty="0"/>
              <a:t>of </a:t>
            </a:r>
            <a:r>
              <a:rPr lang="en-US" sz="2700" b="1" i="1" dirty="0" smtClean="0"/>
              <a:t>NATIONS</a:t>
            </a:r>
            <a:endParaRPr lang="en-US" sz="2700" b="1" dirty="0"/>
          </a:p>
          <a:p>
            <a:pPr lvl="2">
              <a:spcBef>
                <a:spcPts val="0"/>
              </a:spcBef>
            </a:pPr>
            <a:r>
              <a:rPr lang="en-US" sz="2700" b="1" i="1" dirty="0" smtClean="0">
                <a:solidFill>
                  <a:srgbClr val="0070C0"/>
                </a:solidFill>
              </a:rPr>
              <a:t>LAISSEZ-FAIRE </a:t>
            </a:r>
            <a:r>
              <a:rPr lang="en-US" sz="2700" b="1" dirty="0" smtClean="0">
                <a:solidFill>
                  <a:srgbClr val="0070C0"/>
                </a:solidFill>
              </a:rPr>
              <a:t>economics</a:t>
            </a:r>
            <a:r>
              <a:rPr lang="en-US" sz="2700" b="1" dirty="0">
                <a:solidFill>
                  <a:srgbClr val="0070C0"/>
                </a:solidFill>
              </a:rPr>
              <a:t>: government shouldn’t </a:t>
            </a:r>
            <a:r>
              <a:rPr lang="en-US" sz="2700" b="1" dirty="0" smtClean="0">
                <a:solidFill>
                  <a:srgbClr val="0070C0"/>
                </a:solidFill>
              </a:rPr>
              <a:t>INTERFERE in </a:t>
            </a:r>
            <a:r>
              <a:rPr lang="en-US" sz="2700" b="1" dirty="0">
                <a:solidFill>
                  <a:srgbClr val="0070C0"/>
                </a:solidFill>
              </a:rPr>
              <a:t>the </a:t>
            </a:r>
            <a:r>
              <a:rPr lang="en-US" sz="2700" b="1" dirty="0" smtClean="0">
                <a:solidFill>
                  <a:srgbClr val="0070C0"/>
                </a:solidFill>
              </a:rPr>
              <a:t>MARKETPLACE</a:t>
            </a:r>
            <a:endParaRPr lang="en-US" sz="2700" b="1" dirty="0">
              <a:solidFill>
                <a:srgbClr val="0070C0"/>
              </a:solidFill>
            </a:endParaRPr>
          </a:p>
          <a:p>
            <a:pPr lvl="2">
              <a:spcBef>
                <a:spcPts val="0"/>
              </a:spcBef>
            </a:pPr>
            <a:r>
              <a:rPr lang="en-US" sz="2700" b="1" dirty="0" smtClean="0">
                <a:solidFill>
                  <a:srgbClr val="0070C0"/>
                </a:solidFill>
              </a:rPr>
              <a:t>“INVISIBLE HAND” </a:t>
            </a:r>
            <a:r>
              <a:rPr lang="en-US" sz="2700" b="1" dirty="0">
                <a:solidFill>
                  <a:srgbClr val="0070C0"/>
                </a:solidFill>
              </a:rPr>
              <a:t>– If individuals are left on their own, they would </a:t>
            </a:r>
            <a:r>
              <a:rPr lang="en-US" sz="2700" b="1" dirty="0" smtClean="0">
                <a:solidFill>
                  <a:srgbClr val="0070C0"/>
                </a:solidFill>
              </a:rPr>
              <a:t>WORK for </a:t>
            </a:r>
            <a:r>
              <a:rPr lang="en-US" sz="2700" b="1" dirty="0">
                <a:solidFill>
                  <a:srgbClr val="0070C0"/>
                </a:solidFill>
              </a:rPr>
              <a:t>their own </a:t>
            </a:r>
            <a:r>
              <a:rPr lang="en-US" sz="2700" b="1" dirty="0" smtClean="0">
                <a:solidFill>
                  <a:srgbClr val="0070C0"/>
                </a:solidFill>
              </a:rPr>
              <a:t>SELF-INTEREST to </a:t>
            </a:r>
            <a:r>
              <a:rPr lang="en-US" sz="2700" b="1" dirty="0">
                <a:solidFill>
                  <a:srgbClr val="0070C0"/>
                </a:solidFill>
              </a:rPr>
              <a:t>use </a:t>
            </a:r>
            <a:r>
              <a:rPr lang="en-US" sz="2700" b="1" dirty="0" smtClean="0">
                <a:solidFill>
                  <a:srgbClr val="0070C0"/>
                </a:solidFill>
              </a:rPr>
              <a:t>RESOURCES EFFICIENTLY and </a:t>
            </a:r>
            <a:r>
              <a:rPr lang="en-US" sz="2700" b="1" dirty="0">
                <a:solidFill>
                  <a:srgbClr val="0070C0"/>
                </a:solidFill>
              </a:rPr>
              <a:t>produce the goods/services that society needs/wants </a:t>
            </a:r>
            <a:r>
              <a:rPr lang="en-US" sz="2700" b="1" dirty="0"/>
              <a:t>(baker bakes bread for others, </a:t>
            </a:r>
            <a:r>
              <a:rPr lang="en-US" sz="2700" b="1" dirty="0">
                <a:solidFill>
                  <a:srgbClr val="0070C0"/>
                </a:solidFill>
              </a:rPr>
              <a:t>not out of </a:t>
            </a:r>
            <a:r>
              <a:rPr lang="en-US" sz="2700" b="1" dirty="0" smtClean="0">
                <a:solidFill>
                  <a:srgbClr val="0070C0"/>
                </a:solidFill>
              </a:rPr>
              <a:t>KINDNESS, </a:t>
            </a:r>
            <a:r>
              <a:rPr lang="en-US" sz="2700" b="1" dirty="0">
                <a:solidFill>
                  <a:srgbClr val="0070C0"/>
                </a:solidFill>
              </a:rPr>
              <a:t>but to gain money </a:t>
            </a:r>
            <a:r>
              <a:rPr lang="en-US" sz="2700" b="1" dirty="0"/>
              <a:t>to satisfy their own needs/wants)</a:t>
            </a:r>
          </a:p>
          <a:p>
            <a:pPr marL="0" indent="0">
              <a:buNone/>
            </a:pP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3421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6.8 – COMMAND ECONOMIES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8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50" b="1" dirty="0">
                <a:solidFill>
                  <a:srgbClr val="0070C0"/>
                </a:solidFill>
              </a:rPr>
              <a:t>COMMAND</a:t>
            </a:r>
            <a:r>
              <a:rPr lang="en-US" sz="2850" b="1" dirty="0"/>
              <a:t> ECONOMIES / </a:t>
            </a:r>
            <a:r>
              <a:rPr lang="en-US" sz="2850" b="1" dirty="0" smtClean="0">
                <a:solidFill>
                  <a:srgbClr val="0070C0"/>
                </a:solidFill>
              </a:rPr>
              <a:t>COMMUNISM</a:t>
            </a:r>
            <a:endParaRPr lang="en-US" sz="2850" b="1" dirty="0">
              <a:solidFill>
                <a:srgbClr val="0070C0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sz="2850" b="1" dirty="0" smtClean="0"/>
              <a:t>ECONOMIC SYSTEM </a:t>
            </a:r>
            <a:r>
              <a:rPr lang="en-US" sz="2850" b="1" dirty="0"/>
              <a:t>in which </a:t>
            </a:r>
            <a:r>
              <a:rPr lang="en-US" sz="2850" b="1" dirty="0">
                <a:solidFill>
                  <a:srgbClr val="0070C0"/>
                </a:solidFill>
              </a:rPr>
              <a:t>major </a:t>
            </a:r>
            <a:r>
              <a:rPr lang="en-US" sz="2850" b="1" dirty="0" smtClean="0">
                <a:solidFill>
                  <a:srgbClr val="0070C0"/>
                </a:solidFill>
              </a:rPr>
              <a:t>ECONOMIC DECISIONS </a:t>
            </a:r>
            <a:r>
              <a:rPr lang="en-US" sz="2850" b="1" dirty="0">
                <a:solidFill>
                  <a:srgbClr val="0070C0"/>
                </a:solidFill>
              </a:rPr>
              <a:t>are made by the </a:t>
            </a:r>
            <a:r>
              <a:rPr lang="en-US" sz="2850" b="1" dirty="0" smtClean="0">
                <a:solidFill>
                  <a:srgbClr val="0070C0"/>
                </a:solidFill>
              </a:rPr>
              <a:t>CENTRAL government</a:t>
            </a:r>
            <a:r>
              <a:rPr lang="en-US" sz="2850" b="1" dirty="0">
                <a:solidFill>
                  <a:srgbClr val="0070C0"/>
                </a:solidFill>
              </a:rPr>
              <a:t>; opposite of </a:t>
            </a:r>
            <a:r>
              <a:rPr lang="en-US" sz="2850" b="1" dirty="0" smtClean="0">
                <a:solidFill>
                  <a:srgbClr val="0070C0"/>
                </a:solidFill>
              </a:rPr>
              <a:t>MARKET ECONOMY</a:t>
            </a:r>
            <a:endParaRPr lang="en-US" sz="2850" b="1" dirty="0">
              <a:solidFill>
                <a:srgbClr val="0070C0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sz="2850" b="1" dirty="0"/>
              <a:t>Most common form of command economy is </a:t>
            </a:r>
            <a:r>
              <a:rPr lang="en-US" sz="2850" b="1" dirty="0" smtClean="0"/>
              <a:t>COMMUNISM: </a:t>
            </a:r>
            <a:endParaRPr lang="en-US" sz="2850" b="1" dirty="0"/>
          </a:p>
          <a:p>
            <a:pPr lvl="0">
              <a:spcBef>
                <a:spcPts val="600"/>
              </a:spcBef>
            </a:pPr>
            <a:r>
              <a:rPr lang="en-US" sz="2850" b="1" dirty="0" smtClean="0">
                <a:solidFill>
                  <a:srgbClr val="0070C0"/>
                </a:solidFill>
              </a:rPr>
              <a:t>CENTRAL-PLANNING: CENTRAL GOVERNMENT </a:t>
            </a:r>
            <a:r>
              <a:rPr lang="en-US" sz="2850" b="1" dirty="0">
                <a:solidFill>
                  <a:srgbClr val="0070C0"/>
                </a:solidFill>
              </a:rPr>
              <a:t>makes all major economic decisions</a:t>
            </a:r>
            <a:r>
              <a:rPr lang="en-US" sz="2850" b="1" dirty="0"/>
              <a:t>, </a:t>
            </a:r>
            <a:r>
              <a:rPr lang="en-US" sz="2850" b="1" dirty="0" smtClean="0"/>
              <a:t>incl.: WHAT </a:t>
            </a:r>
            <a:r>
              <a:rPr lang="en-US" sz="2850" b="1" dirty="0"/>
              <a:t>to produce, </a:t>
            </a:r>
            <a:r>
              <a:rPr lang="en-US" sz="2850" b="1" dirty="0" smtClean="0"/>
              <a:t>HOW </a:t>
            </a:r>
            <a:r>
              <a:rPr lang="en-US" sz="2850" b="1" dirty="0"/>
              <a:t>to produce, &amp; </a:t>
            </a:r>
            <a:r>
              <a:rPr lang="en-US" sz="2850" b="1" dirty="0" smtClean="0"/>
              <a:t>FOR WHOM </a:t>
            </a:r>
            <a:r>
              <a:rPr lang="en-US" sz="2850" b="1" dirty="0"/>
              <a:t>to produce</a:t>
            </a:r>
          </a:p>
          <a:p>
            <a:pPr lvl="0">
              <a:spcBef>
                <a:spcPts val="600"/>
              </a:spcBef>
            </a:pPr>
            <a:r>
              <a:rPr lang="en-US" sz="2850" b="1" dirty="0" smtClean="0">
                <a:solidFill>
                  <a:srgbClr val="0070C0"/>
                </a:solidFill>
              </a:rPr>
              <a:t>KARL MARX</a:t>
            </a:r>
            <a:r>
              <a:rPr lang="en-US" sz="2850" b="1" dirty="0" smtClean="0"/>
              <a:t>: “father </a:t>
            </a:r>
            <a:r>
              <a:rPr lang="en-US" sz="2850" b="1" dirty="0"/>
              <a:t>of communism”</a:t>
            </a:r>
          </a:p>
          <a:p>
            <a:pPr lvl="1">
              <a:spcBef>
                <a:spcPts val="600"/>
              </a:spcBef>
            </a:pPr>
            <a:r>
              <a:rPr lang="en-US" sz="2850" b="1" dirty="0"/>
              <a:t>Wrote </a:t>
            </a:r>
            <a:r>
              <a:rPr lang="en-US" sz="2850" b="1" i="1" dirty="0" smtClean="0"/>
              <a:t>COMMUNIST MANIFESTO</a:t>
            </a:r>
            <a:endParaRPr lang="en-US" sz="2850" b="1" i="1" dirty="0"/>
          </a:p>
          <a:p>
            <a:pPr lvl="1">
              <a:spcBef>
                <a:spcPts val="600"/>
              </a:spcBef>
            </a:pPr>
            <a:r>
              <a:rPr lang="en-US" sz="2850" b="1" dirty="0"/>
              <a:t>German </a:t>
            </a:r>
            <a:r>
              <a:rPr lang="en-US" sz="2850" b="1" dirty="0" smtClean="0"/>
              <a:t>THINKER &amp; WRITER </a:t>
            </a:r>
          </a:p>
          <a:p>
            <a:pPr lvl="1">
              <a:spcBef>
                <a:spcPts val="600"/>
              </a:spcBef>
            </a:pPr>
            <a:r>
              <a:rPr lang="en-US" sz="2850" b="1" dirty="0" smtClean="0"/>
              <a:t>Saw </a:t>
            </a:r>
            <a:r>
              <a:rPr lang="en-US" sz="2850" b="1" dirty="0">
                <a:solidFill>
                  <a:srgbClr val="0070C0"/>
                </a:solidFill>
              </a:rPr>
              <a:t>human history as a </a:t>
            </a:r>
            <a:r>
              <a:rPr lang="en-US" sz="2850" b="1" dirty="0" smtClean="0">
                <a:solidFill>
                  <a:srgbClr val="0070C0"/>
                </a:solidFill>
              </a:rPr>
              <a:t>CLASS STRUGGLE b/w </a:t>
            </a:r>
            <a:r>
              <a:rPr lang="en-US" sz="2850" b="1" dirty="0">
                <a:solidFill>
                  <a:srgbClr val="0070C0"/>
                </a:solidFill>
              </a:rPr>
              <a:t>owners of the factors/means of production </a:t>
            </a:r>
            <a:r>
              <a:rPr lang="en-US" sz="2850" b="1" dirty="0" smtClean="0">
                <a:solidFill>
                  <a:srgbClr val="0070C0"/>
                </a:solidFill>
              </a:rPr>
              <a:t>(BOURGEOISIE) </a:t>
            </a:r>
            <a:r>
              <a:rPr lang="en-US" sz="2850" b="1" dirty="0">
                <a:solidFill>
                  <a:srgbClr val="0070C0"/>
                </a:solidFill>
              </a:rPr>
              <a:t>&amp; the workers </a:t>
            </a:r>
            <a:r>
              <a:rPr lang="en-US" sz="2850" b="1" dirty="0" smtClean="0">
                <a:solidFill>
                  <a:srgbClr val="0070C0"/>
                </a:solidFill>
              </a:rPr>
              <a:t>(PROLETARIAT)</a:t>
            </a:r>
            <a:endParaRPr lang="en-US" sz="2850" b="1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850" b="1" dirty="0"/>
              <a:t>Eventually, he predicted, the </a:t>
            </a:r>
            <a:r>
              <a:rPr lang="en-US" sz="2850" b="1" dirty="0" smtClean="0">
                <a:solidFill>
                  <a:srgbClr val="0070C0"/>
                </a:solidFill>
              </a:rPr>
              <a:t>WORKERS would REVOLT </a:t>
            </a:r>
            <a:r>
              <a:rPr lang="en-US" sz="2850" b="1" dirty="0">
                <a:solidFill>
                  <a:srgbClr val="0070C0"/>
                </a:solidFill>
              </a:rPr>
              <a:t>&amp; </a:t>
            </a:r>
            <a:r>
              <a:rPr lang="en-US" sz="2850" b="1" dirty="0" smtClean="0">
                <a:solidFill>
                  <a:srgbClr val="0070C0"/>
                </a:solidFill>
              </a:rPr>
              <a:t>OVERTHROW </a:t>
            </a:r>
            <a:r>
              <a:rPr lang="en-US" sz="2850" b="1" dirty="0">
                <a:solidFill>
                  <a:srgbClr val="0070C0"/>
                </a:solidFill>
              </a:rPr>
              <a:t>the </a:t>
            </a:r>
            <a:r>
              <a:rPr lang="en-US" sz="2850" b="1" dirty="0" smtClean="0">
                <a:solidFill>
                  <a:srgbClr val="0070C0"/>
                </a:solidFill>
              </a:rPr>
              <a:t>CAPITALIST </a:t>
            </a:r>
            <a:r>
              <a:rPr lang="en-US" sz="2850" b="1" dirty="0">
                <a:solidFill>
                  <a:srgbClr val="0070C0"/>
                </a:solidFill>
              </a:rPr>
              <a:t>owners to create a society without different </a:t>
            </a:r>
            <a:r>
              <a:rPr lang="en-US" sz="2850" b="1" dirty="0" smtClean="0">
                <a:solidFill>
                  <a:srgbClr val="0070C0"/>
                </a:solidFill>
              </a:rPr>
              <a:t>CLASSES </a:t>
            </a:r>
            <a:endParaRPr lang="en-US" sz="285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6.8 – MIXED ECONOMIES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50" b="1" dirty="0">
                <a:solidFill>
                  <a:srgbClr val="0070C0"/>
                </a:solidFill>
              </a:rPr>
              <a:t>MIXED </a:t>
            </a:r>
            <a:r>
              <a:rPr lang="en-US" sz="2850" b="1" dirty="0"/>
              <a:t>ECONOMIES</a:t>
            </a:r>
          </a:p>
          <a:p>
            <a:pPr lvl="0">
              <a:spcBef>
                <a:spcPts val="0"/>
              </a:spcBef>
            </a:pPr>
            <a:r>
              <a:rPr lang="en-US" sz="2850" b="1" dirty="0"/>
              <a:t>System </a:t>
            </a:r>
            <a:r>
              <a:rPr lang="en-US" sz="2850" b="1" dirty="0" smtClean="0">
                <a:solidFill>
                  <a:srgbClr val="0070C0"/>
                </a:solidFill>
              </a:rPr>
              <a:t>COMBINING the </a:t>
            </a:r>
            <a:r>
              <a:rPr lang="en-US" sz="2850" b="1" dirty="0">
                <a:solidFill>
                  <a:srgbClr val="0070C0"/>
                </a:solidFill>
              </a:rPr>
              <a:t>characteristics of </a:t>
            </a:r>
            <a:r>
              <a:rPr lang="en-US" sz="2850" b="1" dirty="0" smtClean="0">
                <a:solidFill>
                  <a:srgbClr val="0070C0"/>
                </a:solidFill>
              </a:rPr>
              <a:t>MARKET &amp; COMMAND </a:t>
            </a:r>
            <a:r>
              <a:rPr lang="en-US" sz="2850" b="1" dirty="0">
                <a:solidFill>
                  <a:srgbClr val="0070C0"/>
                </a:solidFill>
              </a:rPr>
              <a:t>econo</a:t>
            </a:r>
            <a:r>
              <a:rPr lang="en-US" sz="2850" b="1" dirty="0"/>
              <a:t>mies</a:t>
            </a:r>
          </a:p>
          <a:p>
            <a:pPr lvl="0">
              <a:spcBef>
                <a:spcPts val="0"/>
              </a:spcBef>
            </a:pPr>
            <a:r>
              <a:rPr lang="en-US" sz="2850" b="1" dirty="0" smtClean="0">
                <a:solidFill>
                  <a:srgbClr val="0070C0"/>
                </a:solidFill>
              </a:rPr>
              <a:t>GOVERNMENT aims </a:t>
            </a:r>
            <a:r>
              <a:rPr lang="en-US" sz="2850" b="1" dirty="0">
                <a:solidFill>
                  <a:srgbClr val="0070C0"/>
                </a:solidFill>
              </a:rPr>
              <a:t>to keep </a:t>
            </a:r>
            <a:r>
              <a:rPr lang="en-US" sz="2850" b="1" dirty="0" smtClean="0">
                <a:solidFill>
                  <a:srgbClr val="0070C0"/>
                </a:solidFill>
              </a:rPr>
              <a:t>FREE &amp; FAIR COMPETITION and </a:t>
            </a:r>
            <a:r>
              <a:rPr lang="en-US" sz="2850" b="1" dirty="0">
                <a:solidFill>
                  <a:srgbClr val="0070C0"/>
                </a:solidFill>
              </a:rPr>
              <a:t>to protect </a:t>
            </a:r>
            <a:r>
              <a:rPr lang="en-US" sz="2850" b="1" dirty="0" smtClean="0">
                <a:solidFill>
                  <a:srgbClr val="0070C0"/>
                </a:solidFill>
              </a:rPr>
              <a:t>PUBLIC INTEREST</a:t>
            </a:r>
            <a:endParaRPr lang="en-US" sz="2850" b="1" dirty="0">
              <a:solidFill>
                <a:srgbClr val="0070C0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850" b="1" dirty="0" smtClean="0">
                <a:solidFill>
                  <a:srgbClr val="0070C0"/>
                </a:solidFill>
              </a:rPr>
              <a:t>USA </a:t>
            </a:r>
            <a:r>
              <a:rPr lang="en-US" sz="2850" b="1" dirty="0">
                <a:solidFill>
                  <a:srgbClr val="0070C0"/>
                </a:solidFill>
              </a:rPr>
              <a:t>is a mixed economy </a:t>
            </a:r>
            <a:r>
              <a:rPr lang="en-US" sz="2850" b="1" dirty="0"/>
              <a:t>b/c </a:t>
            </a:r>
            <a:r>
              <a:rPr lang="en-US" sz="2850" b="1" dirty="0" smtClean="0"/>
              <a:t>FREE ENTERPRISE </a:t>
            </a:r>
            <a:r>
              <a:rPr lang="en-US" sz="2850" b="1" dirty="0"/>
              <a:t>is combined with and supported by government </a:t>
            </a:r>
            <a:r>
              <a:rPr lang="en-US" sz="2850" b="1" dirty="0" smtClean="0"/>
              <a:t>DECISIONS in </a:t>
            </a:r>
            <a:r>
              <a:rPr lang="en-US" sz="2850" b="1" dirty="0"/>
              <a:t>the marketplace</a:t>
            </a:r>
          </a:p>
          <a:p>
            <a:pPr lvl="0">
              <a:spcBef>
                <a:spcPts val="0"/>
              </a:spcBef>
            </a:pPr>
            <a:r>
              <a:rPr lang="en-US" sz="2850" b="1" dirty="0"/>
              <a:t>3 examples of how the USA is a mixed economy:</a:t>
            </a:r>
          </a:p>
          <a:p>
            <a:pPr lvl="1">
              <a:spcBef>
                <a:spcPts val="0"/>
              </a:spcBef>
            </a:pPr>
            <a:r>
              <a:rPr lang="en-US" sz="2850" b="1" dirty="0"/>
              <a:t>US government promotes economic prosperity by providing </a:t>
            </a:r>
            <a:r>
              <a:rPr lang="en-US" sz="2850" b="1" dirty="0" smtClean="0"/>
              <a:t>SERVICES to </a:t>
            </a:r>
            <a:r>
              <a:rPr lang="en-US" sz="2850" b="1" dirty="0"/>
              <a:t>businesses &amp; customers (ex: building </a:t>
            </a:r>
            <a:r>
              <a:rPr lang="en-US" sz="2850" b="1" dirty="0" smtClean="0"/>
              <a:t>HIGHWAYS to </a:t>
            </a:r>
            <a:r>
              <a:rPr lang="en-US" sz="2850" b="1" dirty="0"/>
              <a:t>promote travel &amp; transport of goods)</a:t>
            </a:r>
          </a:p>
          <a:p>
            <a:pPr lvl="1">
              <a:spcBef>
                <a:spcPts val="0"/>
              </a:spcBef>
            </a:pPr>
            <a:r>
              <a:rPr lang="en-US" sz="2850" b="1" dirty="0"/>
              <a:t>Government agencies </a:t>
            </a:r>
            <a:r>
              <a:rPr lang="en-US" sz="2850" b="1" dirty="0" smtClean="0"/>
              <a:t>PRODUCE &amp; DISTRIBUTE GOODS </a:t>
            </a:r>
            <a:r>
              <a:rPr lang="en-US" sz="2850" b="1" dirty="0"/>
              <a:t>&amp; </a:t>
            </a:r>
            <a:r>
              <a:rPr lang="en-US" sz="2850" b="1" dirty="0" smtClean="0"/>
              <a:t>SERVICES </a:t>
            </a:r>
            <a:r>
              <a:rPr lang="en-US" sz="2850" b="1" dirty="0"/>
              <a:t>to consumers directly, competing with </a:t>
            </a:r>
            <a:r>
              <a:rPr lang="en-US" sz="2850" b="1" dirty="0" smtClean="0"/>
              <a:t>PRIVATE </a:t>
            </a:r>
            <a:r>
              <a:rPr lang="en-US" sz="2850" b="1" dirty="0"/>
              <a:t>business (ex: mail/package delivery through the </a:t>
            </a:r>
            <a:r>
              <a:rPr lang="en-US" sz="2850" b="1" dirty="0" smtClean="0"/>
              <a:t>US POSTAL SERVICE, </a:t>
            </a:r>
            <a:r>
              <a:rPr lang="en-US" sz="2850" b="1" dirty="0"/>
              <a:t>a government corporation)</a:t>
            </a:r>
          </a:p>
          <a:p>
            <a:pPr lvl="1">
              <a:spcBef>
                <a:spcPts val="0"/>
              </a:spcBef>
            </a:pPr>
            <a:r>
              <a:rPr lang="en-US" sz="2850" b="1" dirty="0"/>
              <a:t>Government acts as an </a:t>
            </a:r>
            <a:r>
              <a:rPr lang="en-US" sz="2850" b="1" dirty="0" smtClean="0"/>
              <a:t>UMPIRE to </a:t>
            </a:r>
            <a:r>
              <a:rPr lang="en-US" sz="2850" b="1" dirty="0"/>
              <a:t>make sure economy operates </a:t>
            </a:r>
            <a:r>
              <a:rPr lang="en-US" sz="2850" b="1" dirty="0" smtClean="0"/>
              <a:t>SMOOTHLY &amp; EFFICIENTLY </a:t>
            </a:r>
            <a:r>
              <a:rPr lang="en-US" sz="2850" b="1" dirty="0"/>
              <a:t>(ex: government may own or </a:t>
            </a:r>
            <a:r>
              <a:rPr lang="en-US" sz="2850" b="1" dirty="0" smtClean="0"/>
              <a:t>REGULATE UTILITIES </a:t>
            </a:r>
            <a:r>
              <a:rPr lang="en-US" sz="2850" b="1" dirty="0"/>
              <a:t>such as water or electricity</a:t>
            </a:r>
            <a:r>
              <a:rPr lang="en-US" sz="2850" b="1" dirty="0" smtClean="0"/>
              <a:t>)</a:t>
            </a:r>
            <a:endParaRPr lang="en-US" sz="2850" b="1" dirty="0"/>
          </a:p>
        </p:txBody>
      </p:sp>
    </p:spTree>
    <p:extLst>
      <p:ext uri="{BB962C8B-B14F-4D97-AF65-F5344CB8AC3E}">
        <p14:creationId xmlns:p14="http://schemas.microsoft.com/office/powerpoint/2010/main" val="33696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6.8 – MIXED ECONOMIES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8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2850" b="1" dirty="0" smtClean="0">
                <a:solidFill>
                  <a:srgbClr val="0070C0"/>
                </a:solidFill>
              </a:rPr>
              <a:t>Socialism</a:t>
            </a:r>
            <a:r>
              <a:rPr lang="en-US" sz="2850" b="1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sz="2850" b="1" dirty="0"/>
              <a:t>Economic system in which </a:t>
            </a:r>
            <a:r>
              <a:rPr lang="en-US" sz="2850" b="1" dirty="0">
                <a:solidFill>
                  <a:srgbClr val="0070C0"/>
                </a:solidFill>
              </a:rPr>
              <a:t>government </a:t>
            </a:r>
            <a:r>
              <a:rPr lang="en-US" sz="2850" b="1" dirty="0" smtClean="0">
                <a:solidFill>
                  <a:srgbClr val="0070C0"/>
                </a:solidFill>
              </a:rPr>
              <a:t>OWNS some FACTORS </a:t>
            </a:r>
            <a:r>
              <a:rPr lang="en-US" sz="2850" b="1" dirty="0">
                <a:solidFill>
                  <a:srgbClr val="0070C0"/>
                </a:solidFill>
              </a:rPr>
              <a:t>of </a:t>
            </a:r>
            <a:r>
              <a:rPr lang="en-US" sz="2850" b="1" dirty="0" smtClean="0">
                <a:solidFill>
                  <a:srgbClr val="0070C0"/>
                </a:solidFill>
              </a:rPr>
              <a:t>PRODUCTION</a:t>
            </a:r>
            <a:endParaRPr lang="en-US" sz="2850" b="1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850" b="1" dirty="0"/>
              <a:t>Some factors of production like utilities are </a:t>
            </a:r>
            <a:r>
              <a:rPr lang="en-US" sz="2850" b="1" dirty="0" smtClean="0"/>
              <a:t>OWNED and CONTROLLED </a:t>
            </a:r>
            <a:r>
              <a:rPr lang="en-US" sz="2850" b="1" dirty="0"/>
              <a:t>by </a:t>
            </a:r>
            <a:r>
              <a:rPr lang="en-US" sz="2850" b="1" dirty="0" smtClean="0"/>
              <a:t>SOCIETY, </a:t>
            </a:r>
            <a:r>
              <a:rPr lang="en-US" sz="2850" b="1" dirty="0"/>
              <a:t>either directly themselves or indirectly through government; and </a:t>
            </a:r>
            <a:r>
              <a:rPr lang="en-US" sz="2850" b="1" dirty="0">
                <a:solidFill>
                  <a:srgbClr val="0070C0"/>
                </a:solidFill>
              </a:rPr>
              <a:t>some factors are privately owned</a:t>
            </a:r>
          </a:p>
          <a:p>
            <a:pPr lvl="1">
              <a:spcBef>
                <a:spcPts val="0"/>
              </a:spcBef>
            </a:pPr>
            <a:r>
              <a:rPr lang="en-US" sz="2850" b="1" dirty="0"/>
              <a:t>GOVT DOESN’T ALWAYS MAKE ALL ECONOMIC DECISIONS</a:t>
            </a:r>
          </a:p>
          <a:p>
            <a:pPr lvl="0">
              <a:spcBef>
                <a:spcPts val="0"/>
              </a:spcBef>
            </a:pPr>
            <a:r>
              <a:rPr lang="en-US" sz="2850" b="1" dirty="0" smtClean="0">
                <a:solidFill>
                  <a:srgbClr val="0070C0"/>
                </a:solidFill>
              </a:rPr>
              <a:t>ALFRED KEYNES</a:t>
            </a:r>
            <a:r>
              <a:rPr lang="en-US" sz="2850" b="1" dirty="0" smtClean="0"/>
              <a:t>: </a:t>
            </a:r>
            <a:endParaRPr lang="en-US" sz="2850" b="1" dirty="0"/>
          </a:p>
          <a:p>
            <a:pPr lvl="1">
              <a:spcBef>
                <a:spcPts val="0"/>
              </a:spcBef>
            </a:pPr>
            <a:r>
              <a:rPr lang="en-US" sz="2850" b="1" dirty="0" smtClean="0">
                <a:solidFill>
                  <a:srgbClr val="0070C0"/>
                </a:solidFill>
              </a:rPr>
              <a:t>KEYNESIANISM: </a:t>
            </a:r>
            <a:r>
              <a:rPr lang="en-US" sz="2850" b="1" dirty="0">
                <a:solidFill>
                  <a:srgbClr val="0070C0"/>
                </a:solidFill>
              </a:rPr>
              <a:t>government should step in during </a:t>
            </a:r>
            <a:r>
              <a:rPr lang="en-US" sz="2850" b="1" dirty="0" smtClean="0">
                <a:solidFill>
                  <a:srgbClr val="0070C0"/>
                </a:solidFill>
              </a:rPr>
              <a:t>ECONOMIC DOWNTURNS (RECESSIONS) </a:t>
            </a:r>
            <a:r>
              <a:rPr lang="en-US" sz="2850" b="1" dirty="0">
                <a:solidFill>
                  <a:srgbClr val="0070C0"/>
                </a:solidFill>
              </a:rPr>
              <a:t>and hire people to </a:t>
            </a:r>
            <a:r>
              <a:rPr lang="en-US" sz="2850" b="1" dirty="0" smtClean="0">
                <a:solidFill>
                  <a:srgbClr val="0070C0"/>
                </a:solidFill>
              </a:rPr>
              <a:t>PROMOTE </a:t>
            </a:r>
            <a:r>
              <a:rPr lang="en-US" sz="2850" b="1" dirty="0">
                <a:solidFill>
                  <a:srgbClr val="0070C0"/>
                </a:solidFill>
              </a:rPr>
              <a:t>economic </a:t>
            </a:r>
            <a:r>
              <a:rPr lang="en-US" sz="2850" b="1" dirty="0" smtClean="0">
                <a:solidFill>
                  <a:srgbClr val="0070C0"/>
                </a:solidFill>
              </a:rPr>
              <a:t>GROWTH</a:t>
            </a:r>
            <a:endParaRPr lang="en-US" sz="2850" b="1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850" b="1" dirty="0"/>
              <a:t>If the government hires people, they will have steady </a:t>
            </a:r>
            <a:r>
              <a:rPr lang="en-US" sz="2850" b="1" dirty="0" smtClean="0"/>
              <a:t>INCOME to </a:t>
            </a:r>
            <a:r>
              <a:rPr lang="en-US" sz="2850" b="1" dirty="0"/>
              <a:t>spend at private </a:t>
            </a:r>
            <a:r>
              <a:rPr lang="en-US" sz="2850" b="1" dirty="0" smtClean="0"/>
              <a:t>BUSINESSES</a:t>
            </a:r>
            <a:endParaRPr lang="en-US" sz="2850" b="1" dirty="0"/>
          </a:p>
          <a:p>
            <a:pPr lvl="1">
              <a:spcBef>
                <a:spcPts val="0"/>
              </a:spcBef>
            </a:pPr>
            <a:r>
              <a:rPr lang="en-US" sz="2850" b="1" dirty="0"/>
              <a:t>These businesses will then </a:t>
            </a:r>
            <a:r>
              <a:rPr lang="en-US" sz="2850" b="1" dirty="0" smtClean="0"/>
              <a:t>HIRE more </a:t>
            </a:r>
            <a:r>
              <a:rPr lang="en-US" sz="2850" b="1" dirty="0"/>
              <a:t>people who will also spend at private businesses</a:t>
            </a:r>
          </a:p>
          <a:p>
            <a:pPr lvl="1">
              <a:spcBef>
                <a:spcPts val="0"/>
              </a:spcBef>
            </a:pPr>
            <a:r>
              <a:rPr lang="en-US" sz="2850" b="1" dirty="0"/>
              <a:t>Advised President </a:t>
            </a:r>
            <a:r>
              <a:rPr lang="en-US" sz="2850" b="1" dirty="0" smtClean="0"/>
              <a:t>FRANKLIN ROOSEVELT </a:t>
            </a:r>
            <a:r>
              <a:rPr lang="en-US" sz="2850" b="1" dirty="0"/>
              <a:t>during the </a:t>
            </a:r>
            <a:r>
              <a:rPr lang="en-US" sz="2850" b="1" dirty="0" smtClean="0"/>
              <a:t>GREAT DEPRESSION</a:t>
            </a:r>
            <a:endParaRPr lang="en-US" sz="2850" b="1" dirty="0"/>
          </a:p>
        </p:txBody>
      </p:sp>
    </p:spTree>
    <p:extLst>
      <p:ext uri="{BB962C8B-B14F-4D97-AF65-F5344CB8AC3E}">
        <p14:creationId xmlns:p14="http://schemas.microsoft.com/office/powerpoint/2010/main" val="16732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6.8 – TRADITIONAL ECONOMIES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50" b="1" dirty="0">
                <a:solidFill>
                  <a:srgbClr val="0070C0"/>
                </a:solidFill>
              </a:rPr>
              <a:t>TRADITIONAL</a:t>
            </a:r>
            <a:r>
              <a:rPr lang="en-US" sz="2850" b="1" dirty="0"/>
              <a:t> ECONOMIES</a:t>
            </a:r>
          </a:p>
          <a:p>
            <a:pPr lvl="0"/>
            <a:r>
              <a:rPr lang="en-US" sz="2850" b="1" dirty="0" smtClean="0">
                <a:solidFill>
                  <a:srgbClr val="0070C0"/>
                </a:solidFill>
              </a:rPr>
              <a:t>ECONOMIC DECISIONS </a:t>
            </a:r>
            <a:r>
              <a:rPr lang="en-US" sz="2850" b="1" dirty="0" smtClean="0"/>
              <a:t>including WHAT, HOW, </a:t>
            </a:r>
            <a:r>
              <a:rPr lang="en-US" sz="2850" b="1" dirty="0"/>
              <a:t>&amp; </a:t>
            </a:r>
            <a:r>
              <a:rPr lang="en-US" sz="2850" b="1" dirty="0" smtClean="0"/>
              <a:t>FOR WHOM </a:t>
            </a:r>
            <a:r>
              <a:rPr lang="en-US" sz="2850" b="1" dirty="0"/>
              <a:t>to </a:t>
            </a:r>
            <a:r>
              <a:rPr lang="en-US" sz="2850" b="1" dirty="0" smtClean="0"/>
              <a:t>PRODUCE </a:t>
            </a:r>
            <a:r>
              <a:rPr lang="en-US" sz="2850" b="1" dirty="0"/>
              <a:t>are </a:t>
            </a:r>
            <a:r>
              <a:rPr lang="en-US" sz="2850" b="1" dirty="0">
                <a:solidFill>
                  <a:srgbClr val="0070C0"/>
                </a:solidFill>
              </a:rPr>
              <a:t>based on </a:t>
            </a:r>
            <a:r>
              <a:rPr lang="en-US" sz="2850" b="1" dirty="0" smtClean="0">
                <a:solidFill>
                  <a:srgbClr val="0070C0"/>
                </a:solidFill>
              </a:rPr>
              <a:t>CUSTOM </a:t>
            </a:r>
            <a:r>
              <a:rPr lang="en-US" sz="2850" b="1" dirty="0"/>
              <a:t>or habit</a:t>
            </a:r>
          </a:p>
          <a:p>
            <a:pPr lvl="0"/>
            <a:r>
              <a:rPr lang="en-US" sz="2850" b="1" dirty="0"/>
              <a:t>Uses </a:t>
            </a:r>
            <a:r>
              <a:rPr lang="en-US" sz="2850" b="1" dirty="0">
                <a:solidFill>
                  <a:srgbClr val="0070C0"/>
                </a:solidFill>
              </a:rPr>
              <a:t>traditional </a:t>
            </a:r>
            <a:r>
              <a:rPr lang="en-US" sz="2850" b="1" dirty="0" smtClean="0">
                <a:solidFill>
                  <a:srgbClr val="0070C0"/>
                </a:solidFill>
              </a:rPr>
              <a:t>MATERIALS &amp; METHODS </a:t>
            </a:r>
            <a:r>
              <a:rPr lang="en-US" sz="2850" b="1" dirty="0"/>
              <a:t>to make items in the economy, which makes it </a:t>
            </a:r>
            <a:r>
              <a:rPr lang="en-US" sz="2850" b="1" dirty="0">
                <a:solidFill>
                  <a:srgbClr val="0070C0"/>
                </a:solidFill>
              </a:rPr>
              <a:t>difficult to </a:t>
            </a:r>
            <a:r>
              <a:rPr lang="en-US" sz="2850" b="1" dirty="0" smtClean="0">
                <a:solidFill>
                  <a:srgbClr val="0070C0"/>
                </a:solidFill>
              </a:rPr>
              <a:t>ADJUST </a:t>
            </a:r>
            <a:r>
              <a:rPr lang="en-US" sz="2850" b="1" dirty="0">
                <a:solidFill>
                  <a:srgbClr val="0070C0"/>
                </a:solidFill>
              </a:rPr>
              <a:t>to sudden </a:t>
            </a:r>
            <a:r>
              <a:rPr lang="en-US" sz="2850" b="1" dirty="0" smtClean="0">
                <a:solidFill>
                  <a:srgbClr val="0070C0"/>
                </a:solidFill>
              </a:rPr>
              <a:t>CHANGES</a:t>
            </a:r>
            <a:endParaRPr lang="en-US" sz="2850" b="1" dirty="0">
              <a:solidFill>
                <a:srgbClr val="0070C0"/>
              </a:solidFill>
            </a:endParaRPr>
          </a:p>
          <a:p>
            <a:pPr lvl="0"/>
            <a:r>
              <a:rPr lang="en-US" sz="2850" b="1" dirty="0"/>
              <a:t>Where </a:t>
            </a:r>
            <a:r>
              <a:rPr lang="en-US" sz="2850" b="1" dirty="0">
                <a:solidFill>
                  <a:srgbClr val="0070C0"/>
                </a:solidFill>
              </a:rPr>
              <a:t>found: In </a:t>
            </a:r>
            <a:r>
              <a:rPr lang="en-US" sz="2850" b="1" dirty="0" smtClean="0">
                <a:solidFill>
                  <a:srgbClr val="0070C0"/>
                </a:solidFill>
              </a:rPr>
              <a:t>DEVELOPING countries</a:t>
            </a:r>
            <a:r>
              <a:rPr lang="en-US" sz="2850" b="1" dirty="0"/>
              <a:t>, such as those in Sub-Saharan </a:t>
            </a:r>
            <a:r>
              <a:rPr lang="en-US" sz="2850" b="1" dirty="0" smtClean="0"/>
              <a:t>AFRICA </a:t>
            </a:r>
            <a:r>
              <a:rPr lang="en-US" sz="2850" b="1" dirty="0"/>
              <a:t>&amp; Southern </a:t>
            </a:r>
            <a:r>
              <a:rPr lang="en-US" sz="2850" b="1" dirty="0" smtClean="0"/>
              <a:t>ASIA</a:t>
            </a:r>
            <a:endParaRPr lang="en-US" sz="2850" b="1" dirty="0"/>
          </a:p>
          <a:p>
            <a:pPr lvl="0"/>
            <a:r>
              <a:rPr lang="en-US" sz="2850" b="1" dirty="0"/>
              <a:t>Ex: If your grandparents and parents fished for a living, you </a:t>
            </a:r>
            <a:r>
              <a:rPr lang="en-US" sz="2850" b="1" dirty="0" smtClean="0"/>
              <a:t>WILL LIKELY BECOME A FISHER AS WELL.</a:t>
            </a:r>
            <a:endParaRPr lang="en-US" sz="2850" b="1" dirty="0"/>
          </a:p>
        </p:txBody>
      </p:sp>
    </p:spTree>
    <p:extLst>
      <p:ext uri="{BB962C8B-B14F-4D97-AF65-F5344CB8AC3E}">
        <p14:creationId xmlns:p14="http://schemas.microsoft.com/office/powerpoint/2010/main" val="29171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714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+mn-lt"/>
              </a:rPr>
              <a:t>§6.1 – FUNDAMENTALS OF ECONOMICS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(see vocab log)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5300"/>
            <a:ext cx="12192000" cy="636269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Increase in productivity can result from: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i="1" u="sng" dirty="0" smtClean="0">
                <a:solidFill>
                  <a:srgbClr val="0070C0"/>
                </a:solidFill>
              </a:rPr>
              <a:t>Invention</a:t>
            </a:r>
            <a:r>
              <a:rPr lang="en-US" sz="3000" b="1" dirty="0">
                <a:solidFill>
                  <a:srgbClr val="0070C0"/>
                </a:solidFill>
              </a:rPr>
              <a:t>: new form of t_______________ </a:t>
            </a:r>
            <a:r>
              <a:rPr lang="en-US" sz="3000" b="1" dirty="0"/>
              <a:t>created to meet a n______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b="1" dirty="0"/>
              <a:t>C________ g____ invented to remove seeds from cotton much quicker than removing by h_____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i="1" u="sng" dirty="0">
                <a:solidFill>
                  <a:srgbClr val="0070C0"/>
                </a:solidFill>
              </a:rPr>
              <a:t>Innovation</a:t>
            </a:r>
            <a:r>
              <a:rPr lang="en-US" sz="3000" b="1" dirty="0"/>
              <a:t>: something that profoundly </a:t>
            </a:r>
            <a:r>
              <a:rPr lang="en-US" sz="3000" b="1" dirty="0">
                <a:solidFill>
                  <a:srgbClr val="0070C0"/>
                </a:solidFill>
              </a:rPr>
              <a:t>c_________ they way things are d______</a:t>
            </a:r>
            <a:r>
              <a:rPr lang="en-US" sz="3000" b="1" dirty="0"/>
              <a:t>; can be an </a:t>
            </a:r>
            <a:r>
              <a:rPr lang="en-US" sz="3000" b="1" dirty="0" err="1">
                <a:solidFill>
                  <a:srgbClr val="0070C0"/>
                </a:solidFill>
              </a:rPr>
              <a:t>i</a:t>
            </a:r>
            <a:r>
              <a:rPr lang="en-US" sz="3000" b="1" dirty="0">
                <a:solidFill>
                  <a:srgbClr val="0070C0"/>
                </a:solidFill>
              </a:rPr>
              <a:t>__________ or a change in p___________ </a:t>
            </a:r>
            <a:r>
              <a:rPr lang="en-US" sz="3000" b="1" dirty="0"/>
              <a:t>(ex.: the I__________ changes the way we can s_____ for items we want)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i="1" u="sng" dirty="0">
                <a:solidFill>
                  <a:srgbClr val="0070C0"/>
                </a:solidFill>
              </a:rPr>
              <a:t>Automation</a:t>
            </a:r>
            <a:r>
              <a:rPr lang="en-US" sz="3000" b="1" dirty="0"/>
              <a:t>: </a:t>
            </a:r>
            <a:r>
              <a:rPr lang="en-US" sz="3000" b="1" dirty="0">
                <a:solidFill>
                  <a:srgbClr val="0070C0"/>
                </a:solidFill>
              </a:rPr>
              <a:t>replacing h_______ l_______ w/ m_________ </a:t>
            </a:r>
            <a:r>
              <a:rPr lang="en-US" sz="3000" b="1" dirty="0"/>
              <a:t>(ex.: “s____-c__________” at grocery store)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b="1" dirty="0"/>
              <a:t>Businesses decide to automate tasks when they believe that machines can complete the same tasks as humans at l________ cost or w/ g________ </a:t>
            </a:r>
            <a:r>
              <a:rPr lang="en-US" sz="3000" b="1" dirty="0" smtClean="0"/>
              <a:t>productivity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04203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9928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+mn-lt"/>
              </a:rPr>
              <a:t>§6.2 – VOCAB LOG (03/18)</a:t>
            </a:r>
            <a:endParaRPr lang="en-US" sz="3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6226"/>
            <a:ext cx="12192000" cy="6505576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LABEL THE NUMBER (6.2) AND THE DATE (3/18).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600" b="1" u="sng" dirty="0" smtClean="0">
                <a:solidFill>
                  <a:schemeClr val="bg2">
                    <a:lumMod val="10000"/>
                  </a:schemeClr>
                </a:solidFill>
              </a:rPr>
              <a:t>Scarcity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: unlimited wants/needs amid limited resources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600" b="1" u="sng" dirty="0" smtClean="0">
                <a:solidFill>
                  <a:schemeClr val="bg2">
                    <a:lumMod val="10000"/>
                  </a:schemeClr>
                </a:solidFill>
              </a:rPr>
              <a:t>Trade-off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: alternative that you face if you decide one thing rather than another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600" b="1" u="sng" dirty="0" smtClean="0">
                <a:solidFill>
                  <a:schemeClr val="bg2">
                    <a:lumMod val="10000"/>
                  </a:schemeClr>
                </a:solidFill>
              </a:rPr>
              <a:t>Opportunity cost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: cost of the next-best use of your time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3600" b="1" u="sng" dirty="0" smtClean="0">
                <a:solidFill>
                  <a:schemeClr val="bg2">
                    <a:lumMod val="10000"/>
                  </a:schemeClr>
                </a:solidFill>
              </a:rPr>
              <a:t>Incentive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: things that motivate economic actors to act (profit, best value, etc.)</a:t>
            </a:r>
          </a:p>
        </p:txBody>
      </p:sp>
    </p:spTree>
    <p:extLst>
      <p:ext uri="{BB962C8B-B14F-4D97-AF65-F5344CB8AC3E}">
        <p14:creationId xmlns:p14="http://schemas.microsoft.com/office/powerpoint/2010/main" val="154009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7179</Words>
  <Application>Microsoft Office PowerPoint</Application>
  <PresentationFormat>Widescreen</PresentationFormat>
  <Paragraphs>764</Paragraphs>
  <Slides>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CIVICS &amp; ECONOMICS: UNIT #6 – FOUNDATION OF ECONOMICS  HIGHLIGHT WHAT IS IN BLUE</vt:lpstr>
      <vt:lpstr>§6.1 – VOCAB LOG (03/17)</vt:lpstr>
      <vt:lpstr>§6.1 – FUNDAMENTALS OF ECONOMICS (P. 499)</vt:lpstr>
      <vt:lpstr>§6.1 – FUNDAMENTALS OF ECONOMICS (P. 499)</vt:lpstr>
      <vt:lpstr>§6.1 – FUNDAMENTALS OF ECONOMICS (p. 517)</vt:lpstr>
      <vt:lpstr>§6.1 – FUNDAMENTALS OF ECONOMICS (P. 524-525)</vt:lpstr>
      <vt:lpstr>§6.1 – FUNDAMENTALS OF ECONOMICS (see vocab log)</vt:lpstr>
      <vt:lpstr>§6.2 – VOCAB LOG (03/18)</vt:lpstr>
      <vt:lpstr>CIVICS &amp; ECONOMICS: UNIT #6 – FOUNDATION OF ECONOMICS  HIGHLIGHT WHAT IS IN BLUE</vt:lpstr>
      <vt:lpstr>§6.2 – TRADE-OFFS, INCENTIVES, OPPORTUNITY COST</vt:lpstr>
      <vt:lpstr>§6.2 – TRADE-OFFS (p. 404-405)</vt:lpstr>
      <vt:lpstr>§6.2 – TRADE-OFFS (p. 404-405)</vt:lpstr>
      <vt:lpstr>§6.2 – TRADE-OFFS (p. 404-405)</vt:lpstr>
      <vt:lpstr>§6.2 – TRADE-OFFS (p. 404-405)</vt:lpstr>
      <vt:lpstr>§6.2 – OPPORTUNITY COST (p. 405)</vt:lpstr>
      <vt:lpstr>§6.2 – INCENTIVES</vt:lpstr>
      <vt:lpstr>Welcome, Titans!</vt:lpstr>
      <vt:lpstr>CIVICS &amp; ECONOMICS: UNIT #6 – FOUNDATION OF ECONOMICS  HIGHLIGHT WHAT IS IN BLUE</vt:lpstr>
      <vt:lpstr>§6.3 – VOCAB LOG (03/22)</vt:lpstr>
      <vt:lpstr>§6.3 – FACTORS OF PRODUCTION (p. 504-505)</vt:lpstr>
      <vt:lpstr>§6.3 – FACTORS OF PRODUCTION (p. 517, HANDOUT)</vt:lpstr>
      <vt:lpstr>§6.3 – FACTORS OF PRODUCTION (HANDOUT, P. 150)</vt:lpstr>
      <vt:lpstr>§6.3 – FACTORS OF PRODUCTION (p. 517-518)</vt:lpstr>
      <vt:lpstr>§6.3 – FACTORS OF PRODUCTION (p. 517-518)</vt:lpstr>
      <vt:lpstr>Welcome, Titans!</vt:lpstr>
      <vt:lpstr>§6.4 – VOCAB LOG (03/23)  Label as 6.4 &amp; 3/23</vt:lpstr>
      <vt:lpstr>CIVICS &amp; ECONOMICS: UNIT #6 – FOUNDATION OF ECONOMICS  HIGHLIGHT WHAT IS IN BLUE</vt:lpstr>
      <vt:lpstr>6.4 – CIRCULAR FLOW MODEL OF ECONOMIC ACTIVITY</vt:lpstr>
      <vt:lpstr>6.4 – CIRCULAR FLOW MODEL OF ECONOMIC ACTIVITY</vt:lpstr>
      <vt:lpstr>6.4 – CIRCULAR FLOW MODEL OF ECONOMIC ACTIVITY</vt:lpstr>
      <vt:lpstr>6.4 – CIRCULAR FLOW MODEL OF ECONOMIC ACTIVITY</vt:lpstr>
      <vt:lpstr>6.4 – CIRCULAR FLOW MODEL OF ECONOMIC ACTIVITY</vt:lpstr>
      <vt:lpstr>Welcome, Titans!</vt:lpstr>
      <vt:lpstr>§6.5 – VOCAB LOG (04/04)  Label as 6.5 &amp; 4/4</vt:lpstr>
      <vt:lpstr>Turn and talk (1 minute)</vt:lpstr>
      <vt:lpstr>CIVICS &amp; ECONOMICS: UNIT #6 – FOUNDATION OF ECONOMICS  HIGHLIGHT WHAT IS IN BLUE</vt:lpstr>
      <vt:lpstr>6.5 – COSTS &amp; REVENUES (p. 506-507)</vt:lpstr>
      <vt:lpstr>6.5 – COSTS &amp; REVENUES (p. 507-508)</vt:lpstr>
      <vt:lpstr>6.5 – BREAK-EVEN POINT, PROFITS, &amp; LOSSES</vt:lpstr>
      <vt:lpstr>6.5 – BREAK-EVEN POINT, PROFITS, &amp; LOSSES</vt:lpstr>
      <vt:lpstr>6.5 – BREAK-EVEN POINT, PROFITS, &amp; LOSSES</vt:lpstr>
      <vt:lpstr>Welcome, Titans!</vt:lpstr>
      <vt:lpstr>§6.6 – VOCAB LOG (04/05)  Label as 6.6 &amp; 4/5</vt:lpstr>
      <vt:lpstr>CIVICS &amp; ECONOMICS: UNIT #6 – FOUNDATION OF ECONOMICS  HIGHLIGHT WHAT IS IN BLUE</vt:lpstr>
      <vt:lpstr>6.6 – MARGINAL COST/BENEFIT, DIMINISHING RETURNS</vt:lpstr>
      <vt:lpstr>6.6 – MARGINAL COST/BENEFIT, DIMINISHING RETURNS</vt:lpstr>
      <vt:lpstr>6.6 – MARGINAL COST/BENEFIT, DIMINISHING RETURNS</vt:lpstr>
      <vt:lpstr>6.6 – MARGINAL COST/BENEFIT, DIMINISHING RETURNS</vt:lpstr>
      <vt:lpstr>Mid-Unit Review</vt:lpstr>
      <vt:lpstr>Welcome, Titans!</vt:lpstr>
      <vt:lpstr>§6.7 – VOCAB LOG (04/06)  Label as 6.7 &amp; 4/6</vt:lpstr>
      <vt:lpstr>CIVICS &amp; ECONOMICS: UNIT #6 – FOUNDATION OF ECONOMICS  HIGHLIGHT WHAT IS IN BLUE</vt:lpstr>
      <vt:lpstr>6.7 – SOLE PROPRIETORSHIPS (P. 601)</vt:lpstr>
      <vt:lpstr>6.7 – PARTNERSHIPS (P. 602-603)</vt:lpstr>
      <vt:lpstr>6.7 – PARTNERSHIPS (P. 602-603)</vt:lpstr>
      <vt:lpstr>6.7 – CORPORATIONS (P. 603-604)</vt:lpstr>
      <vt:lpstr>6.7 – CORPORATIONS (P. 604-605)</vt:lpstr>
      <vt:lpstr>6.7 – CORPORATIONS (P. 605-606)</vt:lpstr>
      <vt:lpstr>6.7 – NON-PROFITS (P. 606)</vt:lpstr>
      <vt:lpstr>6.7 – FRANCHISES</vt:lpstr>
      <vt:lpstr>6.7 – MARKETS &amp; COMPETITION</vt:lpstr>
      <vt:lpstr>6.7 – MARKETS &amp; COMPETITION</vt:lpstr>
      <vt:lpstr>6.7 – MARKETS &amp; COMPETITION</vt:lpstr>
      <vt:lpstr>Welcome, Titans!</vt:lpstr>
      <vt:lpstr>§6.8 – VOCAB LOG (04/07)  Label as 6.8 &amp; 4/7</vt:lpstr>
      <vt:lpstr>CIVICS &amp; ECONOMICS: UNIT #6 – FOUNDATION OF ECONOMICS  HIGHLIGHT WHAT IS IN BLUE</vt:lpstr>
      <vt:lpstr>6.8 – TYPES OF ECONOMIES</vt:lpstr>
      <vt:lpstr>6.8 – MARKET ECONOMIES</vt:lpstr>
      <vt:lpstr>6.8 – MARKET ECONOMIES</vt:lpstr>
      <vt:lpstr>6.8 – COMMAND ECONOMIES</vt:lpstr>
      <vt:lpstr>6.8 – MIXED ECONOMIES</vt:lpstr>
      <vt:lpstr>6.8 – MIXED ECONOMIES</vt:lpstr>
      <vt:lpstr>6.8 – TRADITIONAL ECONOMIES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Kakavitsas, Sam</dc:creator>
  <cp:lastModifiedBy>Kakavitsas, Sam</cp:lastModifiedBy>
  <cp:revision>1</cp:revision>
  <dcterms:created xsi:type="dcterms:W3CDTF">2016-04-12T00:49:09Z</dcterms:created>
  <dcterms:modified xsi:type="dcterms:W3CDTF">2016-04-12T00:49:58Z</dcterms:modified>
</cp:coreProperties>
</file>