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6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2" r:id="rId16"/>
    <p:sldId id="273" r:id="rId17"/>
    <p:sldId id="274" r:id="rId18"/>
    <p:sldId id="275" r:id="rId19"/>
    <p:sldId id="266" r:id="rId20"/>
    <p:sldId id="271" r:id="rId21"/>
    <p:sldId id="287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58" y="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64504-FE21-437E-8029-73DD95112A59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5F9F3-1843-4AD3-A360-B4B9058CD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4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62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89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27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2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02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04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65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587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761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59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9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626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728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45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356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133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101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428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278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587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30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6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880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582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800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18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676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altLang="en-US" sz="350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Any state could allow them to do so if it chose to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0C886C-4DD4-4A2A-B874-D476BF05F8E2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39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161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altLang="en-US" sz="350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Any state could allow them to do so if it chose to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B4482F-7DB6-4ADB-867C-DFB38E9E49C0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40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4524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altLang="en-US" sz="350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Any state could allow them to do so if it chose to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F52B55-0C7B-4737-9828-1172A84F7A68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41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294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altLang="en-US" sz="350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Any state could allow them to do so if it chose to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5E050A-A8A2-4A0B-AA71-C7C18380D62D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42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676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altLang="en-US" sz="350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Any state could allow them to do so if it chose to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5E050A-A8A2-4A0B-AA71-C7C18380D62D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43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3719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altLang="en-US" sz="350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Any state could allow them to do so if it chose to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EF6592-8484-4458-ADC5-B25BE54E63F3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45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935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747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altLang="en-US" sz="350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Any state could allow them to do so if it chose to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0B3722-A0B6-4E96-8FBA-FE96936869AE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46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7634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altLang="en-US" sz="350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Any state could allow them to do so if it chose to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7545BD-64CD-4049-B479-9091E55B41FB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47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8608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altLang="en-US" sz="350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Any state could allow them to do so if it chose to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ED9477-5BDB-469C-A86D-17BD73B8A9A1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48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15667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altLang="en-US" sz="350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Any state could allow them to do so if it chose to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CBD89D-FEF7-4C28-98EA-77E075753C81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49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7579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altLang="en-US" sz="3500" smtClean="0">
                <a:latin typeface="Comic Sans MS" panose="030F0702030302020204" pitchFamily="66" charset="0"/>
                <a:ea typeface="ＭＳ Ｐゴシック" panose="020B0600070205080204" pitchFamily="34" charset="-128"/>
              </a:rPr>
              <a:t>Any state could allow them to do so if it chose to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C5EC78-4AFC-478B-8545-134970D3CEE9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50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289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51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5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55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98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7A041FF5-40F0-4F54-A59A-2862B71BBC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8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9CF1-F2B0-454E-8ECB-2E8B045E4E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0D94-414C-4EAA-8517-D290EC8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3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9CF1-F2B0-454E-8ECB-2E8B045E4E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0D94-414C-4EAA-8517-D290EC8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3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9CF1-F2B0-454E-8ECB-2E8B045E4E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0D94-414C-4EAA-8517-D290EC8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1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68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39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13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68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17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0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36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2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9CF1-F2B0-454E-8ECB-2E8B045E4E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0D94-414C-4EAA-8517-D290EC8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03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5186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62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57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FD21E-465E-4C9B-8543-5264B5853F86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8631-CD4C-4F0B-A688-19D7C19428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738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32F13-6A60-4EBF-9E34-91515BB79834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DE9BE-E70D-4597-9019-7B9B81D51D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5503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1216E-B974-46B2-9920-6A1853E241B4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B8C0E-7D0B-41FC-826B-03C7BF006B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101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80AAD-18CD-4E80-8F5E-36C6B0CC2FAF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E3B26-AF1D-4545-80BD-B7AD9F5687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2159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7C290-90FD-4043-ACFA-7B0502C04580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C303-9F50-46F2-9DFE-268A8EF46B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470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B6EAF-B70F-4162-9ACA-779193FCD0EB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88F69-9B3D-48C5-8B3E-949FE3AC6A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667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563B-3BF0-43DE-9572-3D33005945F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0DCCD-7231-4347-BAD7-52A648C20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23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9CF1-F2B0-454E-8ECB-2E8B045E4E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0D94-414C-4EAA-8517-D290EC8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492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719A4-2629-48EF-B201-EDDD2DF8402D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1784-C476-4B13-AB84-946DE5BD4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7390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E6407-0B56-4C17-8CA7-151341F819B4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2216-947A-49E7-B485-3B4C29FED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0982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A8A43-0C40-42D4-883F-50DB06614635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E7FE-B326-4B28-8F65-A0C1F0F51D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5431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2F0F9-90D0-4D95-8F3B-556F011DB669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10/31/2016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25A9B-44E5-42C1-9BD3-C926E88C0B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5538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4851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0775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311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4253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85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9CF1-F2B0-454E-8ECB-2E8B045E4E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0D94-414C-4EAA-8517-D290EC8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383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605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976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924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8228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828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78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236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440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750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16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9CF1-F2B0-454E-8ECB-2E8B045E4E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0D94-414C-4EAA-8517-D290EC8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875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188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686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879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7280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2205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34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9CF1-F2B0-454E-8ECB-2E8B045E4E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0D94-414C-4EAA-8517-D290EC8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6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9CF1-F2B0-454E-8ECB-2E8B045E4E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0D94-414C-4EAA-8517-D290EC8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9CF1-F2B0-454E-8ECB-2E8B045E4E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0D94-414C-4EAA-8517-D290EC8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9CF1-F2B0-454E-8ECB-2E8B045E4E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D0D94-414C-4EAA-8517-D290EC8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8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89CF1-F2B0-454E-8ECB-2E8B045E4E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D0D94-414C-4EAA-8517-D290EC8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2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25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0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B11A86E3-CA8A-48E0-A917-82BD9ED9CD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>
                <a:defRPr/>
              </a:pPr>
              <a:t>10/31/2016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2501445-0DCB-4C67-84C4-8B1386A5AC9C}" type="slidenum">
              <a:rPr lang="en-US" altLang="en-US" smtClean="0">
                <a:cs typeface="Arial" panose="020B060402020202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894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3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19B09-9D6D-40B5-9B2D-5F3DF67881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04BC1-875B-4577-91D8-136E9150203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9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73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8373"/>
            <a:ext cx="12192000" cy="6449627"/>
          </a:xfrm>
        </p:spPr>
        <p:txBody>
          <a:bodyPr numCol="1">
            <a:noAutofit/>
          </a:bodyPr>
          <a:lstStyle/>
          <a:p>
            <a:pPr lvl="0"/>
            <a:r>
              <a:rPr lang="en-US" sz="3300" b="1" dirty="0">
                <a:solidFill>
                  <a:srgbClr val="FF0000"/>
                </a:solidFill>
              </a:rPr>
              <a:t>Political parties are </a:t>
            </a:r>
            <a:r>
              <a:rPr lang="en-US" sz="3300" b="1" dirty="0" smtClean="0">
                <a:solidFill>
                  <a:srgbClr val="FF0000"/>
                </a:solidFill>
              </a:rPr>
              <a:t>ORGANIZATIONS of INDIVIDUALS with BROAD COMMON INTERESTS </a:t>
            </a:r>
            <a:r>
              <a:rPr lang="en-US" sz="3300" b="1" dirty="0">
                <a:solidFill>
                  <a:srgbClr val="FF0000"/>
                </a:solidFill>
              </a:rPr>
              <a:t>that (1) </a:t>
            </a:r>
            <a:r>
              <a:rPr lang="en-US" sz="3300" b="1" dirty="0" smtClean="0">
                <a:solidFill>
                  <a:srgbClr val="FF0000"/>
                </a:solidFill>
              </a:rPr>
              <a:t>ORGANIZE to WIN ELECTIONS, </a:t>
            </a:r>
            <a:r>
              <a:rPr lang="en-US" sz="3300" b="1" dirty="0">
                <a:solidFill>
                  <a:srgbClr val="FF0000"/>
                </a:solidFill>
              </a:rPr>
              <a:t>(2) </a:t>
            </a:r>
            <a:r>
              <a:rPr lang="en-US" sz="3300" b="1" dirty="0" smtClean="0">
                <a:solidFill>
                  <a:srgbClr val="FF0000"/>
                </a:solidFill>
              </a:rPr>
              <a:t>OPERATE the GOVT, </a:t>
            </a:r>
            <a:r>
              <a:rPr lang="en-US" sz="3300" b="1" dirty="0">
                <a:solidFill>
                  <a:srgbClr val="FF0000"/>
                </a:solidFill>
              </a:rPr>
              <a:t>&amp; (3) </a:t>
            </a:r>
            <a:r>
              <a:rPr lang="en-US" sz="3300" b="1" dirty="0" smtClean="0">
                <a:solidFill>
                  <a:srgbClr val="FF0000"/>
                </a:solidFill>
              </a:rPr>
              <a:t>INFLUENCE GOVT POLICY</a:t>
            </a:r>
            <a:endParaRPr lang="en-US" sz="3300" b="1" dirty="0">
              <a:solidFill>
                <a:srgbClr val="FF0000"/>
              </a:solidFill>
            </a:endParaRPr>
          </a:p>
          <a:p>
            <a:pPr lvl="0"/>
            <a:r>
              <a:rPr lang="en-US" sz="3300" b="1" dirty="0"/>
              <a:t>During most of American history, there have been </a:t>
            </a:r>
            <a:r>
              <a:rPr lang="en-US" sz="3300" b="1" dirty="0" smtClean="0">
                <a:solidFill>
                  <a:srgbClr val="FF0000"/>
                </a:solidFill>
              </a:rPr>
              <a:t>2 MAJOR POLITICAL PARTIES</a:t>
            </a:r>
            <a:r>
              <a:rPr lang="en-US" sz="3300" b="1" dirty="0" smtClean="0"/>
              <a:t>:</a:t>
            </a:r>
            <a:endParaRPr lang="en-US" sz="3300" b="1" dirty="0"/>
          </a:p>
          <a:p>
            <a:pPr lvl="1"/>
            <a:r>
              <a:rPr lang="en-US" sz="3300" b="1" dirty="0">
                <a:solidFill>
                  <a:srgbClr val="FF0000"/>
                </a:solidFill>
              </a:rPr>
              <a:t>Began </a:t>
            </a:r>
            <a:r>
              <a:rPr lang="en-US" sz="3300" b="1" dirty="0"/>
              <a:t>with the </a:t>
            </a:r>
            <a:r>
              <a:rPr lang="en-US" sz="3300" b="1" dirty="0" smtClean="0">
                <a:solidFill>
                  <a:srgbClr val="FF0000"/>
                </a:solidFill>
              </a:rPr>
              <a:t>FEDERALISTS </a:t>
            </a:r>
            <a:r>
              <a:rPr lang="en-US" sz="3300" b="1" dirty="0" smtClean="0"/>
              <a:t>(led </a:t>
            </a:r>
            <a:r>
              <a:rPr lang="en-US" sz="3300" b="1" dirty="0"/>
              <a:t>by Alexander </a:t>
            </a:r>
            <a:r>
              <a:rPr lang="en-US" sz="3300" b="1" dirty="0" smtClean="0">
                <a:solidFill>
                  <a:srgbClr val="FF0000"/>
                </a:solidFill>
              </a:rPr>
              <a:t>HAMILTON</a:t>
            </a:r>
            <a:r>
              <a:rPr lang="en-US" sz="3300" b="1" dirty="0" smtClean="0"/>
              <a:t>) </a:t>
            </a:r>
            <a:r>
              <a:rPr lang="en-US" sz="3300" b="1" dirty="0"/>
              <a:t>versus the </a:t>
            </a:r>
            <a:r>
              <a:rPr lang="en-US" sz="3300" b="1" dirty="0" smtClean="0">
                <a:solidFill>
                  <a:srgbClr val="FF0000"/>
                </a:solidFill>
              </a:rPr>
              <a:t>DEMOCRATIC-REPUBLICANS</a:t>
            </a:r>
            <a:r>
              <a:rPr lang="en-US" sz="3300" b="1" dirty="0" smtClean="0"/>
              <a:t> (who </a:t>
            </a:r>
            <a:r>
              <a:rPr lang="en-US" sz="3300" b="1" dirty="0"/>
              <a:t>were </a:t>
            </a:r>
            <a:r>
              <a:rPr lang="en-US" sz="3300" b="1" dirty="0">
                <a:solidFill>
                  <a:srgbClr val="FF0000"/>
                </a:solidFill>
              </a:rPr>
              <a:t>previously </a:t>
            </a:r>
            <a:r>
              <a:rPr lang="en-US" sz="3300" b="1" dirty="0" smtClean="0">
                <a:solidFill>
                  <a:srgbClr val="FF0000"/>
                </a:solidFill>
              </a:rPr>
              <a:t>ANTI-FEDERALISTS</a:t>
            </a:r>
            <a:r>
              <a:rPr lang="en-US" sz="3300" b="1" dirty="0" smtClean="0"/>
              <a:t>, </a:t>
            </a:r>
            <a:r>
              <a:rPr lang="en-US" sz="3300" b="1" dirty="0"/>
              <a:t>led by Thomas </a:t>
            </a:r>
            <a:r>
              <a:rPr lang="en-US" sz="3300" b="1" dirty="0" smtClean="0">
                <a:solidFill>
                  <a:srgbClr val="FF0000"/>
                </a:solidFill>
              </a:rPr>
              <a:t>JEFFERSON</a:t>
            </a:r>
            <a:r>
              <a:rPr lang="en-US" sz="3300" b="1" dirty="0" smtClean="0"/>
              <a:t>)</a:t>
            </a:r>
            <a:endParaRPr lang="en-US" sz="3300" b="1" dirty="0"/>
          </a:p>
          <a:p>
            <a:pPr lvl="1"/>
            <a:r>
              <a:rPr lang="en-US" sz="3300" b="1" dirty="0">
                <a:solidFill>
                  <a:srgbClr val="FF0000"/>
                </a:solidFill>
              </a:rPr>
              <a:t>Now</a:t>
            </a:r>
            <a:r>
              <a:rPr lang="en-US" sz="3300" b="1" dirty="0"/>
              <a:t>, the two major parties are </a:t>
            </a:r>
            <a:r>
              <a:rPr lang="en-US" sz="3300" b="1" dirty="0" smtClean="0">
                <a:solidFill>
                  <a:srgbClr val="FF0000"/>
                </a:solidFill>
              </a:rPr>
              <a:t>DEMOCRATS &amp; REPUBLICANS</a:t>
            </a:r>
            <a:endParaRPr lang="en-US" sz="3300" b="1" dirty="0">
              <a:solidFill>
                <a:srgbClr val="FF0000"/>
              </a:solidFill>
            </a:endParaRPr>
          </a:p>
          <a:p>
            <a:pPr lvl="1"/>
            <a:r>
              <a:rPr lang="en-US" sz="3300" b="1" dirty="0"/>
              <a:t>Other </a:t>
            </a:r>
            <a:r>
              <a:rPr lang="en-US" sz="3300" b="1" dirty="0" smtClean="0">
                <a:solidFill>
                  <a:srgbClr val="FF0000"/>
                </a:solidFill>
              </a:rPr>
              <a:t>MINOR, </a:t>
            </a:r>
            <a:r>
              <a:rPr lang="en-US" sz="3300" b="1" dirty="0">
                <a:solidFill>
                  <a:srgbClr val="FF0000"/>
                </a:solidFill>
              </a:rPr>
              <a:t>or </a:t>
            </a:r>
            <a:r>
              <a:rPr lang="en-US" sz="3300" b="1" dirty="0" smtClean="0">
                <a:solidFill>
                  <a:srgbClr val="FF0000"/>
                </a:solidFill>
              </a:rPr>
              <a:t>THIRD, </a:t>
            </a:r>
            <a:r>
              <a:rPr lang="en-US" sz="3300" b="1" dirty="0">
                <a:solidFill>
                  <a:srgbClr val="FF0000"/>
                </a:solidFill>
              </a:rPr>
              <a:t>parties </a:t>
            </a:r>
            <a:r>
              <a:rPr lang="en-US" sz="3300" b="1" dirty="0"/>
              <a:t>have existed, but they have </a:t>
            </a:r>
            <a:r>
              <a:rPr lang="en-US" sz="3300" b="1" dirty="0" smtClean="0"/>
              <a:t>SELDOM, </a:t>
            </a:r>
            <a:r>
              <a:rPr lang="en-US" sz="3300" b="1" dirty="0"/>
              <a:t>or </a:t>
            </a:r>
            <a:r>
              <a:rPr lang="en-US" sz="3300" b="1" dirty="0">
                <a:solidFill>
                  <a:srgbClr val="FF0000"/>
                </a:solidFill>
              </a:rPr>
              <a:t>rarely, </a:t>
            </a:r>
            <a:r>
              <a:rPr lang="en-US" sz="3300" b="1" dirty="0" smtClean="0">
                <a:solidFill>
                  <a:srgbClr val="FF0000"/>
                </a:solidFill>
              </a:rPr>
              <a:t>WON </a:t>
            </a:r>
            <a:r>
              <a:rPr lang="en-US" sz="3300" b="1" dirty="0">
                <a:solidFill>
                  <a:srgbClr val="FF0000"/>
                </a:solidFill>
              </a:rPr>
              <a:t>elections</a:t>
            </a:r>
          </a:p>
          <a:p>
            <a:pPr lvl="1"/>
            <a:r>
              <a:rPr lang="en-US" sz="3300" b="1" dirty="0"/>
              <a:t>The U.S. is said to have a </a:t>
            </a:r>
            <a:r>
              <a:rPr lang="en-US" sz="3300" b="1" dirty="0" smtClean="0">
                <a:solidFill>
                  <a:srgbClr val="FF0000"/>
                </a:solidFill>
              </a:rPr>
              <a:t>TWO-PARTY SYSTEM</a:t>
            </a:r>
            <a:endParaRPr lang="en-US" sz="3300" b="1" dirty="0">
              <a:solidFill>
                <a:srgbClr val="FF0000"/>
              </a:solidFill>
            </a:endParaRPr>
          </a:p>
          <a:p>
            <a:pPr marL="1371600" lvl="3" indent="0">
              <a:spcBef>
                <a:spcPts val="100"/>
              </a:spcBef>
              <a:buNone/>
            </a:pP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93098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</a:t>
            </a:r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0177"/>
          </a:xfrm>
        </p:spPr>
        <p:txBody>
          <a:bodyPr numCol="1">
            <a:noAutofit/>
          </a:bodyPr>
          <a:lstStyle/>
          <a:p>
            <a:r>
              <a:rPr lang="en-US" sz="3600" b="1" u="sng" dirty="0"/>
              <a:t>Exit Ticket – 6.1</a:t>
            </a:r>
            <a:r>
              <a:rPr lang="en-US" sz="3600" b="1" u="sng" dirty="0" smtClean="0"/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" y="1121790"/>
          <a:ext cx="12191999" cy="3156146"/>
        </p:xfrm>
        <a:graphic>
          <a:graphicData uri="http://schemas.openxmlformats.org/drawingml/2006/table">
            <a:tbl>
              <a:tblPr firstRow="1" firstCol="1" bandRow="1"/>
              <a:tblGrid>
                <a:gridCol w="6838950"/>
                <a:gridCol w="2781300"/>
                <a:gridCol w="2571749"/>
              </a:tblGrid>
              <a:tr h="4166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Ideology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 Party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Susie thinks that </a:t>
                      </a:r>
                      <a:r>
                        <a:rPr lang="en-US" sz="24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federal &amp; state </a:t>
                      </a:r>
                      <a:r>
                        <a:rPr lang="en-US" sz="2400" b="1" i="1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govts</a:t>
                      </a:r>
                      <a:r>
                        <a:rPr lang="en-US" sz="24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should spend more money to reduce poverty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economic inequality. She supports abortion access for women and wants more restrictions on guns. She thinks that the federal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should stay out of wars in the Middle East. She opposes trade deals with countries that can pay workers less than wages in America.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LIBERAL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CONSERVATIVE / OTHER (______________)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REPUBLICAN /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DEMOCRATIC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OTHER (_____________)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7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</a:t>
            </a:r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4"/>
            <a:ext cx="12192000" cy="733872"/>
          </a:xfrm>
        </p:spPr>
        <p:txBody>
          <a:bodyPr numCol="1">
            <a:noAutofit/>
          </a:bodyPr>
          <a:lstStyle/>
          <a:p>
            <a:r>
              <a:rPr lang="en-US" sz="3600" b="1" u="sng" dirty="0"/>
              <a:t>Exit Ticket – 6.1</a:t>
            </a:r>
            <a:r>
              <a:rPr lang="en-US" sz="3600" b="1" u="sng" dirty="0" smtClean="0"/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1158905"/>
          <a:ext cx="12192000" cy="4843399"/>
        </p:xfrm>
        <a:graphic>
          <a:graphicData uri="http://schemas.openxmlformats.org/drawingml/2006/table">
            <a:tbl>
              <a:tblPr firstRow="1" firstCol="1" bandRow="1"/>
              <a:tblGrid>
                <a:gridCol w="6477000"/>
                <a:gridCol w="2933700"/>
                <a:gridCol w="2781300"/>
              </a:tblGrid>
              <a:tr h="41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Ideology</a:t>
                      </a:r>
                      <a:endParaRPr lang="en-US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 Party</a:t>
                      </a:r>
                      <a:endParaRPr lang="en-US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6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Sally thinks that </a:t>
                      </a:r>
                      <a:r>
                        <a:rPr lang="en-US" sz="27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federal &amp; state </a:t>
                      </a:r>
                      <a:r>
                        <a:rPr lang="en-US" sz="2700" b="1" i="1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govts</a:t>
                      </a:r>
                      <a:r>
                        <a:rPr lang="en-US" sz="27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should spend less money on helping the poor </a:t>
                      </a: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(leave to charities) and that they should </a:t>
                      </a:r>
                      <a:r>
                        <a:rPr lang="en-US" sz="27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 taxes for people making above $250,000</a:t>
                      </a: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year. She thinks we should </a:t>
                      </a:r>
                      <a:r>
                        <a:rPr lang="en-US" sz="27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decrease the number of immigrants the U.S. accepts </a:t>
                      </a: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each year and </a:t>
                      </a:r>
                      <a:r>
                        <a:rPr lang="en-US" sz="2700" b="1" i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opposes same-sex marriage</a:t>
                      </a: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She supports trade deals with countries in Asia &amp; Latin America so that there are more affordable goods made in other countries.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LIBERAL / </a:t>
                      </a:r>
                      <a:r>
                        <a:rPr lang="en-US" sz="27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CONSERVATIVE</a:t>
                      </a: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OTHER (______________)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REPUBLICAN</a:t>
                      </a:r>
                      <a:r>
                        <a:rPr lang="en-US" sz="2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DEMOCRATIC / OTHER (_____________)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00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</a:t>
            </a:r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545335"/>
          </a:xfrm>
        </p:spPr>
        <p:txBody>
          <a:bodyPr numCol="1">
            <a:noAutofit/>
          </a:bodyPr>
          <a:lstStyle/>
          <a:p>
            <a:r>
              <a:rPr lang="en-US" sz="3600" b="1" u="sng" dirty="0"/>
              <a:t>Exit Ticket – 6.1</a:t>
            </a:r>
            <a:r>
              <a:rPr lang="en-US" sz="3600" b="1" u="sng" dirty="0" smtClean="0"/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1156746"/>
          <a:ext cx="12192000" cy="4277633"/>
        </p:xfrm>
        <a:graphic>
          <a:graphicData uri="http://schemas.openxmlformats.org/drawingml/2006/table">
            <a:tbl>
              <a:tblPr firstRow="1" firstCol="1" bandRow="1"/>
              <a:tblGrid>
                <a:gridCol w="6834433"/>
                <a:gridCol w="2846895"/>
                <a:gridCol w="2510672"/>
              </a:tblGrid>
              <a:tr h="4191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endParaRPr lang="en-US" sz="25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Ideology</a:t>
                      </a:r>
                      <a:endParaRPr lang="en-US" sz="25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 Party</a:t>
                      </a:r>
                      <a:endParaRPr lang="en-US" sz="25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Billy thinks that the federal </a:t>
                      </a:r>
                      <a:r>
                        <a:rPr lang="en-US" sz="255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govt</a:t>
                      </a:r>
                      <a:r>
                        <a:rPr lang="en-US" sz="25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550" b="1" i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should increase taxes on millionaires and provide free healthcare to all citizens</a:t>
                      </a:r>
                      <a:r>
                        <a:rPr lang="en-US" sz="25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He thinks that, </a:t>
                      </a:r>
                      <a:r>
                        <a:rPr lang="en-US" sz="2550" b="1" i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if most of his fellow citizens agree, </a:t>
                      </a:r>
                      <a:r>
                        <a:rPr lang="en-US" sz="2550" b="1" i="1" u="sng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govt</a:t>
                      </a:r>
                      <a:r>
                        <a:rPr lang="en-US" sz="2550" b="1" i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should own some industries like energy &amp; telecommunications</a:t>
                      </a:r>
                      <a:r>
                        <a:rPr lang="en-US" sz="25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because he believes some businesses are too greedy or that they exploit the public. </a:t>
                      </a:r>
                      <a:r>
                        <a:rPr lang="en-US" sz="2550" b="1" i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He thinks BOTH major political parties represent the interests of the wealthy only</a:t>
                      </a:r>
                      <a:r>
                        <a:rPr lang="en-US" sz="25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en-US" sz="25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LIBERAL / CONSERVATIVE / </a:t>
                      </a:r>
                      <a:r>
                        <a:rPr lang="en-US" sz="25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</a:t>
                      </a:r>
                      <a:r>
                        <a:rPr lang="en-US" sz="25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(SOCIALIST)</a:t>
                      </a:r>
                      <a:endParaRPr lang="en-US" sz="25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REPUBLICAN / DEMOCRATIC / </a:t>
                      </a:r>
                      <a:r>
                        <a:rPr lang="en-US" sz="25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</a:t>
                      </a:r>
                      <a:r>
                        <a:rPr lang="en-US" sz="25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(SOCIALIST PARTY</a:t>
                      </a:r>
                      <a:r>
                        <a:rPr lang="en-US" sz="255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GREEN PARTY</a:t>
                      </a:r>
                      <a:r>
                        <a:rPr lang="en-US" sz="25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5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47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</a:t>
            </a:r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4"/>
            <a:ext cx="12192000" cy="696164"/>
          </a:xfrm>
        </p:spPr>
        <p:txBody>
          <a:bodyPr numCol="1">
            <a:noAutofit/>
          </a:bodyPr>
          <a:lstStyle/>
          <a:p>
            <a:r>
              <a:rPr lang="en-US" sz="3600" b="1" u="sng" dirty="0"/>
              <a:t>Exit Ticket – 6.1</a:t>
            </a:r>
            <a:r>
              <a:rPr lang="en-US" sz="3600" b="1" u="sng" dirty="0" smtClean="0"/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1225485"/>
          <a:ext cx="12192000" cy="4274329"/>
        </p:xfrm>
        <a:graphic>
          <a:graphicData uri="http://schemas.openxmlformats.org/drawingml/2006/table">
            <a:tbl>
              <a:tblPr firstRow="1" firstCol="1" bandRow="1"/>
              <a:tblGrid>
                <a:gridCol w="6834433"/>
                <a:gridCol w="2846895"/>
                <a:gridCol w="2510672"/>
              </a:tblGrid>
              <a:tr h="3205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</a:t>
                      </a:r>
                      <a:endParaRPr lang="en-US" sz="25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Ideology</a:t>
                      </a:r>
                      <a:endParaRPr lang="en-US" sz="25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 Party</a:t>
                      </a:r>
                      <a:endParaRPr lang="en-US" sz="25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Johnny thinks that the federal govt has become involved into too many things. He thinks </a:t>
                      </a:r>
                      <a:r>
                        <a:rPr lang="en-US" sz="2550" b="1" i="1" u="sng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govt should stay out of regulating or monitoring businesses</a:t>
                      </a:r>
                      <a:r>
                        <a:rPr lang="en-US" sz="255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He thinks everyone should pay much lower taxes. He thinks </a:t>
                      </a:r>
                      <a:r>
                        <a:rPr lang="en-US" sz="2550" b="1" i="1" u="sng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government shouldn’t try to regulate gun ownership, abortion access, same-sex marriage, or recreational drug use</a:t>
                      </a:r>
                      <a:r>
                        <a:rPr lang="en-US" sz="255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n-US" sz="2550" b="1" i="1" u="sng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He thinks both major political parties are too involved in the economy &amp; people’s personal lives.</a:t>
                      </a:r>
                      <a:endParaRPr lang="en-US" sz="2550" b="1" i="1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LIBERAL / CONSERVATIVE / </a:t>
                      </a:r>
                      <a:r>
                        <a:rPr lang="en-US" sz="25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</a:t>
                      </a:r>
                      <a:r>
                        <a:rPr lang="en-US" sz="25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(LIBERTARIAN)</a:t>
                      </a:r>
                      <a:endParaRPr lang="en-US" sz="25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5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REPUBLICAN / DEMOCRATIC / </a:t>
                      </a:r>
                      <a:r>
                        <a:rPr lang="en-US" sz="25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</a:t>
                      </a:r>
                      <a:r>
                        <a:rPr lang="en-US" sz="255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(LIBERTARIAN PARTY)</a:t>
                      </a:r>
                      <a:endParaRPr lang="en-US" sz="25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57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– POLITICAL PARTIES: </a:t>
            </a: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Circle or highlight support OR oppose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491613"/>
          <a:ext cx="12192002" cy="5988265"/>
        </p:xfrm>
        <a:graphic>
          <a:graphicData uri="http://schemas.openxmlformats.org/drawingml/2006/table">
            <a:tbl>
              <a:tblPr firstRow="1" firstCol="1" bandRow="1"/>
              <a:tblGrid>
                <a:gridCol w="6284422"/>
                <a:gridCol w="2975956"/>
                <a:gridCol w="2931624"/>
              </a:tblGrid>
              <a:tr h="3562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REPUBLICANS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DEMOCRATS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06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 SPENDING ON GOVT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PRGMS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ASSIST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POOR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MIDDLE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/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OPPOSE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2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LOWER TAXES ON BUSINESSES &amp; THE WEALTHY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OPPOSE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/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2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 REGULATIONS ON BUSINESSES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/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OPPOSE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2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 GUN RESTRICTIONS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/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OPPOSE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2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SAME-SEX MARRIAGE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/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OPPOSE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2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ABORTION ACCESS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/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OPPOSE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2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 MILITARY SPENDING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OPPOSE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/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48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TRADE AGREEMENTS W/ COUNTRIES WHERE WAGES ARE LOWER THAN U.S.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OPPOSE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/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2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THE NUMBER OF IMMIGRANTS TO THE U.S.A.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/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OPPOSE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4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2683849"/>
          </a:xfrm>
        </p:spPr>
        <p:txBody>
          <a:bodyPr numCol="1">
            <a:noAutofit/>
          </a:bodyPr>
          <a:lstStyle/>
          <a:p>
            <a:pPr lvl="0">
              <a:spcBef>
                <a:spcPts val="100"/>
              </a:spcBef>
            </a:pPr>
            <a:r>
              <a:rPr lang="en-US" sz="3000" b="1" u="sng" dirty="0"/>
              <a:t>Political Spectrum &amp; Ideology</a:t>
            </a:r>
            <a:r>
              <a:rPr lang="en-US" sz="3000" b="1" dirty="0"/>
              <a:t>: Draw a political spectrum on below. Label </a:t>
            </a:r>
            <a:r>
              <a:rPr lang="en-US" sz="3000" b="1" dirty="0">
                <a:solidFill>
                  <a:srgbClr val="0070C0"/>
                </a:solidFill>
              </a:rPr>
              <a:t>(1) left-wing/liberal</a:t>
            </a:r>
            <a:r>
              <a:rPr lang="en-US" sz="3000" b="1" dirty="0">
                <a:solidFill>
                  <a:srgbClr val="FF0000"/>
                </a:solidFill>
              </a:rPr>
              <a:t>, (2) right-wing/conservative, </a:t>
            </a:r>
            <a:r>
              <a:rPr lang="en-US" sz="3000" b="1" dirty="0">
                <a:solidFill>
                  <a:srgbClr val="00B050"/>
                </a:solidFill>
              </a:rPr>
              <a:t>(3) moderate/independent/unaffiliated</a:t>
            </a:r>
            <a:r>
              <a:rPr lang="en-US" sz="3000" b="1" dirty="0">
                <a:solidFill>
                  <a:srgbClr val="FF0000"/>
                </a:solidFill>
              </a:rPr>
              <a:t>, (4) fascism/extreme-right, </a:t>
            </a:r>
            <a:r>
              <a:rPr lang="en-US" sz="3000" b="1" dirty="0">
                <a:solidFill>
                  <a:srgbClr val="0070C0"/>
                </a:solidFill>
              </a:rPr>
              <a:t>(5) communism/extreme-left</a:t>
            </a:r>
            <a:r>
              <a:rPr lang="en-US" sz="3000" b="1" dirty="0">
                <a:solidFill>
                  <a:srgbClr val="FF0000"/>
                </a:solidFill>
              </a:rPr>
              <a:t>, (6) libertarian, </a:t>
            </a:r>
            <a:r>
              <a:rPr lang="en-US" sz="3000" b="1" dirty="0">
                <a:solidFill>
                  <a:srgbClr val="0070C0"/>
                </a:solidFill>
              </a:rPr>
              <a:t>(7) social-democrat/socialist (Green Party), (8) mainstream-liberal (Democratic Party), </a:t>
            </a:r>
            <a:r>
              <a:rPr lang="en-US" sz="3000" b="1" dirty="0">
                <a:solidFill>
                  <a:srgbClr val="FF0000"/>
                </a:solidFill>
              </a:rPr>
              <a:t>(9) mainstream-conservative (Republican Party), </a:t>
            </a:r>
            <a:r>
              <a:rPr lang="en-US" sz="3000" b="1" dirty="0">
                <a:solidFill>
                  <a:srgbClr val="00B050"/>
                </a:solidFill>
              </a:rPr>
              <a:t>(10) independent/unaffiliated</a:t>
            </a:r>
            <a:endParaRPr lang="en-US" sz="3000" b="1" dirty="0" smtClean="0">
              <a:solidFill>
                <a:srgbClr val="00B05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94607" y="3823855"/>
            <a:ext cx="11202786" cy="4987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23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VOCAB LOG – 6.2, 10/25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r>
              <a:rPr lang="en-US" sz="2850" b="1" u="sng" dirty="0" smtClean="0">
                <a:solidFill>
                  <a:srgbClr val="FF0000"/>
                </a:solidFill>
              </a:rPr>
              <a:t>BELOW YESTERDAY’S VOCAB, LABEL TODAY’S VOCAB AS “</a:t>
            </a:r>
            <a:r>
              <a:rPr lang="en-US" sz="2850" b="1" u="sng" dirty="0" smtClean="0">
                <a:solidFill>
                  <a:srgbClr val="0070C0"/>
                </a:solidFill>
              </a:rPr>
              <a:t>6.2 – 10/25</a:t>
            </a:r>
            <a:r>
              <a:rPr lang="en-US" sz="2850" b="1" u="sng" dirty="0" smtClean="0">
                <a:solidFill>
                  <a:srgbClr val="FF0000"/>
                </a:solidFill>
              </a:rPr>
              <a:t>.”</a:t>
            </a:r>
          </a:p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endParaRPr lang="en-US" sz="2850" b="1" u="sng" dirty="0" smtClean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PUBLIC OPINION</a:t>
            </a:r>
            <a:r>
              <a:rPr lang="en-US" sz="2850" b="1" dirty="0" smtClean="0"/>
              <a:t>: attitudes &amp; opinions held by many people w/in a society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MASS MEDIA</a:t>
            </a:r>
            <a:r>
              <a:rPr lang="en-US" sz="2850" b="1" dirty="0" smtClean="0"/>
              <a:t>: form of communication that reaches a large audience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PUBLIC OPINION POLLS</a:t>
            </a:r>
            <a:r>
              <a:rPr lang="en-US" sz="2850" b="1" dirty="0" smtClean="0"/>
              <a:t>: surveys conducted to measure public opinion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INTEREST GROUPS</a:t>
            </a:r>
            <a:r>
              <a:rPr lang="en-US" sz="2850" b="1" dirty="0" smtClean="0"/>
              <a:t>: organizations of </a:t>
            </a:r>
            <a:r>
              <a:rPr lang="en-US" sz="2850" b="1" dirty="0" err="1" smtClean="0"/>
              <a:t>indvs</a:t>
            </a:r>
            <a:r>
              <a:rPr lang="en-US" sz="2850" b="1" dirty="0" smtClean="0"/>
              <a:t> who unite to promote their ideas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LOBBYISTS</a:t>
            </a:r>
            <a:r>
              <a:rPr lang="en-US" sz="2850" b="1" dirty="0" smtClean="0"/>
              <a:t>: </a:t>
            </a:r>
            <a:r>
              <a:rPr lang="en-US" sz="2850" b="1" dirty="0" err="1" smtClean="0"/>
              <a:t>indvs</a:t>
            </a:r>
            <a:r>
              <a:rPr lang="en-US" sz="2850" b="1" dirty="0" smtClean="0"/>
              <a:t> hired by interest groups that try to influence </a:t>
            </a:r>
            <a:r>
              <a:rPr lang="en-US" sz="2850" b="1" dirty="0" err="1" smtClean="0"/>
              <a:t>govt</a:t>
            </a:r>
            <a:r>
              <a:rPr lang="en-US" sz="2850" b="1" dirty="0" smtClean="0"/>
              <a:t> officials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POLITICAL ACTION COMMITTEES (PACs)</a:t>
            </a:r>
            <a:r>
              <a:rPr lang="en-US" sz="2850" b="1" dirty="0" smtClean="0"/>
              <a:t>: organizations that collect money from </a:t>
            </a:r>
            <a:r>
              <a:rPr lang="en-US" sz="2850" b="1" dirty="0" err="1" smtClean="0"/>
              <a:t>indvs</a:t>
            </a:r>
            <a:r>
              <a:rPr lang="en-US" sz="2850" b="1" dirty="0" smtClean="0"/>
              <a:t>/groups to support/oppose candidates; formed by interest groups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PROPAGANDA</a:t>
            </a:r>
            <a:r>
              <a:rPr lang="en-US" sz="2850" b="1" dirty="0" smtClean="0"/>
              <a:t>: techniques used to influence public opinion</a:t>
            </a:r>
            <a:endParaRPr lang="en-US" sz="285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82411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6.2 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u="sng" dirty="0"/>
              <a:t>RECALL: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Ideology: a set of </a:t>
            </a:r>
            <a:r>
              <a:rPr lang="en-US" sz="3000" b="1" dirty="0" smtClean="0"/>
              <a:t>BELIEFS about HUMAN NATURE </a:t>
            </a:r>
            <a:r>
              <a:rPr lang="en-US" sz="3000" b="1" dirty="0"/>
              <a:t>&amp; the </a:t>
            </a:r>
            <a:r>
              <a:rPr lang="en-US" sz="3000" b="1" dirty="0" smtClean="0"/>
              <a:t>ROLE </a:t>
            </a:r>
            <a:r>
              <a:rPr lang="en-US" sz="3000" b="1" dirty="0"/>
              <a:t>of </a:t>
            </a:r>
            <a:r>
              <a:rPr lang="en-US" sz="3000" b="1" dirty="0" smtClean="0"/>
              <a:t>GOVT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Political spectrum: (label </a:t>
            </a:r>
            <a:r>
              <a:rPr lang="en-US" sz="3000" b="1" u="sng" dirty="0"/>
              <a:t>Democrats/Mainstream-Liberals</a:t>
            </a:r>
            <a:r>
              <a:rPr lang="en-US" sz="3000" b="1" dirty="0"/>
              <a:t> &amp; </a:t>
            </a:r>
            <a:r>
              <a:rPr lang="en-US" sz="3000" b="1" u="sng" dirty="0"/>
              <a:t>Republicans/Mainstream-Conservatives</a:t>
            </a:r>
            <a:r>
              <a:rPr lang="en-US" sz="3000" b="1" dirty="0"/>
              <a:t>)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sz="3000" b="1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sz="3000" b="1" dirty="0"/>
          </a:p>
          <a:p>
            <a:pPr lvl="0">
              <a:buFont typeface="Wingdings" panose="05000000000000000000" pitchFamily="2" charset="2"/>
              <a:buChar char="§"/>
            </a:pPr>
            <a:endParaRPr lang="en-US" sz="3000" b="1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sz="3000" b="1" dirty="0"/>
          </a:p>
          <a:p>
            <a:pPr marL="0" lvl="0" indent="0">
              <a:buNone/>
            </a:pPr>
            <a:endParaRPr lang="en-US" sz="3000" b="1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 smtClean="0"/>
              <a:t>Major </a:t>
            </a:r>
            <a:r>
              <a:rPr lang="en-US" sz="3000" b="1" dirty="0"/>
              <a:t>Political parties: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Left-wing: </a:t>
            </a:r>
            <a:r>
              <a:rPr lang="en-US" sz="3000" b="1" dirty="0" smtClean="0"/>
              <a:t>DEMOCRATS</a:t>
            </a:r>
            <a:endParaRPr lang="en-US" sz="3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Right-wing: </a:t>
            </a:r>
            <a:r>
              <a:rPr lang="en-US" sz="3000" b="1" dirty="0" smtClean="0"/>
              <a:t>REPUBLICANS</a:t>
            </a:r>
            <a:endParaRPr lang="en-US" sz="3000" b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481579" y="3139127"/>
            <a:ext cx="9228841" cy="75413"/>
          </a:xfrm>
          <a:prstGeom prst="straightConnector1">
            <a:avLst/>
          </a:prstGeom>
          <a:ln w="7302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54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6.2 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lvl="0"/>
            <a:r>
              <a:rPr lang="en-US" sz="3300" b="1" dirty="0" smtClean="0">
                <a:solidFill>
                  <a:srgbClr val="FF0000"/>
                </a:solidFill>
              </a:rPr>
              <a:t>Third </a:t>
            </a:r>
            <a:r>
              <a:rPr lang="en-US" sz="3300" b="1" dirty="0">
                <a:solidFill>
                  <a:srgbClr val="FF0000"/>
                </a:solidFill>
              </a:rPr>
              <a:t>Parties</a:t>
            </a:r>
            <a:r>
              <a:rPr lang="en-US" sz="3300" b="1" dirty="0"/>
              <a:t>:</a:t>
            </a:r>
          </a:p>
          <a:p>
            <a:pPr lvl="1"/>
            <a:r>
              <a:rPr lang="en-US" sz="3300" b="1" dirty="0"/>
              <a:t>Although </a:t>
            </a:r>
            <a:r>
              <a:rPr lang="en-US" sz="3300" b="1" dirty="0" smtClean="0"/>
              <a:t>THIRD, </a:t>
            </a:r>
            <a:r>
              <a:rPr lang="en-US" sz="3300" b="1" dirty="0"/>
              <a:t>or minor, parties have </a:t>
            </a:r>
            <a:r>
              <a:rPr lang="en-US" sz="3300" b="1" dirty="0">
                <a:solidFill>
                  <a:srgbClr val="FF0000"/>
                </a:solidFill>
              </a:rPr>
              <a:t>rarely </a:t>
            </a:r>
            <a:r>
              <a:rPr lang="en-US" sz="3300" b="1" dirty="0" smtClean="0">
                <a:solidFill>
                  <a:srgbClr val="FF0000"/>
                </a:solidFill>
              </a:rPr>
              <a:t>WIN ELECTIONS</a:t>
            </a:r>
            <a:r>
              <a:rPr lang="en-US" sz="3300" b="1" dirty="0" smtClean="0"/>
              <a:t>, </a:t>
            </a:r>
            <a:r>
              <a:rPr lang="en-US" sz="3300" b="1" dirty="0"/>
              <a:t>they have </a:t>
            </a:r>
            <a:r>
              <a:rPr lang="en-US" sz="3300" b="1" dirty="0" smtClean="0">
                <a:solidFill>
                  <a:srgbClr val="FF0000"/>
                </a:solidFill>
              </a:rPr>
              <a:t>INFLUENCED </a:t>
            </a:r>
            <a:r>
              <a:rPr lang="en-US" sz="3300" b="1" dirty="0">
                <a:solidFill>
                  <a:srgbClr val="FF0000"/>
                </a:solidFill>
              </a:rPr>
              <a:t>American politics</a:t>
            </a:r>
          </a:p>
          <a:p>
            <a:pPr lvl="1"/>
            <a:r>
              <a:rPr lang="en-US" sz="3300" b="1" dirty="0"/>
              <a:t>They often </a:t>
            </a:r>
            <a:r>
              <a:rPr lang="en-US" sz="3300" b="1" dirty="0" smtClean="0">
                <a:solidFill>
                  <a:srgbClr val="FF0000"/>
                </a:solidFill>
              </a:rPr>
              <a:t>PROMOTE IDEAS that </a:t>
            </a:r>
            <a:r>
              <a:rPr lang="en-US" sz="3300" b="1" dirty="0">
                <a:solidFill>
                  <a:srgbClr val="FF0000"/>
                </a:solidFill>
              </a:rPr>
              <a:t>were at first </a:t>
            </a:r>
            <a:r>
              <a:rPr lang="en-US" sz="3300" b="1" dirty="0" smtClean="0">
                <a:solidFill>
                  <a:srgbClr val="FF0000"/>
                </a:solidFill>
              </a:rPr>
              <a:t>UNPOPULAR or HOTLY DEBATED</a:t>
            </a:r>
            <a:endParaRPr lang="en-US" sz="3300" b="1" dirty="0">
              <a:solidFill>
                <a:srgbClr val="FF0000"/>
              </a:solidFill>
            </a:endParaRPr>
          </a:p>
          <a:p>
            <a:pPr lvl="2"/>
            <a:r>
              <a:rPr lang="en-US" sz="3300" b="1" dirty="0" smtClean="0">
                <a:solidFill>
                  <a:srgbClr val="FF0000"/>
                </a:solidFill>
              </a:rPr>
              <a:t>POPULIST Party </a:t>
            </a:r>
            <a:r>
              <a:rPr lang="en-US" sz="3300" b="1" dirty="0"/>
              <a:t>in the 1890s called for the </a:t>
            </a:r>
            <a:r>
              <a:rPr lang="en-US" sz="3300" b="1" dirty="0" smtClean="0"/>
              <a:t>DIRECT ELECTION </a:t>
            </a:r>
            <a:r>
              <a:rPr lang="en-US" sz="3300" b="1" dirty="0"/>
              <a:t>of U.S. </a:t>
            </a:r>
            <a:r>
              <a:rPr lang="en-US" sz="3300" b="1" dirty="0" smtClean="0"/>
              <a:t>SENATORS &amp; </a:t>
            </a:r>
            <a:r>
              <a:rPr lang="en-US" sz="3300" b="1" dirty="0"/>
              <a:t>an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smtClean="0">
                <a:solidFill>
                  <a:srgbClr val="FF0000"/>
                </a:solidFill>
              </a:rPr>
              <a:t>EIGHT-HOUR WORKDAY</a:t>
            </a:r>
            <a:endParaRPr lang="en-US" sz="3300" b="1" dirty="0">
              <a:solidFill>
                <a:srgbClr val="FF0000"/>
              </a:solidFill>
            </a:endParaRPr>
          </a:p>
          <a:p>
            <a:pPr lvl="2"/>
            <a:r>
              <a:rPr lang="en-US" sz="3300" b="1" dirty="0" smtClean="0">
                <a:solidFill>
                  <a:srgbClr val="FF0000"/>
                </a:solidFill>
              </a:rPr>
              <a:t>PROGRESSIVE Party </a:t>
            </a:r>
            <a:r>
              <a:rPr lang="en-US" sz="3300" b="1" dirty="0"/>
              <a:t>in the early 1900s promoted the ideas of the </a:t>
            </a:r>
            <a:r>
              <a:rPr lang="en-US" sz="3300" b="1" dirty="0" smtClean="0">
                <a:solidFill>
                  <a:srgbClr val="FF0000"/>
                </a:solidFill>
              </a:rPr>
              <a:t>INITIATIVE &amp; REFERENDUM </a:t>
            </a:r>
            <a:r>
              <a:rPr lang="en-US" sz="3300" b="1" dirty="0"/>
              <a:t>that would </a:t>
            </a:r>
            <a:r>
              <a:rPr lang="en-US" sz="3300" b="1" dirty="0">
                <a:solidFill>
                  <a:srgbClr val="FF0000"/>
                </a:solidFill>
              </a:rPr>
              <a:t>give </a:t>
            </a:r>
            <a:r>
              <a:rPr lang="en-US" sz="3300" b="1" dirty="0" smtClean="0">
                <a:solidFill>
                  <a:srgbClr val="FF0000"/>
                </a:solidFill>
              </a:rPr>
              <a:t>VOTERS more POWER </a:t>
            </a:r>
            <a:r>
              <a:rPr lang="en-US" sz="3300" b="1" dirty="0">
                <a:solidFill>
                  <a:srgbClr val="FF0000"/>
                </a:solidFill>
              </a:rPr>
              <a:t>to </a:t>
            </a:r>
            <a:r>
              <a:rPr lang="en-US" sz="3300" b="1" dirty="0" smtClean="0">
                <a:solidFill>
                  <a:srgbClr val="FF0000"/>
                </a:solidFill>
              </a:rPr>
              <a:t>MAKE LAWS</a:t>
            </a:r>
            <a:endParaRPr lang="en-US" sz="3300" b="1" dirty="0">
              <a:solidFill>
                <a:srgbClr val="FF0000"/>
              </a:solidFill>
            </a:endParaRPr>
          </a:p>
          <a:p>
            <a:pPr lvl="2"/>
            <a:r>
              <a:rPr lang="en-US" sz="3300" b="1" dirty="0"/>
              <a:t>Although these </a:t>
            </a:r>
            <a:r>
              <a:rPr lang="en-US" sz="3300" b="1" dirty="0">
                <a:solidFill>
                  <a:srgbClr val="FF0000"/>
                </a:solidFill>
              </a:rPr>
              <a:t>ideas were not originally </a:t>
            </a:r>
            <a:r>
              <a:rPr lang="en-US" sz="3300" b="1" dirty="0" smtClean="0">
                <a:solidFill>
                  <a:srgbClr val="FF0000"/>
                </a:solidFill>
              </a:rPr>
              <a:t>SUPPORTED by </a:t>
            </a:r>
            <a:r>
              <a:rPr lang="en-US" sz="3300" b="1" dirty="0">
                <a:solidFill>
                  <a:srgbClr val="FF0000"/>
                </a:solidFill>
              </a:rPr>
              <a:t>Republicans or Democrats, each party would eventually </a:t>
            </a:r>
            <a:r>
              <a:rPr lang="en-US" sz="3300" b="1" dirty="0" smtClean="0">
                <a:solidFill>
                  <a:srgbClr val="FF0000"/>
                </a:solidFill>
              </a:rPr>
              <a:t>ADOPT them</a:t>
            </a:r>
            <a:endParaRPr lang="en-US" sz="3300" b="1" dirty="0">
              <a:solidFill>
                <a:srgbClr val="FF0000"/>
              </a:solidFill>
            </a:endParaRPr>
          </a:p>
          <a:p>
            <a:pPr marL="1371600" lvl="3" indent="0">
              <a:spcBef>
                <a:spcPts val="100"/>
              </a:spcBef>
              <a:buNone/>
            </a:pP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1810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VOCAB LOG – 6.1, 10/24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r>
              <a:rPr lang="en-US" sz="2850" b="1" u="sng" dirty="0" smtClean="0">
                <a:solidFill>
                  <a:srgbClr val="FF0000"/>
                </a:solidFill>
              </a:rPr>
              <a:t>MAKE A NEW VOCAB LOG. </a:t>
            </a:r>
          </a:p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r>
              <a:rPr lang="en-US" sz="2850" b="1" u="sng" dirty="0" smtClean="0">
                <a:solidFill>
                  <a:srgbClr val="FF0000"/>
                </a:solidFill>
              </a:rPr>
              <a:t>LABEL “</a:t>
            </a:r>
            <a:r>
              <a:rPr lang="en-US" sz="2850" b="1" u="sng" dirty="0" smtClean="0">
                <a:solidFill>
                  <a:srgbClr val="0070C0"/>
                </a:solidFill>
              </a:rPr>
              <a:t>UNIT #6 VOCAB LOG</a:t>
            </a:r>
            <a:r>
              <a:rPr lang="en-US" sz="2850" b="1" u="sng" dirty="0" smtClean="0">
                <a:solidFill>
                  <a:srgbClr val="FF0000"/>
                </a:solidFill>
              </a:rPr>
              <a:t>” AT TOP OF PAGE. </a:t>
            </a:r>
          </a:p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r>
              <a:rPr lang="en-US" sz="2850" b="1" u="sng" dirty="0" smtClean="0">
                <a:solidFill>
                  <a:srgbClr val="FF0000"/>
                </a:solidFill>
              </a:rPr>
              <a:t>BELOW, LABEL TODAY’S VOCAB AS “</a:t>
            </a:r>
            <a:r>
              <a:rPr lang="en-US" sz="2850" b="1" u="sng" dirty="0" smtClean="0">
                <a:solidFill>
                  <a:srgbClr val="0070C0"/>
                </a:solidFill>
              </a:rPr>
              <a:t>6.1 – 10/24</a:t>
            </a:r>
            <a:r>
              <a:rPr lang="en-US" sz="2850" b="1" u="sng" dirty="0" smtClean="0">
                <a:solidFill>
                  <a:srgbClr val="FF0000"/>
                </a:solidFill>
              </a:rPr>
              <a:t>”</a:t>
            </a:r>
          </a:p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endParaRPr lang="en-US" sz="2850" b="1" u="sng" dirty="0" smtClean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IDEOLOGY</a:t>
            </a:r>
            <a:r>
              <a:rPr lang="en-US" sz="2850" b="1" dirty="0" smtClean="0"/>
              <a:t>: set of beliefs about human nature &amp; role of </a:t>
            </a:r>
            <a:r>
              <a:rPr lang="en-US" sz="2850" b="1" dirty="0" err="1" smtClean="0"/>
              <a:t>govt</a:t>
            </a:r>
            <a:endParaRPr lang="en-US" sz="2850" b="1" dirty="0" smtClean="0"/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POLITICAL SPECTRUM</a:t>
            </a:r>
            <a:r>
              <a:rPr lang="en-US" sz="2850" b="1" dirty="0" smtClean="0"/>
              <a:t>: range of political ideologies, from left- to right-wing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POLITICAL PARTY</a:t>
            </a:r>
            <a:r>
              <a:rPr lang="en-US" sz="2850" b="1" dirty="0" smtClean="0"/>
              <a:t>: organization of </a:t>
            </a:r>
            <a:r>
              <a:rPr lang="en-US" sz="2850" b="1" dirty="0" err="1" smtClean="0"/>
              <a:t>indvs</a:t>
            </a:r>
            <a:r>
              <a:rPr lang="en-US" sz="2850" b="1" dirty="0" smtClean="0"/>
              <a:t> w/ broad, common interests that organize to win elections, operate </a:t>
            </a:r>
            <a:r>
              <a:rPr lang="en-US" sz="2850" b="1" dirty="0" err="1" smtClean="0"/>
              <a:t>govt</a:t>
            </a:r>
            <a:r>
              <a:rPr lang="en-US" sz="2850" b="1" dirty="0" smtClean="0"/>
              <a:t>, &amp; influence </a:t>
            </a:r>
            <a:r>
              <a:rPr lang="en-US" sz="2850" b="1" dirty="0" err="1" smtClean="0"/>
              <a:t>govt</a:t>
            </a:r>
            <a:r>
              <a:rPr lang="en-US" sz="2850" b="1" dirty="0" smtClean="0"/>
              <a:t> policy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TWO-PARTY SYSTEM</a:t>
            </a:r>
            <a:r>
              <a:rPr lang="en-US" sz="2850" b="1" dirty="0" smtClean="0"/>
              <a:t>: in the USA, we have a political system where only 2 parties have a reasonable chance of winning elections, even though other smaller parties exist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u="sng" dirty="0" smtClean="0"/>
              <a:t>THIRD PARTY</a:t>
            </a:r>
            <a:r>
              <a:rPr lang="en-US" sz="2850" b="1" dirty="0" smtClean="0"/>
              <a:t>: smaller, minor parties that compete w/in our two-party system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850" b="1" dirty="0"/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HIGHLIGHT &amp; UNDERLINE ALL VOCAB TERMS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HAVE YOUR 6.1 NOTES OUT &amp; YOUR HIGHLIGHTER</a:t>
            </a:r>
          </a:p>
        </p:txBody>
      </p:sp>
    </p:spTree>
    <p:extLst>
      <p:ext uri="{BB962C8B-B14F-4D97-AF65-F5344CB8AC3E}">
        <p14:creationId xmlns:p14="http://schemas.microsoft.com/office/powerpoint/2010/main" val="35266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6.2 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17250" y="491613"/>
            <a:ext cx="12609250" cy="6366387"/>
          </a:xfrm>
        </p:spPr>
        <p:txBody>
          <a:bodyPr numCol="1">
            <a:noAutofit/>
          </a:bodyPr>
          <a:lstStyle/>
          <a:p>
            <a:pPr lvl="1">
              <a:spcBef>
                <a:spcPts val="200"/>
              </a:spcBef>
            </a:pPr>
            <a:r>
              <a:rPr lang="en-US" sz="3300" b="1" dirty="0">
                <a:solidFill>
                  <a:srgbClr val="FF0000"/>
                </a:solidFill>
              </a:rPr>
              <a:t>Types of third parties</a:t>
            </a:r>
            <a:r>
              <a:rPr lang="en-US" sz="3300" b="1" dirty="0"/>
              <a:t>:</a:t>
            </a:r>
          </a:p>
          <a:p>
            <a:pPr lvl="2">
              <a:spcBef>
                <a:spcPts val="20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SINGLE-ISSUE</a:t>
            </a:r>
            <a:r>
              <a:rPr lang="en-US" sz="3300" b="1" dirty="0" smtClean="0"/>
              <a:t>: </a:t>
            </a:r>
            <a:r>
              <a:rPr lang="en-US" sz="3300" b="1" dirty="0"/>
              <a:t>to promote </a:t>
            </a:r>
            <a:r>
              <a:rPr lang="en-US" sz="3300" b="1" dirty="0" smtClean="0">
                <a:solidFill>
                  <a:srgbClr val="FF0000"/>
                </a:solidFill>
              </a:rPr>
              <a:t>ONE SOCIAL, ECONOMIC, or MORAL </a:t>
            </a:r>
            <a:r>
              <a:rPr lang="en-US" sz="3300" b="1" dirty="0">
                <a:solidFill>
                  <a:srgbClr val="FF0000"/>
                </a:solidFill>
              </a:rPr>
              <a:t>issue</a:t>
            </a:r>
            <a:r>
              <a:rPr lang="en-US" sz="3300" b="1" dirty="0"/>
              <a:t> (ex.: the </a:t>
            </a:r>
            <a:r>
              <a:rPr lang="en-US" sz="3300" b="1" dirty="0" smtClean="0">
                <a:solidFill>
                  <a:srgbClr val="FF0000"/>
                </a:solidFill>
              </a:rPr>
              <a:t>PROHIBITION </a:t>
            </a:r>
            <a:r>
              <a:rPr lang="en-US" sz="3300" b="1" dirty="0">
                <a:solidFill>
                  <a:srgbClr val="FF0000"/>
                </a:solidFill>
              </a:rPr>
              <a:t>Party </a:t>
            </a:r>
            <a:r>
              <a:rPr lang="en-US" sz="3300" b="1" dirty="0"/>
              <a:t>wanted to </a:t>
            </a:r>
            <a:r>
              <a:rPr lang="en-US" sz="3300" b="1" dirty="0" smtClean="0">
                <a:solidFill>
                  <a:srgbClr val="FF0000"/>
                </a:solidFill>
              </a:rPr>
              <a:t>BAN the SALE of ALCOHOL</a:t>
            </a:r>
            <a:r>
              <a:rPr lang="en-US" sz="3300" b="1" dirty="0" smtClean="0"/>
              <a:t>)</a:t>
            </a:r>
            <a:endParaRPr lang="en-US" sz="3300" b="1" dirty="0"/>
          </a:p>
          <a:p>
            <a:pPr lvl="2">
              <a:spcBef>
                <a:spcPts val="20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IDEOLOGICAL</a:t>
            </a:r>
            <a:r>
              <a:rPr lang="en-US" sz="3300" b="1" dirty="0" smtClean="0"/>
              <a:t>: </a:t>
            </a:r>
            <a:r>
              <a:rPr lang="en-US" sz="3300" b="1" dirty="0"/>
              <a:t>to </a:t>
            </a:r>
            <a:r>
              <a:rPr lang="en-US" sz="3300" b="1" dirty="0">
                <a:solidFill>
                  <a:srgbClr val="FF0000"/>
                </a:solidFill>
              </a:rPr>
              <a:t>support a particular </a:t>
            </a:r>
            <a:r>
              <a:rPr lang="en-US" sz="3300" b="1" dirty="0" smtClean="0">
                <a:solidFill>
                  <a:srgbClr val="FF0000"/>
                </a:solidFill>
              </a:rPr>
              <a:t>IDEOLOGY</a:t>
            </a:r>
            <a:r>
              <a:rPr lang="en-US" sz="3300" b="1" dirty="0" smtClean="0"/>
              <a:t>, </a:t>
            </a:r>
            <a:r>
              <a:rPr lang="en-US" sz="3300" b="1" dirty="0"/>
              <a:t>or political </a:t>
            </a:r>
            <a:r>
              <a:rPr lang="en-US" sz="3300" b="1" dirty="0" smtClean="0"/>
              <a:t>PHILOSOPHY </a:t>
            </a:r>
            <a:r>
              <a:rPr lang="en-US" sz="3300" b="1" dirty="0"/>
              <a:t>(ex.: the </a:t>
            </a:r>
            <a:r>
              <a:rPr lang="en-US" sz="3300" b="1" dirty="0" smtClean="0">
                <a:solidFill>
                  <a:srgbClr val="FF0000"/>
                </a:solidFill>
              </a:rPr>
              <a:t>SOCIALIST LABOR </a:t>
            </a:r>
            <a:r>
              <a:rPr lang="en-US" sz="3300" b="1" dirty="0">
                <a:solidFill>
                  <a:srgbClr val="FF0000"/>
                </a:solidFill>
              </a:rPr>
              <a:t>Party would like to replace the </a:t>
            </a:r>
            <a:r>
              <a:rPr lang="en-US" sz="3300" b="1" dirty="0" smtClean="0">
                <a:solidFill>
                  <a:srgbClr val="FF0000"/>
                </a:solidFill>
              </a:rPr>
              <a:t>FREE-ENTERPRISE </a:t>
            </a:r>
            <a:r>
              <a:rPr lang="en-US" sz="3300" b="1" dirty="0">
                <a:solidFill>
                  <a:srgbClr val="FF0000"/>
                </a:solidFill>
              </a:rPr>
              <a:t>system with one where </a:t>
            </a:r>
            <a:r>
              <a:rPr lang="en-US" sz="3300" b="1" dirty="0" smtClean="0">
                <a:solidFill>
                  <a:srgbClr val="FF0000"/>
                </a:solidFill>
              </a:rPr>
              <a:t>WORKERS </a:t>
            </a:r>
            <a:r>
              <a:rPr lang="en-US" sz="3300" b="1" dirty="0">
                <a:solidFill>
                  <a:srgbClr val="FF0000"/>
                </a:solidFill>
              </a:rPr>
              <a:t>directly </a:t>
            </a:r>
            <a:r>
              <a:rPr lang="en-US" sz="3300" b="1" dirty="0" smtClean="0">
                <a:solidFill>
                  <a:srgbClr val="FF0000"/>
                </a:solidFill>
              </a:rPr>
              <a:t>OWN </a:t>
            </a:r>
            <a:r>
              <a:rPr lang="en-US" sz="3300" b="1" dirty="0">
                <a:solidFill>
                  <a:srgbClr val="FF0000"/>
                </a:solidFill>
              </a:rPr>
              <a:t>the </a:t>
            </a:r>
            <a:r>
              <a:rPr lang="en-US" sz="3300" b="1" dirty="0" smtClean="0">
                <a:solidFill>
                  <a:srgbClr val="FF0000"/>
                </a:solidFill>
              </a:rPr>
              <a:t>FACTORS </a:t>
            </a:r>
            <a:r>
              <a:rPr lang="en-US" sz="3300" b="1" dirty="0">
                <a:solidFill>
                  <a:srgbClr val="FF0000"/>
                </a:solidFill>
              </a:rPr>
              <a:t>of </a:t>
            </a:r>
            <a:r>
              <a:rPr lang="en-US" sz="3300" b="1" dirty="0" smtClean="0">
                <a:solidFill>
                  <a:srgbClr val="FF0000"/>
                </a:solidFill>
              </a:rPr>
              <a:t>PRODUCTION</a:t>
            </a:r>
            <a:r>
              <a:rPr lang="en-US" sz="3300" b="1" dirty="0" smtClean="0"/>
              <a:t>, </a:t>
            </a:r>
            <a:r>
              <a:rPr lang="en-US" sz="3300" b="1" dirty="0"/>
              <a:t>instead of </a:t>
            </a:r>
            <a:r>
              <a:rPr lang="en-US" sz="3300" b="1" dirty="0" smtClean="0"/>
              <a:t>STOCKHOLDERS)</a:t>
            </a:r>
            <a:endParaRPr lang="en-US" sz="3300" b="1" dirty="0"/>
          </a:p>
          <a:p>
            <a:pPr lvl="2">
              <a:spcBef>
                <a:spcPts val="20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INDEPENDENT candidates</a:t>
            </a:r>
            <a:r>
              <a:rPr lang="en-US" sz="3300" b="1" dirty="0"/>
              <a:t>: sometimes parties form around </a:t>
            </a:r>
            <a:r>
              <a:rPr lang="en-US" sz="3300" b="1" dirty="0" smtClean="0">
                <a:solidFill>
                  <a:srgbClr val="FF0000"/>
                </a:solidFill>
              </a:rPr>
              <a:t>LEADERS with </a:t>
            </a:r>
            <a:r>
              <a:rPr lang="en-US" sz="3300" b="1" dirty="0">
                <a:solidFill>
                  <a:srgbClr val="FF0000"/>
                </a:solidFill>
              </a:rPr>
              <a:t>a strong </a:t>
            </a:r>
            <a:r>
              <a:rPr lang="en-US" sz="3300" b="1" dirty="0" smtClean="0">
                <a:solidFill>
                  <a:srgbClr val="FF0000"/>
                </a:solidFill>
              </a:rPr>
              <a:t>FOLLOWING </a:t>
            </a:r>
            <a:r>
              <a:rPr lang="en-US" sz="3300" b="1" dirty="0"/>
              <a:t>(ex.: the </a:t>
            </a:r>
            <a:r>
              <a:rPr lang="en-US" sz="3300" b="1" dirty="0" smtClean="0">
                <a:solidFill>
                  <a:srgbClr val="FF0000"/>
                </a:solidFill>
              </a:rPr>
              <a:t>REFORM </a:t>
            </a:r>
            <a:r>
              <a:rPr lang="en-US" sz="3300" b="1" dirty="0">
                <a:solidFill>
                  <a:srgbClr val="FF0000"/>
                </a:solidFill>
              </a:rPr>
              <a:t>Party </a:t>
            </a:r>
            <a:r>
              <a:rPr lang="en-US" sz="3300" b="1" dirty="0"/>
              <a:t>formed from the </a:t>
            </a:r>
            <a:r>
              <a:rPr lang="en-US" sz="3300" b="1" dirty="0">
                <a:solidFill>
                  <a:srgbClr val="FF0000"/>
                </a:solidFill>
              </a:rPr>
              <a:t>candidacy of Ross Perot</a:t>
            </a:r>
            <a:r>
              <a:rPr lang="en-US" sz="3300" b="1" dirty="0"/>
              <a:t> in 1996, after he ran without a party in 1992</a:t>
            </a:r>
            <a:r>
              <a:rPr lang="en-US" sz="3300" b="1" dirty="0" smtClean="0"/>
              <a:t>)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112254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15141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6.2 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17250" y="615142"/>
            <a:ext cx="12609250" cy="6242858"/>
          </a:xfrm>
        </p:spPr>
        <p:txBody>
          <a:bodyPr numCol="1">
            <a:noAutofit/>
          </a:bodyPr>
          <a:lstStyle/>
          <a:p>
            <a:pPr lvl="1">
              <a:spcBef>
                <a:spcPts val="20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Obstacles </a:t>
            </a:r>
            <a:r>
              <a:rPr lang="en-US" sz="3300" b="1" dirty="0">
                <a:solidFill>
                  <a:srgbClr val="FF0000"/>
                </a:solidFill>
              </a:rPr>
              <a:t>to third parties</a:t>
            </a:r>
            <a:r>
              <a:rPr lang="en-US" sz="3300" b="1" dirty="0"/>
              <a:t>:</a:t>
            </a:r>
          </a:p>
          <a:p>
            <a:pPr lvl="2">
              <a:spcBef>
                <a:spcPts val="200"/>
              </a:spcBef>
            </a:pPr>
            <a:r>
              <a:rPr lang="en-US" sz="3300" b="1" dirty="0" smtClean="0"/>
              <a:t>TWO-PARTY </a:t>
            </a:r>
            <a:r>
              <a:rPr lang="en-US" sz="3300" b="1" dirty="0" smtClean="0">
                <a:solidFill>
                  <a:srgbClr val="FF0000"/>
                </a:solidFill>
              </a:rPr>
              <a:t>TRADITION</a:t>
            </a:r>
            <a:endParaRPr lang="en-US" sz="3300" b="1" dirty="0">
              <a:solidFill>
                <a:srgbClr val="FF0000"/>
              </a:solidFill>
            </a:endParaRPr>
          </a:p>
          <a:p>
            <a:pPr lvl="2">
              <a:spcBef>
                <a:spcPts val="200"/>
              </a:spcBef>
            </a:pPr>
            <a:r>
              <a:rPr lang="en-US" sz="3300" b="1" dirty="0"/>
              <a:t>Republicans &amp; Democrats are </a:t>
            </a:r>
            <a:r>
              <a:rPr lang="en-US" sz="3300" b="1" dirty="0" smtClean="0"/>
              <a:t>AUTOMATICALLY placed </a:t>
            </a:r>
            <a:r>
              <a:rPr lang="en-US" sz="3300" b="1" dirty="0"/>
              <a:t>on the </a:t>
            </a:r>
            <a:r>
              <a:rPr lang="en-US" sz="3300" b="1" dirty="0" smtClean="0"/>
              <a:t>BALLOT </a:t>
            </a:r>
            <a:r>
              <a:rPr lang="en-US" sz="3300" b="1" dirty="0"/>
              <a:t>in many states, while other candidates/parties </a:t>
            </a:r>
            <a:r>
              <a:rPr lang="en-US" sz="3300" b="1" dirty="0">
                <a:solidFill>
                  <a:srgbClr val="FF0000"/>
                </a:solidFill>
              </a:rPr>
              <a:t>must obtain large number of </a:t>
            </a:r>
            <a:r>
              <a:rPr lang="en-US" sz="3300" b="1" dirty="0" smtClean="0">
                <a:solidFill>
                  <a:srgbClr val="FF0000"/>
                </a:solidFill>
              </a:rPr>
              <a:t>VOTER SIGNATURES to </a:t>
            </a:r>
            <a:r>
              <a:rPr lang="en-US" sz="3300" b="1" dirty="0">
                <a:solidFill>
                  <a:srgbClr val="FF0000"/>
                </a:solidFill>
              </a:rPr>
              <a:t>get on the ballot</a:t>
            </a:r>
          </a:p>
          <a:p>
            <a:pPr lvl="2">
              <a:spcBef>
                <a:spcPts val="200"/>
              </a:spcBef>
            </a:pPr>
            <a:r>
              <a:rPr lang="en-US" sz="3300" b="1" dirty="0"/>
              <a:t>Often have </a:t>
            </a:r>
            <a:r>
              <a:rPr lang="en-US" sz="3300" b="1" dirty="0">
                <a:solidFill>
                  <a:srgbClr val="FF0000"/>
                </a:solidFill>
              </a:rPr>
              <a:t>trouble raising large sums of </a:t>
            </a:r>
            <a:r>
              <a:rPr lang="en-US" sz="3300" b="1" dirty="0" smtClean="0">
                <a:solidFill>
                  <a:srgbClr val="FF0000"/>
                </a:solidFill>
              </a:rPr>
              <a:t>MONEY </a:t>
            </a:r>
            <a:r>
              <a:rPr lang="en-US" sz="3300" b="1" dirty="0" smtClean="0"/>
              <a:t>required </a:t>
            </a:r>
            <a:r>
              <a:rPr lang="en-US" sz="3300" b="1" dirty="0"/>
              <a:t>to </a:t>
            </a:r>
            <a:r>
              <a:rPr lang="en-US" sz="3300" b="1" dirty="0" smtClean="0"/>
              <a:t>COMPETE </a:t>
            </a:r>
            <a:r>
              <a:rPr lang="en-US" sz="3300" b="1" dirty="0"/>
              <a:t>in campaigns against the major parties</a:t>
            </a:r>
          </a:p>
          <a:p>
            <a:pPr lvl="1">
              <a:spcBef>
                <a:spcPts val="200"/>
              </a:spcBef>
            </a:pPr>
            <a:r>
              <a:rPr lang="en-US" sz="3300" b="1" dirty="0">
                <a:solidFill>
                  <a:srgbClr val="FF0000"/>
                </a:solidFill>
              </a:rPr>
              <a:t>Most popular third/minor parties</a:t>
            </a:r>
            <a:r>
              <a:rPr lang="en-US" sz="3300" b="1" dirty="0"/>
              <a:t>: </a:t>
            </a:r>
            <a:r>
              <a:rPr lang="en-US" sz="3300" b="1" dirty="0" smtClean="0">
                <a:solidFill>
                  <a:srgbClr val="FF0000"/>
                </a:solidFill>
              </a:rPr>
              <a:t>GREEN Party (</a:t>
            </a:r>
            <a:r>
              <a:rPr lang="en-US" sz="3300" b="1" dirty="0" err="1" smtClean="0">
                <a:solidFill>
                  <a:srgbClr val="FF0000"/>
                </a:solidFill>
              </a:rPr>
              <a:t>LEFT-wing</a:t>
            </a:r>
            <a:r>
              <a:rPr lang="en-US" sz="3300" b="1" dirty="0">
                <a:solidFill>
                  <a:srgbClr val="FF0000"/>
                </a:solidFill>
              </a:rPr>
              <a:t>) </a:t>
            </a:r>
            <a:r>
              <a:rPr lang="en-US" sz="3300" b="1" dirty="0"/>
              <a:t>&amp; </a:t>
            </a:r>
            <a:r>
              <a:rPr lang="en-US" sz="3300" b="1" dirty="0" smtClean="0">
                <a:solidFill>
                  <a:srgbClr val="FF0000"/>
                </a:solidFill>
              </a:rPr>
              <a:t>LIBERTARIAN (</a:t>
            </a:r>
            <a:r>
              <a:rPr lang="en-US" sz="3300" b="1" dirty="0" err="1" smtClean="0">
                <a:solidFill>
                  <a:srgbClr val="FF0000"/>
                </a:solidFill>
              </a:rPr>
              <a:t>RIGHT-wing</a:t>
            </a:r>
            <a:r>
              <a:rPr lang="en-US" sz="3300" b="1" dirty="0" smtClean="0">
                <a:solidFill>
                  <a:srgbClr val="FF0000"/>
                </a:solidFill>
              </a:rPr>
              <a:t>)</a:t>
            </a:r>
            <a:endParaRPr lang="en-US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91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6.2 –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4496023"/>
          </a:xfrm>
        </p:spPr>
        <p:txBody>
          <a:bodyPr numCol="1">
            <a:noAutofit/>
          </a:bodyPr>
          <a:lstStyle/>
          <a:p>
            <a:pPr lvl="0">
              <a:spcBef>
                <a:spcPts val="10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Other </a:t>
            </a:r>
            <a:r>
              <a:rPr lang="en-US" sz="3300" b="1" dirty="0">
                <a:solidFill>
                  <a:srgbClr val="FF0000"/>
                </a:solidFill>
              </a:rPr>
              <a:t>Party Systems</a:t>
            </a:r>
            <a:r>
              <a:rPr lang="en-US" sz="3300" b="1" dirty="0"/>
              <a:t>:</a:t>
            </a:r>
          </a:p>
          <a:p>
            <a:pPr lvl="1">
              <a:spcBef>
                <a:spcPts val="10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MULTI-PARTY</a:t>
            </a:r>
            <a:r>
              <a:rPr lang="en-US" sz="3300" b="1" dirty="0" smtClean="0"/>
              <a:t> Systems</a:t>
            </a:r>
            <a:r>
              <a:rPr lang="en-US" sz="3300" b="1" dirty="0"/>
              <a:t>: in </a:t>
            </a:r>
            <a:r>
              <a:rPr lang="en-US" sz="3300" b="1" dirty="0">
                <a:solidFill>
                  <a:srgbClr val="FF0000"/>
                </a:solidFill>
              </a:rPr>
              <a:t>many European countries</a:t>
            </a:r>
            <a:r>
              <a:rPr lang="en-US" sz="3300" b="1" dirty="0"/>
              <a:t>, there are </a:t>
            </a:r>
            <a:r>
              <a:rPr lang="en-US" sz="3300" b="1" dirty="0">
                <a:solidFill>
                  <a:srgbClr val="FF0000"/>
                </a:solidFill>
              </a:rPr>
              <a:t>more than </a:t>
            </a:r>
            <a:r>
              <a:rPr lang="en-US" sz="3300" b="1" dirty="0" smtClean="0">
                <a:solidFill>
                  <a:srgbClr val="FF0000"/>
                </a:solidFill>
              </a:rPr>
              <a:t>TWO </a:t>
            </a:r>
            <a:r>
              <a:rPr lang="en-US" sz="3300" b="1" dirty="0">
                <a:solidFill>
                  <a:srgbClr val="FF0000"/>
                </a:solidFill>
              </a:rPr>
              <a:t>parties </a:t>
            </a:r>
            <a:r>
              <a:rPr lang="en-US" sz="3300" b="1" dirty="0"/>
              <a:t>that compete &amp; win elections</a:t>
            </a:r>
          </a:p>
          <a:p>
            <a:pPr lvl="2">
              <a:spcBef>
                <a:spcPts val="100"/>
              </a:spcBef>
            </a:pPr>
            <a:r>
              <a:rPr lang="en-US" sz="3300" b="1" dirty="0"/>
              <a:t>In these systems, </a:t>
            </a:r>
            <a:r>
              <a:rPr lang="en-US" sz="3300" b="1" dirty="0">
                <a:solidFill>
                  <a:srgbClr val="FF0000"/>
                </a:solidFill>
              </a:rPr>
              <a:t>one party rarely wins enough </a:t>
            </a:r>
            <a:r>
              <a:rPr lang="en-US" sz="3300" b="1" dirty="0" smtClean="0">
                <a:solidFill>
                  <a:srgbClr val="FF0000"/>
                </a:solidFill>
              </a:rPr>
              <a:t>SUPPORT to CONTROL the </a:t>
            </a:r>
            <a:r>
              <a:rPr lang="en-US" sz="3300" b="1" dirty="0" err="1" smtClean="0">
                <a:solidFill>
                  <a:srgbClr val="FF0000"/>
                </a:solidFill>
              </a:rPr>
              <a:t>govt</a:t>
            </a:r>
            <a:endParaRPr lang="en-US" sz="3300" b="1" dirty="0">
              <a:solidFill>
                <a:srgbClr val="FF0000"/>
              </a:solidFill>
            </a:endParaRPr>
          </a:p>
          <a:p>
            <a:pPr lvl="2">
              <a:spcBef>
                <a:spcPts val="100"/>
              </a:spcBef>
            </a:pPr>
            <a:r>
              <a:rPr lang="en-US" sz="3300" b="1" dirty="0"/>
              <a:t>Parties join shifting </a:t>
            </a:r>
            <a:r>
              <a:rPr lang="en-US" sz="3300" b="1" dirty="0" smtClean="0"/>
              <a:t>COALITIONS on </a:t>
            </a:r>
            <a:r>
              <a:rPr lang="en-US" sz="3300" b="1" dirty="0"/>
              <a:t>different issues</a:t>
            </a:r>
          </a:p>
          <a:p>
            <a:pPr lvl="1">
              <a:spcBef>
                <a:spcPts val="10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ONE-PARTY</a:t>
            </a:r>
            <a:r>
              <a:rPr lang="en-US" sz="3300" b="1" dirty="0" smtClean="0"/>
              <a:t> Systems</a:t>
            </a:r>
            <a:r>
              <a:rPr lang="en-US" sz="3300" b="1" dirty="0"/>
              <a:t>: in many places, </a:t>
            </a:r>
            <a:r>
              <a:rPr lang="en-US" sz="3300" b="1" dirty="0">
                <a:solidFill>
                  <a:srgbClr val="FF0000"/>
                </a:solidFill>
              </a:rPr>
              <a:t>like </a:t>
            </a:r>
            <a:r>
              <a:rPr lang="en-US" sz="3300" b="1" dirty="0" smtClean="0">
                <a:solidFill>
                  <a:srgbClr val="FF0000"/>
                </a:solidFill>
              </a:rPr>
              <a:t>CHINA, </a:t>
            </a:r>
            <a:r>
              <a:rPr lang="en-US" sz="3300" b="1" dirty="0">
                <a:solidFill>
                  <a:srgbClr val="FF0000"/>
                </a:solidFill>
              </a:rPr>
              <a:t>only </a:t>
            </a:r>
            <a:r>
              <a:rPr lang="en-US" sz="3300" b="1" dirty="0" smtClean="0">
                <a:solidFill>
                  <a:srgbClr val="FF0000"/>
                </a:solidFill>
              </a:rPr>
              <a:t>ONE </a:t>
            </a:r>
            <a:r>
              <a:rPr lang="en-US" sz="3300" b="1" dirty="0">
                <a:solidFill>
                  <a:srgbClr val="FF0000"/>
                </a:solidFill>
              </a:rPr>
              <a:t>party is allowed to </a:t>
            </a:r>
            <a:r>
              <a:rPr lang="en-US" sz="3300" b="1" dirty="0" smtClean="0">
                <a:solidFill>
                  <a:srgbClr val="FF0000"/>
                </a:solidFill>
              </a:rPr>
              <a:t>EXIST</a:t>
            </a:r>
            <a:r>
              <a:rPr lang="en-US" sz="3300" b="1" dirty="0" smtClean="0"/>
              <a:t>; </a:t>
            </a:r>
            <a:r>
              <a:rPr lang="en-US" sz="3300" b="1" dirty="0">
                <a:solidFill>
                  <a:srgbClr val="FF0000"/>
                </a:solidFill>
              </a:rPr>
              <a:t>only </a:t>
            </a:r>
            <a:r>
              <a:rPr lang="en-US" sz="3300" b="1" dirty="0" smtClean="0">
                <a:solidFill>
                  <a:srgbClr val="FF0000"/>
                </a:solidFill>
              </a:rPr>
              <a:t>MEMBERS </a:t>
            </a:r>
            <a:r>
              <a:rPr lang="en-US" sz="3300" b="1" dirty="0"/>
              <a:t>of that party are </a:t>
            </a:r>
            <a:r>
              <a:rPr lang="en-US" sz="3300" b="1" dirty="0" smtClean="0">
                <a:solidFill>
                  <a:srgbClr val="FF0000"/>
                </a:solidFill>
              </a:rPr>
              <a:t>ALLOWED to </a:t>
            </a:r>
            <a:r>
              <a:rPr lang="en-US" sz="3300" b="1" dirty="0">
                <a:solidFill>
                  <a:srgbClr val="FF0000"/>
                </a:solidFill>
              </a:rPr>
              <a:t>fill government </a:t>
            </a:r>
            <a:r>
              <a:rPr lang="en-US" sz="3300" b="1" dirty="0" smtClean="0">
                <a:solidFill>
                  <a:srgbClr val="FF0000"/>
                </a:solidFill>
              </a:rPr>
              <a:t>positions</a:t>
            </a:r>
          </a:p>
        </p:txBody>
      </p:sp>
    </p:spTree>
    <p:extLst>
      <p:ext uri="{BB962C8B-B14F-4D97-AF65-F5344CB8AC3E}">
        <p14:creationId xmlns:p14="http://schemas.microsoft.com/office/powerpoint/2010/main" val="304731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6.2 – ROLES OF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129"/>
            <a:ext cx="12192000" cy="6431872"/>
          </a:xfrm>
        </p:spPr>
        <p:txBody>
          <a:bodyPr numCol="1">
            <a:no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ROLES OF POLITICAL PARTIES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Organizing </a:t>
            </a:r>
            <a:r>
              <a:rPr lang="en-US" sz="3000" b="1" dirty="0">
                <a:solidFill>
                  <a:srgbClr val="FF0000"/>
                </a:solidFill>
              </a:rPr>
              <a:t>to win elections</a:t>
            </a:r>
            <a:r>
              <a:rPr lang="en-US" sz="3000" b="1" dirty="0"/>
              <a:t>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Each party has a </a:t>
            </a:r>
            <a:r>
              <a:rPr lang="en-US" sz="3000" b="1" dirty="0" smtClean="0"/>
              <a:t>NATIONAL COMMITTEE made </a:t>
            </a:r>
            <a:r>
              <a:rPr lang="en-US" sz="3000" b="1" dirty="0"/>
              <a:t>up of representatives from each state led by a </a:t>
            </a:r>
            <a:r>
              <a:rPr lang="en-US" sz="3000" b="1" dirty="0" smtClean="0"/>
              <a:t>CHAIRPERSON; </a:t>
            </a:r>
            <a:r>
              <a:rPr lang="en-US" sz="3000" b="1" dirty="0"/>
              <a:t>also organize at the </a:t>
            </a:r>
            <a:r>
              <a:rPr lang="en-US" sz="3000" b="1" dirty="0" smtClean="0"/>
              <a:t>STATE &amp; LOCAL level</a:t>
            </a:r>
            <a:endParaRPr lang="en-US" sz="3000" b="1" dirty="0"/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Make </a:t>
            </a:r>
            <a:r>
              <a:rPr lang="en-US" sz="3000" b="1" dirty="0" smtClean="0"/>
              <a:t>RULES governing </a:t>
            </a:r>
            <a:r>
              <a:rPr lang="en-US" sz="3000" b="1" dirty="0"/>
              <a:t>the </a:t>
            </a:r>
            <a:r>
              <a:rPr lang="en-US" sz="3000" b="1" dirty="0" smtClean="0"/>
              <a:t>SELECTION of CANDIDATES</a:t>
            </a:r>
            <a:endParaRPr lang="en-US" sz="3000" b="1" dirty="0"/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RECRUIT CANDIDATES to RUN for OFFICE</a:t>
            </a:r>
            <a:endParaRPr lang="en-US" sz="3000" b="1" dirty="0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Lead </a:t>
            </a:r>
            <a:r>
              <a:rPr lang="en-US" sz="3000" b="1" dirty="0" smtClean="0">
                <a:solidFill>
                  <a:srgbClr val="FF0000"/>
                </a:solidFill>
              </a:rPr>
              <a:t>FUNDRAISING efforts </a:t>
            </a:r>
            <a:r>
              <a:rPr lang="en-US" sz="3000" b="1" dirty="0">
                <a:solidFill>
                  <a:srgbClr val="FF0000"/>
                </a:solidFill>
              </a:rPr>
              <a:t>to finance </a:t>
            </a:r>
            <a:r>
              <a:rPr lang="en-US" sz="3000" b="1" dirty="0"/>
              <a:t>the </a:t>
            </a:r>
            <a:r>
              <a:rPr lang="en-US" sz="3000" b="1" dirty="0" smtClean="0">
                <a:solidFill>
                  <a:srgbClr val="FF0000"/>
                </a:solidFill>
              </a:rPr>
              <a:t>PARTY</a:t>
            </a:r>
            <a:r>
              <a:rPr lang="en-US" sz="3000" b="1" dirty="0" smtClean="0"/>
              <a:t>, </a:t>
            </a:r>
            <a:r>
              <a:rPr lang="en-US" sz="3000" b="1" dirty="0"/>
              <a:t>its </a:t>
            </a:r>
            <a:r>
              <a:rPr lang="en-US" sz="3000" b="1" dirty="0" smtClean="0">
                <a:solidFill>
                  <a:srgbClr val="FF0000"/>
                </a:solidFill>
              </a:rPr>
              <a:t>NATIONAL CONVENTIONS</a:t>
            </a:r>
            <a:r>
              <a:rPr lang="en-US" sz="3000" b="1" dirty="0" smtClean="0"/>
              <a:t>, </a:t>
            </a:r>
            <a:r>
              <a:rPr lang="en-US" sz="3000" b="1" dirty="0"/>
              <a:t>&amp; </a:t>
            </a:r>
            <a:r>
              <a:rPr lang="en-US" sz="3000" b="1" dirty="0">
                <a:solidFill>
                  <a:srgbClr val="FF0000"/>
                </a:solidFill>
              </a:rPr>
              <a:t>its party’s </a:t>
            </a:r>
            <a:r>
              <a:rPr lang="en-US" sz="3000" b="1" dirty="0" smtClean="0">
                <a:solidFill>
                  <a:srgbClr val="FF0000"/>
                </a:solidFill>
              </a:rPr>
              <a:t>CANDIDATES </a:t>
            </a:r>
            <a:r>
              <a:rPr lang="en-US" sz="3000" b="1" dirty="0" smtClean="0"/>
              <a:t>that </a:t>
            </a:r>
            <a:r>
              <a:rPr lang="en-US" sz="3000" b="1" dirty="0"/>
              <a:t>are </a:t>
            </a:r>
            <a:r>
              <a:rPr lang="en-US" sz="3000" b="1" dirty="0" smtClean="0"/>
              <a:t>RUNNING for OFFICE</a:t>
            </a:r>
            <a:endParaRPr lang="en-US" sz="3000" b="1" dirty="0"/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RUN CAMPAIGNS and </a:t>
            </a:r>
            <a:r>
              <a:rPr lang="en-US" sz="3000" b="1" dirty="0">
                <a:solidFill>
                  <a:srgbClr val="FF0000"/>
                </a:solidFill>
              </a:rPr>
              <a:t>conduct other </a:t>
            </a:r>
            <a:r>
              <a:rPr lang="en-US" sz="3000" b="1" dirty="0" smtClean="0">
                <a:solidFill>
                  <a:srgbClr val="FF0000"/>
                </a:solidFill>
              </a:rPr>
              <a:t>CAMPAIGN </a:t>
            </a:r>
            <a:r>
              <a:rPr lang="en-US" sz="3000" b="1" dirty="0">
                <a:solidFill>
                  <a:srgbClr val="FF0000"/>
                </a:solidFill>
              </a:rPr>
              <a:t>activities </a:t>
            </a:r>
            <a:r>
              <a:rPr lang="en-US" sz="3000" b="1" dirty="0"/>
              <a:t>for their party’s </a:t>
            </a:r>
            <a:r>
              <a:rPr lang="en-US" sz="3000" b="1" dirty="0" smtClean="0"/>
              <a:t>candidates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15796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6.2 – ROLES OF POLITICAL PARTIES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129"/>
            <a:ext cx="12192000" cy="6431872"/>
          </a:xfrm>
        </p:spPr>
        <p:txBody>
          <a:bodyPr numCol="1">
            <a:no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Operating </a:t>
            </a:r>
            <a:r>
              <a:rPr lang="en-US" sz="3000" b="1" dirty="0">
                <a:solidFill>
                  <a:srgbClr val="FF0000"/>
                </a:solidFill>
              </a:rPr>
              <a:t>the government: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CONGRESS &amp; STATE LEGISLATURES</a:t>
            </a:r>
            <a:r>
              <a:rPr lang="en-US" sz="3000" b="1" dirty="0" smtClean="0"/>
              <a:t> (like </a:t>
            </a:r>
            <a:r>
              <a:rPr lang="en-US" sz="3000" b="1" dirty="0"/>
              <a:t>the NC </a:t>
            </a:r>
            <a:r>
              <a:rPr lang="en-US" sz="3000" b="1" dirty="0" smtClean="0"/>
              <a:t>GENERAL ASSEMBLY) </a:t>
            </a:r>
            <a:r>
              <a:rPr lang="en-US" sz="3000" b="1" dirty="0"/>
              <a:t>are organized by &amp; </a:t>
            </a:r>
            <a:r>
              <a:rPr lang="en-US" sz="3000" b="1" dirty="0">
                <a:solidFill>
                  <a:srgbClr val="FF0000"/>
                </a:solidFill>
              </a:rPr>
              <a:t>carry on work based on </a:t>
            </a:r>
            <a:r>
              <a:rPr lang="en-US" sz="3000" b="1" dirty="0" smtClean="0">
                <a:solidFill>
                  <a:srgbClr val="FF0000"/>
                </a:solidFill>
              </a:rPr>
              <a:t>PARTY AFFILIATION (controlled </a:t>
            </a:r>
            <a:r>
              <a:rPr lang="en-US" sz="3000" b="1" dirty="0">
                <a:solidFill>
                  <a:srgbClr val="FF0000"/>
                </a:solidFill>
              </a:rPr>
              <a:t>by </a:t>
            </a:r>
            <a:r>
              <a:rPr lang="en-US" sz="3000" b="1" dirty="0" smtClean="0">
                <a:solidFill>
                  <a:srgbClr val="FF0000"/>
                </a:solidFill>
              </a:rPr>
              <a:t>MAJORITY </a:t>
            </a:r>
            <a:r>
              <a:rPr lang="en-US" sz="3000" b="1" dirty="0">
                <a:solidFill>
                  <a:srgbClr val="FF0000"/>
                </a:solidFill>
              </a:rPr>
              <a:t>party)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PRESIDENTS &amp; GOVERNORS appoint </a:t>
            </a:r>
            <a:r>
              <a:rPr lang="en-US" sz="3000" b="1" dirty="0">
                <a:solidFill>
                  <a:srgbClr val="FF0000"/>
                </a:solidFill>
              </a:rPr>
              <a:t>people belonging to their party </a:t>
            </a:r>
            <a:r>
              <a:rPr lang="en-US" sz="3000" b="1" dirty="0"/>
              <a:t>to positions in government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FF0000"/>
                </a:solidFill>
              </a:rPr>
              <a:t>Influencing government policy</a:t>
            </a:r>
            <a:r>
              <a:rPr lang="en-US" sz="3000" b="1" dirty="0"/>
              <a:t>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INFORM CITIZENS </a:t>
            </a:r>
            <a:r>
              <a:rPr lang="en-US" sz="3000" b="1" dirty="0" smtClean="0"/>
              <a:t>about </a:t>
            </a:r>
            <a:r>
              <a:rPr lang="en-US" sz="3000" b="1" dirty="0"/>
              <a:t>issues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CARRY the PEOPLE’S message </a:t>
            </a:r>
            <a:r>
              <a:rPr lang="en-US" sz="3000" b="1" dirty="0">
                <a:solidFill>
                  <a:srgbClr val="FF0000"/>
                </a:solidFill>
              </a:rPr>
              <a:t>to elected officials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ACT as a WATCHDOG </a:t>
            </a:r>
            <a:r>
              <a:rPr lang="en-US" sz="3000" b="1" dirty="0">
                <a:solidFill>
                  <a:srgbClr val="FF0000"/>
                </a:solidFill>
              </a:rPr>
              <a:t>when out of power </a:t>
            </a:r>
            <a:r>
              <a:rPr lang="en-US" sz="3000" b="1" dirty="0"/>
              <a:t>against the party that is in </a:t>
            </a:r>
            <a:r>
              <a:rPr lang="en-US" sz="3000" b="1" dirty="0" smtClean="0"/>
              <a:t>power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5388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97149"/>
          </a:xfrm>
        </p:spPr>
        <p:txBody>
          <a:bodyPr numCol="1">
            <a:noAutofit/>
          </a:bodyPr>
          <a:lstStyle/>
          <a:p>
            <a:r>
              <a:rPr lang="en-US" sz="3000" b="1" dirty="0" smtClean="0">
                <a:solidFill>
                  <a:srgbClr val="00B050"/>
                </a:solidFill>
                <a:latin typeface="+mn-lt"/>
              </a:rPr>
              <a:t>6.2 – PUBLIC OPINION</a:t>
            </a:r>
            <a:endParaRPr lang="en-US" sz="3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99495"/>
            <a:ext cx="12192000" cy="6458505"/>
          </a:xfrm>
        </p:spPr>
        <p:txBody>
          <a:bodyPr numCol="1">
            <a:noAutofit/>
          </a:bodyPr>
          <a:lstStyle/>
          <a:p>
            <a:pPr lvl="0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FF0000"/>
                </a:solidFill>
              </a:rPr>
              <a:t>Public opinion: </a:t>
            </a:r>
            <a:r>
              <a:rPr lang="en-US" sz="3000" b="1" dirty="0" smtClean="0">
                <a:solidFill>
                  <a:srgbClr val="FF0000"/>
                </a:solidFill>
              </a:rPr>
              <a:t>ATTITUDES &amp; OPINIONS </a:t>
            </a:r>
            <a:r>
              <a:rPr lang="en-US" sz="3000" b="1" dirty="0" smtClean="0"/>
              <a:t>MANY people </a:t>
            </a:r>
            <a:r>
              <a:rPr lang="en-US" sz="3000" b="1" dirty="0"/>
              <a:t>hold </a:t>
            </a:r>
            <a:r>
              <a:rPr lang="en-US" sz="3000" b="1" dirty="0">
                <a:solidFill>
                  <a:srgbClr val="FF0000"/>
                </a:solidFill>
              </a:rPr>
              <a:t>about particular </a:t>
            </a:r>
            <a:r>
              <a:rPr lang="en-US" sz="3000" b="1" dirty="0" smtClean="0">
                <a:solidFill>
                  <a:srgbClr val="FF0000"/>
                </a:solidFill>
              </a:rPr>
              <a:t>PEOPLE or ISSUES</a:t>
            </a:r>
            <a:endParaRPr lang="en-US" sz="3000" b="1" dirty="0">
              <a:solidFill>
                <a:srgbClr val="FF0000"/>
              </a:solidFill>
            </a:endParaRPr>
          </a:p>
          <a:p>
            <a:pPr lvl="0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FF0000"/>
                </a:solidFill>
              </a:rPr>
              <a:t>Role of public opinion</a:t>
            </a:r>
            <a:r>
              <a:rPr lang="en-US" sz="3000" b="1" dirty="0"/>
              <a:t>: </a:t>
            </a:r>
            <a:r>
              <a:rPr lang="en-US" sz="3000" b="1" dirty="0" smtClean="0">
                <a:solidFill>
                  <a:srgbClr val="FF0000"/>
                </a:solidFill>
              </a:rPr>
              <a:t>CONGRESS &amp; </a:t>
            </a:r>
            <a:r>
              <a:rPr lang="en-US" sz="3000" b="1" dirty="0">
                <a:solidFill>
                  <a:srgbClr val="FF0000"/>
                </a:solidFill>
              </a:rPr>
              <a:t>the </a:t>
            </a:r>
            <a:r>
              <a:rPr lang="en-US" sz="3000" b="1" dirty="0" smtClean="0">
                <a:solidFill>
                  <a:srgbClr val="FF0000"/>
                </a:solidFill>
              </a:rPr>
              <a:t>PRESIDENT </a:t>
            </a:r>
            <a:r>
              <a:rPr lang="en-US" sz="3000" b="1" dirty="0">
                <a:solidFill>
                  <a:srgbClr val="FF0000"/>
                </a:solidFill>
              </a:rPr>
              <a:t>use public opinion to gain a sense about what </a:t>
            </a:r>
            <a:r>
              <a:rPr lang="en-US" sz="3000" b="1" dirty="0" smtClean="0">
                <a:solidFill>
                  <a:srgbClr val="FF0000"/>
                </a:solidFill>
              </a:rPr>
              <a:t>POLICIES &amp; PROGRAMS </a:t>
            </a:r>
            <a:r>
              <a:rPr lang="en-US" sz="3000" b="1" dirty="0">
                <a:solidFill>
                  <a:srgbClr val="FF0000"/>
                </a:solidFill>
              </a:rPr>
              <a:t>they should pursue</a:t>
            </a:r>
            <a:r>
              <a:rPr lang="en-US" sz="3000" b="1" dirty="0"/>
              <a:t>; if they want to </a:t>
            </a:r>
            <a:r>
              <a:rPr lang="en-US" sz="3000" b="1" dirty="0" smtClean="0"/>
              <a:t>GAIN or MAINTAIN their POPULARITY </a:t>
            </a:r>
            <a:r>
              <a:rPr lang="en-US" sz="3000" b="1" dirty="0"/>
              <a:t>with the public, they will </a:t>
            </a:r>
            <a:r>
              <a:rPr lang="en-US" sz="3000" b="1" dirty="0">
                <a:solidFill>
                  <a:srgbClr val="FF0000"/>
                </a:solidFill>
              </a:rPr>
              <a:t>try to </a:t>
            </a:r>
            <a:r>
              <a:rPr lang="en-US" sz="3000" b="1" dirty="0" smtClean="0">
                <a:solidFill>
                  <a:srgbClr val="FF0000"/>
                </a:solidFill>
              </a:rPr>
              <a:t>FOLLOW the WILL of the PEOPLE</a:t>
            </a:r>
            <a:endParaRPr lang="en-US" sz="3000" b="1" dirty="0">
              <a:solidFill>
                <a:srgbClr val="FF0000"/>
              </a:solidFill>
            </a:endParaRPr>
          </a:p>
          <a:p>
            <a:pPr lvl="0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FF0000"/>
                </a:solidFill>
              </a:rPr>
              <a:t>Public opinion is </a:t>
            </a:r>
            <a:r>
              <a:rPr lang="en-US" sz="3000" b="1" dirty="0" smtClean="0">
                <a:solidFill>
                  <a:srgbClr val="FF0000"/>
                </a:solidFill>
              </a:rPr>
              <a:t>DIVERSE</a:t>
            </a:r>
            <a:r>
              <a:rPr lang="en-US" sz="3000" b="1" dirty="0" smtClean="0"/>
              <a:t>:</a:t>
            </a:r>
            <a:endParaRPr lang="en-US" sz="3000" b="1" dirty="0"/>
          </a:p>
          <a:p>
            <a:pPr lvl="1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rgbClr val="FF0000"/>
                </a:solidFill>
              </a:rPr>
              <a:t>Most Americans </a:t>
            </a:r>
            <a:r>
              <a:rPr lang="en-US" sz="3000" b="1" dirty="0" smtClean="0">
                <a:solidFill>
                  <a:srgbClr val="FF0000"/>
                </a:solidFill>
              </a:rPr>
              <a:t>AGREE on very few ISSUES</a:t>
            </a:r>
            <a:endParaRPr lang="en-US" sz="3000" b="1" dirty="0">
              <a:solidFill>
                <a:srgbClr val="FF0000"/>
              </a:solidFill>
            </a:endParaRPr>
          </a:p>
          <a:p>
            <a:pPr lvl="1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/>
              <a:t>Ex.: Some Americans believe we should </a:t>
            </a:r>
            <a:r>
              <a:rPr lang="en-US" sz="3000" b="1" dirty="0" smtClean="0"/>
              <a:t>INCREASE military </a:t>
            </a:r>
            <a:r>
              <a:rPr lang="en-US" sz="3000" b="1" dirty="0"/>
              <a:t>spending, while others wish to </a:t>
            </a:r>
            <a:r>
              <a:rPr lang="en-US" sz="3000" b="1" dirty="0" smtClean="0"/>
              <a:t>DECREASE it</a:t>
            </a:r>
            <a:endParaRPr lang="en-US" sz="3000" b="1" dirty="0"/>
          </a:p>
          <a:p>
            <a:pPr lvl="1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/>
              <a:t>ENOUGH people </a:t>
            </a:r>
            <a:r>
              <a:rPr lang="en-US" sz="3000" b="1" dirty="0"/>
              <a:t>must agree on an issue in order for government to </a:t>
            </a:r>
            <a:r>
              <a:rPr lang="en-US" sz="3000" b="1" dirty="0" smtClean="0"/>
              <a:t>LISTEN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6954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97149"/>
          </a:xfrm>
        </p:spPr>
        <p:txBody>
          <a:bodyPr numCol="1">
            <a:noAutofit/>
          </a:bodyPr>
          <a:lstStyle/>
          <a:p>
            <a:r>
              <a:rPr lang="en-US" sz="3000" b="1" dirty="0" smtClean="0">
                <a:solidFill>
                  <a:srgbClr val="00B050"/>
                </a:solidFill>
                <a:latin typeface="+mn-lt"/>
              </a:rPr>
              <a:t>6.2 – PUBLIC OPINION</a:t>
            </a:r>
            <a:endParaRPr lang="en-US" sz="3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99495"/>
            <a:ext cx="12192000" cy="6458505"/>
          </a:xfrm>
        </p:spPr>
        <p:txBody>
          <a:bodyPr numCol="1">
            <a:noAutofit/>
          </a:bodyPr>
          <a:lstStyle/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Sources </a:t>
            </a:r>
            <a:r>
              <a:rPr lang="en-US" sz="3000" b="1" dirty="0">
                <a:solidFill>
                  <a:srgbClr val="FF0000"/>
                </a:solidFill>
              </a:rPr>
              <a:t>of public opinion</a:t>
            </a:r>
            <a:r>
              <a:rPr lang="en-US" sz="3000" b="1" dirty="0"/>
              <a:t>:</a:t>
            </a:r>
          </a:p>
          <a:p>
            <a:pPr lvl="1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PERSONAL BACKGROUND: </a:t>
            </a:r>
            <a:r>
              <a:rPr lang="en-US" sz="3000" b="1" dirty="0">
                <a:solidFill>
                  <a:srgbClr val="FF0000"/>
                </a:solidFill>
              </a:rPr>
              <a:t>people’s lives &amp; </a:t>
            </a:r>
            <a:r>
              <a:rPr lang="en-US" sz="3000" b="1" dirty="0" smtClean="0">
                <a:solidFill>
                  <a:srgbClr val="FF0000"/>
                </a:solidFill>
              </a:rPr>
              <a:t>EXPERIENCES shape </a:t>
            </a:r>
            <a:r>
              <a:rPr lang="en-US" sz="3000" b="1" dirty="0">
                <a:solidFill>
                  <a:srgbClr val="FF0000"/>
                </a:solidFill>
              </a:rPr>
              <a:t>their opinions</a:t>
            </a:r>
            <a:r>
              <a:rPr lang="en-US" sz="3000" b="1" dirty="0"/>
              <a:t>, as well as factors such as </a:t>
            </a:r>
            <a:r>
              <a:rPr lang="en-US" sz="3000" b="1" dirty="0" smtClean="0">
                <a:solidFill>
                  <a:srgbClr val="FF0000"/>
                </a:solidFill>
              </a:rPr>
              <a:t>RACE/ETHNICITY, GENDER, OCCUPATION, INCOME, &amp; EDUCATION </a:t>
            </a:r>
            <a:r>
              <a:rPr lang="en-US" sz="3000" b="1" dirty="0">
                <a:solidFill>
                  <a:srgbClr val="FF0000"/>
                </a:solidFill>
              </a:rPr>
              <a:t>level</a:t>
            </a:r>
          </a:p>
          <a:p>
            <a:pPr lvl="1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MASS MEDIA</a:t>
            </a:r>
            <a:r>
              <a:rPr lang="en-US" sz="3000" b="1" dirty="0" smtClean="0"/>
              <a:t>: TELEVISIONS, NEWSPAPERS, RADIO, &amp; INTERNET </a:t>
            </a:r>
            <a:r>
              <a:rPr lang="en-US" sz="3000" b="1" dirty="0">
                <a:solidFill>
                  <a:srgbClr val="FF0000"/>
                </a:solidFill>
              </a:rPr>
              <a:t>can shape our opinions about events &amp; issues</a:t>
            </a:r>
          </a:p>
          <a:p>
            <a:pPr lvl="1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PUBLIC OFFICIALS</a:t>
            </a:r>
            <a:r>
              <a:rPr lang="en-US" sz="3000" b="1" dirty="0" smtClean="0"/>
              <a:t>: </a:t>
            </a:r>
            <a:r>
              <a:rPr lang="en-US" sz="3000" b="1" dirty="0"/>
              <a:t>because we place our </a:t>
            </a:r>
            <a:r>
              <a:rPr lang="en-US" sz="3000" b="1" dirty="0" smtClean="0"/>
              <a:t>TRUST </a:t>
            </a:r>
            <a:r>
              <a:rPr lang="en-US" sz="3000" b="1" dirty="0"/>
              <a:t>in the people we </a:t>
            </a:r>
            <a:r>
              <a:rPr lang="en-US" sz="3000" b="1" dirty="0" smtClean="0"/>
              <a:t>ELECT </a:t>
            </a:r>
            <a:r>
              <a:rPr lang="en-US" sz="3000" b="1" dirty="0"/>
              <a:t>to our government, we are likely to </a:t>
            </a:r>
            <a:r>
              <a:rPr lang="en-US" sz="3000" b="1" dirty="0" smtClean="0"/>
              <a:t>VALUE their </a:t>
            </a:r>
            <a:r>
              <a:rPr lang="en-US" sz="3000" b="1" dirty="0"/>
              <a:t>opinions on issues</a:t>
            </a:r>
          </a:p>
          <a:p>
            <a:pPr lvl="1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INTEREST GROUPS</a:t>
            </a:r>
            <a:r>
              <a:rPr lang="en-US" sz="3000" b="1" dirty="0" smtClean="0"/>
              <a:t>: </a:t>
            </a:r>
            <a:r>
              <a:rPr lang="en-US" sz="3000" b="1" dirty="0"/>
              <a:t>individuals who </a:t>
            </a:r>
            <a:r>
              <a:rPr lang="en-US" sz="3000" b="1" dirty="0" smtClean="0"/>
              <a:t>SHARE a POINT of VIEW </a:t>
            </a:r>
            <a:r>
              <a:rPr lang="en-US" sz="3000" b="1" dirty="0"/>
              <a:t>about an issue can </a:t>
            </a:r>
            <a:r>
              <a:rPr lang="en-US" sz="3000" b="1" dirty="0" smtClean="0"/>
              <a:t>ORGANIZE to INFLUENCE </a:t>
            </a:r>
            <a:r>
              <a:rPr lang="en-US" sz="3000" b="1" dirty="0"/>
              <a:t>or </a:t>
            </a:r>
            <a:r>
              <a:rPr lang="en-US" sz="3000" b="1" dirty="0" smtClean="0"/>
              <a:t>PERSUADE </a:t>
            </a:r>
            <a:r>
              <a:rPr lang="en-US" sz="3000" b="1" dirty="0"/>
              <a:t>their fellow citizens or leaders in </a:t>
            </a:r>
            <a:r>
              <a:rPr lang="en-US" sz="3000" b="1" dirty="0" smtClean="0"/>
              <a:t>government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421623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14904"/>
          </a:xfrm>
        </p:spPr>
        <p:txBody>
          <a:bodyPr numCol="1">
            <a:noAutofit/>
          </a:bodyPr>
          <a:lstStyle/>
          <a:p>
            <a:r>
              <a:rPr lang="en-US" sz="3000" b="1" dirty="0" smtClean="0">
                <a:solidFill>
                  <a:srgbClr val="00B050"/>
                </a:solidFill>
                <a:latin typeface="+mn-lt"/>
              </a:rPr>
              <a:t>6.2 – PUBLIC OPINION</a:t>
            </a:r>
            <a:endParaRPr lang="en-US" sz="3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4905"/>
            <a:ext cx="12192000" cy="6343095"/>
          </a:xfrm>
        </p:spPr>
        <p:txBody>
          <a:bodyPr numCol="1">
            <a:noAutofit/>
          </a:bodyPr>
          <a:lstStyle/>
          <a:p>
            <a:pPr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Features </a:t>
            </a:r>
            <a:r>
              <a:rPr lang="en-US" sz="3000" b="1" dirty="0">
                <a:solidFill>
                  <a:srgbClr val="FF0000"/>
                </a:solidFill>
              </a:rPr>
              <a:t>of public opinion</a:t>
            </a:r>
            <a:r>
              <a:rPr lang="en-US" sz="3000" b="1" dirty="0"/>
              <a:t>:</a:t>
            </a:r>
          </a:p>
          <a:p>
            <a:pPr lvl="1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DIRECTION</a:t>
            </a:r>
            <a:r>
              <a:rPr lang="en-US" sz="3000" b="1" dirty="0" smtClean="0"/>
              <a:t>: </a:t>
            </a:r>
            <a:r>
              <a:rPr lang="en-US" sz="3000" b="1" dirty="0"/>
              <a:t>whether people </a:t>
            </a:r>
            <a:r>
              <a:rPr lang="en-US" sz="3000" b="1" dirty="0">
                <a:solidFill>
                  <a:srgbClr val="FF0000"/>
                </a:solidFill>
              </a:rPr>
              <a:t>see a </a:t>
            </a:r>
            <a:r>
              <a:rPr lang="en-US" sz="3000" b="1" dirty="0" smtClean="0">
                <a:solidFill>
                  <a:srgbClr val="FF0000"/>
                </a:solidFill>
              </a:rPr>
              <a:t>VIEWPOINT POSITIVELY or NEGATIVELY</a:t>
            </a:r>
            <a:endParaRPr lang="en-US" sz="3000" b="1" dirty="0">
              <a:solidFill>
                <a:srgbClr val="FF0000"/>
              </a:solidFill>
            </a:endParaRPr>
          </a:p>
          <a:p>
            <a:pPr lvl="1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INTENSITY: STRENGTH </a:t>
            </a:r>
            <a:r>
              <a:rPr lang="en-US" sz="3000" b="1" dirty="0">
                <a:solidFill>
                  <a:srgbClr val="FF0000"/>
                </a:solidFill>
              </a:rPr>
              <a:t>of an </a:t>
            </a:r>
            <a:r>
              <a:rPr lang="en-US" sz="3000" b="1" dirty="0" smtClean="0">
                <a:solidFill>
                  <a:srgbClr val="FF0000"/>
                </a:solidFill>
              </a:rPr>
              <a:t>OPINION </a:t>
            </a:r>
            <a:r>
              <a:rPr lang="en-US" sz="3000" b="1" dirty="0"/>
              <a:t>on a given </a:t>
            </a:r>
            <a:r>
              <a:rPr lang="en-US" sz="3000" b="1" dirty="0" smtClean="0"/>
              <a:t>ISSUE</a:t>
            </a:r>
            <a:endParaRPr lang="en-US" sz="3000" b="1" dirty="0"/>
          </a:p>
          <a:p>
            <a:pPr lvl="1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</a:rPr>
              <a:t>STABILITY: </a:t>
            </a:r>
            <a:r>
              <a:rPr lang="en-US" sz="3000" b="1" dirty="0">
                <a:solidFill>
                  <a:srgbClr val="FF0000"/>
                </a:solidFill>
              </a:rPr>
              <a:t>how </a:t>
            </a:r>
            <a:r>
              <a:rPr lang="en-US" sz="3000" b="1" dirty="0" smtClean="0">
                <a:solidFill>
                  <a:srgbClr val="FF0000"/>
                </a:solidFill>
              </a:rPr>
              <a:t>FIRMLY </a:t>
            </a:r>
            <a:r>
              <a:rPr lang="en-US" sz="3000" b="1" dirty="0">
                <a:solidFill>
                  <a:srgbClr val="FF0000"/>
                </a:solidFill>
              </a:rPr>
              <a:t>people hold a certain viewpoint</a:t>
            </a:r>
          </a:p>
          <a:p>
            <a:pPr marL="0" lvl="0" indent="0">
              <a:spcBef>
                <a:spcPts val="100"/>
              </a:spcBef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87432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14904"/>
          </a:xfrm>
        </p:spPr>
        <p:txBody>
          <a:bodyPr numCol="1">
            <a:noAutofit/>
          </a:bodyPr>
          <a:lstStyle/>
          <a:p>
            <a:r>
              <a:rPr lang="en-US" sz="3000" b="1" dirty="0" smtClean="0">
                <a:solidFill>
                  <a:srgbClr val="00B050"/>
                </a:solidFill>
                <a:latin typeface="+mn-lt"/>
              </a:rPr>
              <a:t>6.2 – PUBLIC OPINION</a:t>
            </a:r>
            <a:endParaRPr lang="en-US" sz="3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4905"/>
            <a:ext cx="12192000" cy="6343095"/>
          </a:xfrm>
        </p:spPr>
        <p:txBody>
          <a:bodyPr numCol="1">
            <a:noAutofit/>
          </a:bodyPr>
          <a:lstStyle/>
          <a:p>
            <a:pPr lvl="0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Measuring </a:t>
            </a:r>
            <a:r>
              <a:rPr lang="en-US" sz="2850" b="1" dirty="0">
                <a:solidFill>
                  <a:srgbClr val="FF0000"/>
                </a:solidFill>
              </a:rPr>
              <a:t>public </a:t>
            </a:r>
            <a:r>
              <a:rPr lang="en-US" sz="2850" b="1" dirty="0" smtClean="0">
                <a:solidFill>
                  <a:srgbClr val="FF0000"/>
                </a:solidFill>
              </a:rPr>
              <a:t>opinion: Most common </a:t>
            </a:r>
            <a:r>
              <a:rPr lang="en-US" sz="2850" b="1" dirty="0">
                <a:solidFill>
                  <a:srgbClr val="FF0000"/>
                </a:solidFill>
              </a:rPr>
              <a:t>way </a:t>
            </a:r>
            <a:r>
              <a:rPr lang="en-US" sz="2850" b="1" dirty="0" smtClean="0">
                <a:solidFill>
                  <a:srgbClr val="FF0000"/>
                </a:solidFill>
              </a:rPr>
              <a:t>is </a:t>
            </a:r>
            <a:r>
              <a:rPr lang="en-US" sz="2850" b="1" dirty="0">
                <a:solidFill>
                  <a:srgbClr val="FF0000"/>
                </a:solidFill>
              </a:rPr>
              <a:t>through </a:t>
            </a:r>
            <a:r>
              <a:rPr lang="en-US" sz="2850" b="1" dirty="0" smtClean="0">
                <a:solidFill>
                  <a:srgbClr val="FF0000"/>
                </a:solidFill>
              </a:rPr>
              <a:t>PUBLIC OPINION POLLS</a:t>
            </a:r>
            <a:endParaRPr lang="en-US" sz="2850" b="1" dirty="0">
              <a:solidFill>
                <a:srgbClr val="FF0000"/>
              </a:solidFill>
            </a:endParaRPr>
          </a:p>
          <a:p>
            <a:pPr lvl="2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dirty="0"/>
              <a:t>A </a:t>
            </a:r>
            <a:r>
              <a:rPr lang="en-US" sz="2850" b="1" dirty="0" smtClean="0">
                <a:solidFill>
                  <a:srgbClr val="FF0000"/>
                </a:solidFill>
              </a:rPr>
              <a:t>SURVEY</a:t>
            </a:r>
            <a:r>
              <a:rPr lang="en-US" sz="2850" b="1" dirty="0" smtClean="0"/>
              <a:t> where </a:t>
            </a:r>
            <a:r>
              <a:rPr lang="en-US" sz="2850" b="1" dirty="0">
                <a:solidFill>
                  <a:srgbClr val="FF0000"/>
                </a:solidFill>
              </a:rPr>
              <a:t>individuals provide their point of view</a:t>
            </a:r>
          </a:p>
          <a:p>
            <a:pPr lvl="2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POLLSTERS:</a:t>
            </a:r>
            <a:r>
              <a:rPr lang="en-US" sz="2850" b="1" dirty="0" smtClean="0"/>
              <a:t> </a:t>
            </a:r>
            <a:r>
              <a:rPr lang="en-US" sz="2850" b="1" dirty="0"/>
              <a:t>are the organizations &amp; individuals that </a:t>
            </a:r>
            <a:r>
              <a:rPr lang="en-US" sz="2850" b="1" dirty="0">
                <a:solidFill>
                  <a:srgbClr val="FF0000"/>
                </a:solidFill>
              </a:rPr>
              <a:t>conduct public opinion polls</a:t>
            </a:r>
          </a:p>
          <a:p>
            <a:pPr lvl="2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RANDOM SAMPLING</a:t>
            </a:r>
            <a:r>
              <a:rPr lang="en-US" sz="2850" b="1" dirty="0" smtClean="0"/>
              <a:t>: </a:t>
            </a:r>
            <a:r>
              <a:rPr lang="en-US" sz="2850" b="1" dirty="0"/>
              <a:t>pollsters usually </a:t>
            </a:r>
            <a:r>
              <a:rPr lang="en-US" sz="2850" b="1" dirty="0">
                <a:solidFill>
                  <a:srgbClr val="FF0000"/>
                </a:solidFill>
              </a:rPr>
              <a:t>question a group of people selected at random from all over the U.S.</a:t>
            </a:r>
            <a:r>
              <a:rPr lang="en-US" sz="2850" b="1" dirty="0"/>
              <a:t> to get a snapshot of opinions</a:t>
            </a:r>
          </a:p>
          <a:p>
            <a:pPr lvl="3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dirty="0"/>
              <a:t>Usually over </a:t>
            </a:r>
            <a:r>
              <a:rPr lang="en-US" sz="2850" b="1" dirty="0" smtClean="0"/>
              <a:t>1,000 </a:t>
            </a:r>
            <a:r>
              <a:rPr lang="en-US" sz="2850" b="1" dirty="0"/>
              <a:t>respondents</a:t>
            </a:r>
          </a:p>
          <a:p>
            <a:pPr lvl="3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dirty="0"/>
              <a:t>Includes </a:t>
            </a:r>
            <a:r>
              <a:rPr lang="en-US" sz="2850" b="1" dirty="0" smtClean="0"/>
              <a:t>MEN &amp; WOMEN of </a:t>
            </a:r>
            <a:r>
              <a:rPr lang="en-US" sz="2850" b="1" dirty="0"/>
              <a:t>nearly all </a:t>
            </a:r>
            <a:r>
              <a:rPr lang="en-US" sz="2850" b="1" dirty="0" smtClean="0"/>
              <a:t>RACES, INCOMES, AGES, &amp; VIEWPOINTS</a:t>
            </a:r>
            <a:endParaRPr lang="en-US" sz="2850" b="1" dirty="0"/>
          </a:p>
          <a:p>
            <a:pPr lvl="3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dirty="0">
                <a:solidFill>
                  <a:srgbClr val="FF0000"/>
                </a:solidFill>
              </a:rPr>
              <a:t>Meant to </a:t>
            </a:r>
            <a:r>
              <a:rPr lang="en-US" sz="2850" b="1" dirty="0" smtClean="0">
                <a:solidFill>
                  <a:srgbClr val="FF0000"/>
                </a:solidFill>
              </a:rPr>
              <a:t>REFLECT the ENTIRE POPULATION</a:t>
            </a:r>
            <a:endParaRPr lang="en-US" sz="2850" b="1" dirty="0">
              <a:solidFill>
                <a:srgbClr val="FF0000"/>
              </a:solidFill>
            </a:endParaRPr>
          </a:p>
          <a:p>
            <a:pPr lvl="2"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lang="en-US" sz="2850" b="1" dirty="0" smtClean="0">
                <a:solidFill>
                  <a:srgbClr val="FF0000"/>
                </a:solidFill>
              </a:rPr>
              <a:t>PUSH POLLS</a:t>
            </a:r>
            <a:r>
              <a:rPr lang="en-US" sz="2850" b="1" dirty="0" smtClean="0"/>
              <a:t>: </a:t>
            </a:r>
            <a:r>
              <a:rPr lang="en-US" sz="2850" b="1" dirty="0"/>
              <a:t>sometimes </a:t>
            </a:r>
            <a:r>
              <a:rPr lang="en-US" sz="2850" b="1" dirty="0">
                <a:solidFill>
                  <a:srgbClr val="FF0000"/>
                </a:solidFill>
              </a:rPr>
              <a:t>campaigns will conduct polls </a:t>
            </a:r>
            <a:r>
              <a:rPr lang="en-US" sz="2850" b="1" dirty="0"/>
              <a:t>with questions that are </a:t>
            </a:r>
            <a:r>
              <a:rPr lang="en-US" sz="2850" b="1" dirty="0">
                <a:solidFill>
                  <a:srgbClr val="FF0000"/>
                </a:solidFill>
              </a:rPr>
              <a:t>meant to </a:t>
            </a:r>
            <a:r>
              <a:rPr lang="en-US" sz="2850" b="1" dirty="0" smtClean="0">
                <a:solidFill>
                  <a:srgbClr val="FF0000"/>
                </a:solidFill>
              </a:rPr>
              <a:t>INFLUENCE opinion </a:t>
            </a:r>
            <a:r>
              <a:rPr lang="en-US" sz="2850" b="1" dirty="0">
                <a:solidFill>
                  <a:srgbClr val="FF0000"/>
                </a:solidFill>
              </a:rPr>
              <a:t>rather than </a:t>
            </a:r>
            <a:r>
              <a:rPr lang="en-US" sz="2850" b="1" dirty="0" smtClean="0">
                <a:solidFill>
                  <a:srgbClr val="FF0000"/>
                </a:solidFill>
              </a:rPr>
              <a:t>MEASURE it </a:t>
            </a:r>
            <a:r>
              <a:rPr lang="en-US" sz="2850" b="1" dirty="0" smtClean="0"/>
              <a:t>(considered </a:t>
            </a:r>
            <a:r>
              <a:rPr lang="en-US" sz="2850" b="1" dirty="0" smtClean="0">
                <a:solidFill>
                  <a:srgbClr val="FF0000"/>
                </a:solidFill>
              </a:rPr>
              <a:t>UNETHICAL</a:t>
            </a:r>
            <a:r>
              <a:rPr lang="en-US" sz="2850" b="1" dirty="0" smtClean="0"/>
              <a:t>)</a:t>
            </a:r>
            <a:endParaRPr lang="en-US" sz="2850" b="1" dirty="0"/>
          </a:p>
        </p:txBody>
      </p:sp>
    </p:spTree>
    <p:extLst>
      <p:ext uri="{BB962C8B-B14F-4D97-AF65-F5344CB8AC3E}">
        <p14:creationId xmlns:p14="http://schemas.microsoft.com/office/powerpoint/2010/main" val="166510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VOCAB LOG – 6.3, 10/27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r>
              <a:rPr lang="en-US" sz="3150" b="1" u="sng" dirty="0" smtClean="0">
                <a:solidFill>
                  <a:srgbClr val="FF0000"/>
                </a:solidFill>
              </a:rPr>
              <a:t>BELOW YESTERDAY’S VOCAB, LABEL TODAY’S VOCAB AS “</a:t>
            </a:r>
            <a:r>
              <a:rPr lang="en-US" sz="3150" b="1" u="sng" dirty="0" smtClean="0">
                <a:solidFill>
                  <a:srgbClr val="0070C0"/>
                </a:solidFill>
              </a:rPr>
              <a:t>6.3 – 10/27</a:t>
            </a:r>
            <a:r>
              <a:rPr lang="en-US" sz="3150" b="1" u="sng" dirty="0" smtClean="0">
                <a:solidFill>
                  <a:srgbClr val="FF0000"/>
                </a:solidFill>
              </a:rPr>
              <a:t>.”</a:t>
            </a:r>
          </a:p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r>
              <a:rPr lang="en-US" sz="3150" b="1" u="sng" dirty="0" smtClean="0">
                <a:solidFill>
                  <a:srgbClr val="FF0000"/>
                </a:solidFill>
              </a:rPr>
              <a:t>I WILL SWITCH SLIDES AFTER ANNOUNCEMENTS.</a:t>
            </a:r>
          </a:p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endParaRPr lang="en-US" sz="3150" b="1" u="sng" dirty="0" smtClean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LOBBYISTS</a:t>
            </a:r>
            <a:r>
              <a:rPr lang="en-US" sz="3000" b="1" dirty="0" smtClean="0"/>
              <a:t>: </a:t>
            </a:r>
            <a:r>
              <a:rPr lang="en-US" sz="3000" b="1" dirty="0" err="1" smtClean="0"/>
              <a:t>indvs</a:t>
            </a:r>
            <a:r>
              <a:rPr lang="en-US" sz="3000" b="1" dirty="0" smtClean="0"/>
              <a:t> hired by interest groups that try to influence </a:t>
            </a:r>
            <a:r>
              <a:rPr lang="en-US" sz="3000" b="1" dirty="0" err="1" smtClean="0"/>
              <a:t>govt</a:t>
            </a:r>
            <a:r>
              <a:rPr lang="en-US" sz="3000" b="1" dirty="0" smtClean="0"/>
              <a:t> officials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POLITICAL ACTION COMMITTEES (PACs)</a:t>
            </a:r>
            <a:r>
              <a:rPr lang="en-US" sz="3000" b="1" dirty="0" smtClean="0"/>
              <a:t>: organizations that collect money from </a:t>
            </a:r>
            <a:r>
              <a:rPr lang="en-US" sz="3000" b="1" dirty="0" err="1" smtClean="0"/>
              <a:t>indvs</a:t>
            </a:r>
            <a:r>
              <a:rPr lang="en-US" sz="3000" b="1" dirty="0" smtClean="0"/>
              <a:t>/groups to support/oppose candidates; formed by interest groups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000" b="1" u="sng" dirty="0" smtClean="0"/>
              <a:t>PROPAGANDA</a:t>
            </a:r>
            <a:r>
              <a:rPr lang="en-US" sz="3000" b="1" dirty="0" smtClean="0"/>
              <a:t>: techniques used to influence public opinion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3000" b="1" u="sng" dirty="0"/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0070C0"/>
                </a:solidFill>
              </a:rPr>
              <a:t>HAVE OUT YOUR 6.2 EXIT TICKET TO CHECK &amp; PASS UP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0070C0"/>
                </a:solidFill>
              </a:rPr>
              <a:t>HAVE OUT YOUR 6.2 HW PARAGRAPH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000" b="1" u="sng" dirty="0" smtClean="0">
                <a:solidFill>
                  <a:srgbClr val="FF3399"/>
                </a:solidFill>
              </a:rPr>
              <a:t>HAVE OUT LATE PINK STUDY GUIDES</a:t>
            </a:r>
          </a:p>
        </p:txBody>
      </p:sp>
    </p:spTree>
    <p:extLst>
      <p:ext uri="{BB962C8B-B14F-4D97-AF65-F5344CB8AC3E}">
        <p14:creationId xmlns:p14="http://schemas.microsoft.com/office/powerpoint/2010/main" val="149796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15141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– RECALL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5141"/>
            <a:ext cx="12192000" cy="6242859"/>
          </a:xfrm>
        </p:spPr>
        <p:txBody>
          <a:bodyPr numCol="1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300" b="1" dirty="0" smtClean="0"/>
              <a:t>Highlight what is in </a:t>
            </a:r>
            <a:r>
              <a:rPr lang="en-US" sz="3300" b="1" u="sng" dirty="0" smtClean="0">
                <a:solidFill>
                  <a:srgbClr val="FF0000"/>
                </a:solidFill>
              </a:rPr>
              <a:t>red</a:t>
            </a:r>
            <a:r>
              <a:rPr lang="en-US" sz="3300" b="1" dirty="0" smtClean="0"/>
              <a:t>!!!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3300" b="1" dirty="0" smtClean="0"/>
          </a:p>
          <a:p>
            <a:pPr lvl="0">
              <a:spcBef>
                <a:spcPts val="0"/>
              </a:spcBef>
            </a:pPr>
            <a:r>
              <a:rPr lang="en-US" sz="3300" b="1" dirty="0" smtClean="0"/>
              <a:t>There are </a:t>
            </a:r>
            <a:r>
              <a:rPr lang="en-US" sz="3300" b="1" dirty="0" smtClean="0">
                <a:solidFill>
                  <a:srgbClr val="FF0000"/>
                </a:solidFill>
              </a:rPr>
              <a:t>2 major political parties in the United States</a:t>
            </a:r>
            <a:r>
              <a:rPr lang="en-US" sz="3300" b="1" dirty="0" smtClean="0"/>
              <a:t>, that we have discussed previously</a:t>
            </a:r>
          </a:p>
          <a:p>
            <a:pPr lvl="1">
              <a:spcBef>
                <a:spcPts val="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Democratic Party</a:t>
            </a:r>
          </a:p>
          <a:p>
            <a:pPr lvl="1">
              <a:spcBef>
                <a:spcPts val="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Republican Party</a:t>
            </a:r>
            <a:endParaRPr lang="en-US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63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97149"/>
          </a:xfrm>
        </p:spPr>
        <p:txBody>
          <a:bodyPr numCol="1">
            <a:noAutofit/>
          </a:bodyPr>
          <a:lstStyle/>
          <a:p>
            <a:r>
              <a:rPr lang="en-US" sz="3000" b="1" dirty="0" smtClean="0">
                <a:solidFill>
                  <a:srgbClr val="00B050"/>
                </a:solidFill>
                <a:latin typeface="+mn-lt"/>
              </a:rPr>
              <a:t>6.3 – MASS MEDIA</a:t>
            </a:r>
            <a:endParaRPr lang="en-US" sz="3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128"/>
            <a:ext cx="12192000" cy="6431872"/>
          </a:xfrm>
        </p:spPr>
        <p:txBody>
          <a:bodyPr numCol="1">
            <a:noAutofit/>
          </a:bodyPr>
          <a:lstStyle/>
          <a:p>
            <a:pPr lvl="0">
              <a:spcBef>
                <a:spcPts val="100"/>
              </a:spcBef>
            </a:pPr>
            <a:r>
              <a:rPr lang="en-US" sz="3000" b="1" dirty="0" smtClean="0">
                <a:solidFill>
                  <a:srgbClr val="FF0000"/>
                </a:solidFill>
              </a:rPr>
              <a:t>PHONES ON RED</a:t>
            </a:r>
          </a:p>
          <a:p>
            <a:pPr lvl="0">
              <a:spcBef>
                <a:spcPts val="100"/>
              </a:spcBef>
            </a:pPr>
            <a:r>
              <a:rPr lang="en-US" sz="3000" b="1" dirty="0" smtClean="0">
                <a:solidFill>
                  <a:srgbClr val="FF3399"/>
                </a:solidFill>
              </a:rPr>
              <a:t>HIGHLIGHT WHAT IS IN PINK</a:t>
            </a:r>
          </a:p>
          <a:p>
            <a:pPr lvl="0">
              <a:spcBef>
                <a:spcPts val="100"/>
              </a:spcBef>
            </a:pPr>
            <a:endParaRPr lang="en-US" sz="3000" b="1" dirty="0">
              <a:solidFill>
                <a:srgbClr val="FF3399"/>
              </a:solidFill>
            </a:endParaRPr>
          </a:p>
          <a:p>
            <a:pPr lvl="0">
              <a:spcBef>
                <a:spcPts val="100"/>
              </a:spcBef>
            </a:pPr>
            <a:r>
              <a:rPr lang="en-US" sz="3000" b="1" dirty="0" smtClean="0">
                <a:solidFill>
                  <a:srgbClr val="FF3399"/>
                </a:solidFill>
              </a:rPr>
              <a:t>Mass </a:t>
            </a:r>
            <a:r>
              <a:rPr lang="en-US" sz="3000" b="1" dirty="0">
                <a:solidFill>
                  <a:srgbClr val="FF3399"/>
                </a:solidFill>
              </a:rPr>
              <a:t>media</a:t>
            </a:r>
            <a:r>
              <a:rPr lang="en-US" sz="3000" b="1" dirty="0"/>
              <a:t>: any form of </a:t>
            </a:r>
            <a:r>
              <a:rPr lang="en-US" sz="3000" b="1" dirty="0" smtClean="0">
                <a:solidFill>
                  <a:srgbClr val="FF3399"/>
                </a:solidFill>
              </a:rPr>
              <a:t>COMMUNICATION that </a:t>
            </a:r>
            <a:r>
              <a:rPr lang="en-US" sz="3000" b="1" dirty="0">
                <a:solidFill>
                  <a:srgbClr val="FF3399"/>
                </a:solidFill>
              </a:rPr>
              <a:t>can reach a </a:t>
            </a:r>
            <a:r>
              <a:rPr lang="en-US" sz="3000" b="1" dirty="0" smtClean="0">
                <a:solidFill>
                  <a:srgbClr val="FF3399"/>
                </a:solidFill>
              </a:rPr>
              <a:t>LARGE AUDIENCE</a:t>
            </a:r>
            <a:endParaRPr lang="en-US" sz="3000" b="1" dirty="0">
              <a:solidFill>
                <a:srgbClr val="FF3399"/>
              </a:solidFill>
            </a:endParaRPr>
          </a:p>
          <a:p>
            <a:pPr lvl="0">
              <a:spcBef>
                <a:spcPts val="100"/>
              </a:spcBef>
            </a:pPr>
            <a:r>
              <a:rPr lang="en-US" sz="3000" b="1" dirty="0"/>
              <a:t>Mass media plays an important role in </a:t>
            </a:r>
            <a:r>
              <a:rPr lang="en-US" sz="3000" b="1" dirty="0" smtClean="0">
                <a:solidFill>
                  <a:srgbClr val="FF3399"/>
                </a:solidFill>
              </a:rPr>
              <a:t>SHAPING PUBLIC OPINION and INFORMING CITIZENS </a:t>
            </a:r>
            <a:r>
              <a:rPr lang="en-US" sz="3000" b="1" dirty="0">
                <a:solidFill>
                  <a:srgbClr val="FF3399"/>
                </a:solidFill>
              </a:rPr>
              <a:t>about </a:t>
            </a:r>
            <a:r>
              <a:rPr lang="en-US" sz="3000" b="1" dirty="0" smtClean="0">
                <a:solidFill>
                  <a:srgbClr val="FF3399"/>
                </a:solidFill>
              </a:rPr>
              <a:t>ISSUES &amp; CANDIDATES</a:t>
            </a:r>
            <a:endParaRPr lang="en-US" sz="3000" b="1" dirty="0">
              <a:solidFill>
                <a:srgbClr val="FF3399"/>
              </a:solidFill>
            </a:endParaRPr>
          </a:p>
          <a:p>
            <a:pPr lvl="0">
              <a:spcBef>
                <a:spcPts val="100"/>
              </a:spcBef>
            </a:pPr>
            <a:r>
              <a:rPr lang="en-US" sz="3000" b="1" dirty="0"/>
              <a:t>Forms of mass media:</a:t>
            </a:r>
          </a:p>
          <a:p>
            <a:pPr lvl="1">
              <a:spcBef>
                <a:spcPts val="100"/>
              </a:spcBef>
            </a:pPr>
            <a:r>
              <a:rPr lang="en-US" sz="3000" b="1" dirty="0" smtClean="0"/>
              <a:t>PRINT: </a:t>
            </a:r>
            <a:r>
              <a:rPr lang="en-US" sz="3000" b="1" dirty="0"/>
              <a:t>newspapers, magazines, campaign flyers</a:t>
            </a:r>
          </a:p>
          <a:p>
            <a:pPr lvl="1">
              <a:spcBef>
                <a:spcPts val="100"/>
              </a:spcBef>
            </a:pPr>
            <a:r>
              <a:rPr lang="en-US" sz="3000" b="1" dirty="0" smtClean="0"/>
              <a:t>ELECTRONIC: RADIO, TELEVISION, &amp; INTERNET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63646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97149"/>
          </a:xfrm>
        </p:spPr>
        <p:txBody>
          <a:bodyPr numCol="1">
            <a:noAutofit/>
          </a:bodyPr>
          <a:lstStyle/>
          <a:p>
            <a:r>
              <a:rPr lang="en-US" sz="3000" b="1" dirty="0" smtClean="0">
                <a:solidFill>
                  <a:srgbClr val="00B050"/>
                </a:solidFill>
                <a:latin typeface="+mn-lt"/>
              </a:rPr>
              <a:t>6.3 – MASS MEDIA</a:t>
            </a:r>
            <a:endParaRPr lang="en-US" sz="3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128"/>
            <a:ext cx="12192000" cy="6431872"/>
          </a:xfrm>
        </p:spPr>
        <p:txBody>
          <a:bodyPr numCol="1">
            <a:noAutofit/>
          </a:bodyPr>
          <a:lstStyle/>
          <a:p>
            <a:pPr lvl="0">
              <a:spcBef>
                <a:spcPts val="100"/>
              </a:spcBef>
            </a:pPr>
            <a:r>
              <a:rPr lang="en-US" sz="3000" b="1" dirty="0" smtClean="0"/>
              <a:t>In </a:t>
            </a:r>
            <a:r>
              <a:rPr lang="en-US" sz="3000" b="1" dirty="0"/>
              <a:t>the U.S., </a:t>
            </a:r>
            <a:r>
              <a:rPr lang="en-US" sz="3000" b="1" dirty="0">
                <a:solidFill>
                  <a:srgbClr val="FF3399"/>
                </a:solidFill>
              </a:rPr>
              <a:t>most forms of media are </a:t>
            </a:r>
            <a:r>
              <a:rPr lang="en-US" sz="3000" b="1" dirty="0" smtClean="0">
                <a:solidFill>
                  <a:srgbClr val="FF3399"/>
                </a:solidFill>
              </a:rPr>
              <a:t>PRIVATE BUSINESSES</a:t>
            </a:r>
            <a:r>
              <a:rPr lang="en-US" sz="3000" b="1" dirty="0" smtClean="0"/>
              <a:t>:</a:t>
            </a:r>
            <a:endParaRPr lang="en-US" sz="3000" b="1" dirty="0"/>
          </a:p>
          <a:p>
            <a:pPr lvl="1">
              <a:spcBef>
                <a:spcPts val="100"/>
              </a:spcBef>
            </a:pPr>
            <a:r>
              <a:rPr lang="en-US" sz="3000" b="1" dirty="0"/>
              <a:t>Because of this, </a:t>
            </a:r>
            <a:r>
              <a:rPr lang="en-US" sz="3000" b="1" dirty="0">
                <a:solidFill>
                  <a:srgbClr val="FF3399"/>
                </a:solidFill>
              </a:rPr>
              <a:t>media </a:t>
            </a:r>
            <a:r>
              <a:rPr lang="en-US" sz="3000" b="1" dirty="0" smtClean="0">
                <a:solidFill>
                  <a:srgbClr val="FF3399"/>
                </a:solidFill>
              </a:rPr>
              <a:t>MANAGERS often DECIDE </a:t>
            </a:r>
            <a:r>
              <a:rPr lang="en-US" sz="3000" b="1" dirty="0">
                <a:solidFill>
                  <a:srgbClr val="FF3399"/>
                </a:solidFill>
              </a:rPr>
              <a:t>what news to run based on what will attract the largest </a:t>
            </a:r>
            <a:r>
              <a:rPr lang="en-US" sz="3000" b="1" dirty="0" smtClean="0">
                <a:solidFill>
                  <a:srgbClr val="FF3399"/>
                </a:solidFill>
              </a:rPr>
              <a:t>AUDIENCE</a:t>
            </a:r>
            <a:endParaRPr lang="en-US" sz="3000" b="1" dirty="0">
              <a:solidFill>
                <a:srgbClr val="FF3399"/>
              </a:solidFill>
            </a:endParaRPr>
          </a:p>
          <a:p>
            <a:pPr lvl="1">
              <a:spcBef>
                <a:spcPts val="100"/>
              </a:spcBef>
            </a:pPr>
            <a:r>
              <a:rPr lang="en-US" sz="3000" b="1" dirty="0"/>
              <a:t>This decision is based on the fact that </a:t>
            </a:r>
            <a:r>
              <a:rPr lang="en-US" sz="3000" b="1" dirty="0">
                <a:solidFill>
                  <a:srgbClr val="FF3399"/>
                </a:solidFill>
              </a:rPr>
              <a:t>larger audiences mean more </a:t>
            </a:r>
            <a:r>
              <a:rPr lang="en-US" sz="3000" b="1" dirty="0" smtClean="0">
                <a:solidFill>
                  <a:srgbClr val="FF3399"/>
                </a:solidFill>
              </a:rPr>
              <a:t>ADVERTISING revenue </a:t>
            </a:r>
            <a:r>
              <a:rPr lang="en-US" sz="3000" b="1" dirty="0">
                <a:solidFill>
                  <a:srgbClr val="FF3399"/>
                </a:solidFill>
              </a:rPr>
              <a:t>from </a:t>
            </a:r>
            <a:r>
              <a:rPr lang="en-US" sz="3000" b="1" dirty="0" smtClean="0">
                <a:solidFill>
                  <a:srgbClr val="FF3399"/>
                </a:solidFill>
              </a:rPr>
              <a:t>SPONSORS</a:t>
            </a:r>
            <a:endParaRPr lang="en-US" sz="3000" b="1" dirty="0">
              <a:solidFill>
                <a:srgbClr val="FF3399"/>
              </a:solidFill>
            </a:endParaRPr>
          </a:p>
          <a:p>
            <a:pPr lvl="1">
              <a:spcBef>
                <a:spcPts val="100"/>
              </a:spcBef>
            </a:pPr>
            <a:r>
              <a:rPr lang="en-US" sz="3000" b="1" dirty="0"/>
              <a:t>The </a:t>
            </a:r>
            <a:r>
              <a:rPr lang="en-US" sz="3000" b="1" dirty="0">
                <a:solidFill>
                  <a:srgbClr val="FF3399"/>
                </a:solidFill>
              </a:rPr>
              <a:t>larger the audience</a:t>
            </a:r>
            <a:r>
              <a:rPr lang="en-US" sz="3000" b="1" dirty="0"/>
              <a:t>, the </a:t>
            </a:r>
            <a:r>
              <a:rPr lang="en-US" sz="3000" b="1" dirty="0">
                <a:solidFill>
                  <a:srgbClr val="FF3399"/>
                </a:solidFill>
              </a:rPr>
              <a:t>more that news outlets can </a:t>
            </a:r>
            <a:r>
              <a:rPr lang="en-US" sz="3000" b="1" dirty="0" smtClean="0">
                <a:solidFill>
                  <a:srgbClr val="FF3399"/>
                </a:solidFill>
              </a:rPr>
              <a:t>CHARGE sponsors </a:t>
            </a:r>
            <a:r>
              <a:rPr lang="en-US" sz="3000" b="1" dirty="0">
                <a:solidFill>
                  <a:srgbClr val="FF3399"/>
                </a:solidFill>
              </a:rPr>
              <a:t>for </a:t>
            </a:r>
            <a:r>
              <a:rPr lang="en-US" sz="3000" b="1" dirty="0" smtClean="0">
                <a:solidFill>
                  <a:srgbClr val="FF3399"/>
                </a:solidFill>
              </a:rPr>
              <a:t>ADVERTISING</a:t>
            </a:r>
            <a:endParaRPr lang="en-US" sz="3000" b="1" dirty="0">
              <a:solidFill>
                <a:srgbClr val="FF3399"/>
              </a:solidFill>
            </a:endParaRPr>
          </a:p>
          <a:p>
            <a:pPr lvl="1">
              <a:spcBef>
                <a:spcPts val="100"/>
              </a:spcBef>
            </a:pPr>
            <a:r>
              <a:rPr lang="en-US" sz="3000" b="1" dirty="0">
                <a:solidFill>
                  <a:srgbClr val="FF3399"/>
                </a:solidFill>
              </a:rPr>
              <a:t>Critics believe that this can have a </a:t>
            </a:r>
            <a:r>
              <a:rPr lang="en-US" sz="3000" b="1" dirty="0" smtClean="0">
                <a:solidFill>
                  <a:srgbClr val="FF3399"/>
                </a:solidFill>
              </a:rPr>
              <a:t>NEGATIVE impact</a:t>
            </a:r>
            <a:endParaRPr lang="en-US" sz="3000" b="1" dirty="0">
              <a:solidFill>
                <a:srgbClr val="FF3399"/>
              </a:solidFill>
            </a:endParaRPr>
          </a:p>
          <a:p>
            <a:pPr lvl="2">
              <a:spcBef>
                <a:spcPts val="100"/>
              </a:spcBef>
            </a:pPr>
            <a:r>
              <a:rPr lang="en-US" sz="3000" b="1" dirty="0"/>
              <a:t>News outlets will </a:t>
            </a:r>
            <a:r>
              <a:rPr lang="en-US" sz="3000" b="1" dirty="0">
                <a:solidFill>
                  <a:srgbClr val="FF3399"/>
                </a:solidFill>
              </a:rPr>
              <a:t>tend to cover stories that are more </a:t>
            </a:r>
            <a:r>
              <a:rPr lang="en-US" sz="3000" b="1" dirty="0" smtClean="0">
                <a:solidFill>
                  <a:srgbClr val="FF3399"/>
                </a:solidFill>
              </a:rPr>
              <a:t>SENSATIONAL than INFORMATIVE</a:t>
            </a:r>
            <a:endParaRPr lang="en-US" sz="3000" b="1" dirty="0">
              <a:solidFill>
                <a:srgbClr val="FF3399"/>
              </a:solidFill>
            </a:endParaRPr>
          </a:p>
          <a:p>
            <a:pPr lvl="2">
              <a:spcBef>
                <a:spcPts val="100"/>
              </a:spcBef>
            </a:pPr>
            <a:r>
              <a:rPr lang="en-US" sz="3000" b="1" dirty="0"/>
              <a:t>This could result in </a:t>
            </a:r>
            <a:r>
              <a:rPr lang="en-US" sz="3000" b="1" dirty="0">
                <a:solidFill>
                  <a:srgbClr val="FF3399"/>
                </a:solidFill>
              </a:rPr>
              <a:t>citizens being </a:t>
            </a:r>
            <a:r>
              <a:rPr lang="en-US" sz="3000" b="1" dirty="0" smtClean="0">
                <a:solidFill>
                  <a:srgbClr val="FF3399"/>
                </a:solidFill>
              </a:rPr>
              <a:t>LESS INFORMED </a:t>
            </a:r>
            <a:r>
              <a:rPr lang="en-US" sz="3000" b="1" dirty="0" smtClean="0"/>
              <a:t>about </a:t>
            </a:r>
            <a:r>
              <a:rPr lang="en-US" sz="3000" b="1" dirty="0"/>
              <a:t>the issues even though they are trying to stay informed</a:t>
            </a:r>
          </a:p>
        </p:txBody>
      </p:sp>
    </p:spTree>
    <p:extLst>
      <p:ext uri="{BB962C8B-B14F-4D97-AF65-F5344CB8AC3E}">
        <p14:creationId xmlns:p14="http://schemas.microsoft.com/office/powerpoint/2010/main" val="242998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97149"/>
          </a:xfrm>
        </p:spPr>
        <p:txBody>
          <a:bodyPr numCol="1">
            <a:noAutofit/>
          </a:bodyPr>
          <a:lstStyle/>
          <a:p>
            <a:r>
              <a:rPr lang="en-US" sz="3000" b="1" dirty="0" smtClean="0">
                <a:solidFill>
                  <a:srgbClr val="00B050"/>
                </a:solidFill>
                <a:latin typeface="+mn-lt"/>
              </a:rPr>
              <a:t>6.3 – IMPACT OF THE MASS MEDIA</a:t>
            </a:r>
            <a:endParaRPr lang="en-US" sz="3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128"/>
            <a:ext cx="12192000" cy="6431872"/>
          </a:xfrm>
        </p:spPr>
        <p:txBody>
          <a:bodyPr numCol="1">
            <a:noAutofit/>
          </a:bodyPr>
          <a:lstStyle/>
          <a:p>
            <a:pPr lvl="0">
              <a:spcBef>
                <a:spcPts val="100"/>
              </a:spcBef>
            </a:pPr>
            <a:r>
              <a:rPr lang="en-US" sz="2850" b="1" dirty="0">
                <a:solidFill>
                  <a:srgbClr val="FF3399"/>
                </a:solidFill>
              </a:rPr>
              <a:t>Setting the </a:t>
            </a:r>
            <a:r>
              <a:rPr lang="en-US" sz="2850" b="1" dirty="0" smtClean="0">
                <a:solidFill>
                  <a:srgbClr val="FF3399"/>
                </a:solidFill>
              </a:rPr>
              <a:t>PUBLIC AGENDA</a:t>
            </a:r>
            <a:r>
              <a:rPr lang="en-US" sz="2850" b="1" dirty="0" smtClean="0"/>
              <a:t>: </a:t>
            </a:r>
            <a:r>
              <a:rPr lang="en-US" sz="2850" b="1" dirty="0" smtClean="0">
                <a:solidFill>
                  <a:srgbClr val="FF3399"/>
                </a:solidFill>
              </a:rPr>
              <a:t>issues </a:t>
            </a:r>
            <a:r>
              <a:rPr lang="en-US" sz="2850" b="1" dirty="0">
                <a:solidFill>
                  <a:srgbClr val="FF3399"/>
                </a:solidFill>
              </a:rPr>
              <a:t>that receive </a:t>
            </a:r>
            <a:r>
              <a:rPr lang="en-US" sz="2850" b="1" dirty="0" smtClean="0">
                <a:solidFill>
                  <a:srgbClr val="FF3399"/>
                </a:solidFill>
              </a:rPr>
              <a:t>most TIME, MONEY, &amp; EFFORT</a:t>
            </a:r>
            <a:endParaRPr lang="en-US" sz="2850" b="1" dirty="0">
              <a:solidFill>
                <a:srgbClr val="FF3399"/>
              </a:solidFill>
            </a:endParaRPr>
          </a:p>
          <a:p>
            <a:pPr lvl="1">
              <a:spcBef>
                <a:spcPts val="100"/>
              </a:spcBef>
            </a:pPr>
            <a:r>
              <a:rPr lang="en-US" sz="2850" b="1" dirty="0" err="1" smtClean="0"/>
              <a:t>Govt</a:t>
            </a:r>
            <a:r>
              <a:rPr lang="en-US" sz="2850" b="1" dirty="0" smtClean="0"/>
              <a:t> </a:t>
            </a:r>
            <a:r>
              <a:rPr lang="en-US" sz="2850" b="1" dirty="0"/>
              <a:t>must deal </a:t>
            </a:r>
            <a:r>
              <a:rPr lang="en-US" sz="2850" b="1" dirty="0" smtClean="0"/>
              <a:t>w/ </a:t>
            </a:r>
            <a:r>
              <a:rPr lang="en-US" sz="2850" b="1" dirty="0"/>
              <a:t>many issues, so their attention to each issue is </a:t>
            </a:r>
            <a:r>
              <a:rPr lang="en-US" sz="2850" b="1" dirty="0" smtClean="0"/>
              <a:t>LIMITED</a:t>
            </a:r>
            <a:endParaRPr lang="en-US" sz="2850" b="1" dirty="0"/>
          </a:p>
          <a:p>
            <a:pPr lvl="1">
              <a:spcBef>
                <a:spcPts val="100"/>
              </a:spcBef>
            </a:pPr>
            <a:r>
              <a:rPr lang="en-US" sz="2850" b="1" dirty="0"/>
              <a:t>The media plays a large </a:t>
            </a:r>
            <a:r>
              <a:rPr lang="en-US" sz="2850" b="1" dirty="0" smtClean="0"/>
              <a:t>ROLE in </a:t>
            </a:r>
            <a:r>
              <a:rPr lang="en-US" sz="2850" b="1" dirty="0"/>
              <a:t>shaping the public agenda by </a:t>
            </a:r>
            <a:r>
              <a:rPr lang="en-US" sz="2850" b="1" dirty="0" smtClean="0"/>
              <a:t>FOCUSING more ATTENTION </a:t>
            </a:r>
            <a:r>
              <a:rPr lang="en-US" sz="2850" b="1" dirty="0"/>
              <a:t>on certain issues, while focusing less attention on others</a:t>
            </a:r>
          </a:p>
          <a:p>
            <a:pPr lvl="0">
              <a:spcBef>
                <a:spcPts val="100"/>
              </a:spcBef>
            </a:pPr>
            <a:r>
              <a:rPr lang="en-US" sz="2850" b="1" dirty="0" smtClean="0">
                <a:solidFill>
                  <a:srgbClr val="FF3399"/>
                </a:solidFill>
              </a:rPr>
              <a:t>COVERING the CANDIDATES</a:t>
            </a:r>
            <a:r>
              <a:rPr lang="en-US" sz="2850" b="1" dirty="0" smtClean="0"/>
              <a:t>:</a:t>
            </a:r>
            <a:endParaRPr lang="en-US" sz="2850" b="1" dirty="0"/>
          </a:p>
          <a:p>
            <a:pPr lvl="1">
              <a:spcBef>
                <a:spcPts val="100"/>
              </a:spcBef>
            </a:pPr>
            <a:r>
              <a:rPr lang="en-US" sz="2850" b="1" dirty="0"/>
              <a:t>Mass media can </a:t>
            </a:r>
            <a:r>
              <a:rPr lang="en-US" sz="2850" b="1" dirty="0" smtClean="0">
                <a:solidFill>
                  <a:srgbClr val="FF3399"/>
                </a:solidFill>
              </a:rPr>
              <a:t>INFORM citizens </a:t>
            </a:r>
            <a:r>
              <a:rPr lang="en-US" sz="2850" b="1" dirty="0">
                <a:solidFill>
                  <a:srgbClr val="FF3399"/>
                </a:solidFill>
              </a:rPr>
              <a:t>about the </a:t>
            </a:r>
            <a:r>
              <a:rPr lang="en-US" sz="2850" b="1" dirty="0" smtClean="0">
                <a:solidFill>
                  <a:srgbClr val="FF3399"/>
                </a:solidFill>
              </a:rPr>
              <a:t>POSITIONS </a:t>
            </a:r>
            <a:r>
              <a:rPr lang="en-US" sz="2850" b="1" dirty="0">
                <a:solidFill>
                  <a:srgbClr val="FF3399"/>
                </a:solidFill>
              </a:rPr>
              <a:t>different candidates have on certain </a:t>
            </a:r>
            <a:r>
              <a:rPr lang="en-US" sz="2850" b="1" dirty="0" smtClean="0">
                <a:solidFill>
                  <a:srgbClr val="FF3399"/>
                </a:solidFill>
              </a:rPr>
              <a:t>ISSUES</a:t>
            </a:r>
            <a:endParaRPr lang="en-US" sz="2850" b="1" dirty="0">
              <a:solidFill>
                <a:srgbClr val="FF3399"/>
              </a:solidFill>
            </a:endParaRPr>
          </a:p>
          <a:p>
            <a:pPr lvl="1">
              <a:spcBef>
                <a:spcPts val="100"/>
              </a:spcBef>
            </a:pPr>
            <a:r>
              <a:rPr lang="en-US" sz="2850" b="1" dirty="0"/>
              <a:t>News media may often </a:t>
            </a:r>
            <a:r>
              <a:rPr lang="en-US" sz="2850" b="1" dirty="0">
                <a:solidFill>
                  <a:srgbClr val="FF3399"/>
                </a:solidFill>
              </a:rPr>
              <a:t>cover the </a:t>
            </a:r>
            <a:r>
              <a:rPr lang="en-US" sz="2850" b="1" dirty="0" smtClean="0">
                <a:solidFill>
                  <a:srgbClr val="FF3399"/>
                </a:solidFill>
              </a:rPr>
              <a:t>COMPETITION between </a:t>
            </a:r>
            <a:r>
              <a:rPr lang="en-US" sz="2850" b="1" dirty="0">
                <a:solidFill>
                  <a:srgbClr val="FF3399"/>
                </a:solidFill>
              </a:rPr>
              <a:t>candidates more than they cover the actual </a:t>
            </a:r>
            <a:r>
              <a:rPr lang="en-US" sz="2850" b="1" dirty="0" smtClean="0">
                <a:solidFill>
                  <a:srgbClr val="FF3399"/>
                </a:solidFill>
              </a:rPr>
              <a:t>ISSUES</a:t>
            </a:r>
            <a:r>
              <a:rPr lang="en-US" sz="2850" b="1" dirty="0" smtClean="0"/>
              <a:t>; </a:t>
            </a:r>
            <a:r>
              <a:rPr lang="en-US" sz="2850" b="1" dirty="0"/>
              <a:t>this is known as </a:t>
            </a:r>
            <a:r>
              <a:rPr lang="en-US" sz="2850" b="1" dirty="0" smtClean="0">
                <a:solidFill>
                  <a:srgbClr val="FF3399"/>
                </a:solidFill>
              </a:rPr>
              <a:t>HORSERACE COVERAGE</a:t>
            </a:r>
            <a:endParaRPr lang="en-US" sz="2850" b="1" dirty="0">
              <a:solidFill>
                <a:srgbClr val="FF3399"/>
              </a:solidFill>
            </a:endParaRPr>
          </a:p>
          <a:p>
            <a:pPr lvl="0">
              <a:spcBef>
                <a:spcPts val="100"/>
              </a:spcBef>
            </a:pPr>
            <a:r>
              <a:rPr lang="en-US" sz="2850" b="1" dirty="0">
                <a:solidFill>
                  <a:srgbClr val="FF3399"/>
                </a:solidFill>
              </a:rPr>
              <a:t>Media &amp; </a:t>
            </a:r>
            <a:r>
              <a:rPr lang="en-US" sz="2850" b="1" dirty="0" smtClean="0">
                <a:solidFill>
                  <a:srgbClr val="FF3399"/>
                </a:solidFill>
              </a:rPr>
              <a:t>ELECTED officials</a:t>
            </a:r>
            <a:r>
              <a:rPr lang="en-US" sz="2850" b="1" dirty="0"/>
              <a:t>:</a:t>
            </a:r>
          </a:p>
          <a:p>
            <a:pPr lvl="1">
              <a:spcBef>
                <a:spcPts val="100"/>
              </a:spcBef>
            </a:pPr>
            <a:r>
              <a:rPr lang="en-US" sz="2850" b="1" dirty="0"/>
              <a:t>The relationship between </a:t>
            </a:r>
            <a:r>
              <a:rPr lang="en-US" sz="2850" b="1" dirty="0" smtClean="0"/>
              <a:t>JOURNALISTS &amp; POLITICIANS is </a:t>
            </a:r>
            <a:r>
              <a:rPr lang="en-US" sz="2850" b="1" dirty="0"/>
              <a:t>complicated</a:t>
            </a:r>
          </a:p>
          <a:p>
            <a:pPr lvl="2">
              <a:spcBef>
                <a:spcPts val="100"/>
              </a:spcBef>
            </a:pPr>
            <a:r>
              <a:rPr lang="en-US" sz="2850" b="1" dirty="0">
                <a:solidFill>
                  <a:srgbClr val="FF3399"/>
                </a:solidFill>
              </a:rPr>
              <a:t>Politicians want to get their </a:t>
            </a:r>
            <a:r>
              <a:rPr lang="en-US" sz="2850" b="1" dirty="0" smtClean="0">
                <a:solidFill>
                  <a:srgbClr val="FF3399"/>
                </a:solidFill>
              </a:rPr>
              <a:t>MESSAGE out </a:t>
            </a:r>
            <a:r>
              <a:rPr lang="en-US" sz="2850" b="1" dirty="0">
                <a:solidFill>
                  <a:srgbClr val="FF3399"/>
                </a:solidFill>
              </a:rPr>
              <a:t>to the public</a:t>
            </a:r>
          </a:p>
          <a:p>
            <a:pPr lvl="2">
              <a:spcBef>
                <a:spcPts val="100"/>
              </a:spcBef>
            </a:pPr>
            <a:r>
              <a:rPr lang="en-US" sz="2850" b="1" dirty="0">
                <a:solidFill>
                  <a:srgbClr val="FF3399"/>
                </a:solidFill>
              </a:rPr>
              <a:t>Journalists want </a:t>
            </a:r>
            <a:r>
              <a:rPr lang="en-US" sz="2850" b="1" dirty="0" smtClean="0">
                <a:solidFill>
                  <a:srgbClr val="FF3399"/>
                </a:solidFill>
              </a:rPr>
              <a:t>ACCESS to </a:t>
            </a:r>
            <a:r>
              <a:rPr lang="en-US" sz="2850" b="1" dirty="0">
                <a:solidFill>
                  <a:srgbClr val="FF3399"/>
                </a:solidFill>
              </a:rPr>
              <a:t>politicians</a:t>
            </a:r>
          </a:p>
          <a:p>
            <a:pPr lvl="1">
              <a:spcBef>
                <a:spcPts val="100"/>
              </a:spcBef>
            </a:pPr>
            <a:r>
              <a:rPr lang="en-US" sz="2850" b="1" dirty="0"/>
              <a:t>Sometimes politicians may </a:t>
            </a:r>
            <a:r>
              <a:rPr lang="en-US" sz="2850" b="1" dirty="0" smtClean="0"/>
              <a:t>PASS ON info </a:t>
            </a:r>
            <a:r>
              <a:rPr lang="en-US" sz="2850" b="1" dirty="0"/>
              <a:t>to journalists, known as </a:t>
            </a:r>
            <a:r>
              <a:rPr lang="en-US" sz="2850" b="1" dirty="0" smtClean="0"/>
              <a:t>LEAKING </a:t>
            </a:r>
            <a:r>
              <a:rPr lang="en-US" sz="2850" b="1" dirty="0"/>
              <a:t>to the </a:t>
            </a:r>
            <a:r>
              <a:rPr lang="en-US" sz="2850" b="1" dirty="0" smtClean="0"/>
              <a:t>press</a:t>
            </a:r>
            <a:endParaRPr lang="en-US" sz="2850" b="1" dirty="0"/>
          </a:p>
        </p:txBody>
      </p:sp>
    </p:spTree>
    <p:extLst>
      <p:ext uri="{BB962C8B-B14F-4D97-AF65-F5344CB8AC3E}">
        <p14:creationId xmlns:p14="http://schemas.microsoft.com/office/powerpoint/2010/main" val="88508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97149"/>
          </a:xfrm>
        </p:spPr>
        <p:txBody>
          <a:bodyPr numCol="1">
            <a:noAutofit/>
          </a:bodyPr>
          <a:lstStyle/>
          <a:p>
            <a:r>
              <a:rPr lang="en-US" sz="3000" b="1" dirty="0" smtClean="0">
                <a:solidFill>
                  <a:srgbClr val="00B050"/>
                </a:solidFill>
                <a:latin typeface="+mn-lt"/>
              </a:rPr>
              <a:t>6.3 – IMPACT OF THE MASS MEDIA</a:t>
            </a:r>
            <a:endParaRPr lang="en-US" sz="3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128"/>
            <a:ext cx="12192000" cy="6431872"/>
          </a:xfrm>
        </p:spPr>
        <p:txBody>
          <a:bodyPr numCol="1">
            <a:noAutofit/>
          </a:bodyPr>
          <a:lstStyle/>
          <a:p>
            <a:pPr lvl="0">
              <a:spcBef>
                <a:spcPts val="100"/>
              </a:spcBef>
            </a:pPr>
            <a:r>
              <a:rPr lang="en-US" sz="3000" b="1" dirty="0" smtClean="0">
                <a:solidFill>
                  <a:srgbClr val="FF3399"/>
                </a:solidFill>
              </a:rPr>
              <a:t>WATCHDOG:</a:t>
            </a:r>
            <a:endParaRPr lang="en-US" sz="3000" b="1" dirty="0">
              <a:solidFill>
                <a:srgbClr val="FF3399"/>
              </a:solidFill>
            </a:endParaRPr>
          </a:p>
          <a:p>
            <a:pPr lvl="1">
              <a:spcBef>
                <a:spcPts val="100"/>
              </a:spcBef>
            </a:pPr>
            <a:r>
              <a:rPr lang="en-US" sz="3000" b="1" dirty="0"/>
              <a:t>Journalists can hold </a:t>
            </a:r>
            <a:r>
              <a:rPr lang="en-US" sz="3000" b="1" dirty="0" err="1" smtClean="0"/>
              <a:t>govt</a:t>
            </a:r>
            <a:r>
              <a:rPr lang="en-US" sz="3000" b="1" dirty="0" smtClean="0"/>
              <a:t> </a:t>
            </a:r>
            <a:r>
              <a:rPr lang="en-US" sz="3000" b="1" dirty="0"/>
              <a:t>officials </a:t>
            </a:r>
            <a:r>
              <a:rPr lang="en-US" sz="3000" b="1" dirty="0" smtClean="0"/>
              <a:t>ACCOUNTABLE for </a:t>
            </a:r>
            <a:r>
              <a:rPr lang="en-US" sz="3000" b="1" dirty="0"/>
              <a:t>their actions</a:t>
            </a:r>
          </a:p>
          <a:p>
            <a:pPr lvl="1">
              <a:spcBef>
                <a:spcPts val="100"/>
              </a:spcBef>
            </a:pPr>
            <a:r>
              <a:rPr lang="en-US" sz="3000" b="1" dirty="0"/>
              <a:t>When politicians are suspected of </a:t>
            </a:r>
            <a:r>
              <a:rPr lang="en-US" sz="3000" b="1" dirty="0" smtClean="0"/>
              <a:t>WRONGDOING, </a:t>
            </a:r>
            <a:r>
              <a:rPr lang="en-US" sz="3000" b="1" dirty="0"/>
              <a:t>journalists can serve the public interests by conducting </a:t>
            </a:r>
            <a:r>
              <a:rPr lang="en-US" sz="3000" b="1" dirty="0" smtClean="0"/>
              <a:t>INVESTIGATIONS into </a:t>
            </a:r>
            <a:r>
              <a:rPr lang="en-US" sz="3000" b="1" dirty="0"/>
              <a:t>the behavior</a:t>
            </a:r>
          </a:p>
          <a:p>
            <a:pPr lvl="0">
              <a:spcBef>
                <a:spcPts val="100"/>
              </a:spcBef>
            </a:pPr>
            <a:r>
              <a:rPr lang="en-US" sz="3000" b="1" dirty="0"/>
              <a:t>Media safeguards: </a:t>
            </a:r>
            <a:r>
              <a:rPr lang="en-US" sz="3000" b="1" dirty="0" smtClean="0">
                <a:solidFill>
                  <a:srgbClr val="FF3399"/>
                </a:solidFill>
              </a:rPr>
              <a:t>FREEDOM of the PRESS is </a:t>
            </a:r>
            <a:r>
              <a:rPr lang="en-US" sz="3000" b="1" dirty="0">
                <a:solidFill>
                  <a:srgbClr val="FF3399"/>
                </a:solidFill>
              </a:rPr>
              <a:t>guaranteed under the </a:t>
            </a:r>
            <a:r>
              <a:rPr lang="en-US" sz="3000" b="1" dirty="0" smtClean="0">
                <a:solidFill>
                  <a:srgbClr val="FF3399"/>
                </a:solidFill>
              </a:rPr>
              <a:t>FIRST AMENDMENT</a:t>
            </a:r>
            <a:r>
              <a:rPr lang="en-US" sz="3000" b="1" dirty="0" smtClean="0"/>
              <a:t> </a:t>
            </a:r>
            <a:r>
              <a:rPr lang="en-US" sz="3000" b="1" dirty="0"/>
              <a:t>of the U.S. </a:t>
            </a:r>
            <a:r>
              <a:rPr lang="en-US" sz="3000" b="1" dirty="0" smtClean="0"/>
              <a:t>CONSTITUTION, </a:t>
            </a:r>
            <a:r>
              <a:rPr lang="en-US" sz="3000" b="1" dirty="0"/>
              <a:t>but there are some </a:t>
            </a:r>
            <a:r>
              <a:rPr lang="en-US" sz="3000" b="1" dirty="0" smtClean="0"/>
              <a:t>LIMITS</a:t>
            </a:r>
            <a:endParaRPr lang="en-US" sz="3000" b="1" dirty="0"/>
          </a:p>
          <a:p>
            <a:pPr lvl="1">
              <a:spcBef>
                <a:spcPts val="100"/>
              </a:spcBef>
            </a:pPr>
            <a:r>
              <a:rPr lang="en-US" sz="3000" b="1" dirty="0"/>
              <a:t>Journalists </a:t>
            </a:r>
            <a:r>
              <a:rPr lang="en-US" sz="3000" b="1" dirty="0">
                <a:solidFill>
                  <a:srgbClr val="FF3399"/>
                </a:solidFill>
              </a:rPr>
              <a:t>must not commit </a:t>
            </a:r>
            <a:r>
              <a:rPr lang="en-US" sz="3000" b="1" dirty="0" smtClean="0">
                <a:solidFill>
                  <a:srgbClr val="FF3399"/>
                </a:solidFill>
              </a:rPr>
              <a:t>LIBEL </a:t>
            </a:r>
            <a:r>
              <a:rPr lang="en-US" sz="3000" b="1" dirty="0" smtClean="0"/>
              <a:t>(a </a:t>
            </a:r>
            <a:r>
              <a:rPr lang="en-US" sz="3000" b="1" dirty="0"/>
              <a:t>false story that causes </a:t>
            </a:r>
            <a:r>
              <a:rPr lang="en-US" sz="3000" b="1" dirty="0" smtClean="0"/>
              <a:t>HARM to </a:t>
            </a:r>
            <a:r>
              <a:rPr lang="en-US" sz="3000" b="1" dirty="0"/>
              <a:t>a person’s </a:t>
            </a:r>
            <a:r>
              <a:rPr lang="en-US" sz="3000" b="1" dirty="0" smtClean="0"/>
              <a:t>REPUTATION)</a:t>
            </a:r>
            <a:endParaRPr lang="en-US" sz="3000" b="1" dirty="0"/>
          </a:p>
          <a:p>
            <a:pPr lvl="1">
              <a:spcBef>
                <a:spcPts val="100"/>
              </a:spcBef>
            </a:pPr>
            <a:r>
              <a:rPr lang="en-US" sz="3000" b="1" dirty="0"/>
              <a:t>Journalists must </a:t>
            </a:r>
            <a:r>
              <a:rPr lang="en-US" sz="3000" b="1" dirty="0" smtClean="0">
                <a:solidFill>
                  <a:srgbClr val="FF3399"/>
                </a:solidFill>
              </a:rPr>
              <a:t>PROTECT their SOURCES</a:t>
            </a:r>
            <a:r>
              <a:rPr lang="en-US" sz="3000" b="1" dirty="0" smtClean="0"/>
              <a:t> </a:t>
            </a:r>
            <a:r>
              <a:rPr lang="en-US" sz="3000" b="1" dirty="0"/>
              <a:t>(many states protect reporters who gather information from sources that want to remain </a:t>
            </a:r>
            <a:r>
              <a:rPr lang="en-US" sz="3000" b="1" dirty="0" smtClean="0"/>
              <a:t>ANONYMOUS)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85779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97149"/>
          </a:xfrm>
        </p:spPr>
        <p:txBody>
          <a:bodyPr numCol="1">
            <a:noAutofit/>
          </a:bodyPr>
          <a:lstStyle/>
          <a:p>
            <a:r>
              <a:rPr lang="en-US" sz="3000" b="1" dirty="0" smtClean="0">
                <a:solidFill>
                  <a:srgbClr val="00B050"/>
                </a:solidFill>
                <a:latin typeface="+mn-lt"/>
              </a:rPr>
              <a:t>6.3 – IMPACT OF THE MASS MEDIA</a:t>
            </a:r>
            <a:endParaRPr lang="en-US" sz="3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128"/>
            <a:ext cx="12192000" cy="6431872"/>
          </a:xfrm>
        </p:spPr>
        <p:txBody>
          <a:bodyPr numCol="1">
            <a:noAutofit/>
          </a:bodyPr>
          <a:lstStyle/>
          <a:p>
            <a:pPr lvl="0">
              <a:spcBef>
                <a:spcPts val="100"/>
              </a:spcBef>
            </a:pPr>
            <a:r>
              <a:rPr lang="en-US" sz="3000" b="1" dirty="0" smtClean="0"/>
              <a:t>Media </a:t>
            </a:r>
            <a:r>
              <a:rPr lang="en-US" sz="3000" b="1" dirty="0">
                <a:solidFill>
                  <a:srgbClr val="FF3399"/>
                </a:solidFill>
              </a:rPr>
              <a:t>bias</a:t>
            </a:r>
            <a:r>
              <a:rPr lang="en-US" sz="3000" b="1" dirty="0"/>
              <a:t>: sometimes the news media is </a:t>
            </a:r>
            <a:r>
              <a:rPr lang="en-US" sz="3000" b="1" dirty="0" smtClean="0">
                <a:solidFill>
                  <a:srgbClr val="FF3399"/>
                </a:solidFill>
              </a:rPr>
              <a:t>CRITICIZED for </a:t>
            </a:r>
            <a:r>
              <a:rPr lang="en-US" sz="3000" b="1" dirty="0">
                <a:solidFill>
                  <a:srgbClr val="FF3399"/>
                </a:solidFill>
              </a:rPr>
              <a:t>favoring one </a:t>
            </a:r>
            <a:r>
              <a:rPr lang="en-US" sz="3000" b="1" dirty="0" smtClean="0">
                <a:solidFill>
                  <a:srgbClr val="FF3399"/>
                </a:solidFill>
              </a:rPr>
              <a:t>PARTY </a:t>
            </a:r>
            <a:r>
              <a:rPr lang="en-US" sz="3000" b="1" dirty="0">
                <a:solidFill>
                  <a:srgbClr val="FF3399"/>
                </a:solidFill>
              </a:rPr>
              <a:t>or </a:t>
            </a:r>
            <a:r>
              <a:rPr lang="en-US" sz="3000" b="1" dirty="0" smtClean="0">
                <a:solidFill>
                  <a:srgbClr val="FF3399"/>
                </a:solidFill>
              </a:rPr>
              <a:t>VIEWPOINT </a:t>
            </a:r>
            <a:r>
              <a:rPr lang="en-US" sz="3000" b="1" dirty="0">
                <a:solidFill>
                  <a:srgbClr val="FF3399"/>
                </a:solidFill>
              </a:rPr>
              <a:t>over others</a:t>
            </a:r>
          </a:p>
          <a:p>
            <a:pPr lvl="1">
              <a:spcBef>
                <a:spcPts val="100"/>
              </a:spcBef>
            </a:pPr>
            <a:r>
              <a:rPr lang="en-US" sz="3000" b="1" dirty="0" smtClean="0">
                <a:solidFill>
                  <a:srgbClr val="FF3399"/>
                </a:solidFill>
              </a:rPr>
              <a:t>PARTISAN</a:t>
            </a:r>
            <a:r>
              <a:rPr lang="en-US" sz="3000" b="1" dirty="0" smtClean="0"/>
              <a:t> bias</a:t>
            </a:r>
            <a:r>
              <a:rPr lang="en-US" sz="3000" b="1" dirty="0"/>
              <a:t>: </a:t>
            </a:r>
            <a:r>
              <a:rPr lang="en-US" sz="3000" b="1" dirty="0">
                <a:solidFill>
                  <a:srgbClr val="FF3399"/>
                </a:solidFill>
              </a:rPr>
              <a:t>favoring one political party </a:t>
            </a:r>
            <a:r>
              <a:rPr lang="en-US" sz="3000" b="1" dirty="0"/>
              <a:t>over another</a:t>
            </a:r>
          </a:p>
          <a:p>
            <a:pPr lvl="1">
              <a:spcBef>
                <a:spcPts val="100"/>
              </a:spcBef>
            </a:pPr>
            <a:r>
              <a:rPr lang="en-US" sz="3000" b="1" dirty="0" smtClean="0">
                <a:solidFill>
                  <a:srgbClr val="FF3399"/>
                </a:solidFill>
              </a:rPr>
              <a:t>GATEKEEPING</a:t>
            </a:r>
            <a:r>
              <a:rPr lang="en-US" sz="3000" b="1" dirty="0" smtClean="0"/>
              <a:t> </a:t>
            </a:r>
            <a:r>
              <a:rPr lang="en-US" sz="3000" b="1" dirty="0"/>
              <a:t>bias: </a:t>
            </a:r>
            <a:r>
              <a:rPr lang="en-US" sz="3000" b="1" dirty="0">
                <a:solidFill>
                  <a:srgbClr val="FF3399"/>
                </a:solidFill>
              </a:rPr>
              <a:t>not reporting on certain </a:t>
            </a:r>
            <a:r>
              <a:rPr lang="en-US" sz="3000" b="1" dirty="0" smtClean="0">
                <a:solidFill>
                  <a:srgbClr val="FF3399"/>
                </a:solidFill>
              </a:rPr>
              <a:t>ISSUES </a:t>
            </a:r>
            <a:r>
              <a:rPr lang="en-US" sz="3000" b="1" dirty="0"/>
              <a:t>that are </a:t>
            </a:r>
            <a:r>
              <a:rPr lang="en-US" sz="3000" b="1" dirty="0" smtClean="0"/>
              <a:t>IMPORTANT </a:t>
            </a:r>
            <a:r>
              <a:rPr lang="en-US" sz="3000" b="1" dirty="0"/>
              <a:t>to the public</a:t>
            </a:r>
          </a:p>
          <a:p>
            <a:pPr lvl="1">
              <a:spcBef>
                <a:spcPts val="100"/>
              </a:spcBef>
            </a:pPr>
            <a:r>
              <a:rPr lang="en-US" sz="3000" b="1" dirty="0" smtClean="0">
                <a:solidFill>
                  <a:srgbClr val="FF3399"/>
                </a:solidFill>
              </a:rPr>
              <a:t>CORPORATE </a:t>
            </a:r>
            <a:r>
              <a:rPr lang="en-US" sz="3000" b="1" dirty="0" smtClean="0"/>
              <a:t>bias</a:t>
            </a:r>
            <a:r>
              <a:rPr lang="en-US" sz="3000" b="1" dirty="0"/>
              <a:t>: </a:t>
            </a:r>
            <a:r>
              <a:rPr lang="en-US" sz="3000" b="1" dirty="0">
                <a:solidFill>
                  <a:srgbClr val="FF3399"/>
                </a:solidFill>
              </a:rPr>
              <a:t>favoring the interests of their </a:t>
            </a:r>
            <a:r>
              <a:rPr lang="en-US" sz="3000" b="1" dirty="0" smtClean="0">
                <a:solidFill>
                  <a:srgbClr val="FF3399"/>
                </a:solidFill>
              </a:rPr>
              <a:t>SPONSORS </a:t>
            </a:r>
            <a:r>
              <a:rPr lang="en-US" sz="3000" b="1" dirty="0"/>
              <a:t>over </a:t>
            </a:r>
            <a:r>
              <a:rPr lang="en-US" sz="3000" b="1" dirty="0" smtClean="0"/>
              <a:t>public </a:t>
            </a:r>
            <a:r>
              <a:rPr lang="en-US" sz="3000" b="1" dirty="0"/>
              <a:t>interest</a:t>
            </a:r>
          </a:p>
        </p:txBody>
      </p:sp>
    </p:spTree>
    <p:extLst>
      <p:ext uri="{BB962C8B-B14F-4D97-AF65-F5344CB8AC3E}">
        <p14:creationId xmlns:p14="http://schemas.microsoft.com/office/powerpoint/2010/main" val="362407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97149"/>
          </a:xfrm>
        </p:spPr>
        <p:txBody>
          <a:bodyPr numCol="1">
            <a:noAutofit/>
          </a:bodyPr>
          <a:lstStyle/>
          <a:p>
            <a:r>
              <a:rPr lang="en-US" sz="3000" b="1" dirty="0" smtClean="0">
                <a:solidFill>
                  <a:srgbClr val="00B050"/>
                </a:solidFill>
                <a:latin typeface="+mn-lt"/>
              </a:rPr>
              <a:t>6.3 – INTEREST GROUPS</a:t>
            </a:r>
            <a:endParaRPr lang="en-US" sz="3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128"/>
            <a:ext cx="12192000" cy="6431872"/>
          </a:xfrm>
        </p:spPr>
        <p:txBody>
          <a:bodyPr numCol="1">
            <a:noAutofit/>
          </a:bodyPr>
          <a:lstStyle/>
          <a:p>
            <a:pPr lvl="0">
              <a:spcBef>
                <a:spcPts val="100"/>
              </a:spcBef>
            </a:pPr>
            <a:r>
              <a:rPr lang="en-US" b="1" dirty="0">
                <a:solidFill>
                  <a:srgbClr val="FF3399"/>
                </a:solidFill>
              </a:rPr>
              <a:t>Interest groups are </a:t>
            </a:r>
            <a:r>
              <a:rPr lang="en-US" b="1" dirty="0" smtClean="0">
                <a:solidFill>
                  <a:srgbClr val="FF3399"/>
                </a:solidFill>
              </a:rPr>
              <a:t>ORGANIZATIONS of </a:t>
            </a:r>
            <a:r>
              <a:rPr lang="en-US" b="1" dirty="0">
                <a:solidFill>
                  <a:srgbClr val="FF3399"/>
                </a:solidFill>
              </a:rPr>
              <a:t>individuals who </a:t>
            </a:r>
            <a:r>
              <a:rPr lang="en-US" b="1" dirty="0" smtClean="0">
                <a:solidFill>
                  <a:srgbClr val="FF3399"/>
                </a:solidFill>
              </a:rPr>
              <a:t>UNITE to PROMOTE their IDEAS</a:t>
            </a:r>
            <a:endParaRPr lang="en-US" b="1" dirty="0">
              <a:solidFill>
                <a:srgbClr val="FF3399"/>
              </a:solidFill>
            </a:endParaRPr>
          </a:p>
          <a:p>
            <a:pPr lvl="0">
              <a:spcBef>
                <a:spcPts val="100"/>
              </a:spcBef>
            </a:pPr>
            <a:r>
              <a:rPr lang="en-US" b="1" dirty="0"/>
              <a:t>Types of interest groups:</a:t>
            </a:r>
          </a:p>
          <a:p>
            <a:pPr lvl="1">
              <a:spcBef>
                <a:spcPts val="100"/>
              </a:spcBef>
            </a:pPr>
            <a:r>
              <a:rPr lang="en-US" sz="2800" b="1" dirty="0">
                <a:solidFill>
                  <a:srgbClr val="FF3399"/>
                </a:solidFill>
              </a:rPr>
              <a:t>Economic:</a:t>
            </a:r>
          </a:p>
          <a:p>
            <a:pPr lvl="2">
              <a:spcBef>
                <a:spcPts val="100"/>
              </a:spcBef>
            </a:pPr>
            <a:r>
              <a:rPr lang="en-US" sz="2800" b="1" dirty="0" smtClean="0">
                <a:solidFill>
                  <a:srgbClr val="FF3399"/>
                </a:solidFill>
              </a:rPr>
              <a:t>BUSINESS groups</a:t>
            </a:r>
            <a:r>
              <a:rPr lang="en-US" sz="2800" b="1" dirty="0"/>
              <a:t>: </a:t>
            </a:r>
            <a:r>
              <a:rPr lang="en-US" sz="2800" b="1" dirty="0">
                <a:solidFill>
                  <a:srgbClr val="FF3399"/>
                </a:solidFill>
              </a:rPr>
              <a:t>promote </a:t>
            </a:r>
            <a:r>
              <a:rPr lang="en-US" sz="2800" b="1" dirty="0" smtClean="0">
                <a:solidFill>
                  <a:srgbClr val="FF3399"/>
                </a:solidFill>
              </a:rPr>
              <a:t>FREE-ENTERPRISE </a:t>
            </a:r>
            <a:r>
              <a:rPr lang="en-US" sz="2800" b="1" dirty="0">
                <a:solidFill>
                  <a:srgbClr val="FF3399"/>
                </a:solidFill>
              </a:rPr>
              <a:t>&amp; certain </a:t>
            </a:r>
            <a:r>
              <a:rPr lang="en-US" sz="2800" b="1" dirty="0" smtClean="0">
                <a:solidFill>
                  <a:srgbClr val="FF3399"/>
                </a:solidFill>
              </a:rPr>
              <a:t>INDUSTRIES</a:t>
            </a:r>
            <a:endParaRPr lang="en-US" sz="2800" b="1" dirty="0">
              <a:solidFill>
                <a:srgbClr val="FF3399"/>
              </a:solidFill>
            </a:endParaRPr>
          </a:p>
          <a:p>
            <a:pPr lvl="3">
              <a:spcBef>
                <a:spcPts val="100"/>
              </a:spcBef>
            </a:pPr>
            <a:r>
              <a:rPr lang="en-US" sz="2800" b="1" dirty="0"/>
              <a:t>Ex: </a:t>
            </a:r>
            <a:r>
              <a:rPr lang="en-US" sz="2800" b="1" dirty="0" smtClean="0">
                <a:solidFill>
                  <a:srgbClr val="FF3399"/>
                </a:solidFill>
              </a:rPr>
              <a:t>CHAMBER of COMMERCE</a:t>
            </a:r>
            <a:r>
              <a:rPr lang="en-US" sz="2800" b="1" dirty="0" smtClean="0"/>
              <a:t>, NATIONAL ASSOCIATION of MANUFACTURERS</a:t>
            </a:r>
            <a:endParaRPr lang="en-US" sz="2800" b="1" dirty="0"/>
          </a:p>
          <a:p>
            <a:pPr lvl="2">
              <a:spcBef>
                <a:spcPts val="100"/>
              </a:spcBef>
            </a:pPr>
            <a:r>
              <a:rPr lang="en-US" sz="2800" b="1" dirty="0" smtClean="0">
                <a:solidFill>
                  <a:srgbClr val="FF3399"/>
                </a:solidFill>
              </a:rPr>
              <a:t>LABOR UNIONS</a:t>
            </a:r>
            <a:r>
              <a:rPr lang="en-US" sz="2800" b="1" dirty="0" smtClean="0"/>
              <a:t>: </a:t>
            </a:r>
            <a:r>
              <a:rPr lang="en-US" sz="2800" b="1" dirty="0"/>
              <a:t>promote the </a:t>
            </a:r>
            <a:r>
              <a:rPr lang="en-US" sz="2800" b="1" dirty="0">
                <a:solidFill>
                  <a:srgbClr val="FF3399"/>
                </a:solidFill>
              </a:rPr>
              <a:t>interests of </a:t>
            </a:r>
            <a:r>
              <a:rPr lang="en-US" sz="2800" b="1" dirty="0" smtClean="0">
                <a:solidFill>
                  <a:srgbClr val="FF3399"/>
                </a:solidFill>
              </a:rPr>
              <a:t>WORKERS</a:t>
            </a:r>
            <a:endParaRPr lang="en-US" sz="2800" b="1" dirty="0">
              <a:solidFill>
                <a:srgbClr val="FF3399"/>
              </a:solidFill>
            </a:endParaRPr>
          </a:p>
          <a:p>
            <a:pPr lvl="3">
              <a:spcBef>
                <a:spcPts val="100"/>
              </a:spcBef>
            </a:pPr>
            <a:r>
              <a:rPr lang="en-US" sz="2800" b="1" dirty="0"/>
              <a:t>Ex.: </a:t>
            </a:r>
            <a:r>
              <a:rPr lang="en-US" sz="2800" b="1" dirty="0" smtClean="0"/>
              <a:t>AFL-CIO, </a:t>
            </a:r>
            <a:r>
              <a:rPr lang="en-US" sz="2800" b="1" dirty="0" smtClean="0">
                <a:solidFill>
                  <a:srgbClr val="FF3399"/>
                </a:solidFill>
              </a:rPr>
              <a:t>UNITED AUTO WORKERS</a:t>
            </a:r>
            <a:endParaRPr lang="en-US" sz="2800" b="1" dirty="0">
              <a:solidFill>
                <a:srgbClr val="FF3399"/>
              </a:solidFill>
            </a:endParaRPr>
          </a:p>
          <a:p>
            <a:pPr lvl="3">
              <a:spcBef>
                <a:spcPts val="100"/>
              </a:spcBef>
            </a:pPr>
            <a:r>
              <a:rPr lang="en-US" sz="2800" b="1" dirty="0"/>
              <a:t>Usually concerned with </a:t>
            </a:r>
            <a:r>
              <a:rPr lang="en-US" sz="2800" b="1" dirty="0" smtClean="0"/>
              <a:t>WAGES, WORKING CONDITIONS, &amp; BENEFITS</a:t>
            </a:r>
            <a:endParaRPr lang="en-US" sz="2800" b="1" dirty="0"/>
          </a:p>
          <a:p>
            <a:pPr lvl="2">
              <a:spcBef>
                <a:spcPts val="100"/>
              </a:spcBef>
            </a:pPr>
            <a:r>
              <a:rPr lang="en-US" sz="2800" b="1" dirty="0" smtClean="0">
                <a:solidFill>
                  <a:srgbClr val="FF3399"/>
                </a:solidFill>
              </a:rPr>
              <a:t>PROFESSIONAL organizations</a:t>
            </a:r>
            <a:r>
              <a:rPr lang="en-US" sz="2800" b="1" dirty="0"/>
              <a:t>: to </a:t>
            </a:r>
            <a:r>
              <a:rPr lang="en-US" sz="2800" b="1" dirty="0">
                <a:solidFill>
                  <a:srgbClr val="FF3399"/>
                </a:solidFill>
              </a:rPr>
              <a:t>promote policies that deal with their line of work</a:t>
            </a:r>
          </a:p>
          <a:p>
            <a:pPr lvl="3">
              <a:spcBef>
                <a:spcPts val="100"/>
              </a:spcBef>
            </a:pPr>
            <a:r>
              <a:rPr lang="en-US" sz="2800" b="1" dirty="0"/>
              <a:t>Ex.: </a:t>
            </a:r>
            <a:r>
              <a:rPr lang="en-US" sz="2800" b="1" dirty="0" smtClean="0">
                <a:solidFill>
                  <a:srgbClr val="FF3399"/>
                </a:solidFill>
              </a:rPr>
              <a:t>AMERICAN MEDICAL ASSOCIATION (physicians</a:t>
            </a:r>
            <a:r>
              <a:rPr lang="en-US" sz="2800" b="1" dirty="0">
                <a:solidFill>
                  <a:srgbClr val="FF3399"/>
                </a:solidFill>
              </a:rPr>
              <a:t>)</a:t>
            </a:r>
            <a:r>
              <a:rPr lang="en-US" sz="2800" b="1" dirty="0"/>
              <a:t>, </a:t>
            </a:r>
            <a:r>
              <a:rPr lang="en-US" sz="2800" b="1" dirty="0" smtClean="0"/>
              <a:t>NATIONAL EDUCATORS ASSOCIATION </a:t>
            </a:r>
            <a:r>
              <a:rPr lang="en-US" sz="2800" b="1" dirty="0"/>
              <a:t>(teachers), </a:t>
            </a:r>
            <a:r>
              <a:rPr lang="en-US" sz="2800" b="1" dirty="0" smtClean="0"/>
              <a:t>AMERICAN BAR ASSOCIATION </a:t>
            </a:r>
            <a:r>
              <a:rPr lang="en-US" sz="2800" b="1" dirty="0"/>
              <a:t>(attorneys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3934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97149"/>
          </a:xfrm>
        </p:spPr>
        <p:txBody>
          <a:bodyPr numCol="1">
            <a:noAutofit/>
          </a:bodyPr>
          <a:lstStyle/>
          <a:p>
            <a:r>
              <a:rPr lang="en-US" sz="3000" b="1" dirty="0" smtClean="0">
                <a:solidFill>
                  <a:srgbClr val="00B050"/>
                </a:solidFill>
                <a:latin typeface="+mn-lt"/>
              </a:rPr>
              <a:t>6.3 – INTEREST GROUPS</a:t>
            </a:r>
            <a:endParaRPr lang="en-US" sz="3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128"/>
            <a:ext cx="12192000" cy="6431872"/>
          </a:xfrm>
        </p:spPr>
        <p:txBody>
          <a:bodyPr numCol="1">
            <a:noAutofit/>
          </a:bodyPr>
          <a:lstStyle/>
          <a:p>
            <a:pPr lvl="1">
              <a:spcBef>
                <a:spcPts val="100"/>
              </a:spcBef>
            </a:pPr>
            <a:r>
              <a:rPr lang="en-US" sz="3300" b="1" dirty="0" smtClean="0">
                <a:solidFill>
                  <a:srgbClr val="FF3399"/>
                </a:solidFill>
              </a:rPr>
              <a:t>SPECIAL CAUSES</a:t>
            </a:r>
            <a:r>
              <a:rPr lang="en-US" sz="3300" b="1" dirty="0" smtClean="0"/>
              <a:t>: promote a </a:t>
            </a:r>
            <a:r>
              <a:rPr lang="en-US" sz="3300" b="1" dirty="0" smtClean="0">
                <a:solidFill>
                  <a:srgbClr val="FF3399"/>
                </a:solidFill>
              </a:rPr>
              <a:t>position on a single issue</a:t>
            </a:r>
            <a:r>
              <a:rPr lang="en-US" sz="3300" b="1" dirty="0" smtClean="0"/>
              <a:t> (ex.: the </a:t>
            </a:r>
            <a:r>
              <a:rPr lang="en-US" sz="3300" b="1" dirty="0" smtClean="0">
                <a:solidFill>
                  <a:srgbClr val="FF3399"/>
                </a:solidFill>
              </a:rPr>
              <a:t>NATIONAL RIFLE ASSOCIATION promotes interests of GUN OWNERS</a:t>
            </a:r>
            <a:r>
              <a:rPr lang="en-US" sz="3300" b="1" dirty="0" smtClean="0"/>
              <a:t>)</a:t>
            </a:r>
          </a:p>
          <a:p>
            <a:pPr lvl="1">
              <a:spcBef>
                <a:spcPts val="100"/>
              </a:spcBef>
            </a:pPr>
            <a:r>
              <a:rPr lang="en-US" sz="3300" b="1" dirty="0" smtClean="0">
                <a:solidFill>
                  <a:srgbClr val="FF3399"/>
                </a:solidFill>
              </a:rPr>
              <a:t>IDENTITY-based</a:t>
            </a:r>
            <a:r>
              <a:rPr lang="en-US" sz="3300" b="1" dirty="0" smtClean="0"/>
              <a:t>: promote </a:t>
            </a:r>
            <a:r>
              <a:rPr lang="en-US" sz="3300" b="1" dirty="0" smtClean="0">
                <a:solidFill>
                  <a:srgbClr val="FF3399"/>
                </a:solidFill>
              </a:rPr>
              <a:t>issues related to specific GROUP of </a:t>
            </a:r>
            <a:r>
              <a:rPr lang="en-US" sz="3300" b="1" dirty="0" err="1" smtClean="0">
                <a:solidFill>
                  <a:srgbClr val="FF3399"/>
                </a:solidFill>
              </a:rPr>
              <a:t>ppl</a:t>
            </a:r>
            <a:r>
              <a:rPr lang="en-US" sz="3300" b="1" dirty="0" smtClean="0">
                <a:solidFill>
                  <a:srgbClr val="FF3399"/>
                </a:solidFill>
              </a:rPr>
              <a:t> </a:t>
            </a:r>
            <a:r>
              <a:rPr lang="en-US" sz="3300" b="1" dirty="0" smtClean="0"/>
              <a:t>(women, racial/ethnic minorities, religion, etc.) [ex.: </a:t>
            </a:r>
            <a:r>
              <a:rPr lang="en-US" sz="3300" b="1" dirty="0" smtClean="0">
                <a:solidFill>
                  <a:srgbClr val="FF3399"/>
                </a:solidFill>
              </a:rPr>
              <a:t>NATIONAL ASSOCIATION for the ADVANCEMENT of COLORED PEOPLE promotes issues related to the AFRICAN-AMERICAN community</a:t>
            </a:r>
            <a:r>
              <a:rPr lang="en-US" sz="3300" b="1" dirty="0" smtClean="0"/>
              <a:t>]</a:t>
            </a:r>
          </a:p>
          <a:p>
            <a:pPr lvl="1">
              <a:spcBef>
                <a:spcPts val="100"/>
              </a:spcBef>
            </a:pPr>
            <a:r>
              <a:rPr lang="en-US" sz="3300" b="1" dirty="0" smtClean="0">
                <a:solidFill>
                  <a:srgbClr val="FF3399"/>
                </a:solidFill>
              </a:rPr>
              <a:t>PUBLIC INTEREST </a:t>
            </a:r>
            <a:r>
              <a:rPr lang="en-US" sz="3300" b="1" dirty="0" smtClean="0"/>
              <a:t>groups: focus on </a:t>
            </a:r>
            <a:r>
              <a:rPr lang="en-US" sz="3300" b="1" dirty="0" smtClean="0">
                <a:solidFill>
                  <a:srgbClr val="FF3399"/>
                </a:solidFill>
              </a:rPr>
              <a:t>issues that are meant to benefit Americans in GENERAL</a:t>
            </a:r>
            <a:r>
              <a:rPr lang="en-US" sz="3300" b="1" dirty="0" smtClean="0"/>
              <a:t> (ex.: </a:t>
            </a:r>
            <a:r>
              <a:rPr lang="en-US" sz="3300" b="1" dirty="0" smtClean="0">
                <a:solidFill>
                  <a:srgbClr val="FF3399"/>
                </a:solidFill>
              </a:rPr>
              <a:t>LEAGUE of WOMEN VOTERS aims to educate all Americans about VOTING</a:t>
            </a:r>
            <a:r>
              <a:rPr lang="en-US" sz="33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625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97149"/>
          </a:xfrm>
        </p:spPr>
        <p:txBody>
          <a:bodyPr numCol="1">
            <a:noAutofit/>
          </a:bodyPr>
          <a:lstStyle/>
          <a:p>
            <a:r>
              <a:rPr lang="en-US" sz="3000" b="1" dirty="0" smtClean="0">
                <a:solidFill>
                  <a:srgbClr val="00B050"/>
                </a:solidFill>
                <a:latin typeface="+mn-lt"/>
              </a:rPr>
              <a:t>6.3 – INTEREST GROUPS</a:t>
            </a:r>
            <a:endParaRPr lang="en-US" sz="30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128"/>
            <a:ext cx="12192000" cy="6431872"/>
          </a:xfrm>
        </p:spPr>
        <p:txBody>
          <a:bodyPr numCol="1">
            <a:noAutofit/>
          </a:bodyPr>
          <a:lstStyle/>
          <a:p>
            <a:pPr lvl="0">
              <a:spcBef>
                <a:spcPts val="100"/>
              </a:spcBef>
            </a:pPr>
            <a:r>
              <a:rPr lang="en-US" sz="3000" b="1" dirty="0" smtClean="0">
                <a:solidFill>
                  <a:srgbClr val="FF3399"/>
                </a:solidFill>
              </a:rPr>
              <a:t>Work </a:t>
            </a:r>
            <a:r>
              <a:rPr lang="en-US" sz="3000" b="1" dirty="0">
                <a:solidFill>
                  <a:srgbClr val="FF3399"/>
                </a:solidFill>
              </a:rPr>
              <a:t>of interest groups</a:t>
            </a:r>
            <a:r>
              <a:rPr lang="en-US" sz="3000" b="1" dirty="0"/>
              <a:t>:</a:t>
            </a:r>
          </a:p>
          <a:p>
            <a:pPr lvl="1">
              <a:spcBef>
                <a:spcPts val="100"/>
              </a:spcBef>
            </a:pPr>
            <a:r>
              <a:rPr lang="en-US" sz="3000" b="1" dirty="0" smtClean="0">
                <a:solidFill>
                  <a:srgbClr val="FF3399"/>
                </a:solidFill>
              </a:rPr>
              <a:t>ELECTIONS</a:t>
            </a:r>
            <a:r>
              <a:rPr lang="en-US" sz="3000" b="1" dirty="0" smtClean="0"/>
              <a:t>: </a:t>
            </a:r>
            <a:r>
              <a:rPr lang="en-US" sz="3000" b="1" dirty="0"/>
              <a:t>interest groups </a:t>
            </a:r>
            <a:r>
              <a:rPr lang="en-US" sz="3000" b="1" dirty="0">
                <a:solidFill>
                  <a:srgbClr val="FF3399"/>
                </a:solidFill>
              </a:rPr>
              <a:t>raise </a:t>
            </a:r>
            <a:r>
              <a:rPr lang="en-US" sz="3000" b="1" dirty="0" smtClean="0">
                <a:solidFill>
                  <a:srgbClr val="FF3399"/>
                </a:solidFill>
              </a:rPr>
              <a:t>MONEY &amp; FUND CANDIDATES </a:t>
            </a:r>
            <a:r>
              <a:rPr lang="en-US" sz="3000" b="1" dirty="0">
                <a:solidFill>
                  <a:srgbClr val="FF3399"/>
                </a:solidFill>
              </a:rPr>
              <a:t>that are </a:t>
            </a:r>
            <a:r>
              <a:rPr lang="en-US" sz="3000" b="1" dirty="0" smtClean="0">
                <a:solidFill>
                  <a:srgbClr val="FF3399"/>
                </a:solidFill>
              </a:rPr>
              <a:t>SYMPATHETIC </a:t>
            </a:r>
            <a:r>
              <a:rPr lang="en-US" sz="3000" b="1" dirty="0">
                <a:solidFill>
                  <a:srgbClr val="FF3399"/>
                </a:solidFill>
              </a:rPr>
              <a:t>to their causes</a:t>
            </a:r>
            <a:r>
              <a:rPr lang="en-US" sz="3000" b="1" dirty="0"/>
              <a:t> by setting up </a:t>
            </a:r>
            <a:r>
              <a:rPr lang="en-US" sz="3000" b="1" dirty="0" smtClean="0">
                <a:solidFill>
                  <a:srgbClr val="FF3399"/>
                </a:solidFill>
              </a:rPr>
              <a:t>POLITICAL ACTION COMMITTEES </a:t>
            </a:r>
            <a:r>
              <a:rPr lang="en-US" sz="3000" b="1" dirty="0">
                <a:solidFill>
                  <a:srgbClr val="FF3399"/>
                </a:solidFill>
              </a:rPr>
              <a:t>(PACs)</a:t>
            </a:r>
          </a:p>
          <a:p>
            <a:pPr lvl="1">
              <a:spcBef>
                <a:spcPts val="100"/>
              </a:spcBef>
            </a:pPr>
            <a:r>
              <a:rPr lang="en-US" sz="3000" b="1" dirty="0">
                <a:solidFill>
                  <a:srgbClr val="FF3399"/>
                </a:solidFill>
              </a:rPr>
              <a:t>Going to </a:t>
            </a:r>
            <a:r>
              <a:rPr lang="en-US" sz="3000" b="1" dirty="0" smtClean="0">
                <a:solidFill>
                  <a:srgbClr val="FF3399"/>
                </a:solidFill>
              </a:rPr>
              <a:t>COURT</a:t>
            </a:r>
            <a:r>
              <a:rPr lang="en-US" sz="3000" b="1" dirty="0" smtClean="0"/>
              <a:t>: </a:t>
            </a:r>
            <a:r>
              <a:rPr lang="en-US" sz="3000" b="1" dirty="0"/>
              <a:t>interests groups sometimes </a:t>
            </a:r>
            <a:r>
              <a:rPr lang="en-US" sz="3000" b="1" dirty="0" smtClean="0">
                <a:solidFill>
                  <a:srgbClr val="FF3399"/>
                </a:solidFill>
              </a:rPr>
              <a:t>BRING cases </a:t>
            </a:r>
            <a:r>
              <a:rPr lang="en-US" sz="3000" b="1" dirty="0">
                <a:solidFill>
                  <a:srgbClr val="FF3399"/>
                </a:solidFill>
              </a:rPr>
              <a:t>to court that </a:t>
            </a:r>
            <a:r>
              <a:rPr lang="en-US" sz="3000" b="1" dirty="0" smtClean="0">
                <a:solidFill>
                  <a:srgbClr val="FF3399"/>
                </a:solidFill>
              </a:rPr>
              <a:t>CHALLENGE </a:t>
            </a:r>
            <a:r>
              <a:rPr lang="en-US" sz="3000" b="1" dirty="0">
                <a:solidFill>
                  <a:srgbClr val="FF3399"/>
                </a:solidFill>
              </a:rPr>
              <a:t>certain </a:t>
            </a:r>
            <a:r>
              <a:rPr lang="en-US" sz="3000" b="1" dirty="0" smtClean="0">
                <a:solidFill>
                  <a:srgbClr val="FF3399"/>
                </a:solidFill>
              </a:rPr>
              <a:t>LAWS</a:t>
            </a:r>
            <a:endParaRPr lang="en-US" sz="3000" b="1" dirty="0">
              <a:solidFill>
                <a:srgbClr val="FF3399"/>
              </a:solidFill>
            </a:endParaRPr>
          </a:p>
          <a:p>
            <a:pPr lvl="1">
              <a:spcBef>
                <a:spcPts val="100"/>
              </a:spcBef>
            </a:pPr>
            <a:r>
              <a:rPr lang="en-US" sz="3000" b="1" dirty="0" smtClean="0">
                <a:solidFill>
                  <a:srgbClr val="FF3399"/>
                </a:solidFill>
              </a:rPr>
              <a:t>LOBBYING officials </a:t>
            </a:r>
            <a:r>
              <a:rPr lang="en-US" sz="3000" b="1" dirty="0">
                <a:solidFill>
                  <a:srgbClr val="FF3399"/>
                </a:solidFill>
              </a:rPr>
              <a:t>in government</a:t>
            </a:r>
            <a:r>
              <a:rPr lang="en-US" sz="3000" b="1" dirty="0"/>
              <a:t>: interest groups </a:t>
            </a:r>
            <a:r>
              <a:rPr lang="en-US" sz="3000" b="1" dirty="0">
                <a:solidFill>
                  <a:srgbClr val="FF3399"/>
                </a:solidFill>
              </a:rPr>
              <a:t>hire </a:t>
            </a:r>
            <a:r>
              <a:rPr lang="en-US" sz="3000" b="1" dirty="0" smtClean="0">
                <a:solidFill>
                  <a:srgbClr val="FF3399"/>
                </a:solidFill>
              </a:rPr>
              <a:t>LOBBYISTS who </a:t>
            </a:r>
            <a:r>
              <a:rPr lang="en-US" sz="3000" b="1" dirty="0">
                <a:solidFill>
                  <a:srgbClr val="FF3399"/>
                </a:solidFill>
              </a:rPr>
              <a:t>try to convince government officials to </a:t>
            </a:r>
            <a:r>
              <a:rPr lang="en-US" sz="3000" b="1" dirty="0" smtClean="0">
                <a:solidFill>
                  <a:srgbClr val="FF3399"/>
                </a:solidFill>
              </a:rPr>
              <a:t>INFLUENCE public </a:t>
            </a:r>
            <a:r>
              <a:rPr lang="en-US" sz="3000" b="1" dirty="0">
                <a:solidFill>
                  <a:srgbClr val="FF3399"/>
                </a:solidFill>
              </a:rPr>
              <a:t>policy</a:t>
            </a:r>
          </a:p>
          <a:p>
            <a:pPr lvl="1">
              <a:spcBef>
                <a:spcPts val="100"/>
              </a:spcBef>
            </a:pPr>
            <a:r>
              <a:rPr lang="en-US" sz="3000" b="1" dirty="0" smtClean="0">
                <a:solidFill>
                  <a:srgbClr val="FF3399"/>
                </a:solidFill>
              </a:rPr>
              <a:t>INFLUENCE PUBLIC OPINION</a:t>
            </a:r>
            <a:r>
              <a:rPr lang="en-US" sz="3000" b="1" dirty="0" smtClean="0"/>
              <a:t>: </a:t>
            </a:r>
            <a:r>
              <a:rPr lang="en-US" sz="3000" b="1" dirty="0"/>
              <a:t>may often use </a:t>
            </a:r>
            <a:r>
              <a:rPr lang="en-US" sz="3000" b="1" dirty="0" smtClean="0">
                <a:solidFill>
                  <a:srgbClr val="FF3399"/>
                </a:solidFill>
              </a:rPr>
              <a:t>PROPAGANDA techniques </a:t>
            </a:r>
            <a:r>
              <a:rPr lang="en-US" sz="3000" b="1" dirty="0">
                <a:solidFill>
                  <a:srgbClr val="FF3399"/>
                </a:solidFill>
              </a:rPr>
              <a:t>to convince citizens to think a certain way</a:t>
            </a:r>
          </a:p>
          <a:p>
            <a:pPr lvl="2">
              <a:spcBef>
                <a:spcPts val="100"/>
              </a:spcBef>
            </a:pPr>
            <a:r>
              <a:rPr lang="en-US" sz="3000" b="1" dirty="0"/>
              <a:t>Ex.: </a:t>
            </a:r>
            <a:r>
              <a:rPr lang="en-US" sz="3000" b="1" dirty="0" smtClean="0">
                <a:solidFill>
                  <a:srgbClr val="FF3399"/>
                </a:solidFill>
              </a:rPr>
              <a:t>BANDWAGON (“</a:t>
            </a:r>
            <a:r>
              <a:rPr lang="en-US" sz="3000" b="1" dirty="0">
                <a:solidFill>
                  <a:srgbClr val="FF3399"/>
                </a:solidFill>
              </a:rPr>
              <a:t>everyone is doing it”), </a:t>
            </a:r>
            <a:r>
              <a:rPr lang="en-US" sz="3000" b="1" dirty="0" smtClean="0">
                <a:solidFill>
                  <a:srgbClr val="FF3399"/>
                </a:solidFill>
              </a:rPr>
              <a:t>NAME-CALLING, GLITTERING GENERALITIES </a:t>
            </a:r>
            <a:r>
              <a:rPr lang="en-US" sz="3000" b="1" dirty="0">
                <a:solidFill>
                  <a:srgbClr val="FF3399"/>
                </a:solidFill>
              </a:rPr>
              <a:t>(saying things that sound nice, but have no </a:t>
            </a:r>
            <a:r>
              <a:rPr lang="en-US" sz="3000" b="1" dirty="0" smtClean="0">
                <a:solidFill>
                  <a:srgbClr val="FF3399"/>
                </a:solidFill>
              </a:rPr>
              <a:t>MEANING), JUST PLAIN FOLKS </a:t>
            </a:r>
            <a:r>
              <a:rPr lang="en-US" sz="3000" b="1" dirty="0">
                <a:solidFill>
                  <a:srgbClr val="FF3399"/>
                </a:solidFill>
              </a:rPr>
              <a:t>(presenting a viewpoint as </a:t>
            </a:r>
            <a:r>
              <a:rPr lang="en-US" sz="3000" b="1" dirty="0" smtClean="0">
                <a:solidFill>
                  <a:srgbClr val="FF3399"/>
                </a:solidFill>
              </a:rPr>
              <a:t>COMMON </a:t>
            </a:r>
            <a:r>
              <a:rPr lang="en-US" sz="3000" b="1" dirty="0">
                <a:solidFill>
                  <a:srgbClr val="FF3399"/>
                </a:solidFill>
              </a:rPr>
              <a:t>to </a:t>
            </a:r>
            <a:r>
              <a:rPr lang="en-US" sz="3000" b="1" dirty="0" smtClean="0">
                <a:solidFill>
                  <a:srgbClr val="FF3399"/>
                </a:solidFill>
              </a:rPr>
              <a:t>ORDINARY </a:t>
            </a:r>
            <a:r>
              <a:rPr lang="en-US" sz="3000" b="1" dirty="0">
                <a:solidFill>
                  <a:srgbClr val="FF3399"/>
                </a:solidFill>
              </a:rPr>
              <a:t>Americans)</a:t>
            </a:r>
          </a:p>
        </p:txBody>
      </p:sp>
    </p:spTree>
    <p:extLst>
      <p:ext uri="{BB962C8B-B14F-4D97-AF65-F5344CB8AC3E}">
        <p14:creationId xmlns:p14="http://schemas.microsoft.com/office/powerpoint/2010/main" val="319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VOCAB LOG – 6.4, 10/28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r>
              <a:rPr lang="en-US" sz="2500" b="1" u="sng" dirty="0" smtClean="0">
                <a:solidFill>
                  <a:srgbClr val="FF0000"/>
                </a:solidFill>
              </a:rPr>
              <a:t>BELOW YESTERDAY’S VOCAB, LABEL TODAY’S VOCAB AS “</a:t>
            </a:r>
            <a:r>
              <a:rPr lang="en-US" sz="2500" b="1" u="sng" dirty="0" smtClean="0">
                <a:solidFill>
                  <a:srgbClr val="0070C0"/>
                </a:solidFill>
              </a:rPr>
              <a:t>10.4 – 10/28</a:t>
            </a:r>
            <a:r>
              <a:rPr lang="en-US" sz="2500" b="1" u="sng" dirty="0" smtClean="0">
                <a:solidFill>
                  <a:srgbClr val="FF0000"/>
                </a:solidFill>
              </a:rPr>
              <a:t>.”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SUFFRAGE</a:t>
            </a:r>
            <a:r>
              <a:rPr lang="en-US" sz="2700" b="1" dirty="0" smtClean="0"/>
              <a:t>: right to vote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PLATFORM</a:t>
            </a:r>
            <a:r>
              <a:rPr lang="en-US" sz="2700" b="1" dirty="0" smtClean="0"/>
              <a:t>: official positions of a party on a SET of issues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PLANK</a:t>
            </a:r>
            <a:r>
              <a:rPr lang="en-US" sz="2700" b="1" dirty="0" smtClean="0"/>
              <a:t>: official position of a party on ONE issue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700" b="1" u="sng" dirty="0"/>
              <a:t>STRAIGHT-TICKET</a:t>
            </a:r>
            <a:r>
              <a:rPr lang="en-US" sz="2700" b="1" dirty="0"/>
              <a:t>: voting for the same party’s candidates in an election</a:t>
            </a:r>
            <a:endParaRPr lang="en-US" sz="2700" b="1" u="sng" dirty="0"/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700" b="1" u="sng" dirty="0"/>
              <a:t>SPLIT-TICKET</a:t>
            </a:r>
            <a:r>
              <a:rPr lang="en-US" sz="2700" b="1" dirty="0"/>
              <a:t>: voting for different parties’ candidates in an </a:t>
            </a:r>
            <a:r>
              <a:rPr lang="en-US" sz="2700" b="1" dirty="0" smtClean="0"/>
              <a:t>election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700" b="1" u="sng" dirty="0"/>
              <a:t>SWING VOTER</a:t>
            </a:r>
            <a:r>
              <a:rPr lang="en-US" sz="2700" b="1" dirty="0"/>
              <a:t>: </a:t>
            </a:r>
            <a:r>
              <a:rPr lang="en-US" sz="2700" b="1" dirty="0" err="1"/>
              <a:t>indvs</a:t>
            </a:r>
            <a:r>
              <a:rPr lang="en-US" sz="2700" b="1" dirty="0"/>
              <a:t> who switch their votes for different parties’ candidates from one election to another</a:t>
            </a:r>
            <a:endParaRPr lang="en-US" sz="2700" b="1" u="sng" dirty="0"/>
          </a:p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endParaRPr lang="en-US" sz="2700" b="1" u="sng" dirty="0"/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7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45759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1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SUFFRAGE</a:t>
            </a:r>
            <a:r>
              <a:rPr lang="en-US" sz="3150" b="1" dirty="0">
                <a:ea typeface="ＭＳ Ｐゴシック" panose="020B0600070205080204" pitchFamily="34" charset="-128"/>
              </a:rPr>
              <a:t> – right to vote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150" b="1" dirty="0">
                <a:ea typeface="ＭＳ Ｐゴシック" panose="020B0600070205080204" pitchFamily="34" charset="-128"/>
              </a:rPr>
              <a:t>VOTER QUALIFICATIONS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1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U.S. citizen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1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Legal resident of state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1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18 years of age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150" b="1" dirty="0">
                <a:ea typeface="ＭＳ Ｐゴシック" panose="020B0600070205080204" pitchFamily="34" charset="-128"/>
              </a:rPr>
              <a:t>Most states require you to </a:t>
            </a:r>
            <a:r>
              <a:rPr lang="en-US" sz="31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register to </a:t>
            </a:r>
            <a:r>
              <a:rPr lang="en-US" sz="3150" b="1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vote in the state in which you reside</a:t>
            </a:r>
            <a:r>
              <a:rPr lang="en-US" sz="3150" b="1" dirty="0" smtClean="0">
                <a:ea typeface="ＭＳ Ｐゴシック" panose="020B0600070205080204" pitchFamily="34" charset="-128"/>
              </a:rPr>
              <a:t>, </a:t>
            </a:r>
            <a:r>
              <a:rPr lang="en-US" sz="3150" b="1" dirty="0">
                <a:ea typeface="ＭＳ Ｐゴシック" panose="020B0600070205080204" pitchFamily="34" charset="-128"/>
              </a:rPr>
              <a:t>but some are considering </a:t>
            </a:r>
            <a:r>
              <a:rPr lang="en-US" sz="31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automatic registration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150" b="1" dirty="0">
                <a:ea typeface="ＭＳ Ｐゴシック" panose="020B0600070205080204" pitchFamily="34" charset="-128"/>
              </a:rPr>
              <a:t>VOTING RESTRICTIONS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150" b="1" dirty="0">
                <a:ea typeface="ＭＳ Ｐゴシック" panose="020B0600070205080204" pitchFamily="34" charset="-128"/>
              </a:rPr>
              <a:t>In the early years of our nation voting was restricted mostly to </a:t>
            </a:r>
            <a:r>
              <a:rPr lang="en-US" sz="31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white, adult males w/ property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1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Women, people of color, </a:t>
            </a:r>
            <a:r>
              <a:rPr lang="en-US" sz="3150" b="1" dirty="0">
                <a:ea typeface="ＭＳ Ｐゴシック" panose="020B0600070205080204" pitchFamily="34" charset="-128"/>
              </a:rPr>
              <a:t>&amp; those w/o</a:t>
            </a:r>
            <a:r>
              <a:rPr lang="en-US" sz="31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property</a:t>
            </a:r>
            <a:r>
              <a:rPr lang="en-US" sz="3150" b="1" dirty="0">
                <a:ea typeface="ＭＳ Ｐゴシック" panose="020B0600070205080204" pitchFamily="34" charset="-128"/>
              </a:rPr>
              <a:t> were prevented from voting</a:t>
            </a:r>
            <a:endParaRPr lang="en-US" sz="3150" dirty="0">
              <a:latin typeface="Comic Sans MS" pitchFamily="66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036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48639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– POLITICAL IDEOLOGY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40"/>
            <a:ext cx="12192000" cy="6309360"/>
          </a:xfrm>
        </p:spPr>
        <p:txBody>
          <a:bodyPr numCol="1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300" b="1" dirty="0">
                <a:solidFill>
                  <a:srgbClr val="FF0000"/>
                </a:solidFill>
              </a:rPr>
              <a:t>Political ideology: a </a:t>
            </a:r>
            <a:r>
              <a:rPr lang="en-US" sz="3300" b="1" dirty="0" smtClean="0">
                <a:solidFill>
                  <a:srgbClr val="FF0000"/>
                </a:solidFill>
              </a:rPr>
              <a:t>SET of BELIEFS</a:t>
            </a:r>
            <a:r>
              <a:rPr lang="en-US" sz="3300" b="1" dirty="0" smtClean="0"/>
              <a:t> about HUMAN NATURE </a:t>
            </a:r>
            <a:r>
              <a:rPr lang="en-US" sz="3300" b="1" dirty="0"/>
              <a:t>&amp; the </a:t>
            </a:r>
            <a:r>
              <a:rPr lang="en-US" sz="3300" b="1" dirty="0" smtClean="0"/>
              <a:t>ROLE of GOVERNMENT</a:t>
            </a:r>
          </a:p>
          <a:p>
            <a:pPr lvl="0">
              <a:spcBef>
                <a:spcPts val="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Political spectrum: RANGE of POLITICAL IDEOLOGIES, from </a:t>
            </a:r>
            <a:r>
              <a:rPr lang="en-US" sz="3300" b="1" dirty="0" err="1" smtClean="0">
                <a:solidFill>
                  <a:srgbClr val="FF0000"/>
                </a:solidFill>
              </a:rPr>
              <a:t>LEFT-wing</a:t>
            </a:r>
            <a:r>
              <a:rPr lang="en-US" sz="3300" b="1" dirty="0" smtClean="0">
                <a:solidFill>
                  <a:srgbClr val="FF0000"/>
                </a:solidFill>
              </a:rPr>
              <a:t> to </a:t>
            </a:r>
            <a:r>
              <a:rPr lang="en-US" sz="3300" b="1" dirty="0" err="1" smtClean="0">
                <a:solidFill>
                  <a:srgbClr val="FF0000"/>
                </a:solidFill>
              </a:rPr>
              <a:t>RIGHT-wing</a:t>
            </a:r>
            <a:endParaRPr lang="en-US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8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"/>
            <a:ext cx="12192000" cy="6747028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000" b="1" dirty="0">
                <a:ea typeface="ＭＳ Ｐゴシック" panose="020B0600070205080204" pitchFamily="34" charset="-128"/>
              </a:rPr>
              <a:t>VOTING RESTRICTIONS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Poll tax</a:t>
            </a:r>
            <a:r>
              <a:rPr lang="en-US" sz="3000" b="1" dirty="0">
                <a:ea typeface="ＭＳ Ｐゴシック" panose="020B0600070205080204" pitchFamily="34" charset="-128"/>
              </a:rPr>
              <a:t>: money required of voters before allowed to cast a ballot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Literacy test</a:t>
            </a:r>
            <a:r>
              <a:rPr lang="en-US" sz="3000" b="1" dirty="0">
                <a:ea typeface="ＭＳ Ｐゴシック" panose="020B0600070205080204" pitchFamily="34" charset="-128"/>
              </a:rPr>
              <a:t>: only given to those who were targeted to be kept from voting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Grandfather clause</a:t>
            </a:r>
            <a:r>
              <a:rPr lang="en-US" sz="3000" b="1" dirty="0">
                <a:ea typeface="ＭＳ Ｐゴシック" panose="020B0600070205080204" pitchFamily="34" charset="-128"/>
              </a:rPr>
              <a:t>: only those who could vote or whose ancestors could vote before the 15</a:t>
            </a:r>
            <a:r>
              <a:rPr lang="en-US" sz="3000" b="1" baseline="30000" dirty="0">
                <a:ea typeface="ＭＳ Ｐゴシック" panose="020B0600070205080204" pitchFamily="34" charset="-128"/>
              </a:rPr>
              <a:t>th</a:t>
            </a:r>
            <a:r>
              <a:rPr lang="en-US" sz="3000" b="1" dirty="0">
                <a:ea typeface="ＭＳ Ｐゴシック" panose="020B0600070205080204" pitchFamily="34" charset="-128"/>
              </a:rPr>
              <a:t> Amendment were excused from poll taxes, literacy test, or property ownership </a:t>
            </a:r>
            <a:r>
              <a:rPr lang="en-US" sz="3000" b="1" dirty="0" smtClean="0">
                <a:ea typeface="ＭＳ Ｐゴシック" panose="020B0600070205080204" pitchFamily="34" charset="-128"/>
              </a:rPr>
              <a:t>requirement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000" b="1" dirty="0">
                <a:ea typeface="ＭＳ Ｐゴシック" panose="020B0600070205080204" pitchFamily="34" charset="-128"/>
              </a:rPr>
              <a:t>EXPANDING SUFFRAGE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15</a:t>
            </a:r>
            <a:r>
              <a:rPr lang="en-US" sz="3000" b="1" baseline="300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th</a:t>
            </a: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Amendment </a:t>
            </a:r>
            <a:r>
              <a:rPr lang="en-US" sz="3000" b="1" dirty="0">
                <a:ea typeface="ＭＳ Ｐゴシック" panose="020B0600070205080204" pitchFamily="34" charset="-128"/>
              </a:rPr>
              <a:t>(1865) – suffrage for all male citizens, incl. former slaves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19</a:t>
            </a:r>
            <a:r>
              <a:rPr lang="en-US" sz="3000" b="1" baseline="300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th</a:t>
            </a: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Amendment </a:t>
            </a:r>
            <a:r>
              <a:rPr lang="en-US" sz="3000" b="1" dirty="0">
                <a:ea typeface="ＭＳ Ｐゴシック" panose="020B0600070205080204" pitchFamily="34" charset="-128"/>
              </a:rPr>
              <a:t>(1920) – suffrage for all female citizens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Voting Rights Act of 1965 </a:t>
            </a:r>
            <a:r>
              <a:rPr lang="en-US" sz="3000" b="1" dirty="0">
                <a:ea typeface="ＭＳ Ｐゴシック" panose="020B0600070205080204" pitchFamily="34" charset="-128"/>
              </a:rPr>
              <a:t>– banned use of poll taxes &amp; other restrictions on voting for citizens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26</a:t>
            </a:r>
            <a:r>
              <a:rPr lang="en-US" sz="3000" b="1" baseline="300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th</a:t>
            </a: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Amendment </a:t>
            </a:r>
            <a:r>
              <a:rPr lang="en-US" sz="3000" b="1" dirty="0">
                <a:ea typeface="ＭＳ Ｐゴシック" panose="020B0600070205080204" pitchFamily="34" charset="-128"/>
              </a:rPr>
              <a:t>(1971) – lowered required voting age to </a:t>
            </a:r>
            <a:r>
              <a:rPr lang="en-US" sz="3000" b="1" dirty="0" smtClean="0">
                <a:ea typeface="ＭＳ Ｐゴシック" panose="020B0600070205080204" pitchFamily="34" charset="-128"/>
              </a:rPr>
              <a:t>18</a:t>
            </a:r>
            <a:endParaRPr lang="en-US" sz="30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3500" b="1" dirty="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61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"/>
            <a:ext cx="12192000" cy="6782539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200"/>
              </a:spcBef>
              <a:spcAft>
                <a:spcPts val="0"/>
              </a:spcAft>
              <a:buNone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WHY SOME CITIZENS DON’T VOTE</a:t>
            </a:r>
          </a:p>
          <a:p>
            <a:pPr eaLnBrk="1" fontAlgn="auto" hangingPunct="1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Don’t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meet voting requirements for state</a:t>
            </a:r>
          </a:p>
          <a:p>
            <a:pPr eaLnBrk="1" fontAlgn="auto" hangingPunct="1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Didn’t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 re-register after moving</a:t>
            </a:r>
          </a:p>
          <a:p>
            <a:pPr eaLnBrk="1" fontAlgn="auto" hangingPunct="1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Think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candidates don’t represent their views on issues</a:t>
            </a:r>
          </a:p>
          <a:p>
            <a:pPr eaLnBrk="1" fontAlgn="auto" hangingPunct="1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Think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their vote won’t make a difference</a:t>
            </a:r>
          </a:p>
          <a:p>
            <a:pPr eaLnBrk="1" fontAlgn="auto" hangingPunct="1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VOTER APATHY – lack of interest in politics</a:t>
            </a:r>
            <a:endParaRPr lang="en-US" sz="2850" b="1" dirty="0">
              <a:solidFill>
                <a:srgbClr val="FFFF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marL="0" indent="0" eaLnBrk="1" fontAlgn="auto" hangingPunct="1">
              <a:spcBef>
                <a:spcPts val="200"/>
              </a:spcBef>
              <a:spcAft>
                <a:spcPts val="0"/>
              </a:spcAft>
              <a:buNone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STEPS IN VOTING</a:t>
            </a:r>
          </a:p>
          <a:p>
            <a:pPr eaLnBrk="1" fontAlgn="auto" hangingPunct="1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Go to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polling place </a:t>
            </a:r>
            <a:r>
              <a:rPr lang="en-US" sz="2850" b="1" dirty="0">
                <a:ea typeface="ＭＳ Ｐゴシック" panose="020B0600070205080204" pitchFamily="34" charset="-128"/>
              </a:rPr>
              <a:t>(location where voting takes place) in your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precinct </a:t>
            </a:r>
            <a:r>
              <a:rPr lang="en-US" sz="2850" b="1" dirty="0">
                <a:ea typeface="ＭＳ Ｐゴシック" panose="020B0600070205080204" pitchFamily="34" charset="-128"/>
              </a:rPr>
              <a:t>(voting district) </a:t>
            </a:r>
          </a:p>
          <a:p>
            <a:pPr eaLnBrk="1" fontAlgn="auto" hangingPunct="1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Show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identification</a:t>
            </a:r>
            <a:r>
              <a:rPr lang="en-US" sz="2850" b="1" dirty="0">
                <a:ea typeface="ＭＳ Ｐゴシック" panose="020B0600070205080204" pitchFamily="34" charset="-128"/>
              </a:rPr>
              <a:t> to see if you are registered to vote in the precinct</a:t>
            </a:r>
          </a:p>
          <a:p>
            <a:pPr eaLnBrk="1" fontAlgn="auto" hangingPunct="1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Cast your vote</a:t>
            </a:r>
          </a:p>
          <a:p>
            <a:pPr lvl="1" eaLnBrk="1" fontAlgn="auto" hangingPunct="1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Based on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candidates</a:t>
            </a:r>
            <a:r>
              <a:rPr lang="en-US" sz="2850" b="1" dirty="0">
                <a:ea typeface="ＭＳ Ｐゴシック" panose="020B0600070205080204" pitchFamily="34" charset="-128"/>
              </a:rPr>
              <a:t> listed on the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ballot</a:t>
            </a:r>
          </a:p>
          <a:p>
            <a:pPr lvl="1" eaLnBrk="1" fontAlgn="auto" hangingPunct="1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Vote in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secret</a:t>
            </a:r>
          </a:p>
          <a:p>
            <a:pPr lvl="1" eaLnBrk="1" fontAlgn="auto" hangingPunct="1">
              <a:spcBef>
                <a:spcPts val="2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May vote by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paper ballot </a:t>
            </a:r>
            <a:r>
              <a:rPr lang="en-US" sz="2850" b="1" dirty="0">
                <a:ea typeface="ＭＳ Ｐゴシック" panose="020B0600070205080204" pitchFamily="34" charset="-128"/>
              </a:rPr>
              <a:t>or by </a:t>
            </a:r>
            <a:r>
              <a:rPr lang="en-US" sz="2850" b="1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machine</a:t>
            </a:r>
            <a:endParaRPr lang="en-US" sz="2850" b="1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536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000" b="1" dirty="0" smtClean="0">
                <a:ea typeface="ＭＳ Ｐゴシック" panose="020B0600070205080204" pitchFamily="34" charset="-128"/>
              </a:rPr>
              <a:t>TYPES </a:t>
            </a:r>
            <a:r>
              <a:rPr lang="en-US" sz="3000" b="1" dirty="0">
                <a:ea typeface="ＭＳ Ｐゴシック" panose="020B0600070205080204" pitchFamily="34" charset="-128"/>
              </a:rPr>
              <a:t>OF VOTING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Straight Ticket</a:t>
            </a:r>
            <a:r>
              <a:rPr lang="en-US" sz="3000" b="1" dirty="0">
                <a:ea typeface="ＭＳ Ｐゴシック" panose="020B0600070205080204" pitchFamily="34" charset="-128"/>
              </a:rPr>
              <a:t> / Party Voting – voting for only one political party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Split Ticket Voting </a:t>
            </a:r>
            <a:r>
              <a:rPr lang="en-US" sz="3000" b="1" dirty="0">
                <a:ea typeface="ＭＳ Ｐゴシック" panose="020B0600070205080204" pitchFamily="34" charset="-128"/>
              </a:rPr>
              <a:t>– voting for different parties for different offices in the same </a:t>
            </a:r>
            <a:r>
              <a:rPr lang="en-US" sz="3000" b="1" dirty="0" smtClean="0">
                <a:ea typeface="ＭＳ Ｐゴシック" panose="020B0600070205080204" pitchFamily="34" charset="-128"/>
              </a:rPr>
              <a:t>election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ABSENTEE</a:t>
            </a:r>
            <a:r>
              <a:rPr lang="en-US" sz="3000" b="1" dirty="0">
                <a:ea typeface="ＭＳ Ｐゴシック" panose="020B0600070205080204" pitchFamily="34" charset="-128"/>
              </a:rPr>
              <a:t> VOTING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ea typeface="ＭＳ Ｐゴシック" panose="020B0600070205080204" pitchFamily="34" charset="-128"/>
              </a:rPr>
              <a:t>You may vote earlier than election day by mail if </a:t>
            </a: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ill, disabled, away from USA, or serving in the military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EARLY</a:t>
            </a:r>
            <a:r>
              <a:rPr lang="en-US" sz="3000" b="1" dirty="0">
                <a:ea typeface="ＭＳ Ｐゴシック" panose="020B0600070205080204" pitchFamily="34" charset="-128"/>
              </a:rPr>
              <a:t> VOTING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ea typeface="ＭＳ Ｐゴシック" panose="020B0600070205080204" pitchFamily="34" charset="-128"/>
              </a:rPr>
              <a:t>Many states allow early voting, </a:t>
            </a: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polls will open a few days before actual election </a:t>
            </a:r>
            <a:r>
              <a:rPr lang="en-US" sz="3000" b="1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day</a:t>
            </a:r>
            <a:endParaRPr lang="en-US" sz="3000" b="1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05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FFFF00"/>
                </a:solidFill>
              </a:rPr>
              <a:t>VOTING ON ISSUES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/>
              <a:t>Some voters at the </a:t>
            </a:r>
            <a:r>
              <a:rPr lang="en-US" sz="3000" b="1" dirty="0" smtClean="0">
                <a:solidFill>
                  <a:srgbClr val="FFFF00"/>
                </a:solidFill>
              </a:rPr>
              <a:t>STATE</a:t>
            </a:r>
            <a:r>
              <a:rPr lang="en-US" sz="3000" b="1" dirty="0" smtClean="0"/>
              <a:t> or </a:t>
            </a:r>
            <a:r>
              <a:rPr lang="en-US" sz="3000" b="1" dirty="0" smtClean="0">
                <a:solidFill>
                  <a:srgbClr val="FFFF00"/>
                </a:solidFill>
              </a:rPr>
              <a:t>LOCAL</a:t>
            </a:r>
            <a:r>
              <a:rPr lang="en-US" sz="3000" b="1" dirty="0" smtClean="0"/>
              <a:t> level </a:t>
            </a:r>
            <a:r>
              <a:rPr lang="en-US" sz="3000" b="1" dirty="0"/>
              <a:t>may decide on </a:t>
            </a:r>
            <a:r>
              <a:rPr lang="en-US" sz="3000" b="1" dirty="0" smtClean="0">
                <a:solidFill>
                  <a:srgbClr val="FFFF00"/>
                </a:solidFill>
              </a:rPr>
              <a:t>ISSUES</a:t>
            </a:r>
            <a:r>
              <a:rPr lang="en-US" sz="3000" b="1" dirty="0" smtClean="0"/>
              <a:t> </a:t>
            </a:r>
            <a:r>
              <a:rPr lang="en-US" sz="3000" b="1" dirty="0"/>
              <a:t>as well as candidates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00"/>
                </a:solidFill>
              </a:rPr>
              <a:t>INTIATIVE</a:t>
            </a:r>
            <a:r>
              <a:rPr lang="en-US" sz="3000" b="1" dirty="0" smtClean="0"/>
              <a:t> </a:t>
            </a:r>
            <a:r>
              <a:rPr lang="en-US" sz="3000" b="1" dirty="0"/>
              <a:t>– a way that citizens can propose new </a:t>
            </a:r>
            <a:r>
              <a:rPr lang="en-US" sz="3000" b="1" dirty="0" smtClean="0">
                <a:solidFill>
                  <a:srgbClr val="FFFF00"/>
                </a:solidFill>
              </a:rPr>
              <a:t>LAWS </a:t>
            </a:r>
            <a:r>
              <a:rPr lang="en-US" sz="3000" b="1" dirty="0" smtClean="0"/>
              <a:t>or </a:t>
            </a:r>
            <a:r>
              <a:rPr lang="en-US" sz="3000" b="1" dirty="0"/>
              <a:t>new </a:t>
            </a:r>
            <a:r>
              <a:rPr lang="en-US" sz="3000" b="1" dirty="0" smtClean="0">
                <a:solidFill>
                  <a:srgbClr val="FFFF00"/>
                </a:solidFill>
              </a:rPr>
              <a:t>AMENDMENTS</a:t>
            </a:r>
            <a:r>
              <a:rPr lang="en-US" sz="3000" b="1" dirty="0" smtClean="0"/>
              <a:t> </a:t>
            </a:r>
            <a:r>
              <a:rPr lang="en-US" sz="3000" b="1" dirty="0"/>
              <a:t>to their </a:t>
            </a:r>
            <a:r>
              <a:rPr lang="en-US" sz="3000" b="1" dirty="0" smtClean="0">
                <a:solidFill>
                  <a:srgbClr val="FFFF00"/>
                </a:solidFill>
              </a:rPr>
              <a:t>STATE CONSTITUTIONS</a:t>
            </a:r>
            <a:endParaRPr lang="en-US" sz="3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Citizens who want a new law gather </a:t>
            </a:r>
            <a:r>
              <a:rPr lang="en-US" sz="3000" b="1" dirty="0" smtClean="0">
                <a:solidFill>
                  <a:srgbClr val="FFFF00"/>
                </a:solidFill>
              </a:rPr>
              <a:t>SIGNATURES</a:t>
            </a:r>
            <a:r>
              <a:rPr lang="en-US" sz="3000" b="1" dirty="0" smtClean="0"/>
              <a:t> </a:t>
            </a:r>
            <a:r>
              <a:rPr lang="en-US" sz="3000" b="1" dirty="0"/>
              <a:t>of qualified voters on a </a:t>
            </a:r>
            <a:r>
              <a:rPr lang="en-US" sz="3000" b="1" dirty="0" smtClean="0">
                <a:solidFill>
                  <a:srgbClr val="FFFF00"/>
                </a:solidFill>
              </a:rPr>
              <a:t>PETITION</a:t>
            </a:r>
            <a:endParaRPr lang="en-US" sz="3000" b="1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If enough signatures are collected, the proposed law, or </a:t>
            </a:r>
            <a:r>
              <a:rPr lang="en-US" sz="3000" b="1" dirty="0" smtClean="0">
                <a:solidFill>
                  <a:srgbClr val="FFFF00"/>
                </a:solidFill>
              </a:rPr>
              <a:t>PROPOSITION</a:t>
            </a:r>
            <a:r>
              <a:rPr lang="en-US" sz="3000" b="1" dirty="0" smtClean="0"/>
              <a:t>, </a:t>
            </a:r>
            <a:r>
              <a:rPr lang="en-US" sz="3000" b="1" dirty="0"/>
              <a:t>is put on the </a:t>
            </a:r>
            <a:r>
              <a:rPr lang="en-US" sz="3000" b="1" dirty="0" smtClean="0">
                <a:solidFill>
                  <a:srgbClr val="FFFF00"/>
                </a:solidFill>
              </a:rPr>
              <a:t>BALLOT</a:t>
            </a:r>
            <a:r>
              <a:rPr lang="en-US" sz="3000" b="1" dirty="0" smtClean="0"/>
              <a:t> </a:t>
            </a:r>
            <a:r>
              <a:rPr lang="en-US" sz="3000" b="1" dirty="0"/>
              <a:t>for the next </a:t>
            </a:r>
            <a:r>
              <a:rPr lang="en-US" sz="3000" b="1" dirty="0" smtClean="0">
                <a:solidFill>
                  <a:srgbClr val="FFFF00"/>
                </a:solidFill>
              </a:rPr>
              <a:t>ELECTION</a:t>
            </a:r>
            <a:endParaRPr lang="en-US" sz="3000" b="1" dirty="0">
              <a:solidFill>
                <a:srgbClr val="FFFF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FFFF00"/>
                </a:solidFill>
              </a:rPr>
              <a:t>REFERNDUM</a:t>
            </a:r>
            <a:r>
              <a:rPr lang="en-US" sz="3000" b="1" dirty="0" smtClean="0"/>
              <a:t> </a:t>
            </a:r>
            <a:r>
              <a:rPr lang="en-US" sz="3000" b="1" dirty="0"/>
              <a:t>– vote by citizens to </a:t>
            </a:r>
            <a:r>
              <a:rPr lang="en-US" sz="3000" b="1" dirty="0" smtClean="0">
                <a:solidFill>
                  <a:srgbClr val="FFFF00"/>
                </a:solidFill>
              </a:rPr>
              <a:t>APPROVE/REJECT</a:t>
            </a:r>
            <a:r>
              <a:rPr lang="en-US" sz="3000" b="1" dirty="0" smtClean="0"/>
              <a:t> </a:t>
            </a:r>
            <a:r>
              <a:rPr lang="en-US" sz="3000" b="1" dirty="0"/>
              <a:t>state/local laws that already </a:t>
            </a:r>
            <a:r>
              <a:rPr lang="en-US" sz="3000" b="1" dirty="0" smtClean="0">
                <a:solidFill>
                  <a:srgbClr val="FFFF00"/>
                </a:solidFill>
              </a:rPr>
              <a:t>EXIST</a:t>
            </a:r>
            <a:endParaRPr lang="en-US" sz="3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73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VOCAB LOG – 6.5, 11/01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r>
              <a:rPr lang="en-US" sz="2500" b="1" u="sng" dirty="0" smtClean="0">
                <a:solidFill>
                  <a:srgbClr val="FF0000"/>
                </a:solidFill>
              </a:rPr>
              <a:t>BELOW YESTERDAY’S VOCAB, LABEL TODAY’S VOCAB AS “</a:t>
            </a:r>
            <a:r>
              <a:rPr lang="en-US" sz="2500" b="1" u="sng" dirty="0" smtClean="0">
                <a:solidFill>
                  <a:srgbClr val="0070C0"/>
                </a:solidFill>
              </a:rPr>
              <a:t>6.5 – 11/01</a:t>
            </a:r>
            <a:r>
              <a:rPr lang="en-US" sz="2500" b="1" u="sng" dirty="0" smtClean="0">
                <a:solidFill>
                  <a:srgbClr val="FF0000"/>
                </a:solidFill>
              </a:rPr>
              <a:t>.”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NOMINEE</a:t>
            </a:r>
            <a:r>
              <a:rPr lang="en-US" sz="2700" b="1" dirty="0" smtClean="0"/>
              <a:t>: candidate for each party who wins their party’s nominating contests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OPEN-PRIMARY</a:t>
            </a:r>
            <a:r>
              <a:rPr lang="en-US" sz="2700" b="1" dirty="0" smtClean="0"/>
              <a:t>: nominating contest open to voters regardless of party affiliation</a:t>
            </a: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CLOSED-PRIMARY</a:t>
            </a:r>
            <a:r>
              <a:rPr lang="en-US" sz="2700" b="1" dirty="0" smtClean="0"/>
              <a:t>: nominating contest that is only open to voters who are registered or affiliated with that party</a:t>
            </a:r>
            <a:endParaRPr lang="en-US" sz="2700" b="1" u="sng" dirty="0"/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RUN-OFF</a:t>
            </a:r>
            <a:r>
              <a:rPr lang="en-US" sz="2700" b="1" dirty="0" smtClean="0"/>
              <a:t>: if no candidate wins a majority vote (50%+1), another election is held where the top two vote-getters in face off against each other</a:t>
            </a:r>
            <a:endParaRPr lang="en-US" sz="2700" b="1" u="sng" dirty="0"/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700" b="1" u="sng" dirty="0" smtClean="0"/>
              <a:t>RECALL</a:t>
            </a:r>
            <a:r>
              <a:rPr lang="en-US" sz="2700" b="1" dirty="0" smtClean="0"/>
              <a:t>: election where current officeholder can be voted out before next official election</a:t>
            </a:r>
            <a:endParaRPr lang="en-US" sz="2700" b="1" u="sng" dirty="0"/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7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5283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000" b="1" dirty="0">
                <a:ea typeface="ＭＳ Ｐゴシック" panose="020B0600070205080204" pitchFamily="34" charset="-128"/>
              </a:rPr>
              <a:t>ELECTIONS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ea typeface="ＭＳ Ｐゴシック" panose="020B0600070205080204" pitchFamily="34" charset="-128"/>
              </a:rPr>
              <a:t>PRIMARY ELECTIONS (</a:t>
            </a: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PRIMARIES</a:t>
            </a:r>
            <a:r>
              <a:rPr lang="en-US" sz="3000" b="1" dirty="0">
                <a:ea typeface="ＭＳ Ｐゴシック" panose="020B0600070205080204" pitchFamily="34" charset="-128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Each party picks a candidate to represent them for an elected office in a general election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Closed primary </a:t>
            </a:r>
            <a:r>
              <a:rPr lang="en-US" sz="3000" b="1" dirty="0">
                <a:ea typeface="ＭＳ Ｐゴシック" panose="020B0600070205080204" pitchFamily="34" charset="-128"/>
              </a:rPr>
              <a:t>– only </a:t>
            </a: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declared party members </a:t>
            </a:r>
            <a:r>
              <a:rPr lang="en-US" sz="3000" b="1" dirty="0">
                <a:ea typeface="ＭＳ Ｐゴシック" panose="020B0600070205080204" pitchFamily="34" charset="-128"/>
              </a:rPr>
              <a:t>can vote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Open primary </a:t>
            </a:r>
            <a:r>
              <a:rPr lang="en-US" sz="3000" b="1" dirty="0">
                <a:ea typeface="ＭＳ Ｐゴシック" panose="020B0600070205080204" pitchFamily="34" charset="-128"/>
              </a:rPr>
              <a:t>– open to </a:t>
            </a:r>
            <a:r>
              <a:rPr lang="en-US" sz="30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all voters</a:t>
            </a:r>
            <a:r>
              <a:rPr lang="en-US" sz="3000" b="1" dirty="0">
                <a:ea typeface="ＭＳ Ｐゴシック" panose="020B0600070205080204" pitchFamily="34" charset="-128"/>
              </a:rPr>
              <a:t>, but can only vote in one party’s primary (you can’t vote in both Democratic &amp; Republic primaries</a:t>
            </a:r>
            <a:r>
              <a:rPr lang="en-US" sz="3000" b="1" dirty="0" smtClean="0">
                <a:ea typeface="ＭＳ Ｐゴシック" panose="020B0600070205080204" pitchFamily="34" charset="-128"/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700" b="1" dirty="0">
                <a:ea typeface="ＭＳ Ｐゴシック" panose="020B0600070205080204" pitchFamily="34" charset="-128"/>
              </a:rPr>
              <a:t>PARTY </a:t>
            </a:r>
            <a:r>
              <a:rPr 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CONVENTIONS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700" b="1" dirty="0">
                <a:ea typeface="ＭＳ Ｐゴシック" panose="020B0600070205080204" pitchFamily="34" charset="-128"/>
              </a:rPr>
              <a:t>Each party meets to determine winner of primary contests who will go up against a candidate from the other party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700" b="1" dirty="0">
                <a:ea typeface="ＭＳ Ｐゴシック" panose="020B0600070205080204" pitchFamily="34" charset="-128"/>
              </a:rPr>
              <a:t>This person becomes the party’s </a:t>
            </a:r>
            <a:r>
              <a:rPr 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NOMINEE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700" b="1" dirty="0">
                <a:ea typeface="ＭＳ Ｐゴシック" panose="020B0600070205080204" pitchFamily="34" charset="-128"/>
              </a:rPr>
              <a:t>Also </a:t>
            </a:r>
            <a:r>
              <a:rPr 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clarify</a:t>
            </a:r>
            <a:r>
              <a:rPr lang="en-US" sz="2700" b="1" dirty="0">
                <a:ea typeface="ＭＳ Ｐゴシック" panose="020B0600070205080204" pitchFamily="34" charset="-128"/>
              </a:rPr>
              <a:t> party’s </a:t>
            </a:r>
            <a:r>
              <a:rPr 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official </a:t>
            </a:r>
            <a:r>
              <a:rPr lang="en-US" sz="2700" b="1" dirty="0">
                <a:ea typeface="ＭＳ Ｐゴシック" panose="020B0600070205080204" pitchFamily="34" charset="-128"/>
              </a:rPr>
              <a:t>positions on issues: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Platform</a:t>
            </a:r>
            <a:r>
              <a:rPr lang="en-US" sz="2700" b="1" dirty="0">
                <a:ea typeface="ＭＳ Ｐゴシック" panose="020B0600070205080204" pitchFamily="34" charset="-128"/>
              </a:rPr>
              <a:t> – party’s statement of </a:t>
            </a:r>
            <a:r>
              <a:rPr 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goals &amp; positions on issues</a:t>
            </a:r>
            <a:endParaRPr lang="en-US" sz="2700" dirty="0"/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Plank – </a:t>
            </a:r>
            <a:r>
              <a:rPr lang="en-US" sz="2700" b="1" dirty="0">
                <a:ea typeface="ＭＳ Ｐゴシック" panose="020B0600070205080204" pitchFamily="34" charset="-128"/>
              </a:rPr>
              <a:t>a party’s position on </a:t>
            </a:r>
            <a:r>
              <a:rPr 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ONE </a:t>
            </a:r>
            <a:r>
              <a:rPr lang="en-US" sz="2700" b="1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issue</a:t>
            </a:r>
            <a:endParaRPr lang="en-US" sz="2700" b="1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709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0"/>
            <a:ext cx="12126897" cy="68580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ELECTIONS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GENERAL ELECTION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DEBATES </a:t>
            </a:r>
            <a:r>
              <a:rPr lang="en-US" sz="2850" b="1" dirty="0">
                <a:ea typeface="ＭＳ Ｐゴシック" panose="020B0600070205080204" pitchFamily="34" charset="-128"/>
              </a:rPr>
              <a:t>(president)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Usually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3</a:t>
            </a:r>
            <a:r>
              <a:rPr lang="en-US" sz="2850" b="1" dirty="0">
                <a:ea typeface="ＭＳ Ｐゴシック" panose="020B0600070205080204" pitchFamily="34" charset="-128"/>
              </a:rPr>
              <a:t> presidential debates hosted at universities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Usually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1</a:t>
            </a:r>
            <a:r>
              <a:rPr lang="en-US" sz="2850" b="1" dirty="0">
                <a:ea typeface="ＭＳ Ｐゴシック" panose="020B0600070205080204" pitchFamily="34" charset="-128"/>
              </a:rPr>
              <a:t> VP debate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3</a:t>
            </a:r>
            <a:r>
              <a:rPr lang="en-US" sz="2850" b="1" baseline="30000" dirty="0">
                <a:ea typeface="ＭＳ Ｐゴシック" panose="020B0600070205080204" pitchFamily="34" charset="-128"/>
              </a:rPr>
              <a:t>rd</a:t>
            </a:r>
            <a:r>
              <a:rPr lang="en-US" sz="2850" b="1" dirty="0">
                <a:ea typeface="ＭＳ Ｐゴシック" panose="020B0600070205080204" pitchFamily="34" charset="-128"/>
              </a:rPr>
              <a:t> party candidates rarely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invited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Usually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moderated</a:t>
            </a:r>
            <a:r>
              <a:rPr lang="en-US" sz="2850" b="1" dirty="0">
                <a:ea typeface="ＭＳ Ｐゴシック" panose="020B0600070205080204" pitchFamily="34" charset="-128"/>
              </a:rPr>
              <a:t> by </a:t>
            </a:r>
            <a:r>
              <a:rPr lang="en-US" sz="2850" b="1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journalists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GENERAL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ELECTION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Candidates of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DIFFERENT</a:t>
            </a:r>
            <a:r>
              <a:rPr lang="en-US" sz="2850" b="1" dirty="0">
                <a:ea typeface="ＭＳ Ｐゴシック" panose="020B0600070205080204" pitchFamily="34" charset="-128"/>
              </a:rPr>
              <a:t> parties run against each other for political office,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winner takes power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ea typeface="ＭＳ Ｐゴシック" panose="020B0600070205080204" pitchFamily="34" charset="-128"/>
              </a:rPr>
              <a:t>Federal Elections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President</a:t>
            </a:r>
            <a:r>
              <a:rPr lang="en-US" sz="2850" b="1" dirty="0">
                <a:ea typeface="ＭＳ Ｐゴシック" panose="020B0600070205080204" pitchFamily="34" charset="-128"/>
              </a:rPr>
              <a:t>: First Tues. after first Mon. in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Nov.</a:t>
            </a:r>
            <a:r>
              <a:rPr lang="en-US" sz="2850" b="1" dirty="0">
                <a:ea typeface="ＭＳ Ｐゴシック" panose="020B0600070205080204" pitchFamily="34" charset="-128"/>
              </a:rPr>
              <a:t> of every year divisible by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four (2012, 2016, 2020, 2024, etc.)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Congress</a:t>
            </a:r>
            <a:r>
              <a:rPr lang="en-US" sz="2850" b="1" dirty="0">
                <a:ea typeface="ＭＳ Ｐゴシック" panose="020B0600070205080204" pitchFamily="34" charset="-128"/>
              </a:rPr>
              <a:t>: First Tues. after first Mon. in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Nov.</a:t>
            </a:r>
            <a:r>
              <a:rPr lang="en-US" sz="2850" b="1" dirty="0">
                <a:ea typeface="ＭＳ Ｐゴシック" panose="020B0600070205080204" pitchFamily="34" charset="-128"/>
              </a:rPr>
              <a:t> of every year divisible by </a:t>
            </a:r>
            <a:r>
              <a:rPr lang="en-US" sz="28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two (2012, 2014, 2016, 2018, etc.)</a:t>
            </a:r>
          </a:p>
        </p:txBody>
      </p:sp>
    </p:spTree>
    <p:extLst>
      <p:ext uri="{BB962C8B-B14F-4D97-AF65-F5344CB8AC3E}">
        <p14:creationId xmlns:p14="http://schemas.microsoft.com/office/powerpoint/2010/main" val="423563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 b="1" dirty="0">
                <a:ea typeface="ＭＳ Ｐゴシック" panose="020B0600070205080204" pitchFamily="34" charset="-128"/>
              </a:rPr>
              <a:t>SPECIAL ELECTIONS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Run-off elections </a:t>
            </a:r>
            <a:r>
              <a:rPr lang="en-US" altLang="en-US" b="1" dirty="0">
                <a:ea typeface="ＭＳ Ｐゴシック" panose="020B0600070205080204" pitchFamily="34" charset="-128"/>
              </a:rPr>
              <a:t>– some elections require the winner to get </a:t>
            </a:r>
            <a:r>
              <a:rPr lang="en-US" altLang="en-US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50%</a:t>
            </a:r>
            <a:r>
              <a:rPr lang="en-US" altLang="en-US" b="1" dirty="0">
                <a:ea typeface="ＭＳ Ｐゴシック" panose="020B0600070205080204" pitchFamily="34" charset="-128"/>
              </a:rPr>
              <a:t>, so if no candidate gets 50% the first time, the </a:t>
            </a:r>
            <a:r>
              <a:rPr lang="en-US" altLang="en-US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top two vote-getters face off again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Recall elections</a:t>
            </a:r>
            <a:r>
              <a:rPr lang="en-US" altLang="en-US" b="1" dirty="0">
                <a:ea typeface="ＭＳ Ｐゴシック" panose="020B0600070205080204" pitchFamily="34" charset="-128"/>
              </a:rPr>
              <a:t> – in some places, voters can </a:t>
            </a:r>
            <a:r>
              <a:rPr lang="en-US" altLang="en-US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remove</a:t>
            </a:r>
            <a:r>
              <a:rPr lang="en-US" altLang="en-US" b="1" dirty="0">
                <a:ea typeface="ＭＳ Ｐゴシック" panose="020B0600070205080204" pitchFamily="34" charset="-128"/>
              </a:rPr>
              <a:t> </a:t>
            </a:r>
            <a:r>
              <a:rPr lang="en-US" altLang="en-US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officials</a:t>
            </a:r>
            <a:r>
              <a:rPr lang="en-US" altLang="en-US" b="1" dirty="0">
                <a:ea typeface="ＭＳ Ｐゴシック" panose="020B0600070205080204" pitchFamily="34" charset="-128"/>
              </a:rPr>
              <a:t> from office </a:t>
            </a:r>
            <a:r>
              <a:rPr lang="en-US" altLang="en-US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before next scheduled election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800" b="1" dirty="0" smtClean="0">
                <a:ea typeface="ＭＳ Ｐゴシック" panose="020B0600070205080204" pitchFamily="34" charset="-128"/>
              </a:rPr>
              <a:t>NON-PARTISAN ELECTIONS</a:t>
            </a:r>
            <a:endParaRPr lang="en-US" altLang="en-US" sz="2800" b="1" dirty="0"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b="1" dirty="0">
                <a:ea typeface="ＭＳ Ｐゴシック" panose="020B0600070205080204" pitchFamily="34" charset="-128"/>
              </a:rPr>
              <a:t>No political parties, </a:t>
            </a:r>
            <a:r>
              <a:rPr lang="en-US" altLang="en-US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candidates run w/o a party’s support</a:t>
            </a:r>
            <a:r>
              <a:rPr lang="en-US" altLang="en-US" b="1" dirty="0">
                <a:ea typeface="ＭＳ Ｐゴシック" panose="020B0600070205080204" pitchFamily="34" charset="-128"/>
              </a:rPr>
              <a:t> (ex.: </a:t>
            </a:r>
            <a:r>
              <a:rPr lang="en-US" altLang="en-US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school boards</a:t>
            </a:r>
            <a:r>
              <a:rPr lang="en-US" altLang="en-US" b="1" dirty="0">
                <a:ea typeface="ＭＳ Ｐゴシック" panose="020B0600070205080204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1895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700" b="1" dirty="0">
                <a:ea typeface="ＭＳ Ｐゴシック" panose="020B0600070205080204" pitchFamily="34" charset="-128"/>
              </a:rPr>
              <a:t>ELECTION RESULTS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Popular Vote </a:t>
            </a:r>
            <a:r>
              <a:rPr lang="en-US" altLang="en-US" sz="2700" b="1" dirty="0">
                <a:ea typeface="ＭＳ Ｐゴシック" panose="020B0600070205080204" pitchFamily="34" charset="-128"/>
              </a:rPr>
              <a:t>– votes cast by the </a:t>
            </a:r>
            <a:r>
              <a:rPr lang="en-US" altLang="en-US" sz="2700" b="1" dirty="0" err="1">
                <a:ea typeface="ＭＳ Ｐゴシック" panose="020B0600070205080204" pitchFamily="34" charset="-128"/>
              </a:rPr>
              <a:t>ppl</a:t>
            </a:r>
            <a:endParaRPr lang="en-US" altLang="en-US" sz="2700" b="1" dirty="0">
              <a:ea typeface="ＭＳ Ｐゴシック" panose="020B0600070205080204" pitchFamily="34" charset="-128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Electoral Vote </a:t>
            </a:r>
            <a:r>
              <a:rPr lang="en-US" altLang="en-US" sz="2700" b="1" dirty="0">
                <a:ea typeface="ＭＳ Ｐゴシック" panose="020B0600070205080204" pitchFamily="34" charset="-128"/>
              </a:rPr>
              <a:t>– votes cast for </a:t>
            </a:r>
            <a:r>
              <a:rPr lang="en-US" alt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Pres.</a:t>
            </a:r>
            <a:r>
              <a:rPr lang="en-US" altLang="en-US" sz="2700" b="1" dirty="0">
                <a:ea typeface="ＭＳ Ｐゴシック" panose="020B0600070205080204" pitchFamily="34" charset="-128"/>
              </a:rPr>
              <a:t> by </a:t>
            </a:r>
            <a:r>
              <a:rPr lang="en-US" alt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Electoral College</a:t>
            </a:r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700" b="1" dirty="0">
                <a:ea typeface="ＭＳ Ｐゴシック" panose="020B0600070205080204" pitchFamily="34" charset="-128"/>
              </a:rPr>
              <a:t>Each state gets electors based on its population</a:t>
            </a:r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700" b="1" dirty="0">
                <a:ea typeface="ＭＳ Ｐゴシック" panose="020B0600070205080204" pitchFamily="34" charset="-128"/>
              </a:rPr>
              <a:t>Winner of popular vote for </a:t>
            </a:r>
            <a:r>
              <a:rPr lang="en-US" alt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EACH STATE </a:t>
            </a:r>
            <a:r>
              <a:rPr lang="en-US" altLang="en-US" sz="2700" b="1" dirty="0">
                <a:ea typeface="ＭＳ Ｐゴシック" panose="020B0600070205080204" pitchFamily="34" charset="-128"/>
              </a:rPr>
              <a:t>takes all of a state’s electoral votes whether they win a state by one vote or a million votes (</a:t>
            </a:r>
            <a:r>
              <a:rPr lang="en-US" alt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WINNER-TAKE-ALL</a:t>
            </a:r>
            <a:r>
              <a:rPr lang="en-US" altLang="en-US" sz="2700" b="1" dirty="0">
                <a:ea typeface="ＭＳ Ｐゴシック" panose="020B0600070205080204" pitchFamily="34" charset="-128"/>
              </a:rPr>
              <a:t>)</a:t>
            </a:r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700" b="1" dirty="0">
                <a:ea typeface="ＭＳ Ｐゴシック" panose="020B0600070205080204" pitchFamily="34" charset="-128"/>
              </a:rPr>
              <a:t>Sometimes </a:t>
            </a:r>
            <a:r>
              <a:rPr lang="en-US" altLang="en-US" sz="27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winner of electoral vote loses popular vote</a:t>
            </a:r>
          </a:p>
        </p:txBody>
      </p:sp>
    </p:spTree>
    <p:extLst>
      <p:ext uri="{BB962C8B-B14F-4D97-AF65-F5344CB8AC3E}">
        <p14:creationId xmlns:p14="http://schemas.microsoft.com/office/powerpoint/2010/main" val="133485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0"/>
            <a:ext cx="5450888" cy="68580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b="1" dirty="0">
                <a:ea typeface="ＭＳ Ｐゴシック" panose="020B0600070205080204" pitchFamily="34" charset="-128"/>
              </a:rPr>
              <a:t>ELECTION RESULTS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RED</a:t>
            </a:r>
            <a:r>
              <a:rPr lang="en-US" sz="2600" b="1" dirty="0">
                <a:ea typeface="ＭＳ Ｐゴシック" panose="020B0600070205080204" pitchFamily="34" charset="-128"/>
              </a:rPr>
              <a:t> STATES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ea typeface="ＭＳ Ｐゴシック" panose="020B0600070205080204" pitchFamily="34" charset="-128"/>
              </a:rPr>
              <a:t>Usually only </a:t>
            </a:r>
            <a:r>
              <a:rPr lang="en-US" sz="26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Republicans</a:t>
            </a:r>
            <a:r>
              <a:rPr lang="en-US" sz="2600" b="1" dirty="0">
                <a:ea typeface="ＭＳ Ｐゴシック" panose="020B0600070205080204" pitchFamily="34" charset="-128"/>
              </a:rPr>
              <a:t> win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ea typeface="ＭＳ Ｐゴシック" panose="020B0600070205080204" pitchFamily="34" charset="-128"/>
              </a:rPr>
              <a:t>Ex.: </a:t>
            </a:r>
            <a:r>
              <a:rPr lang="en-US" sz="26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Utah, Alabama, Alaska, Kansas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BLUE</a:t>
            </a:r>
            <a:r>
              <a:rPr lang="en-US" sz="2600" b="1" dirty="0">
                <a:ea typeface="ＭＳ Ｐゴシック" panose="020B0600070205080204" pitchFamily="34" charset="-128"/>
              </a:rPr>
              <a:t> STATES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ea typeface="ＭＳ Ｐゴシック" panose="020B0600070205080204" pitchFamily="34" charset="-128"/>
              </a:rPr>
              <a:t>Usually only </a:t>
            </a:r>
            <a:r>
              <a:rPr lang="en-US" sz="26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Democrats</a:t>
            </a:r>
            <a:r>
              <a:rPr lang="en-US" sz="2600" b="1" dirty="0">
                <a:ea typeface="ＭＳ Ｐゴシック" panose="020B0600070205080204" pitchFamily="34" charset="-128"/>
              </a:rPr>
              <a:t> win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ea typeface="ＭＳ Ｐゴシック" panose="020B0600070205080204" pitchFamily="34" charset="-128"/>
              </a:rPr>
              <a:t>Ex.: </a:t>
            </a:r>
            <a:r>
              <a:rPr lang="en-US" sz="26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Vermont, California, Massachusetts, Illinois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SWING</a:t>
            </a:r>
            <a:r>
              <a:rPr lang="en-US" sz="2600" b="1" dirty="0">
                <a:ea typeface="ＭＳ Ｐゴシック" panose="020B0600070205080204" pitchFamily="34" charset="-128"/>
              </a:rPr>
              <a:t> STATES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Both parties regularly win elections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ea typeface="ＭＳ Ｐゴシック" panose="020B0600070205080204" pitchFamily="34" charset="-128"/>
              </a:rPr>
              <a:t>Results often </a:t>
            </a:r>
            <a:r>
              <a:rPr lang="en-US" sz="26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close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b="1" dirty="0">
                <a:ea typeface="ＭＳ Ｐゴシック" panose="020B0600070205080204" pitchFamily="34" charset="-128"/>
              </a:rPr>
              <a:t>Ex.: </a:t>
            </a:r>
            <a:r>
              <a:rPr lang="en-US" sz="260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North Carolina, Florida, Ohio, </a:t>
            </a:r>
            <a:r>
              <a:rPr lang="en-US" sz="2600" b="1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Iowa</a:t>
            </a:r>
            <a:endParaRPr lang="en-US" sz="2600" b="1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456" y="0"/>
            <a:ext cx="66385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2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15141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– POLITICAL IDEOLOGY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5141"/>
            <a:ext cx="12192000" cy="6242859"/>
          </a:xfrm>
        </p:spPr>
        <p:txBody>
          <a:bodyPr numCol="1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300" b="1" dirty="0" smtClean="0"/>
              <a:t>Common </a:t>
            </a:r>
            <a:r>
              <a:rPr lang="en-US" sz="3300" b="1" dirty="0"/>
              <a:t>political ideologies:</a:t>
            </a:r>
          </a:p>
          <a:p>
            <a:pPr lvl="1">
              <a:spcBef>
                <a:spcPts val="0"/>
              </a:spcBef>
            </a:pPr>
            <a:r>
              <a:rPr lang="en-US" sz="3300" b="1" dirty="0" err="1" smtClean="0">
                <a:solidFill>
                  <a:srgbClr val="FF0000"/>
                </a:solidFill>
              </a:rPr>
              <a:t>LEFT-wing</a:t>
            </a:r>
            <a:r>
              <a:rPr lang="en-US" sz="3300" b="1" dirty="0"/>
              <a:t>:</a:t>
            </a:r>
          </a:p>
          <a:p>
            <a:pPr lvl="2">
              <a:spcBef>
                <a:spcPts val="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COMMUNISM</a:t>
            </a:r>
            <a:r>
              <a:rPr lang="en-US" sz="3300" b="1" dirty="0" smtClean="0"/>
              <a:t>: </a:t>
            </a:r>
            <a:r>
              <a:rPr lang="en-US" sz="3300" b="1" dirty="0"/>
              <a:t>belief that the </a:t>
            </a:r>
            <a:r>
              <a:rPr lang="en-US" sz="3300" b="1" dirty="0">
                <a:solidFill>
                  <a:srgbClr val="FF0000"/>
                </a:solidFill>
              </a:rPr>
              <a:t>government should have complete </a:t>
            </a:r>
            <a:r>
              <a:rPr lang="en-US" sz="3300" b="1" dirty="0" smtClean="0">
                <a:solidFill>
                  <a:srgbClr val="FF0000"/>
                </a:solidFill>
              </a:rPr>
              <a:t>OWNERSHIP of </a:t>
            </a:r>
            <a:r>
              <a:rPr lang="en-US" sz="3300" b="1" dirty="0">
                <a:solidFill>
                  <a:srgbClr val="FF0000"/>
                </a:solidFill>
              </a:rPr>
              <a:t>the </a:t>
            </a:r>
            <a:r>
              <a:rPr lang="en-US" sz="3300" b="1" dirty="0" smtClean="0">
                <a:solidFill>
                  <a:srgbClr val="FF0000"/>
                </a:solidFill>
              </a:rPr>
              <a:t>FACTORS of PRODUCTION &amp; </a:t>
            </a:r>
            <a:r>
              <a:rPr lang="en-US" sz="3300" b="1" dirty="0">
                <a:solidFill>
                  <a:srgbClr val="FF0000"/>
                </a:solidFill>
              </a:rPr>
              <a:t>should make all major </a:t>
            </a:r>
            <a:r>
              <a:rPr lang="en-US" sz="3300" b="1" dirty="0" smtClean="0">
                <a:solidFill>
                  <a:srgbClr val="FF0000"/>
                </a:solidFill>
              </a:rPr>
              <a:t>ECONOMIC DECISIONS</a:t>
            </a:r>
            <a:endParaRPr lang="en-US" sz="3300" b="1" dirty="0">
              <a:solidFill>
                <a:srgbClr val="FF0000"/>
              </a:solidFill>
            </a:endParaRPr>
          </a:p>
          <a:p>
            <a:pPr lvl="2">
              <a:spcBef>
                <a:spcPts val="0"/>
              </a:spcBef>
            </a:pPr>
            <a:r>
              <a:rPr lang="en-US" sz="3300" b="1" dirty="0" smtClean="0"/>
              <a:t>SOCIAL DEMOCRAT / </a:t>
            </a:r>
            <a:r>
              <a:rPr lang="en-US" sz="3300" b="1" dirty="0" smtClean="0">
                <a:solidFill>
                  <a:srgbClr val="FF0000"/>
                </a:solidFill>
              </a:rPr>
              <a:t>SOCIALIST</a:t>
            </a:r>
            <a:r>
              <a:rPr lang="en-US" sz="3300" b="1" dirty="0" smtClean="0"/>
              <a:t>: belief that </a:t>
            </a:r>
            <a:r>
              <a:rPr lang="en-US" sz="3300" b="1" dirty="0" smtClean="0">
                <a:solidFill>
                  <a:srgbClr val="FF0000"/>
                </a:solidFill>
              </a:rPr>
              <a:t>CITIZENS should DECIDE which FACTORS are owned by the GOVERNMENT &amp; which are owned by INDIVIDUALS &amp; BUSINESSES</a:t>
            </a:r>
          </a:p>
          <a:p>
            <a:pPr lvl="3">
              <a:spcBef>
                <a:spcPts val="0"/>
              </a:spcBef>
            </a:pPr>
            <a:r>
              <a:rPr lang="en-US" sz="3300" b="1" dirty="0" smtClean="0"/>
              <a:t>Still have many PRIVATE BUSINESSES</a:t>
            </a:r>
          </a:p>
          <a:p>
            <a:pPr lvl="3">
              <a:spcBef>
                <a:spcPts val="0"/>
              </a:spcBef>
            </a:pPr>
            <a:r>
              <a:rPr lang="en-US" sz="3300" b="1" dirty="0" smtClean="0"/>
              <a:t>Some industries, however, are government-owned, like AIRLINES &amp; UTILITIES</a:t>
            </a:r>
          </a:p>
          <a:p>
            <a:pPr lvl="3">
              <a:spcBef>
                <a:spcPts val="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May support Green Party or Socialist Party candidates</a:t>
            </a:r>
          </a:p>
        </p:txBody>
      </p:sp>
    </p:spTree>
    <p:extLst>
      <p:ext uri="{BB962C8B-B14F-4D97-AF65-F5344CB8AC3E}">
        <p14:creationId xmlns:p14="http://schemas.microsoft.com/office/powerpoint/2010/main" val="195082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"/>
            <a:ext cx="12192000" cy="477202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50"/>
              </a:spcBef>
              <a:spcAft>
                <a:spcPts val="0"/>
              </a:spcAft>
              <a:buNone/>
              <a:defRPr/>
            </a:pPr>
            <a:r>
              <a:rPr lang="en-US" sz="2550" b="1" dirty="0">
                <a:ea typeface="ＭＳ Ｐゴシック" panose="020B0600070205080204" pitchFamily="34" charset="-128"/>
              </a:rPr>
              <a:t>MONEY &amp; POLITICS</a:t>
            </a:r>
          </a:p>
          <a:p>
            <a:pPr eaLnBrk="1" fontAlgn="auto" hangingPunct="1"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550" b="1" dirty="0">
                <a:ea typeface="ＭＳ Ｐゴシック" panose="020B0600070205080204" pitchFamily="34" charset="-128"/>
              </a:rPr>
              <a:t>Candidates, especially for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national office</a:t>
            </a:r>
            <a:r>
              <a:rPr lang="en-US" sz="2550" b="1" dirty="0">
                <a:ea typeface="ＭＳ Ｐゴシック" panose="020B0600070205080204" pitchFamily="34" charset="-128"/>
              </a:rPr>
              <a:t>, raise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millions of dollars</a:t>
            </a:r>
          </a:p>
          <a:p>
            <a:pPr eaLnBrk="1" fontAlgn="auto" hangingPunct="1"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550" b="1" dirty="0">
                <a:ea typeface="ＭＳ Ｐゴシック" panose="020B0600070205080204" pitchFamily="34" charset="-128"/>
              </a:rPr>
              <a:t>Sources of funding:</a:t>
            </a:r>
          </a:p>
          <a:p>
            <a:pPr lvl="1" eaLnBrk="1" fontAlgn="auto" hangingPunct="1"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550" b="1" dirty="0">
                <a:ea typeface="ＭＳ Ｐゴシック" panose="020B0600070205080204" pitchFamily="34" charset="-128"/>
              </a:rPr>
              <a:t>The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political party they represent</a:t>
            </a:r>
          </a:p>
          <a:p>
            <a:pPr lvl="1" eaLnBrk="1" fontAlgn="auto" hangingPunct="1"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Private citizens</a:t>
            </a:r>
          </a:p>
          <a:p>
            <a:pPr lvl="1" eaLnBrk="1" fontAlgn="auto" hangingPunct="1"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Political Action Committees</a:t>
            </a:r>
            <a:r>
              <a:rPr lang="en-US" sz="2550" b="1" dirty="0">
                <a:ea typeface="ＭＳ Ｐゴシック" panose="020B0600070205080204" pitchFamily="34" charset="-128"/>
              </a:rPr>
              <a:t> (PACs) – organizations set up by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interest groups </a:t>
            </a:r>
            <a:r>
              <a:rPr lang="en-US" sz="2550" b="1" dirty="0">
                <a:ea typeface="ＭＳ Ｐゴシック" panose="020B0600070205080204" pitchFamily="34" charset="-128"/>
              </a:rPr>
              <a:t>that can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raise money </a:t>
            </a:r>
            <a:r>
              <a:rPr lang="en-US" sz="2550" b="1" dirty="0">
                <a:ea typeface="ＭＳ Ｐゴシック" panose="020B0600070205080204" pitchFamily="34" charset="-128"/>
              </a:rPr>
              <a:t>to support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favored </a:t>
            </a:r>
            <a:r>
              <a:rPr lang="en-US" sz="2550" b="1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candidates</a:t>
            </a:r>
          </a:p>
          <a:p>
            <a:pPr eaLnBrk="1" fontAlgn="auto" hangingPunct="1"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550" b="1" dirty="0">
                <a:ea typeface="ＭＳ Ｐゴシック" panose="020B0600070205080204" pitchFamily="34" charset="-128"/>
              </a:rPr>
              <a:t>Funding limits:</a:t>
            </a:r>
          </a:p>
          <a:p>
            <a:pPr lvl="1" eaLnBrk="1" fontAlgn="auto" hangingPunct="1"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550" b="1" dirty="0">
                <a:ea typeface="ＭＳ Ｐゴシック" panose="020B0600070205080204" pitchFamily="34" charset="-128"/>
              </a:rPr>
              <a:t>Political parties can raise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SOFT MONEY </a:t>
            </a:r>
            <a:r>
              <a:rPr lang="en-US" sz="2550" b="1" dirty="0">
                <a:ea typeface="ＭＳ Ｐゴシック" panose="020B0600070205080204" pitchFamily="34" charset="-128"/>
              </a:rPr>
              <a:t>contributions for things like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voter registration </a:t>
            </a:r>
            <a:r>
              <a:rPr lang="en-US" sz="2550" b="1" dirty="0">
                <a:ea typeface="ＭＳ Ｐゴシック" panose="020B0600070205080204" pitchFamily="34" charset="-128"/>
              </a:rPr>
              <a:t>&amp;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GOTV (get out the vote)</a:t>
            </a:r>
          </a:p>
          <a:p>
            <a:pPr lvl="1" eaLnBrk="1" fontAlgn="auto" hangingPunct="1"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550" b="1" dirty="0">
                <a:ea typeface="ＭＳ Ｐゴシック" panose="020B0600070205080204" pitchFamily="34" charset="-128"/>
              </a:rPr>
              <a:t>Private citizens are limited in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HARD MONEY </a:t>
            </a:r>
            <a:r>
              <a:rPr lang="en-US" sz="2550" b="1" dirty="0">
                <a:ea typeface="ＭＳ Ｐゴシック" panose="020B0600070205080204" pitchFamily="34" charset="-128"/>
              </a:rPr>
              <a:t>contributions for a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specific </a:t>
            </a:r>
            <a:r>
              <a:rPr lang="en-US" sz="2550" b="1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candidate</a:t>
            </a:r>
          </a:p>
          <a:p>
            <a:pPr marL="346075" lvl="1" indent="-346075" eaLnBrk="1" fontAlgn="auto" hangingPunct="1"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550" b="1" dirty="0">
                <a:ea typeface="ＭＳ Ｐゴシック" panose="020B0600070205080204" pitchFamily="34" charset="-128"/>
              </a:rPr>
              <a:t>Some worry that politicians only serve the interests of those who fund their campaigns</a:t>
            </a:r>
          </a:p>
          <a:p>
            <a:pPr marL="346075" lvl="1" indent="-346075" eaLnBrk="1" fontAlgn="auto" hangingPunct="1"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550" b="1" i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Citizens United </a:t>
            </a:r>
            <a:r>
              <a:rPr lang="en-US" sz="2550" b="1" i="1" dirty="0">
                <a:ea typeface="ＭＳ Ｐゴシック" panose="020B0600070205080204" pitchFamily="34" charset="-128"/>
              </a:rPr>
              <a:t>v. Federal Election Commission</a:t>
            </a:r>
          </a:p>
          <a:p>
            <a:pPr marL="746125" lvl="2" indent="-346075" eaLnBrk="1" fontAlgn="auto" hangingPunct="1">
              <a:spcBef>
                <a:spcPts val="5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550" b="1" dirty="0">
                <a:ea typeface="ＭＳ Ｐゴシック" panose="020B0600070205080204" pitchFamily="34" charset="-128"/>
              </a:rPr>
              <a:t>In 2010, U.S.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Supreme Court </a:t>
            </a:r>
            <a:r>
              <a:rPr lang="en-US" sz="2550" b="1" dirty="0">
                <a:ea typeface="ＭＳ Ｐゴシック" panose="020B0600070205080204" pitchFamily="34" charset="-128"/>
              </a:rPr>
              <a:t>ruled that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corporations</a:t>
            </a:r>
            <a:r>
              <a:rPr lang="en-US" sz="2550" b="1" dirty="0">
                <a:ea typeface="ＭＳ Ｐゴシック" panose="020B0600070205080204" pitchFamily="34" charset="-128"/>
              </a:rPr>
              <a:t>, non-profits, &amp; other groups could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spend unlimited amounts of money</a:t>
            </a:r>
            <a:r>
              <a:rPr lang="en-US" sz="2550" b="1" dirty="0">
                <a:ea typeface="ＭＳ Ｐゴシック" panose="020B0600070205080204" pitchFamily="34" charset="-128"/>
              </a:rPr>
              <a:t> on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political advertising </a:t>
            </a:r>
            <a:r>
              <a:rPr lang="en-US" sz="2550" b="1" dirty="0">
                <a:ea typeface="ＭＳ Ｐゴシック" panose="020B0600070205080204" pitchFamily="34" charset="-128"/>
              </a:rPr>
              <a:t>based on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free speech </a:t>
            </a:r>
            <a:r>
              <a:rPr lang="en-US" sz="2550" b="1" dirty="0">
                <a:ea typeface="ＭＳ Ｐゴシック" panose="020B0600070205080204" pitchFamily="34" charset="-128"/>
              </a:rPr>
              <a:t>guaranteed under the </a:t>
            </a:r>
            <a:r>
              <a:rPr lang="en-US" sz="2550" b="1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1</a:t>
            </a:r>
            <a:r>
              <a:rPr lang="en-US" sz="2550" b="1" baseline="300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st</a:t>
            </a:r>
            <a:r>
              <a:rPr lang="en-US" sz="2550" b="1" dirty="0">
                <a:ea typeface="ＭＳ Ｐゴシック" panose="020B0600070205080204" pitchFamily="34" charset="-128"/>
              </a:rPr>
              <a:t> </a:t>
            </a:r>
            <a:r>
              <a:rPr lang="en-US" sz="2550" b="1" dirty="0" smtClean="0">
                <a:ea typeface="ＭＳ Ｐゴシック" panose="020B0600070205080204" pitchFamily="34" charset="-128"/>
              </a:rPr>
              <a:t>Amendment</a:t>
            </a:r>
            <a:endParaRPr lang="en-US" sz="2550" b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934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STUDY GUIDE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461963" indent="-461963">
              <a:spcBef>
                <a:spcPts val="200"/>
              </a:spcBef>
              <a:buNone/>
            </a:pPr>
            <a:r>
              <a:rPr lang="en-US" sz="2600" b="1" dirty="0"/>
              <a:t>(1) Ballot access laws requiring many signatures, difficulty fundraising large sums of money, &amp; our winner-take-all election system act as limits to what?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VIABLE THIRD PARTIES</a:t>
            </a:r>
            <a:endParaRPr lang="en-US" sz="2600" b="1" dirty="0"/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00" b="1" dirty="0"/>
              <a:t>(2) Because only Democrats &amp; Republicans normally win elections, the U.S. is said to have what type of party system?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TWO-PARTY SYSTEM</a:t>
            </a:r>
            <a:endParaRPr lang="en-US" sz="2600" b="1" dirty="0"/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00" b="1" dirty="0"/>
              <a:t>(3) What argument do some critics of the news media make with regard to the STORIES THEY CHOOSE TO COVER?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COVER SENSATIONAL STORIES OVER INFORMATIVE ONES FOR HIGHER RATINGS</a:t>
            </a:r>
            <a:endParaRPr lang="en-US" sz="2600" b="1" dirty="0"/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00" b="1" dirty="0"/>
              <a:t>(4) What reason do news media critics point to with regard to the OWNERSHIP of media companies that effects the stories they choose to cover?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OWNERS WANT HIGHER RATINGS SO THEY CAN MAKE MORE MONEY FROM ADVERTISING FROM THEIR SPONSORS</a:t>
            </a:r>
            <a:endParaRPr lang="en-US" sz="2600" b="1" dirty="0"/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00" b="1" dirty="0"/>
              <a:t>(5) Labor unions (such as the AFL-CIO), professional organizations (such as the AMA, ABA, NEA, &amp; AICPA), group advocacy (such as AARP &amp; NAACP) are some of the more common types of these</a:t>
            </a:r>
            <a:r>
              <a:rPr lang="en-US" sz="2600" b="1" dirty="0" smtClean="0"/>
              <a:t>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INTEREST GROUPS</a:t>
            </a:r>
            <a:endParaRPr lang="en-US" sz="2600" b="1" dirty="0">
              <a:solidFill>
                <a:srgbClr val="FF0000"/>
              </a:solidFill>
            </a:endParaRPr>
          </a:p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endParaRPr lang="en-US" sz="2700" b="1" u="sng" dirty="0"/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7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80271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STUDY GUIDE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/>
              <a:t>(6) Personal background, mass media, public leaders, &amp; interest groups </a:t>
            </a:r>
            <a:r>
              <a:rPr lang="en-US" sz="2400" b="1" dirty="0" smtClean="0"/>
              <a:t>play roles in shaping?</a:t>
            </a:r>
            <a:endParaRPr lang="en-US" sz="2400" b="1" dirty="0"/>
          </a:p>
          <a:p>
            <a:pPr marL="919163" lvl="1" indent="-461963">
              <a:spcBef>
                <a:spcPts val="2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PUBLIC OPINION</a:t>
            </a:r>
            <a:endParaRPr lang="en-US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/>
              <a:t>(7) Which groups organize to win elections, operate the government, influence policy, carry the people’s views to government officials, &amp; act as a “watchdog” (when out of power)?</a:t>
            </a:r>
          </a:p>
          <a:p>
            <a:pPr marL="919163" lvl="1" indent="-461963">
              <a:spcBef>
                <a:spcPts val="2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POLITICAL PARTIES</a:t>
            </a:r>
            <a:endParaRPr lang="en-US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/>
              <a:t>(8) Sally supports less government spending on programs that are meant to help the poor, more spending on the military, less government regulation of businesses, &amp; fewer restrictions on gun ownership.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Sally is best described as having a (</a:t>
            </a:r>
            <a:r>
              <a:rPr lang="en-US" b="1" dirty="0" smtClean="0"/>
              <a:t>LEFT-WING/</a:t>
            </a:r>
            <a:r>
              <a:rPr lang="en-US" b="1" dirty="0" smtClean="0">
                <a:solidFill>
                  <a:srgbClr val="FF0000"/>
                </a:solidFill>
              </a:rPr>
              <a:t>RIGHT-WING</a:t>
            </a:r>
            <a:r>
              <a:rPr lang="en-US" b="1" dirty="0"/>
              <a:t>) or (</a:t>
            </a:r>
            <a:r>
              <a:rPr lang="en-US" b="1" dirty="0" smtClean="0"/>
              <a:t>LIBERAL/</a:t>
            </a:r>
            <a:r>
              <a:rPr lang="en-US" b="1" dirty="0" smtClean="0">
                <a:solidFill>
                  <a:srgbClr val="FF0000"/>
                </a:solidFill>
              </a:rPr>
              <a:t>CONSERVATIVE</a:t>
            </a:r>
            <a:r>
              <a:rPr lang="en-US" b="1" dirty="0"/>
              <a:t>) ideology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Sally is most likely to support (</a:t>
            </a:r>
            <a:r>
              <a:rPr lang="en-US" b="1" dirty="0">
                <a:solidFill>
                  <a:srgbClr val="FF0000"/>
                </a:solidFill>
              </a:rPr>
              <a:t>REPUBLICAN</a:t>
            </a:r>
            <a:r>
              <a:rPr lang="en-US" b="1" dirty="0"/>
              <a:t> / DEMOCRATIC) </a:t>
            </a:r>
            <a:r>
              <a:rPr lang="en-US" b="1" dirty="0" smtClean="0"/>
              <a:t>candidates</a:t>
            </a:r>
            <a:endParaRPr lang="en-US" b="1" dirty="0"/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/>
              <a:t>(9) Billy supports more government spending on programs that are meant to help the poor, less spending on the military, more government regulation of businesses, &amp; more restrictions on gun ownership.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Billy is best described as having a (</a:t>
            </a:r>
            <a:r>
              <a:rPr lang="en-US" b="1" dirty="0" smtClean="0">
                <a:solidFill>
                  <a:srgbClr val="FF0000"/>
                </a:solidFill>
              </a:rPr>
              <a:t>LEFT-WING</a:t>
            </a:r>
            <a:r>
              <a:rPr lang="en-US" b="1" dirty="0" smtClean="0"/>
              <a:t>/RIGHT-WING</a:t>
            </a:r>
            <a:r>
              <a:rPr lang="en-US" b="1" dirty="0"/>
              <a:t>) or (</a:t>
            </a:r>
            <a:r>
              <a:rPr lang="en-US" b="1" dirty="0" smtClean="0">
                <a:solidFill>
                  <a:srgbClr val="FF0000"/>
                </a:solidFill>
              </a:rPr>
              <a:t>LIBERAL</a:t>
            </a:r>
            <a:r>
              <a:rPr lang="en-US" b="1" dirty="0" smtClean="0"/>
              <a:t>/CONSERVATIVE</a:t>
            </a:r>
            <a:r>
              <a:rPr lang="en-US" b="1" dirty="0"/>
              <a:t>) ideology</a:t>
            </a:r>
          </a:p>
          <a:p>
            <a:pPr lvl="1"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Billy is most likely to support (</a:t>
            </a:r>
            <a:r>
              <a:rPr lang="en-US" b="1" dirty="0" smtClean="0"/>
              <a:t>REPUBLICAN/</a:t>
            </a:r>
            <a:r>
              <a:rPr lang="en-US" b="1" dirty="0" smtClean="0">
                <a:solidFill>
                  <a:srgbClr val="FF0000"/>
                </a:solidFill>
              </a:rPr>
              <a:t>DEMOCRATIC</a:t>
            </a:r>
            <a:r>
              <a:rPr lang="en-US" b="1" dirty="0"/>
              <a:t>) </a:t>
            </a:r>
            <a:r>
              <a:rPr lang="en-US" b="1" dirty="0" smtClean="0"/>
              <a:t>candidates</a:t>
            </a:r>
            <a:endParaRPr lang="en-US" b="1" u="sng" dirty="0"/>
          </a:p>
          <a:p>
            <a:pPr marL="461963" indent="-461963">
              <a:spcBef>
                <a:spcPts val="200"/>
              </a:spcBef>
              <a:spcAft>
                <a:spcPts val="200"/>
              </a:spcAft>
              <a:buNone/>
            </a:pPr>
            <a:endParaRPr lang="en-US" sz="27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71811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STUDY GUIDE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/>
              <a:t>(10) How would a person who does not have a political party affiliation be described?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INDEPENDENT OR UNAFFILIATED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/>
              <a:t>(11) Grandfather clauses, literacy tests, &amp; poll taxes were used to do what, prior to the 1960s?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RESTRICT VOTING AMONG MINORITIES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/>
              <a:t>(12) At what event do parties nominate one candidate, based on primary election results, to face off against the other major party’s nominee?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PARTY CONVENTIONS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/>
              <a:t>(13) The winner of the presidential election is determined by what?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ELECTORAL COLLEGE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/>
              <a:t>(14) How is the number of electoral votes allotted to each state determined?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NUMBER OF U.S. REPRESENTATIVES (BASED ON STATE’S POPULATION) PLUS NUMBER OF U.S. SENATORS (2 PER STATE)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/>
              <a:t>(15) Because of what type of system, a presidential candidate wins all of a state’s electoral votes – whether than win a state by one vote or a million votes</a:t>
            </a:r>
            <a:r>
              <a:rPr lang="en-US" sz="2400" b="1" dirty="0" smtClean="0"/>
              <a:t>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WINNER-TAKE-ALL</a:t>
            </a:r>
            <a:endParaRPr lang="en-US" sz="27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100"/>
              </a:spcBef>
              <a:spcAft>
                <a:spcPts val="200"/>
              </a:spcAft>
              <a:buNone/>
            </a:pPr>
            <a:r>
              <a:rPr lang="en-US" sz="2400" b="1" dirty="0"/>
              <a:t>(16) Does the winner of the popular vote, or the candidate who receives the most votes nationwide, always win the presidential election? Why or why not</a:t>
            </a:r>
            <a:r>
              <a:rPr lang="en-US" sz="2400" b="1" dirty="0" smtClean="0"/>
              <a:t>?</a:t>
            </a:r>
          </a:p>
          <a:p>
            <a:pPr marL="461963" indent="-461963">
              <a:spcBef>
                <a:spcPts val="100"/>
              </a:spcBef>
              <a:spcAft>
                <a:spcPts val="2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NO; ANOTHER CANDIDATE COULD WIN A MAJORITY (270 OR MORE) OF ELECTORAL VOTES</a:t>
            </a:r>
          </a:p>
        </p:txBody>
      </p:sp>
    </p:spTree>
    <p:extLst>
      <p:ext uri="{BB962C8B-B14F-4D97-AF65-F5344CB8AC3E}">
        <p14:creationId xmlns:p14="http://schemas.microsoft.com/office/powerpoint/2010/main" val="65106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STUDY GUIDE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/>
              <a:t>(17) When are presidential elections held?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 smtClean="0">
                <a:solidFill>
                  <a:srgbClr val="FF0000"/>
                </a:solidFill>
              </a:rPr>
              <a:t>FIRST TUESDAY AFTER FIRST MONDAY IN NOVEMBER ON YEARS DIVISBLE BY 4</a:t>
            </a:r>
            <a:endParaRPr lang="en-US" sz="26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/>
              <a:t>(18) When are congressional, or midterm, elections held?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>
                <a:solidFill>
                  <a:srgbClr val="FF0000"/>
                </a:solidFill>
              </a:rPr>
              <a:t>FIRST TUESDAY AFTER FIRST MONDAY IN NOVEMBER ON YEARS DIVISBLE BY 4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 smtClean="0"/>
              <a:t>(</a:t>
            </a:r>
            <a:r>
              <a:rPr lang="en-US" sz="2650" b="1" dirty="0"/>
              <a:t>19) Which type(s) of elections would be held in 2016?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 smtClean="0">
                <a:solidFill>
                  <a:srgbClr val="FF0000"/>
                </a:solidFill>
              </a:rPr>
              <a:t>PRESIDENTIAL &amp; CONGRESSIONAL</a:t>
            </a:r>
            <a:endParaRPr lang="en-US" sz="26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/>
              <a:t>(20) Which type(s) of elections would be held in 2018?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 smtClean="0">
                <a:solidFill>
                  <a:srgbClr val="FF0000"/>
                </a:solidFill>
              </a:rPr>
              <a:t>CONGRESSIONAL</a:t>
            </a:r>
            <a:endParaRPr lang="en-US" sz="26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/>
              <a:t>(21) Candidates, political parties, &amp; interest groups often use what types of messages, that can often be misrepresenting or inaccurate, to influence public opinion?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 smtClean="0">
                <a:solidFill>
                  <a:srgbClr val="FF0000"/>
                </a:solidFill>
              </a:rPr>
              <a:t>PROPAGANDA</a:t>
            </a:r>
            <a:endParaRPr lang="en-US" sz="26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/>
              <a:t>(22) Interest groups set up these organizations to raise unlimited funds to run advertising for/against candidates</a:t>
            </a:r>
            <a:r>
              <a:rPr lang="en-US" sz="2650" b="1" dirty="0" smtClean="0"/>
              <a:t>.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 smtClean="0">
                <a:solidFill>
                  <a:srgbClr val="FF0000"/>
                </a:solidFill>
              </a:rPr>
              <a:t>POLITICAL ACTION COMMITTEES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/>
              <a:t>(23) Which amendment expanded suffrage to female citizens?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650" b="1" dirty="0" smtClean="0">
                <a:solidFill>
                  <a:srgbClr val="FF0000"/>
                </a:solidFill>
              </a:rPr>
              <a:t>19</a:t>
            </a:r>
            <a:r>
              <a:rPr lang="en-US" sz="2650" b="1" baseline="30000" dirty="0" smtClean="0">
                <a:solidFill>
                  <a:srgbClr val="FF0000"/>
                </a:solidFill>
              </a:rPr>
              <a:t>TH</a:t>
            </a:r>
            <a:endParaRPr lang="en-US" sz="26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endParaRPr lang="en-US" sz="2700" b="1" dirty="0" smtClean="0"/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7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50726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STUDY GUIDE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(24) Which amendment expanded suffrage to male citizens, regardless of their “previous condition of servitude”?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15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(25) Which amendment expanded suffrage to citizens 18 years old and above</a:t>
            </a:r>
            <a:r>
              <a:rPr lang="en-US" sz="2400" b="1" dirty="0" smtClean="0"/>
              <a:t>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26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(26) Which legislation abolished discriminatory practices in the voting process, allowing federal authorities to step in, if necessary?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VOTING RIGHTS ACT OF 1965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(27) In what elections are only party members eligible to participate?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CLOSED PRIMARIES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(28) Which elections narrow choices WITHIN A POLITICAL PARTY to one nominee?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PRIMARY ELECTIONS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(29) In which type of election does each party’s nominee face off against each other, occurring in November?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GENERAL ELECTIONS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(30) In which elections can voters removed elected officials from office before the next scheduled election</a:t>
            </a:r>
            <a:r>
              <a:rPr lang="en-US" sz="2400" b="1" dirty="0" smtClean="0"/>
              <a:t>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RECALL ELECTIONS</a:t>
            </a:r>
            <a:endParaRPr lang="en-US" sz="2700" b="1" dirty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7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46660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STUDY GUIDE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(31) In which elections can all voters participate, regardless of party affiliation, but they can only vote for one party’s candidates?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OPEN PRIMARIES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(32) In which elections do the top-two vote-getters of a previous election face off again to ensure that the winner earns a majority of the vote?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RUN-OFF ELECTIONS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(33) What is a general lack of interest in politics &amp; elections?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VOTER APATHY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(34) What is suffrage?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RIGHT TO VOTE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(35) What is a party’s official stance on ONE issue called?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PLANK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(36) What is a party’s official stance on A RANGE of issues?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PLATFORM</a:t>
            </a:r>
            <a:endParaRPr lang="en-US" sz="240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/>
              <a:t>(37) The Libertarian, Green, Constitution, &amp; Social Labor parties are all examples of what</a:t>
            </a:r>
            <a:r>
              <a:rPr lang="en-US" sz="2400" b="1" dirty="0" smtClean="0"/>
              <a:t>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THIRD PARTIES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/>
              <a:t>(38) What is the list of all candidates for all political offices in a given election?</a:t>
            </a:r>
          </a:p>
          <a:p>
            <a:pPr marL="461963" indent="-461963">
              <a:spcBef>
                <a:spcPts val="10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BALLOT</a:t>
            </a:r>
            <a:endParaRPr lang="en-US" sz="2700" b="1" dirty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7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64907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STUDY GUIDE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/>
              <a:t>(39) What is the geographic area where a person registers to vote called?</a:t>
            </a:r>
          </a:p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PRECINCT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/>
              <a:t>(40) At what locations to voters cast ballots – often </a:t>
            </a:r>
            <a:r>
              <a:rPr lang="en-US" sz="2550" b="1" dirty="0" smtClean="0"/>
              <a:t>fire </a:t>
            </a:r>
            <a:r>
              <a:rPr lang="en-US" sz="2550" b="1" dirty="0"/>
              <a:t>stations, schools, &amp; churches?</a:t>
            </a:r>
          </a:p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POLLING PLACE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/>
              <a:t>(41) What are states that often vote Republican called – including </a:t>
            </a:r>
            <a:r>
              <a:rPr lang="en-US" sz="2550" b="1" dirty="0" smtClean="0"/>
              <a:t>UT, AL, KS, </a:t>
            </a:r>
            <a:r>
              <a:rPr lang="en-US" sz="2550" b="1" dirty="0"/>
              <a:t>&amp; </a:t>
            </a:r>
            <a:r>
              <a:rPr lang="en-US" sz="2550" b="1" dirty="0" smtClean="0"/>
              <a:t>WY?</a:t>
            </a:r>
            <a:endParaRPr lang="en-US" sz="2550" b="1" dirty="0"/>
          </a:p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RED STATES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/>
              <a:t>(42) What are states that often vote Democratic called – including </a:t>
            </a:r>
            <a:r>
              <a:rPr lang="en-US" sz="2550" b="1" dirty="0" smtClean="0"/>
              <a:t>NY, CA, VT, </a:t>
            </a:r>
            <a:r>
              <a:rPr lang="en-US" sz="2550" b="1" dirty="0"/>
              <a:t>&amp; </a:t>
            </a:r>
            <a:r>
              <a:rPr lang="en-US" sz="2550" b="1" dirty="0" smtClean="0"/>
              <a:t>IL?</a:t>
            </a:r>
            <a:endParaRPr lang="en-US" sz="2550" b="1" dirty="0"/>
          </a:p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BLUE STATES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/>
              <a:t>(43) What are states called where both major parties have a reasonable chance of winning &amp; election results are often very close – including </a:t>
            </a:r>
            <a:r>
              <a:rPr lang="en-US" sz="2550" b="1" dirty="0" smtClean="0"/>
              <a:t>FL, NC, IA, OH, </a:t>
            </a:r>
            <a:r>
              <a:rPr lang="en-US" sz="2550" b="1" dirty="0"/>
              <a:t>&amp; </a:t>
            </a:r>
            <a:r>
              <a:rPr lang="en-US" sz="2550" b="1" dirty="0" smtClean="0"/>
              <a:t>NV?</a:t>
            </a:r>
            <a:endParaRPr lang="en-US" sz="2550" b="1" dirty="0"/>
          </a:p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SWING STATES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/>
              <a:t>(44) In what states are Democratic &amp; Republican presidential nominees likely to spend most of their time campaigning prior to the general election?</a:t>
            </a:r>
          </a:p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SWING STATES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/>
              <a:t>(45) What is it called when a voter selects candidates of different parties for different elected offices in a given election?</a:t>
            </a:r>
          </a:p>
          <a:p>
            <a:pPr marL="461963" indent="-461963">
              <a:spcBef>
                <a:spcPts val="5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SPLIT-TICKET VOTING</a:t>
            </a:r>
            <a:endParaRPr lang="en-US" sz="2550" b="1" u="sng" dirty="0"/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7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21126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STUDY GUIDE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/>
              <a:t>(46) What is it called when </a:t>
            </a:r>
            <a:r>
              <a:rPr lang="en-US" sz="2550" b="1" dirty="0" smtClean="0"/>
              <a:t>voters select </a:t>
            </a:r>
            <a:r>
              <a:rPr lang="en-US" sz="2550" b="1" dirty="0"/>
              <a:t>candidates of </a:t>
            </a:r>
            <a:r>
              <a:rPr lang="en-US" sz="2550" b="1" dirty="0" smtClean="0"/>
              <a:t>same </a:t>
            </a:r>
            <a:r>
              <a:rPr lang="en-US" sz="2550" b="1" dirty="0"/>
              <a:t>party for all offices in </a:t>
            </a:r>
            <a:r>
              <a:rPr lang="en-US" sz="2550" b="1" dirty="0" smtClean="0"/>
              <a:t>a given election</a:t>
            </a:r>
            <a:r>
              <a:rPr lang="en-US" sz="2550" b="1" dirty="0"/>
              <a:t>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STRAIGHT-TICKET VOTING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/>
              <a:t>(47) What are two examples of left-wing parties?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DEMOCRATIC &amp; GREEN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/>
              <a:t>(48) What are two examples of right-wing parties?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REPUBLICAN &amp; </a:t>
            </a:r>
            <a:r>
              <a:rPr lang="en-US" sz="2550" b="1" dirty="0" smtClean="0">
                <a:solidFill>
                  <a:srgbClr val="FF0000"/>
                </a:solidFill>
              </a:rPr>
              <a:t>LIBERTARIAN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/>
              <a:t>(49) What is a system of beliefs about human nature &amp; the role of government called?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POLITICAL IDEOLOGY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/>
              <a:t>(50)  What might we call a person that does not commit to left- or right-wing positions consistently (e.g., a person that has left-wing views on economics &amp; right-wing views on foreign policy)?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MODERATE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/>
              <a:t>(51) What are three requirements for voting</a:t>
            </a:r>
            <a:r>
              <a:rPr lang="en-US" sz="2550" b="1" dirty="0" smtClean="0"/>
              <a:t>?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550" b="1" dirty="0" smtClean="0">
                <a:solidFill>
                  <a:srgbClr val="FF0000"/>
                </a:solidFill>
              </a:rPr>
              <a:t>AT LEAST 18 YEARS OLD, 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550" b="1" dirty="0" smtClean="0">
                <a:solidFill>
                  <a:srgbClr val="FF0000"/>
                </a:solidFill>
              </a:rPr>
              <a:t>U.S. CITIZEN, </a:t>
            </a:r>
          </a:p>
          <a:p>
            <a:pPr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en-US" sz="2550" b="1" dirty="0" smtClean="0">
                <a:solidFill>
                  <a:srgbClr val="FF0000"/>
                </a:solidFill>
              </a:rPr>
              <a:t>REGISTERED TO VOTE IN THE STATE IN WHICH THEY RESIDE</a:t>
            </a:r>
            <a:endParaRPr lang="en-US" sz="2550" b="1" dirty="0">
              <a:solidFill>
                <a:srgbClr val="FF0000"/>
              </a:solidFill>
            </a:endParaRPr>
          </a:p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endParaRPr lang="en-US" sz="2700" b="1" u="sng" dirty="0"/>
          </a:p>
          <a:p>
            <a:pPr>
              <a:spcBef>
                <a:spcPts val="1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sz="27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52622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STUDY GUIDE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/>
              <a:t>(52) Which organizations can accept unlimited amounts of money to candidates and parties?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POLITICAL ACTION COMMITTEES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/>
              <a:t>(53) Why do some support limiting the amount of money PACs, parties, &amp; candidates can raise?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THEY THINK IT GIVES THOSE WHO HAVE THE MOST MONEY TO CONTRIBUTE TOO MUCH INFLUENCE IN POLITICS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/>
              <a:t>(54) Why do some people believe that PACs, parties, &amp; candidates should be able to raise unlimited money?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THEY THINK THAT PLACING LIMITS ON FINANCIAL CONTRIBUTIONS LIMITS FREE SPEECH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/>
              <a:t>(55) What are votes on new state/local laws or state constitutional amendments called?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INITIATIVE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/>
              <a:t>(56) What are votes on existing state/local laws?</a:t>
            </a: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 smtClean="0">
                <a:solidFill>
                  <a:srgbClr val="FF0000"/>
                </a:solidFill>
              </a:rPr>
              <a:t>REFERENDUM</a:t>
            </a:r>
            <a:endParaRPr lang="en-US" sz="2550" b="1" dirty="0">
              <a:solidFill>
                <a:srgbClr val="FF0000"/>
              </a:solidFill>
            </a:endParaRPr>
          </a:p>
          <a:p>
            <a:pPr marL="461963" indent="-461963">
              <a:spcBef>
                <a:spcPts val="200"/>
              </a:spcBef>
              <a:buNone/>
            </a:pPr>
            <a:r>
              <a:rPr lang="en-US" sz="2550" b="1" dirty="0"/>
              <a:t>(57) Why do we have a secret ballot?</a:t>
            </a:r>
          </a:p>
          <a:p>
            <a:pPr marL="0" indent="0">
              <a:spcBef>
                <a:spcPts val="100"/>
              </a:spcBef>
              <a:spcAft>
                <a:spcPts val="200"/>
              </a:spcAft>
              <a:buNone/>
            </a:pPr>
            <a:r>
              <a:rPr lang="en-US" sz="2700" b="1" dirty="0" smtClean="0">
                <a:solidFill>
                  <a:srgbClr val="FF0000"/>
                </a:solidFill>
              </a:rPr>
              <a:t>TO PROTECT CITIZENS’ PRIVACY, PREVENT INTIMIDATION, &amp; PROMOTE FREEDOM OF CHOICE</a:t>
            </a:r>
            <a:endParaRPr lang="en-US" sz="2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15141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– POLITICAL IDEOLOGY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5513"/>
            <a:ext cx="12192000" cy="6392487"/>
          </a:xfrm>
        </p:spPr>
        <p:txBody>
          <a:bodyPr numCol="1">
            <a:noAutofit/>
          </a:bodyPr>
          <a:lstStyle/>
          <a:p>
            <a:pPr>
              <a:spcBef>
                <a:spcPts val="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(</a:t>
            </a:r>
            <a:r>
              <a:rPr lang="en-US" sz="3300" b="1" dirty="0">
                <a:solidFill>
                  <a:srgbClr val="FF0000"/>
                </a:solidFill>
              </a:rPr>
              <a:t>Mainstream) </a:t>
            </a:r>
            <a:r>
              <a:rPr lang="en-US" sz="3300" b="1" dirty="0" smtClean="0">
                <a:solidFill>
                  <a:srgbClr val="FF0000"/>
                </a:solidFill>
              </a:rPr>
              <a:t>LIBERALISM</a:t>
            </a:r>
            <a:r>
              <a:rPr lang="en-US" sz="3300" b="1" dirty="0" smtClean="0"/>
              <a:t>:</a:t>
            </a:r>
            <a:endParaRPr lang="en-US" sz="3300" b="1" dirty="0"/>
          </a:p>
          <a:p>
            <a:pPr lvl="1">
              <a:spcBef>
                <a:spcPts val="0"/>
              </a:spcBef>
            </a:pPr>
            <a:r>
              <a:rPr lang="en-US" sz="3300" b="1" dirty="0"/>
              <a:t>Government should </a:t>
            </a:r>
            <a:r>
              <a:rPr lang="en-US" sz="3300" b="1" dirty="0" smtClean="0"/>
              <a:t>INTERVENE, </a:t>
            </a:r>
            <a:r>
              <a:rPr lang="en-US" sz="3300" b="1" dirty="0"/>
              <a:t>or </a:t>
            </a:r>
            <a:r>
              <a:rPr lang="en-US" sz="3300" b="1" dirty="0">
                <a:solidFill>
                  <a:srgbClr val="FF0000"/>
                </a:solidFill>
              </a:rPr>
              <a:t>step-in, to deal with issues like </a:t>
            </a:r>
            <a:r>
              <a:rPr lang="en-US" sz="3300" b="1" dirty="0" smtClean="0">
                <a:solidFill>
                  <a:srgbClr val="FF0000"/>
                </a:solidFill>
              </a:rPr>
              <a:t>POVERTY, BUSINESS REGULATION, HEALTHCARE, EDUCATION</a:t>
            </a:r>
            <a:endParaRPr lang="en-US" sz="33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300" b="1" dirty="0"/>
              <a:t>Fiscal policy: Often supports </a:t>
            </a:r>
            <a:r>
              <a:rPr lang="en-US" sz="3300" b="1" dirty="0">
                <a:solidFill>
                  <a:srgbClr val="FF0000"/>
                </a:solidFill>
              </a:rPr>
              <a:t>raising </a:t>
            </a:r>
            <a:r>
              <a:rPr lang="en-US" sz="3300" b="1" dirty="0" smtClean="0">
                <a:solidFill>
                  <a:srgbClr val="FF0000"/>
                </a:solidFill>
              </a:rPr>
              <a:t>TAX &amp; SPENDING increases</a:t>
            </a:r>
            <a:endParaRPr lang="en-US" sz="33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300" b="1" dirty="0"/>
              <a:t>Social/cultural issues: Support for </a:t>
            </a:r>
            <a:r>
              <a:rPr lang="en-US" sz="3300" b="1" dirty="0" smtClean="0">
                <a:solidFill>
                  <a:srgbClr val="FF0000"/>
                </a:solidFill>
              </a:rPr>
              <a:t>ABORTION rights</a:t>
            </a:r>
            <a:r>
              <a:rPr lang="en-US" sz="3300" b="1" dirty="0">
                <a:solidFill>
                  <a:srgbClr val="FF0000"/>
                </a:solidFill>
              </a:rPr>
              <a:t>, </a:t>
            </a:r>
            <a:r>
              <a:rPr lang="en-US" sz="3300" b="1" dirty="0" smtClean="0">
                <a:solidFill>
                  <a:srgbClr val="FF0000"/>
                </a:solidFill>
              </a:rPr>
              <a:t>SAME-SEX MARRIAGE, GUN RESTRICTIONS</a:t>
            </a:r>
            <a:r>
              <a:rPr lang="en-US" sz="3300" b="1" dirty="0" smtClean="0"/>
              <a:t>, </a:t>
            </a:r>
            <a:r>
              <a:rPr lang="en-US" sz="3300" b="1" dirty="0"/>
              <a:t>&amp; clear </a:t>
            </a:r>
            <a:r>
              <a:rPr lang="en-US" sz="3300" b="1" dirty="0" smtClean="0"/>
              <a:t>SEPARATION of RELIGION </a:t>
            </a:r>
            <a:r>
              <a:rPr lang="en-US" sz="3300" b="1" dirty="0"/>
              <a:t>&amp; public institutions (government, schools, etc.)</a:t>
            </a:r>
          </a:p>
          <a:p>
            <a:pPr lvl="1">
              <a:spcBef>
                <a:spcPts val="0"/>
              </a:spcBef>
            </a:pPr>
            <a:r>
              <a:rPr lang="en-US" sz="3300" b="1" dirty="0"/>
              <a:t>Foreign policy: </a:t>
            </a:r>
            <a:r>
              <a:rPr lang="en-US" sz="3300" b="1" dirty="0">
                <a:solidFill>
                  <a:srgbClr val="FF0000"/>
                </a:solidFill>
              </a:rPr>
              <a:t>Often opposes </a:t>
            </a:r>
            <a:r>
              <a:rPr lang="en-US" sz="3300" b="1" dirty="0" smtClean="0">
                <a:solidFill>
                  <a:srgbClr val="FF0000"/>
                </a:solidFill>
              </a:rPr>
              <a:t>MILITARY INTERVENTION &amp; TRADE </a:t>
            </a:r>
            <a:r>
              <a:rPr lang="en-US" sz="3300" b="1" dirty="0">
                <a:solidFill>
                  <a:srgbClr val="FF0000"/>
                </a:solidFill>
              </a:rPr>
              <a:t>agreements</a:t>
            </a:r>
            <a:r>
              <a:rPr lang="en-US" sz="3300" b="1" dirty="0"/>
              <a:t>, </a:t>
            </a:r>
            <a:r>
              <a:rPr lang="en-US" sz="3300" b="1" dirty="0">
                <a:solidFill>
                  <a:srgbClr val="FF0000"/>
                </a:solidFill>
              </a:rPr>
              <a:t>opposes </a:t>
            </a:r>
            <a:r>
              <a:rPr lang="en-US" sz="3300" b="1" dirty="0" smtClean="0">
                <a:solidFill>
                  <a:srgbClr val="FF0000"/>
                </a:solidFill>
              </a:rPr>
              <a:t>RESTRICTIONS ON IMMIGRATION</a:t>
            </a:r>
            <a:endParaRPr lang="en-US" sz="3300" b="1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300" b="1" dirty="0"/>
              <a:t>Most commonly affiliated with the </a:t>
            </a:r>
            <a:r>
              <a:rPr lang="en-US" sz="3300" b="1" dirty="0" smtClean="0">
                <a:solidFill>
                  <a:srgbClr val="FF0000"/>
                </a:solidFill>
              </a:rPr>
              <a:t>DEMOCRATIC Party</a:t>
            </a:r>
            <a:endParaRPr lang="en-US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72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STUDY GUIDE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2000" cy="6366387"/>
          </a:xfrm>
        </p:spPr>
        <p:txBody>
          <a:bodyPr numCol="1">
            <a:noAutofit/>
          </a:bodyPr>
          <a:lstStyle/>
          <a:p>
            <a:pPr marL="461963" indent="-461963">
              <a:spcBef>
                <a:spcPts val="600"/>
              </a:spcBef>
              <a:buNone/>
            </a:pPr>
            <a:r>
              <a:rPr lang="en-US" sz="3000" b="1" dirty="0" smtClean="0"/>
              <a:t>(58) </a:t>
            </a:r>
            <a:r>
              <a:rPr lang="en-US" sz="3000" b="1" dirty="0"/>
              <a:t>Steps in a presidential election campaign, from first to last: (1-9)</a:t>
            </a:r>
          </a:p>
          <a:p>
            <a:pPr marL="461963" indent="-461963">
              <a:spcBef>
                <a:spcPts val="600"/>
              </a:spcBef>
              <a:buNone/>
            </a:pPr>
            <a:r>
              <a:rPr lang="en-US" sz="3000" b="1" dirty="0">
                <a:solidFill>
                  <a:srgbClr val="FF0000"/>
                </a:solidFill>
              </a:rPr>
              <a:t>1 </a:t>
            </a:r>
            <a:r>
              <a:rPr lang="en-US" sz="3000" b="1" dirty="0"/>
              <a:t>Candidates announce</a:t>
            </a:r>
          </a:p>
          <a:p>
            <a:pPr marL="461963" indent="-461963">
              <a:spcBef>
                <a:spcPts val="600"/>
              </a:spcBef>
              <a:buNone/>
            </a:pPr>
            <a:r>
              <a:rPr lang="en-US" sz="3000" b="1" dirty="0">
                <a:solidFill>
                  <a:srgbClr val="FF0000"/>
                </a:solidFill>
              </a:rPr>
              <a:t>2</a:t>
            </a:r>
            <a:r>
              <a:rPr lang="en-US" sz="3000" b="1" dirty="0"/>
              <a:t> Candidates campaign in IA &amp; NH</a:t>
            </a:r>
          </a:p>
          <a:p>
            <a:pPr marL="461963" indent="-461963">
              <a:spcBef>
                <a:spcPts val="600"/>
              </a:spcBef>
              <a:buNone/>
            </a:pPr>
            <a:r>
              <a:rPr lang="en-US" sz="3000" b="1" dirty="0">
                <a:solidFill>
                  <a:srgbClr val="FF0000"/>
                </a:solidFill>
              </a:rPr>
              <a:t>3 </a:t>
            </a:r>
            <a:r>
              <a:rPr lang="en-US" sz="3000" b="1" dirty="0" smtClean="0"/>
              <a:t>Primaries</a:t>
            </a:r>
            <a:r>
              <a:rPr lang="en-US" sz="3000" b="1" dirty="0"/>
              <a:t>	</a:t>
            </a:r>
            <a:r>
              <a:rPr lang="en-US" sz="3000" b="1" dirty="0" smtClean="0"/>
              <a:t>		</a:t>
            </a:r>
            <a:endParaRPr lang="en-US" sz="3000" b="1" dirty="0"/>
          </a:p>
          <a:p>
            <a:pPr marL="461963" indent="-461963">
              <a:spcBef>
                <a:spcPts val="600"/>
              </a:spcBef>
              <a:buNone/>
            </a:pPr>
            <a:r>
              <a:rPr lang="en-US" sz="3000" b="1" dirty="0">
                <a:solidFill>
                  <a:srgbClr val="FF0000"/>
                </a:solidFill>
              </a:rPr>
              <a:t>4</a:t>
            </a:r>
            <a:r>
              <a:rPr lang="en-US" sz="3000" b="1" dirty="0"/>
              <a:t> National conventions 	</a:t>
            </a:r>
            <a:r>
              <a:rPr lang="en-US" sz="3000" b="1" dirty="0" smtClean="0"/>
              <a:t>				</a:t>
            </a:r>
          </a:p>
          <a:p>
            <a:pPr marL="6172200" indent="-6172200">
              <a:spcBef>
                <a:spcPts val="600"/>
              </a:spcBef>
              <a:buNone/>
              <a:tabLst>
                <a:tab pos="5486400" algn="l"/>
              </a:tabLst>
            </a:pPr>
            <a:r>
              <a:rPr lang="en-US" sz="3000" b="1" dirty="0">
                <a:solidFill>
                  <a:srgbClr val="FF0000"/>
                </a:solidFill>
              </a:rPr>
              <a:t>5</a:t>
            </a:r>
            <a:r>
              <a:rPr lang="en-US" sz="3000" b="1" dirty="0"/>
              <a:t> </a:t>
            </a:r>
            <a:r>
              <a:rPr lang="en-US" sz="3000" b="1" dirty="0" smtClean="0"/>
              <a:t>Debates</a:t>
            </a:r>
          </a:p>
          <a:p>
            <a:pPr marL="6172200" indent="-6172200">
              <a:spcBef>
                <a:spcPts val="600"/>
              </a:spcBef>
              <a:buNone/>
              <a:tabLst>
                <a:tab pos="5486400" algn="l"/>
              </a:tabLst>
            </a:pPr>
            <a:r>
              <a:rPr lang="en-US" sz="3000" b="1" dirty="0" smtClean="0">
                <a:solidFill>
                  <a:srgbClr val="FF0000"/>
                </a:solidFill>
              </a:rPr>
              <a:t>6 </a:t>
            </a:r>
            <a:r>
              <a:rPr lang="en-US" sz="3000" b="1" dirty="0" smtClean="0"/>
              <a:t>Nominees </a:t>
            </a:r>
            <a:r>
              <a:rPr lang="en-US" sz="3000" b="1" dirty="0"/>
              <a:t>campaign in swing </a:t>
            </a:r>
            <a:r>
              <a:rPr lang="en-US" sz="3000" b="1" dirty="0" smtClean="0"/>
              <a:t>states		</a:t>
            </a:r>
            <a:r>
              <a:rPr lang="en-US" sz="3000" b="1" dirty="0"/>
              <a:t>	</a:t>
            </a:r>
            <a:r>
              <a:rPr lang="en-US" sz="3000" b="1" dirty="0" smtClean="0"/>
              <a:t>		</a:t>
            </a:r>
          </a:p>
          <a:p>
            <a:pPr marL="6172200" indent="-6172200">
              <a:spcBef>
                <a:spcPts val="600"/>
              </a:spcBef>
              <a:buNone/>
              <a:tabLst>
                <a:tab pos="5486400" algn="l"/>
              </a:tabLst>
            </a:pPr>
            <a:r>
              <a:rPr lang="en-US" sz="3000" b="1" dirty="0" smtClean="0">
                <a:solidFill>
                  <a:srgbClr val="FF0000"/>
                </a:solidFill>
              </a:rPr>
              <a:t>7</a:t>
            </a:r>
            <a:r>
              <a:rPr lang="en-US" sz="3000" b="1" dirty="0" smtClean="0"/>
              <a:t> </a:t>
            </a:r>
            <a:r>
              <a:rPr lang="en-US" sz="3000" b="1" dirty="0"/>
              <a:t>General </a:t>
            </a:r>
            <a:r>
              <a:rPr lang="en-US" sz="3000" b="1" dirty="0" smtClean="0"/>
              <a:t>election</a:t>
            </a:r>
          </a:p>
          <a:p>
            <a:pPr marL="6172200" indent="-6172200">
              <a:spcBef>
                <a:spcPts val="600"/>
              </a:spcBef>
              <a:buNone/>
              <a:tabLst>
                <a:tab pos="5486400" algn="l"/>
              </a:tabLst>
            </a:pPr>
            <a:r>
              <a:rPr lang="en-US" sz="3000" b="1" dirty="0" smtClean="0">
                <a:solidFill>
                  <a:srgbClr val="FF0000"/>
                </a:solidFill>
              </a:rPr>
              <a:t>8 </a:t>
            </a:r>
            <a:r>
              <a:rPr lang="en-US" sz="3000" b="1" dirty="0"/>
              <a:t>Electoral College meets </a:t>
            </a:r>
            <a:endParaRPr lang="en-US" sz="3000" b="1" dirty="0" smtClean="0"/>
          </a:p>
          <a:p>
            <a:pPr marL="6172200" indent="-6172200">
              <a:spcBef>
                <a:spcPts val="600"/>
              </a:spcBef>
              <a:buNone/>
              <a:tabLst>
                <a:tab pos="5486400" algn="l"/>
              </a:tabLst>
            </a:pPr>
            <a:r>
              <a:rPr lang="en-US" sz="3000" b="1" dirty="0" smtClean="0">
                <a:solidFill>
                  <a:srgbClr val="FF0000"/>
                </a:solidFill>
              </a:rPr>
              <a:t>9</a:t>
            </a:r>
            <a:r>
              <a:rPr lang="en-US" sz="3000" b="1" dirty="0" smtClean="0"/>
              <a:t> </a:t>
            </a:r>
            <a:r>
              <a:rPr lang="en-US" sz="3000" b="1" dirty="0"/>
              <a:t>Inauguration </a:t>
            </a:r>
            <a:r>
              <a:rPr lang="en-US" sz="30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2239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– POLITICAL IDEOLOGY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61640" y="665018"/>
            <a:ext cx="12653639" cy="6192982"/>
          </a:xfrm>
        </p:spPr>
        <p:txBody>
          <a:bodyPr numCol="1">
            <a:noAutofit/>
          </a:bodyPr>
          <a:lstStyle/>
          <a:p>
            <a:pPr lvl="1">
              <a:spcBef>
                <a:spcPts val="100"/>
              </a:spcBef>
            </a:pPr>
            <a:r>
              <a:rPr lang="en-US" sz="3300" b="1" dirty="0" err="1" smtClean="0">
                <a:solidFill>
                  <a:srgbClr val="FF0000"/>
                </a:solidFill>
              </a:rPr>
              <a:t>RIGHT-wing</a:t>
            </a:r>
            <a:r>
              <a:rPr lang="en-US" sz="3300" b="1" dirty="0">
                <a:solidFill>
                  <a:srgbClr val="FF0000"/>
                </a:solidFill>
              </a:rPr>
              <a:t>:</a:t>
            </a:r>
          </a:p>
          <a:p>
            <a:pPr lvl="2">
              <a:spcBef>
                <a:spcPts val="10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FASCISM: AUTHORITARIAN or NATIONALISTIC </a:t>
            </a:r>
            <a:r>
              <a:rPr lang="en-US" sz="3300" b="1" dirty="0" smtClean="0"/>
              <a:t>form </a:t>
            </a:r>
            <a:r>
              <a:rPr lang="en-US" sz="3300" b="1" dirty="0"/>
              <a:t>of government; </a:t>
            </a:r>
            <a:r>
              <a:rPr lang="en-US" sz="3300" b="1" dirty="0">
                <a:solidFill>
                  <a:srgbClr val="FF0000"/>
                </a:solidFill>
              </a:rPr>
              <a:t>usually </a:t>
            </a:r>
            <a:r>
              <a:rPr lang="en-US" sz="3300" b="1" dirty="0" smtClean="0">
                <a:solidFill>
                  <a:srgbClr val="FF0000"/>
                </a:solidFill>
              </a:rPr>
              <a:t>INTOLERANT of MINORITY GROUPS</a:t>
            </a:r>
            <a:endParaRPr lang="en-US" sz="3300" b="1" dirty="0">
              <a:solidFill>
                <a:srgbClr val="FF0000"/>
              </a:solidFill>
            </a:endParaRPr>
          </a:p>
          <a:p>
            <a:pPr lvl="2">
              <a:spcBef>
                <a:spcPts val="100"/>
              </a:spcBef>
            </a:pPr>
            <a:r>
              <a:rPr lang="en-US" sz="3300" b="1" smtClean="0">
                <a:solidFill>
                  <a:srgbClr val="FF0000"/>
                </a:solidFill>
              </a:rPr>
              <a:t>LIBERTARIAN: </a:t>
            </a:r>
            <a:r>
              <a:rPr lang="en-US" sz="3300" b="1" dirty="0"/>
              <a:t>belief in </a:t>
            </a:r>
            <a:r>
              <a:rPr lang="en-US" sz="3300" b="1" dirty="0">
                <a:solidFill>
                  <a:srgbClr val="FF0000"/>
                </a:solidFill>
              </a:rPr>
              <a:t>no </a:t>
            </a:r>
            <a:r>
              <a:rPr lang="en-US" sz="3300" b="1" dirty="0" smtClean="0">
                <a:solidFill>
                  <a:srgbClr val="FF0000"/>
                </a:solidFill>
              </a:rPr>
              <a:t>GOVERNMENT INTERVENTION </a:t>
            </a:r>
            <a:r>
              <a:rPr lang="en-US" sz="3300" b="1" dirty="0">
                <a:solidFill>
                  <a:srgbClr val="FF0000"/>
                </a:solidFill>
              </a:rPr>
              <a:t>in the </a:t>
            </a:r>
            <a:r>
              <a:rPr lang="en-US" sz="3300" b="1" dirty="0" smtClean="0">
                <a:solidFill>
                  <a:srgbClr val="FF0000"/>
                </a:solidFill>
              </a:rPr>
              <a:t>MARKETPLACE </a:t>
            </a:r>
            <a:r>
              <a:rPr lang="en-US" sz="3300" b="1" dirty="0">
                <a:solidFill>
                  <a:srgbClr val="FF0000"/>
                </a:solidFill>
              </a:rPr>
              <a:t>or in citizens’ </a:t>
            </a:r>
            <a:r>
              <a:rPr lang="en-US" sz="3300" b="1" dirty="0" smtClean="0">
                <a:solidFill>
                  <a:srgbClr val="FF0000"/>
                </a:solidFill>
              </a:rPr>
              <a:t>PERSONAL LIVES</a:t>
            </a:r>
            <a:endParaRPr lang="en-US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0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9161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– POLITICAL IDEOLOGY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1613"/>
            <a:ext cx="12191999" cy="6366387"/>
          </a:xfrm>
        </p:spPr>
        <p:txBody>
          <a:bodyPr numCol="1">
            <a:noAutofit/>
          </a:bodyPr>
          <a:lstStyle/>
          <a:p>
            <a:pPr>
              <a:spcBef>
                <a:spcPts val="100"/>
              </a:spcBef>
            </a:pPr>
            <a:r>
              <a:rPr lang="en-US" sz="3300" b="1" dirty="0" smtClean="0">
                <a:solidFill>
                  <a:srgbClr val="FF0000"/>
                </a:solidFill>
              </a:rPr>
              <a:t>(</a:t>
            </a:r>
            <a:r>
              <a:rPr lang="en-US" sz="3300" b="1" dirty="0">
                <a:solidFill>
                  <a:srgbClr val="FF0000"/>
                </a:solidFill>
              </a:rPr>
              <a:t>Mainstream) </a:t>
            </a:r>
            <a:r>
              <a:rPr lang="en-US" sz="3300" b="1" dirty="0" smtClean="0">
                <a:solidFill>
                  <a:srgbClr val="FF0000"/>
                </a:solidFill>
              </a:rPr>
              <a:t>CONSERVATISM:</a:t>
            </a:r>
            <a:endParaRPr lang="en-US" sz="3300" b="1" dirty="0">
              <a:solidFill>
                <a:srgbClr val="FF0000"/>
              </a:solidFill>
            </a:endParaRPr>
          </a:p>
          <a:p>
            <a:pPr lvl="1">
              <a:spcBef>
                <a:spcPts val="100"/>
              </a:spcBef>
            </a:pPr>
            <a:r>
              <a:rPr lang="en-US" sz="3300" b="1" dirty="0">
                <a:solidFill>
                  <a:srgbClr val="FF0000"/>
                </a:solidFill>
              </a:rPr>
              <a:t>Government should not </a:t>
            </a:r>
            <a:r>
              <a:rPr lang="en-US" sz="3300" b="1" dirty="0" smtClean="0">
                <a:solidFill>
                  <a:srgbClr val="FF0000"/>
                </a:solidFill>
              </a:rPr>
              <a:t>INTERVENE in </a:t>
            </a:r>
            <a:r>
              <a:rPr lang="en-US" sz="3300" b="1" dirty="0">
                <a:solidFill>
                  <a:srgbClr val="FF0000"/>
                </a:solidFill>
              </a:rPr>
              <a:t>business </a:t>
            </a:r>
            <a:r>
              <a:rPr lang="en-US" sz="3300" b="1" dirty="0" smtClean="0">
                <a:solidFill>
                  <a:srgbClr val="FF0000"/>
                </a:solidFill>
              </a:rPr>
              <a:t>&amp; </a:t>
            </a:r>
            <a:r>
              <a:rPr lang="en-US" sz="3300" b="1" dirty="0">
                <a:solidFill>
                  <a:srgbClr val="FF0000"/>
                </a:solidFill>
              </a:rPr>
              <a:t>the </a:t>
            </a:r>
            <a:r>
              <a:rPr lang="en-US" sz="3300" b="1" dirty="0" smtClean="0">
                <a:solidFill>
                  <a:srgbClr val="FF0000"/>
                </a:solidFill>
              </a:rPr>
              <a:t>FREE-ENTERPRISE </a:t>
            </a:r>
            <a:r>
              <a:rPr lang="en-US" sz="3300" b="1" dirty="0">
                <a:solidFill>
                  <a:srgbClr val="FF0000"/>
                </a:solidFill>
              </a:rPr>
              <a:t>system</a:t>
            </a:r>
          </a:p>
          <a:p>
            <a:pPr lvl="1">
              <a:spcBef>
                <a:spcPts val="100"/>
              </a:spcBef>
            </a:pPr>
            <a:r>
              <a:rPr lang="en-US" sz="3300" b="1" dirty="0"/>
              <a:t>Fiscal policy: Often supports </a:t>
            </a:r>
            <a:r>
              <a:rPr lang="en-US" sz="3300" b="1" dirty="0">
                <a:solidFill>
                  <a:srgbClr val="FF0000"/>
                </a:solidFill>
              </a:rPr>
              <a:t>lowering </a:t>
            </a:r>
            <a:r>
              <a:rPr lang="en-US" sz="3300" b="1" dirty="0" smtClean="0">
                <a:solidFill>
                  <a:srgbClr val="FF0000"/>
                </a:solidFill>
              </a:rPr>
              <a:t>TAXES &amp; </a:t>
            </a:r>
            <a:r>
              <a:rPr lang="en-US" sz="3300" b="1" dirty="0">
                <a:solidFill>
                  <a:srgbClr val="FF0000"/>
                </a:solidFill>
              </a:rPr>
              <a:t>less </a:t>
            </a:r>
            <a:r>
              <a:rPr lang="en-US" sz="3300" b="1" dirty="0" smtClean="0">
                <a:solidFill>
                  <a:srgbClr val="FF0000"/>
                </a:solidFill>
              </a:rPr>
              <a:t>SPENDING </a:t>
            </a:r>
            <a:r>
              <a:rPr lang="en-US" sz="3300" b="1" dirty="0"/>
              <a:t>on </a:t>
            </a:r>
            <a:r>
              <a:rPr lang="en-US" sz="3300" b="1" dirty="0" err="1" smtClean="0"/>
              <a:t>govt</a:t>
            </a:r>
            <a:r>
              <a:rPr lang="en-US" sz="3300" b="1" dirty="0" smtClean="0"/>
              <a:t> </a:t>
            </a:r>
            <a:r>
              <a:rPr lang="en-US" sz="3300" b="1" dirty="0"/>
              <a:t>programs</a:t>
            </a:r>
          </a:p>
          <a:p>
            <a:pPr lvl="1">
              <a:spcBef>
                <a:spcPts val="100"/>
              </a:spcBef>
            </a:pPr>
            <a:r>
              <a:rPr lang="en-US" sz="3300" b="1" dirty="0"/>
              <a:t>Social/cultural issues: </a:t>
            </a:r>
            <a:r>
              <a:rPr lang="en-US" sz="3300" b="1" dirty="0" smtClean="0">
                <a:solidFill>
                  <a:srgbClr val="FF0000"/>
                </a:solidFill>
              </a:rPr>
              <a:t>OPPOSE </a:t>
            </a:r>
            <a:r>
              <a:rPr lang="en-US" sz="3300" b="1" dirty="0">
                <a:solidFill>
                  <a:srgbClr val="FF0000"/>
                </a:solidFill>
              </a:rPr>
              <a:t>abortion access, same-sex marriage, gun restrictions</a:t>
            </a:r>
            <a:r>
              <a:rPr lang="en-US" sz="3300" b="1" dirty="0"/>
              <a:t>, &amp; clear separation of religion &amp; public institutions (government, schools, etc.)</a:t>
            </a:r>
          </a:p>
          <a:p>
            <a:pPr lvl="1">
              <a:spcBef>
                <a:spcPts val="100"/>
              </a:spcBef>
            </a:pPr>
            <a:r>
              <a:rPr lang="en-US" sz="3300" b="1" dirty="0"/>
              <a:t>Foreign policy: </a:t>
            </a:r>
            <a:r>
              <a:rPr lang="en-US" sz="3300" b="1" dirty="0">
                <a:solidFill>
                  <a:srgbClr val="FF0000"/>
                </a:solidFill>
              </a:rPr>
              <a:t>Often supports </a:t>
            </a:r>
            <a:r>
              <a:rPr lang="en-US" sz="3300" b="1" dirty="0" smtClean="0">
                <a:solidFill>
                  <a:srgbClr val="FF0000"/>
                </a:solidFill>
              </a:rPr>
              <a:t>MILITARY INTERVENTION &amp; TRADE </a:t>
            </a:r>
            <a:r>
              <a:rPr lang="en-US" sz="3300" b="1" dirty="0">
                <a:solidFill>
                  <a:srgbClr val="FF0000"/>
                </a:solidFill>
              </a:rPr>
              <a:t>agreements</a:t>
            </a:r>
            <a:r>
              <a:rPr lang="en-US" sz="3300" b="1" dirty="0"/>
              <a:t>, supports </a:t>
            </a:r>
            <a:r>
              <a:rPr lang="en-US" sz="3300" b="1" dirty="0" smtClean="0">
                <a:solidFill>
                  <a:srgbClr val="FF0000"/>
                </a:solidFill>
              </a:rPr>
              <a:t>RESTRICTIONS on IMMIGRATION</a:t>
            </a:r>
            <a:endParaRPr lang="en-US" sz="3300" b="1" dirty="0">
              <a:solidFill>
                <a:srgbClr val="FF0000"/>
              </a:solidFill>
            </a:endParaRPr>
          </a:p>
          <a:p>
            <a:pPr lvl="1">
              <a:spcBef>
                <a:spcPts val="100"/>
              </a:spcBef>
            </a:pPr>
            <a:r>
              <a:rPr lang="en-US" sz="3300" b="1" dirty="0"/>
              <a:t>Most commonly affiliated with the </a:t>
            </a:r>
            <a:r>
              <a:rPr lang="en-US" sz="3300" b="1" dirty="0" smtClean="0">
                <a:solidFill>
                  <a:srgbClr val="FF0000"/>
                </a:solidFill>
              </a:rPr>
              <a:t>REPUBLICAN Party</a:t>
            </a:r>
            <a:endParaRPr lang="en-US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6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48392"/>
          </a:xfrm>
        </p:spPr>
        <p:txBody>
          <a:bodyPr numCol="1"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latin typeface="+mn-lt"/>
              </a:rPr>
              <a:t>6.1 – POLITICAL IDEOLOGY</a:t>
            </a:r>
            <a:endParaRPr lang="en-US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8393"/>
            <a:ext cx="12191999" cy="6209607"/>
          </a:xfrm>
        </p:spPr>
        <p:txBody>
          <a:bodyPr numCol="1">
            <a:noAutofit/>
          </a:bodyPr>
          <a:lstStyle/>
          <a:p>
            <a:pPr>
              <a:spcBef>
                <a:spcPts val="100"/>
              </a:spcBef>
            </a:pPr>
            <a:r>
              <a:rPr lang="en-US" sz="3700" b="1" dirty="0" smtClean="0">
                <a:solidFill>
                  <a:srgbClr val="FF0000"/>
                </a:solidFill>
              </a:rPr>
              <a:t>MODERATE</a:t>
            </a:r>
            <a:r>
              <a:rPr lang="en-US" sz="3700" b="1" dirty="0" smtClean="0"/>
              <a:t>: </a:t>
            </a:r>
            <a:r>
              <a:rPr lang="en-US" sz="3700" b="1" dirty="0"/>
              <a:t>people who </a:t>
            </a:r>
            <a:r>
              <a:rPr lang="en-US" sz="3700" b="1" dirty="0">
                <a:solidFill>
                  <a:srgbClr val="FF0000"/>
                </a:solidFill>
              </a:rPr>
              <a:t>support some ideas/policies that are </a:t>
            </a:r>
            <a:r>
              <a:rPr lang="en-US" sz="3700" b="1" dirty="0" err="1" smtClean="0">
                <a:solidFill>
                  <a:srgbClr val="FF0000"/>
                </a:solidFill>
              </a:rPr>
              <a:t>LEFT-wing</a:t>
            </a:r>
            <a:r>
              <a:rPr lang="en-US" sz="3700" b="1" dirty="0" smtClean="0">
                <a:solidFill>
                  <a:srgbClr val="FF0000"/>
                </a:solidFill>
              </a:rPr>
              <a:t> </a:t>
            </a:r>
            <a:r>
              <a:rPr lang="en-US" sz="3700" b="1" dirty="0">
                <a:solidFill>
                  <a:srgbClr val="FF0000"/>
                </a:solidFill>
              </a:rPr>
              <a:t>&amp; other ideas/policies that are </a:t>
            </a:r>
            <a:r>
              <a:rPr lang="en-US" sz="3700" b="1" dirty="0" err="1" smtClean="0">
                <a:solidFill>
                  <a:srgbClr val="FF0000"/>
                </a:solidFill>
              </a:rPr>
              <a:t>RIGHT-wing</a:t>
            </a:r>
            <a:endParaRPr lang="en-US" sz="3700" b="1" dirty="0">
              <a:solidFill>
                <a:srgbClr val="FF0000"/>
              </a:solidFill>
            </a:endParaRPr>
          </a:p>
          <a:p>
            <a:pPr lvl="1">
              <a:spcBef>
                <a:spcPts val="100"/>
              </a:spcBef>
            </a:pPr>
            <a:r>
              <a:rPr lang="en-US" sz="3700" b="1" dirty="0">
                <a:solidFill>
                  <a:srgbClr val="FF0000"/>
                </a:solidFill>
              </a:rPr>
              <a:t>Often identify as </a:t>
            </a:r>
            <a:r>
              <a:rPr lang="en-US" sz="3700" b="1" dirty="0" smtClean="0">
                <a:solidFill>
                  <a:srgbClr val="FF0000"/>
                </a:solidFill>
              </a:rPr>
              <a:t>INDEPENDENTS</a:t>
            </a:r>
            <a:r>
              <a:rPr lang="en-US" sz="3700" b="1" dirty="0" smtClean="0"/>
              <a:t>, </a:t>
            </a:r>
            <a:r>
              <a:rPr lang="en-US" sz="3700" b="1" dirty="0"/>
              <a:t>or individuals with </a:t>
            </a:r>
            <a:r>
              <a:rPr lang="en-US" sz="3700" b="1" dirty="0">
                <a:solidFill>
                  <a:srgbClr val="FF0000"/>
                </a:solidFill>
              </a:rPr>
              <a:t>no </a:t>
            </a:r>
            <a:r>
              <a:rPr lang="en-US" sz="3700" b="1" dirty="0" smtClean="0">
                <a:solidFill>
                  <a:srgbClr val="FF0000"/>
                </a:solidFill>
              </a:rPr>
              <a:t>PARTY AFFILIATION</a:t>
            </a:r>
            <a:endParaRPr lang="en-US" sz="3700" b="1" dirty="0">
              <a:solidFill>
                <a:srgbClr val="FF0000"/>
              </a:solidFill>
            </a:endParaRPr>
          </a:p>
          <a:p>
            <a:pPr lvl="1">
              <a:spcBef>
                <a:spcPts val="100"/>
              </a:spcBef>
            </a:pPr>
            <a:r>
              <a:rPr lang="en-US" sz="3700" b="1" dirty="0">
                <a:solidFill>
                  <a:srgbClr val="FF0000"/>
                </a:solidFill>
              </a:rPr>
              <a:t>May vote for candidates of </a:t>
            </a:r>
            <a:r>
              <a:rPr lang="en-US" sz="3700" b="1" dirty="0" smtClean="0">
                <a:solidFill>
                  <a:srgbClr val="FF0000"/>
                </a:solidFill>
              </a:rPr>
              <a:t>DIFFERENT PARTIES </a:t>
            </a:r>
            <a:r>
              <a:rPr lang="en-US" sz="3700" b="1" dirty="0" smtClean="0"/>
              <a:t>in </a:t>
            </a:r>
            <a:r>
              <a:rPr lang="en-US" sz="3700" b="1" dirty="0"/>
              <a:t>the same election cycle or switch from one cycle to another</a:t>
            </a:r>
          </a:p>
        </p:txBody>
      </p:sp>
    </p:spTree>
    <p:extLst>
      <p:ext uri="{BB962C8B-B14F-4D97-AF65-F5344CB8AC3E}">
        <p14:creationId xmlns:p14="http://schemas.microsoft.com/office/powerpoint/2010/main" val="64311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6056</Words>
  <Application>Microsoft Office PowerPoint</Application>
  <PresentationFormat>Widescreen</PresentationFormat>
  <Paragraphs>595</Paragraphs>
  <Slides>60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60</vt:i4>
      </vt:variant>
    </vt:vector>
  </HeadingPairs>
  <TitlesOfParts>
    <vt:vector size="72" baseType="lpstr">
      <vt:lpstr>ＭＳ Ｐゴシック</vt:lpstr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1_Office Theme</vt:lpstr>
      <vt:lpstr>Black</vt:lpstr>
      <vt:lpstr>2_Office Theme</vt:lpstr>
      <vt:lpstr>3_Office Theme</vt:lpstr>
      <vt:lpstr>PowerPoint Presentation</vt:lpstr>
      <vt:lpstr>VOCAB LOG – 6.1, 10/24</vt:lpstr>
      <vt:lpstr>6.1 – RECALL</vt:lpstr>
      <vt:lpstr>6.1 – POLITICAL IDEOLOGY</vt:lpstr>
      <vt:lpstr>6.1 – POLITICAL IDEOLOGY</vt:lpstr>
      <vt:lpstr>6.1 – POLITICAL IDEOLOGY</vt:lpstr>
      <vt:lpstr>6.1 – POLITICAL IDEOLOGY</vt:lpstr>
      <vt:lpstr>6.1 – POLITICAL IDEOLOGY</vt:lpstr>
      <vt:lpstr>6.1 – POLITICAL IDEOLOGY</vt:lpstr>
      <vt:lpstr>6.1 – POLITICAL PARTIES</vt:lpstr>
      <vt:lpstr>6.1 – POLITICAL PARTIES</vt:lpstr>
      <vt:lpstr>6.1 – POLITICAL PARTIES</vt:lpstr>
      <vt:lpstr>6.1 – POLITICAL PARTIES</vt:lpstr>
      <vt:lpstr>6.1 – POLITICAL PARTIES</vt:lpstr>
      <vt:lpstr>6.1 – POLITICAL PARTIES: Circle or highlight support OR oppose</vt:lpstr>
      <vt:lpstr>6.1 – POLITICAL PARTIES</vt:lpstr>
      <vt:lpstr>VOCAB LOG – 6.2, 10/25</vt:lpstr>
      <vt:lpstr>6.2 – POLITICAL PARTIES</vt:lpstr>
      <vt:lpstr>6.2 – POLITICAL PARTIES</vt:lpstr>
      <vt:lpstr>6.2 – POLITICAL PARTIES</vt:lpstr>
      <vt:lpstr>6.2 – POLITICAL PARTIES</vt:lpstr>
      <vt:lpstr>6.2 – POLITICAL PARTIES</vt:lpstr>
      <vt:lpstr>6.2 – ROLES OF POLITICAL PARTIES</vt:lpstr>
      <vt:lpstr>6.2 – ROLES OF POLITICAL PARTIES</vt:lpstr>
      <vt:lpstr>6.2 – PUBLIC OPINION</vt:lpstr>
      <vt:lpstr>6.2 – PUBLIC OPINION</vt:lpstr>
      <vt:lpstr>6.2 – PUBLIC OPINION</vt:lpstr>
      <vt:lpstr>6.2 – PUBLIC OPINION</vt:lpstr>
      <vt:lpstr>VOCAB LOG – 6.3, 10/27</vt:lpstr>
      <vt:lpstr>6.3 – MASS MEDIA</vt:lpstr>
      <vt:lpstr>6.3 – MASS MEDIA</vt:lpstr>
      <vt:lpstr>6.3 – IMPACT OF THE MASS MEDIA</vt:lpstr>
      <vt:lpstr>6.3 – IMPACT OF THE MASS MEDIA</vt:lpstr>
      <vt:lpstr>6.3 – IMPACT OF THE MASS MEDIA</vt:lpstr>
      <vt:lpstr>6.3 – INTEREST GROUPS</vt:lpstr>
      <vt:lpstr>6.3 – INTEREST GROUPS</vt:lpstr>
      <vt:lpstr>6.3 – INTEREST GROUPS</vt:lpstr>
      <vt:lpstr>VOCAB LOG – 6.4, 10/28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VOCAB LOG – 6.5, 11/01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STUDY GUIDE</vt:lpstr>
      <vt:lpstr>STUDY GUIDE</vt:lpstr>
      <vt:lpstr>STUDY GUIDE</vt:lpstr>
      <vt:lpstr>STUDY GUIDE</vt:lpstr>
      <vt:lpstr>STUDY GUIDE</vt:lpstr>
      <vt:lpstr>STUDY GUIDE</vt:lpstr>
      <vt:lpstr>STUDY GUIDE</vt:lpstr>
      <vt:lpstr>STUDY GUIDE</vt:lpstr>
      <vt:lpstr>STUDY GUIDE</vt:lpstr>
      <vt:lpstr>STUDY GUIDE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Kakavitsas, Sam</dc:creator>
  <cp:lastModifiedBy>Kakavitsas, Sam</cp:lastModifiedBy>
  <cp:revision>3</cp:revision>
  <dcterms:created xsi:type="dcterms:W3CDTF">2016-11-01T01:27:43Z</dcterms:created>
  <dcterms:modified xsi:type="dcterms:W3CDTF">2016-11-01T01:48:35Z</dcterms:modified>
</cp:coreProperties>
</file>