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20" r:id="rId32"/>
    <p:sldId id="321" r:id="rId33"/>
    <p:sldId id="322" r:id="rId34"/>
    <p:sldId id="323" r:id="rId35"/>
    <p:sldId id="324" r:id="rId36"/>
    <p:sldId id="257" r:id="rId37"/>
    <p:sldId id="258" r:id="rId38"/>
    <p:sldId id="259" r:id="rId39"/>
    <p:sldId id="260" r:id="rId40"/>
    <p:sldId id="261" r:id="rId41"/>
    <p:sldId id="262" r:id="rId42"/>
    <p:sldId id="263" r:id="rId43"/>
    <p:sldId id="264" r:id="rId44"/>
    <p:sldId id="265" r:id="rId45"/>
    <p:sldId id="266" r:id="rId46"/>
    <p:sldId id="267" r:id="rId47"/>
    <p:sldId id="268" r:id="rId48"/>
    <p:sldId id="280" r:id="rId49"/>
    <p:sldId id="281" r:id="rId50"/>
    <p:sldId id="282" r:id="rId51"/>
    <p:sldId id="283" r:id="rId52"/>
    <p:sldId id="284" r:id="rId53"/>
    <p:sldId id="285" r:id="rId54"/>
    <p:sldId id="286" r:id="rId55"/>
    <p:sldId id="287" r:id="rId56"/>
    <p:sldId id="288" r:id="rId57"/>
    <p:sldId id="269" r:id="rId58"/>
    <p:sldId id="270" r:id="rId59"/>
    <p:sldId id="271" r:id="rId60"/>
    <p:sldId id="272" r:id="rId61"/>
    <p:sldId id="273" r:id="rId62"/>
    <p:sldId id="274" r:id="rId63"/>
    <p:sldId id="275" r:id="rId64"/>
    <p:sldId id="276" r:id="rId65"/>
    <p:sldId id="279"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5" d="100"/>
          <a:sy n="85" d="100"/>
        </p:scale>
        <p:origin x="288"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4AC2C3-C190-4B21-B1A6-B9C05C74C12B}"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C346E-78B4-47EF-936C-1C687571D2C4}" type="slidenum">
              <a:rPr lang="en-US" smtClean="0"/>
              <a:t>‹#›</a:t>
            </a:fld>
            <a:endParaRPr lang="en-US"/>
          </a:p>
        </p:txBody>
      </p:sp>
    </p:spTree>
    <p:extLst>
      <p:ext uri="{BB962C8B-B14F-4D97-AF65-F5344CB8AC3E}">
        <p14:creationId xmlns:p14="http://schemas.microsoft.com/office/powerpoint/2010/main" val="3435042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AC2C3-C190-4B21-B1A6-B9C05C74C12B}"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C346E-78B4-47EF-936C-1C687571D2C4}" type="slidenum">
              <a:rPr lang="en-US" smtClean="0"/>
              <a:t>‹#›</a:t>
            </a:fld>
            <a:endParaRPr lang="en-US"/>
          </a:p>
        </p:txBody>
      </p:sp>
    </p:spTree>
    <p:extLst>
      <p:ext uri="{BB962C8B-B14F-4D97-AF65-F5344CB8AC3E}">
        <p14:creationId xmlns:p14="http://schemas.microsoft.com/office/powerpoint/2010/main" val="231519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AC2C3-C190-4B21-B1A6-B9C05C74C12B}"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C346E-78B4-47EF-936C-1C687571D2C4}" type="slidenum">
              <a:rPr lang="en-US" smtClean="0"/>
              <a:t>‹#›</a:t>
            </a:fld>
            <a:endParaRPr lang="en-US"/>
          </a:p>
        </p:txBody>
      </p:sp>
    </p:spTree>
    <p:extLst>
      <p:ext uri="{BB962C8B-B14F-4D97-AF65-F5344CB8AC3E}">
        <p14:creationId xmlns:p14="http://schemas.microsoft.com/office/powerpoint/2010/main" val="2088150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AC2C3-C190-4B21-B1A6-B9C05C74C12B}"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C346E-78B4-47EF-936C-1C687571D2C4}" type="slidenum">
              <a:rPr lang="en-US" smtClean="0"/>
              <a:t>‹#›</a:t>
            </a:fld>
            <a:endParaRPr lang="en-US"/>
          </a:p>
        </p:txBody>
      </p:sp>
    </p:spTree>
    <p:extLst>
      <p:ext uri="{BB962C8B-B14F-4D97-AF65-F5344CB8AC3E}">
        <p14:creationId xmlns:p14="http://schemas.microsoft.com/office/powerpoint/2010/main" val="282633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4AC2C3-C190-4B21-B1A6-B9C05C74C12B}"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C346E-78B4-47EF-936C-1C687571D2C4}" type="slidenum">
              <a:rPr lang="en-US" smtClean="0"/>
              <a:t>‹#›</a:t>
            </a:fld>
            <a:endParaRPr lang="en-US"/>
          </a:p>
        </p:txBody>
      </p:sp>
    </p:spTree>
    <p:extLst>
      <p:ext uri="{BB962C8B-B14F-4D97-AF65-F5344CB8AC3E}">
        <p14:creationId xmlns:p14="http://schemas.microsoft.com/office/powerpoint/2010/main" val="400697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4AC2C3-C190-4B21-B1A6-B9C05C74C12B}"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C346E-78B4-47EF-936C-1C687571D2C4}" type="slidenum">
              <a:rPr lang="en-US" smtClean="0"/>
              <a:t>‹#›</a:t>
            </a:fld>
            <a:endParaRPr lang="en-US"/>
          </a:p>
        </p:txBody>
      </p:sp>
    </p:spTree>
    <p:extLst>
      <p:ext uri="{BB962C8B-B14F-4D97-AF65-F5344CB8AC3E}">
        <p14:creationId xmlns:p14="http://schemas.microsoft.com/office/powerpoint/2010/main" val="2681058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4AC2C3-C190-4B21-B1A6-B9C05C74C12B}" type="datetimeFigureOut">
              <a:rPr lang="en-US" smtClean="0"/>
              <a:t>11/20/2016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2C346E-78B4-47EF-936C-1C687571D2C4}" type="slidenum">
              <a:rPr lang="en-US" smtClean="0"/>
              <a:t>‹#›</a:t>
            </a:fld>
            <a:endParaRPr lang="en-US"/>
          </a:p>
        </p:txBody>
      </p:sp>
    </p:spTree>
    <p:extLst>
      <p:ext uri="{BB962C8B-B14F-4D97-AF65-F5344CB8AC3E}">
        <p14:creationId xmlns:p14="http://schemas.microsoft.com/office/powerpoint/2010/main" val="4265252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4AC2C3-C190-4B21-B1A6-B9C05C74C12B}" type="datetimeFigureOut">
              <a:rPr lang="en-US" smtClean="0"/>
              <a:t>11/20/2016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2C346E-78B4-47EF-936C-1C687571D2C4}" type="slidenum">
              <a:rPr lang="en-US" smtClean="0"/>
              <a:t>‹#›</a:t>
            </a:fld>
            <a:endParaRPr lang="en-US"/>
          </a:p>
        </p:txBody>
      </p:sp>
    </p:spTree>
    <p:extLst>
      <p:ext uri="{BB962C8B-B14F-4D97-AF65-F5344CB8AC3E}">
        <p14:creationId xmlns:p14="http://schemas.microsoft.com/office/powerpoint/2010/main" val="4231368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AC2C3-C190-4B21-B1A6-B9C05C74C12B}" type="datetimeFigureOut">
              <a:rPr lang="en-US" smtClean="0"/>
              <a:t>11/20/2016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2C346E-78B4-47EF-936C-1C687571D2C4}" type="slidenum">
              <a:rPr lang="en-US" smtClean="0"/>
              <a:t>‹#›</a:t>
            </a:fld>
            <a:endParaRPr lang="en-US"/>
          </a:p>
        </p:txBody>
      </p:sp>
    </p:spTree>
    <p:extLst>
      <p:ext uri="{BB962C8B-B14F-4D97-AF65-F5344CB8AC3E}">
        <p14:creationId xmlns:p14="http://schemas.microsoft.com/office/powerpoint/2010/main" val="2632861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AC2C3-C190-4B21-B1A6-B9C05C74C12B}"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C346E-78B4-47EF-936C-1C687571D2C4}" type="slidenum">
              <a:rPr lang="en-US" smtClean="0"/>
              <a:t>‹#›</a:t>
            </a:fld>
            <a:endParaRPr lang="en-US"/>
          </a:p>
        </p:txBody>
      </p:sp>
    </p:spTree>
    <p:extLst>
      <p:ext uri="{BB962C8B-B14F-4D97-AF65-F5344CB8AC3E}">
        <p14:creationId xmlns:p14="http://schemas.microsoft.com/office/powerpoint/2010/main" val="2911413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AC2C3-C190-4B21-B1A6-B9C05C74C12B}"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C346E-78B4-47EF-936C-1C687571D2C4}" type="slidenum">
              <a:rPr lang="en-US" smtClean="0"/>
              <a:t>‹#›</a:t>
            </a:fld>
            <a:endParaRPr lang="en-US"/>
          </a:p>
        </p:txBody>
      </p:sp>
    </p:spTree>
    <p:extLst>
      <p:ext uri="{BB962C8B-B14F-4D97-AF65-F5344CB8AC3E}">
        <p14:creationId xmlns:p14="http://schemas.microsoft.com/office/powerpoint/2010/main" val="2707138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AC2C3-C190-4B21-B1A6-B9C05C74C12B}" type="datetimeFigureOut">
              <a:rPr lang="en-US" smtClean="0"/>
              <a:t>11/20/2016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C346E-78B4-47EF-936C-1C687571D2C4}" type="slidenum">
              <a:rPr lang="en-US" smtClean="0"/>
              <a:t>‹#›</a:t>
            </a:fld>
            <a:endParaRPr lang="en-US"/>
          </a:p>
        </p:txBody>
      </p:sp>
    </p:spTree>
    <p:extLst>
      <p:ext uri="{BB962C8B-B14F-4D97-AF65-F5344CB8AC3E}">
        <p14:creationId xmlns:p14="http://schemas.microsoft.com/office/powerpoint/2010/main" val="2939970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49928"/>
          </a:xfrm>
        </p:spPr>
        <p:txBody>
          <a:bodyPr>
            <a:noAutofit/>
          </a:bodyPr>
          <a:lstStyle/>
          <a:p>
            <a:r>
              <a:rPr lang="en-US" sz="3000" b="1" dirty="0" smtClean="0">
                <a:solidFill>
                  <a:srgbClr val="0070C0"/>
                </a:solidFill>
                <a:latin typeface="+mn-lt"/>
              </a:rPr>
              <a:t>§7.1 – VOCAB LOG (11/04)</a:t>
            </a:r>
            <a:endParaRPr lang="en-US" sz="3000" b="1" dirty="0">
              <a:solidFill>
                <a:srgbClr val="0070C0"/>
              </a:solidFill>
              <a:latin typeface="+mn-lt"/>
            </a:endParaRPr>
          </a:p>
        </p:txBody>
      </p:sp>
      <p:sp>
        <p:nvSpPr>
          <p:cNvPr id="3" name="Content Placeholder 2"/>
          <p:cNvSpPr>
            <a:spLocks noGrp="1"/>
          </p:cNvSpPr>
          <p:nvPr>
            <p:ph idx="1"/>
          </p:nvPr>
        </p:nvSpPr>
        <p:spPr>
          <a:xfrm>
            <a:off x="0" y="349928"/>
            <a:ext cx="12192000" cy="681013"/>
          </a:xfrm>
        </p:spPr>
        <p:txBody>
          <a:bodyPr>
            <a:noAutofit/>
          </a:bodyPr>
          <a:lstStyle/>
          <a:p>
            <a:pPr marL="0" indent="0" algn="ctr">
              <a:spcBef>
                <a:spcPts val="200"/>
              </a:spcBef>
              <a:buNone/>
            </a:pPr>
            <a:r>
              <a:rPr lang="en-US" sz="3900" b="1" u="sng" dirty="0" smtClean="0">
                <a:solidFill>
                  <a:srgbClr val="FF0000"/>
                </a:solidFill>
              </a:rPr>
              <a:t>PASS UP HALF SHEETS</a:t>
            </a:r>
            <a:endParaRPr lang="en-US" sz="3900" b="1" dirty="0" smtClean="0">
              <a:solidFill>
                <a:schemeClr val="bg2">
                  <a:lumMod val="10000"/>
                </a:schemeClr>
              </a:solidFill>
            </a:endParaRPr>
          </a:p>
        </p:txBody>
      </p:sp>
      <p:sp>
        <p:nvSpPr>
          <p:cNvPr id="6" name="Content Placeholder 2"/>
          <p:cNvSpPr txBox="1">
            <a:spLocks/>
          </p:cNvSpPr>
          <p:nvPr/>
        </p:nvSpPr>
        <p:spPr>
          <a:xfrm>
            <a:off x="0" y="950259"/>
            <a:ext cx="12192000" cy="58315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200"/>
              </a:spcBef>
              <a:buFont typeface="Arial" panose="020B0604020202020204" pitchFamily="34" charset="0"/>
              <a:buNone/>
            </a:pPr>
            <a:r>
              <a:rPr lang="en-US" sz="3150" b="1" u="sng" dirty="0" smtClean="0">
                <a:solidFill>
                  <a:srgbClr val="FF0000"/>
                </a:solidFill>
              </a:rPr>
              <a:t>SET UP NEW VOCAB SHEET. LABEL THE NUMBER (7.1) &amp; DATE (11/04).</a:t>
            </a:r>
          </a:p>
          <a:p>
            <a:pPr>
              <a:spcBef>
                <a:spcPts val="200"/>
              </a:spcBef>
              <a:buFont typeface="Wingdings" panose="05000000000000000000" pitchFamily="2" charset="2"/>
              <a:buChar char="§"/>
            </a:pPr>
            <a:r>
              <a:rPr lang="en-US" sz="3150" b="1" u="sng" dirty="0" smtClean="0">
                <a:solidFill>
                  <a:schemeClr val="bg2">
                    <a:lumMod val="10000"/>
                  </a:schemeClr>
                </a:solidFill>
              </a:rPr>
              <a:t>Economics</a:t>
            </a:r>
            <a:r>
              <a:rPr lang="en-US" sz="3150" b="1" dirty="0" smtClean="0">
                <a:solidFill>
                  <a:schemeClr val="bg2">
                    <a:lumMod val="10000"/>
                  </a:schemeClr>
                </a:solidFill>
              </a:rPr>
              <a:t>: study of how we make decisions amid scarcity</a:t>
            </a:r>
          </a:p>
          <a:p>
            <a:pPr>
              <a:spcBef>
                <a:spcPts val="200"/>
              </a:spcBef>
              <a:buFont typeface="Wingdings" panose="05000000000000000000" pitchFamily="2" charset="2"/>
              <a:buChar char="§"/>
            </a:pPr>
            <a:r>
              <a:rPr lang="en-US" sz="3150" b="1" u="sng" dirty="0" smtClean="0">
                <a:solidFill>
                  <a:schemeClr val="bg2">
                    <a:lumMod val="10000"/>
                  </a:schemeClr>
                </a:solidFill>
              </a:rPr>
              <a:t>Scarcity</a:t>
            </a:r>
            <a:r>
              <a:rPr lang="en-US" sz="3150" b="1" dirty="0" smtClean="0">
                <a:solidFill>
                  <a:schemeClr val="bg2">
                    <a:lumMod val="10000"/>
                  </a:schemeClr>
                </a:solidFill>
              </a:rPr>
              <a:t>: unlimited wants/needs amid limited resources</a:t>
            </a:r>
          </a:p>
          <a:p>
            <a:pPr>
              <a:spcBef>
                <a:spcPts val="200"/>
              </a:spcBef>
              <a:buFont typeface="Wingdings" panose="05000000000000000000" pitchFamily="2" charset="2"/>
              <a:buChar char="§"/>
            </a:pPr>
            <a:r>
              <a:rPr lang="en-US" sz="3150" b="1" u="sng" dirty="0" smtClean="0">
                <a:solidFill>
                  <a:schemeClr val="bg2">
                    <a:lumMod val="10000"/>
                  </a:schemeClr>
                </a:solidFill>
              </a:rPr>
              <a:t>Productivity</a:t>
            </a:r>
            <a:r>
              <a:rPr lang="en-US" sz="3150" b="1" dirty="0" smtClean="0">
                <a:solidFill>
                  <a:schemeClr val="bg2">
                    <a:lumMod val="10000"/>
                  </a:schemeClr>
                </a:solidFill>
              </a:rPr>
              <a:t>: efficient use of resources to produce goods/services; making more goods/services w/ fewer resources</a:t>
            </a:r>
          </a:p>
          <a:p>
            <a:pPr>
              <a:spcBef>
                <a:spcPts val="200"/>
              </a:spcBef>
              <a:buFont typeface="Wingdings" panose="05000000000000000000" pitchFamily="2" charset="2"/>
              <a:buChar char="§"/>
            </a:pPr>
            <a:r>
              <a:rPr lang="en-US" sz="3150" b="1" u="sng" dirty="0" smtClean="0">
                <a:solidFill>
                  <a:schemeClr val="bg2">
                    <a:lumMod val="10000"/>
                  </a:schemeClr>
                </a:solidFill>
              </a:rPr>
              <a:t>Specialization</a:t>
            </a:r>
            <a:r>
              <a:rPr lang="en-US" sz="3150" b="1" dirty="0" smtClean="0">
                <a:solidFill>
                  <a:schemeClr val="bg2">
                    <a:lumMod val="10000"/>
                  </a:schemeClr>
                </a:solidFill>
              </a:rPr>
              <a:t>: concentrating on what one produces better than others</a:t>
            </a:r>
          </a:p>
          <a:p>
            <a:pPr>
              <a:spcBef>
                <a:spcPts val="200"/>
              </a:spcBef>
              <a:buFont typeface="Wingdings" panose="05000000000000000000" pitchFamily="2" charset="2"/>
              <a:buChar char="§"/>
            </a:pPr>
            <a:r>
              <a:rPr lang="en-US" sz="3150" b="1" u="sng" dirty="0" smtClean="0">
                <a:solidFill>
                  <a:schemeClr val="bg2">
                    <a:lumMod val="10000"/>
                  </a:schemeClr>
                </a:solidFill>
              </a:rPr>
              <a:t>Division of labor</a:t>
            </a:r>
            <a:r>
              <a:rPr lang="en-US" sz="3150" b="1" dirty="0" smtClean="0">
                <a:solidFill>
                  <a:schemeClr val="bg2">
                    <a:lumMod val="10000"/>
                  </a:schemeClr>
                </a:solidFill>
              </a:rPr>
              <a:t>: breaking down a job into smaller tasks, each done by different worker</a:t>
            </a:r>
          </a:p>
          <a:p>
            <a:pPr>
              <a:spcBef>
                <a:spcPts val="200"/>
              </a:spcBef>
              <a:buFont typeface="Wingdings" panose="05000000000000000000" pitchFamily="2" charset="2"/>
              <a:buChar char="§"/>
            </a:pPr>
            <a:r>
              <a:rPr lang="en-US" sz="3150" b="1" u="sng" dirty="0" smtClean="0">
                <a:solidFill>
                  <a:schemeClr val="bg2">
                    <a:lumMod val="10000"/>
                  </a:schemeClr>
                </a:solidFill>
              </a:rPr>
              <a:t>Invention</a:t>
            </a:r>
            <a:r>
              <a:rPr lang="en-US" sz="3150" b="1" dirty="0" smtClean="0">
                <a:solidFill>
                  <a:schemeClr val="bg2">
                    <a:lumMod val="10000"/>
                  </a:schemeClr>
                </a:solidFill>
              </a:rPr>
              <a:t>: new form of technology to satisfy a need or want</a:t>
            </a:r>
          </a:p>
          <a:p>
            <a:pPr>
              <a:spcBef>
                <a:spcPts val="200"/>
              </a:spcBef>
              <a:buFont typeface="Wingdings" panose="05000000000000000000" pitchFamily="2" charset="2"/>
              <a:buChar char="§"/>
            </a:pPr>
            <a:r>
              <a:rPr lang="en-US" sz="3150" b="1" u="sng" dirty="0" smtClean="0">
                <a:solidFill>
                  <a:schemeClr val="bg2">
                    <a:lumMod val="10000"/>
                  </a:schemeClr>
                </a:solidFill>
              </a:rPr>
              <a:t>Innovation</a:t>
            </a:r>
            <a:r>
              <a:rPr lang="en-US" sz="3150" b="1" dirty="0" smtClean="0">
                <a:solidFill>
                  <a:schemeClr val="bg2">
                    <a:lumMod val="10000"/>
                  </a:schemeClr>
                </a:solidFill>
              </a:rPr>
              <a:t>: change in way things are done; new technology or process</a:t>
            </a:r>
          </a:p>
          <a:p>
            <a:pPr>
              <a:spcBef>
                <a:spcPts val="200"/>
              </a:spcBef>
              <a:buFont typeface="Wingdings" panose="05000000000000000000" pitchFamily="2" charset="2"/>
              <a:buChar char="§"/>
            </a:pPr>
            <a:r>
              <a:rPr lang="en-US" sz="3150" b="1" u="sng" dirty="0" smtClean="0">
                <a:solidFill>
                  <a:schemeClr val="bg2">
                    <a:lumMod val="10000"/>
                  </a:schemeClr>
                </a:solidFill>
              </a:rPr>
              <a:t>Automation</a:t>
            </a:r>
            <a:r>
              <a:rPr lang="en-US" sz="3150" b="1" dirty="0" smtClean="0">
                <a:solidFill>
                  <a:schemeClr val="bg2">
                    <a:lumMod val="10000"/>
                  </a:schemeClr>
                </a:solidFill>
              </a:rPr>
              <a:t>: replacing human labor w/ machines</a:t>
            </a:r>
          </a:p>
        </p:txBody>
      </p:sp>
    </p:spTree>
    <p:extLst>
      <p:ext uri="{BB962C8B-B14F-4D97-AF65-F5344CB8AC3E}">
        <p14:creationId xmlns:p14="http://schemas.microsoft.com/office/powerpoint/2010/main" val="412845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§7.2 – TRADE-OFFS</a:t>
            </a:r>
            <a:endParaRPr lang="en-US" b="1" dirty="0">
              <a:solidFill>
                <a:srgbClr val="FF0000"/>
              </a:solidFill>
              <a:latin typeface="+mn-lt"/>
            </a:endParaRPr>
          </a:p>
        </p:txBody>
      </p:sp>
      <p:sp>
        <p:nvSpPr>
          <p:cNvPr id="3" name="Content Placeholder 2"/>
          <p:cNvSpPr>
            <a:spLocks noGrp="1"/>
          </p:cNvSpPr>
          <p:nvPr>
            <p:ph idx="1"/>
          </p:nvPr>
        </p:nvSpPr>
        <p:spPr>
          <a:xfrm>
            <a:off x="0" y="495301"/>
            <a:ext cx="6191250" cy="6362699"/>
          </a:xfrm>
        </p:spPr>
        <p:txBody>
          <a:bodyPr>
            <a:noAutofit/>
          </a:bodyPr>
          <a:lstStyle/>
          <a:p>
            <a:pPr lvl="0">
              <a:spcBef>
                <a:spcPts val="0"/>
              </a:spcBef>
              <a:buFont typeface="Wingdings" panose="05000000000000000000" pitchFamily="2" charset="2"/>
              <a:buChar char="§"/>
            </a:pPr>
            <a:r>
              <a:rPr lang="en-US" sz="2400" b="1" dirty="0" smtClean="0"/>
              <a:t>Ex</a:t>
            </a:r>
            <a:r>
              <a:rPr lang="en-US" sz="2400" b="1" dirty="0"/>
              <a:t>.: It’s 3PM. You have a test tomorrow at 7AM. You have estimated the following:</a:t>
            </a:r>
          </a:p>
          <a:p>
            <a:pPr lvl="1">
              <a:spcBef>
                <a:spcPts val="0"/>
              </a:spcBef>
              <a:buFont typeface="Wingdings" panose="05000000000000000000" pitchFamily="2" charset="2"/>
              <a:buChar char="§"/>
            </a:pPr>
            <a:r>
              <a:rPr lang="en-US" b="1" dirty="0" smtClean="0"/>
              <a:t>You </a:t>
            </a:r>
            <a:r>
              <a:rPr lang="en-US" b="1" dirty="0"/>
              <a:t>need at least 2 hours of study to earn a C, 3 hours to study to earn a B, and 4 hours to earn an A. </a:t>
            </a:r>
          </a:p>
          <a:p>
            <a:pPr lvl="1">
              <a:spcBef>
                <a:spcPts val="0"/>
              </a:spcBef>
              <a:buFont typeface="Wingdings" panose="05000000000000000000" pitchFamily="2" charset="2"/>
              <a:buChar char="§"/>
            </a:pPr>
            <a:r>
              <a:rPr lang="en-US" b="1" dirty="0" smtClean="0"/>
              <a:t>You </a:t>
            </a:r>
            <a:r>
              <a:rPr lang="en-US" b="1" dirty="0"/>
              <a:t>need 8 hours of sleep to get through the rest of the school day and be alert for the test. Less sleep automatically means an F.</a:t>
            </a:r>
          </a:p>
          <a:p>
            <a:pPr lvl="1">
              <a:spcBef>
                <a:spcPts val="0"/>
              </a:spcBef>
              <a:buFont typeface="Wingdings" panose="05000000000000000000" pitchFamily="2" charset="2"/>
              <a:buChar char="§"/>
            </a:pPr>
            <a:r>
              <a:rPr lang="en-US" b="1" dirty="0" smtClean="0"/>
              <a:t>You </a:t>
            </a:r>
            <a:r>
              <a:rPr lang="en-US" b="1" dirty="0"/>
              <a:t>have team practice for 2 hours (until 5PM). If you skip, you won’t be able to start in the next game.</a:t>
            </a:r>
          </a:p>
          <a:p>
            <a:pPr lvl="1">
              <a:spcBef>
                <a:spcPts val="0"/>
              </a:spcBef>
              <a:buFont typeface="Wingdings" panose="05000000000000000000" pitchFamily="2" charset="2"/>
              <a:buChar char="§"/>
            </a:pPr>
            <a:r>
              <a:rPr lang="en-US" b="1" dirty="0" smtClean="0"/>
              <a:t>Getting </a:t>
            </a:r>
            <a:r>
              <a:rPr lang="en-US" b="1" dirty="0"/>
              <a:t>to and from school, getting showered, dressed, and fed takes 1 hour.</a:t>
            </a:r>
          </a:p>
          <a:p>
            <a:pPr lvl="1">
              <a:spcBef>
                <a:spcPts val="0"/>
              </a:spcBef>
              <a:buFont typeface="Wingdings" panose="05000000000000000000" pitchFamily="2" charset="2"/>
              <a:buChar char="§"/>
            </a:pPr>
            <a:r>
              <a:rPr lang="en-US" b="1" dirty="0" smtClean="0"/>
              <a:t>You </a:t>
            </a:r>
            <a:r>
              <a:rPr lang="en-US" b="1" dirty="0"/>
              <a:t>have a friend that wants you go see a movie. To meet them, see the movie, and get back home will take 3 hours.</a:t>
            </a:r>
          </a:p>
          <a:p>
            <a:pPr lvl="0">
              <a:spcBef>
                <a:spcPts val="0"/>
              </a:spcBef>
              <a:buFont typeface="Wingdings" panose="05000000000000000000" pitchFamily="2" charset="2"/>
              <a:buChar char="§"/>
            </a:pPr>
            <a:r>
              <a:rPr lang="en-US" sz="2400" b="1" dirty="0" smtClean="0"/>
              <a:t>Create </a:t>
            </a:r>
            <a:r>
              <a:rPr lang="en-US" sz="2400" b="1" dirty="0"/>
              <a:t>two scenarios</a:t>
            </a:r>
            <a:r>
              <a:rPr lang="en-US" sz="2400" b="1" dirty="0" smtClean="0"/>
              <a:t>:</a:t>
            </a:r>
          </a:p>
          <a:p>
            <a:pPr lvl="1">
              <a:spcBef>
                <a:spcPts val="0"/>
              </a:spcBef>
              <a:buFont typeface="Wingdings" panose="05000000000000000000" pitchFamily="2" charset="2"/>
              <a:buChar char="§"/>
            </a:pPr>
            <a:r>
              <a:rPr lang="en-US" b="1" dirty="0"/>
              <a:t>One where you can earn an C</a:t>
            </a:r>
            <a:r>
              <a:rPr lang="en-US" b="1" dirty="0" smtClean="0"/>
              <a:t>:</a:t>
            </a:r>
            <a:endParaRPr lang="en-US" b="1" dirty="0"/>
          </a:p>
        </p:txBody>
      </p:sp>
      <p:sp>
        <p:nvSpPr>
          <p:cNvPr id="4" name="Content Placeholder 2"/>
          <p:cNvSpPr txBox="1">
            <a:spLocks/>
          </p:cNvSpPr>
          <p:nvPr/>
        </p:nvSpPr>
        <p:spPr>
          <a:xfrm>
            <a:off x="6087979" y="429127"/>
            <a:ext cx="6104021" cy="63626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buFont typeface="Wingdings" panose="05000000000000000000" pitchFamily="2" charset="2"/>
              <a:buChar char="§"/>
            </a:pPr>
            <a:r>
              <a:rPr lang="en-US" sz="2700" b="1" dirty="0" smtClean="0">
                <a:solidFill>
                  <a:srgbClr val="FF0000"/>
                </a:solidFill>
              </a:rPr>
              <a:t>YOU MAY WANT TO WRITE DOWN ON SEPARATE PAPER!</a:t>
            </a:r>
          </a:p>
          <a:p>
            <a:pPr marL="0" indent="0">
              <a:spcBef>
                <a:spcPts val="0"/>
              </a:spcBef>
              <a:buNone/>
            </a:pPr>
            <a:endParaRPr lang="en-US" sz="2700" b="1" dirty="0">
              <a:sym typeface="Wingdings" panose="05000000000000000000" pitchFamily="2" charset="2"/>
            </a:endParaRPr>
          </a:p>
          <a:p>
            <a:pPr marL="0" indent="0">
              <a:spcBef>
                <a:spcPts val="0"/>
              </a:spcBef>
              <a:buNone/>
            </a:pPr>
            <a:r>
              <a:rPr lang="en-US" sz="2700" b="1" dirty="0" smtClean="0">
                <a:solidFill>
                  <a:srgbClr val="008000"/>
                </a:solidFill>
                <a:sym typeface="Wingdings" panose="05000000000000000000" pitchFamily="2" charset="2"/>
              </a:rPr>
              <a:t>GIVE UP MOVIE:</a:t>
            </a:r>
          </a:p>
          <a:p>
            <a:pPr>
              <a:spcBef>
                <a:spcPts val="0"/>
              </a:spcBef>
              <a:buFont typeface="Wingdings" panose="05000000000000000000" pitchFamily="2" charset="2"/>
              <a:buChar char="§"/>
            </a:pPr>
            <a:r>
              <a:rPr lang="en-US" sz="2700" b="1" dirty="0" smtClean="0">
                <a:solidFill>
                  <a:srgbClr val="008000"/>
                </a:solidFill>
                <a:sym typeface="Wingdings" panose="05000000000000000000" pitchFamily="2" charset="2"/>
              </a:rPr>
              <a:t>16 hours – (2 hours for studying) – (8 hours sleep) – (2 hours practice) – (1 hour travel, shower, food) – (3 hours movie) = 0 hour left</a:t>
            </a:r>
          </a:p>
          <a:p>
            <a:pPr>
              <a:spcBef>
                <a:spcPts val="0"/>
              </a:spcBef>
              <a:buFont typeface="Wingdings" panose="05000000000000000000" pitchFamily="2" charset="2"/>
              <a:buChar char="§"/>
            </a:pPr>
            <a:r>
              <a:rPr lang="en-US" sz="2700" b="1" dirty="0" smtClean="0">
                <a:solidFill>
                  <a:srgbClr val="008000"/>
                </a:solidFill>
                <a:sym typeface="Wingdings" panose="05000000000000000000" pitchFamily="2" charset="2"/>
              </a:rPr>
              <a:t>Not enough time to study for an A on the test (opportunity cost)</a:t>
            </a:r>
          </a:p>
        </p:txBody>
      </p:sp>
    </p:spTree>
    <p:extLst>
      <p:ext uri="{BB962C8B-B14F-4D97-AF65-F5344CB8AC3E}">
        <p14:creationId xmlns:p14="http://schemas.microsoft.com/office/powerpoint/2010/main" val="137220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 calcmode="lin" valueType="num">
                                      <p:cBhvr additive="base">
                                        <p:cTn id="5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 calcmode="lin" valueType="num">
                                      <p:cBhvr additive="base">
                                        <p:cTn id="6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 calcmode="lin" valueType="num">
                                      <p:cBhvr additive="base">
                                        <p:cTn id="6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4" end="4"/>
                                            </p:txEl>
                                          </p:spTgt>
                                        </p:tgtEl>
                                        <p:attrNameLst>
                                          <p:attrName>style.visibility</p:attrName>
                                        </p:attrNameLst>
                                      </p:cBhvr>
                                      <p:to>
                                        <p:strVal val="visible"/>
                                      </p:to>
                                    </p:set>
                                    <p:anim calcmode="lin" valueType="num">
                                      <p:cBhvr additive="base">
                                        <p:cTn id="7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§7.2 – TRADE-OFFS</a:t>
            </a:r>
            <a:endParaRPr lang="en-US" b="1" dirty="0">
              <a:solidFill>
                <a:srgbClr val="FF0000"/>
              </a:solidFill>
              <a:latin typeface="+mn-lt"/>
            </a:endParaRPr>
          </a:p>
        </p:txBody>
      </p:sp>
      <p:sp>
        <p:nvSpPr>
          <p:cNvPr id="3" name="Content Placeholder 2"/>
          <p:cNvSpPr>
            <a:spLocks noGrp="1"/>
          </p:cNvSpPr>
          <p:nvPr>
            <p:ph idx="1"/>
          </p:nvPr>
        </p:nvSpPr>
        <p:spPr>
          <a:xfrm>
            <a:off x="0" y="495300"/>
            <a:ext cx="12192000" cy="6362699"/>
          </a:xfrm>
        </p:spPr>
        <p:txBody>
          <a:bodyPr>
            <a:noAutofit/>
          </a:bodyPr>
          <a:lstStyle/>
          <a:p>
            <a:pPr lvl="1"/>
            <a:r>
              <a:rPr lang="en-US" sz="3000" b="1" dirty="0" smtClean="0"/>
              <a:t>TAKE-AWAYS:</a:t>
            </a:r>
          </a:p>
          <a:p>
            <a:pPr lvl="2"/>
            <a:r>
              <a:rPr lang="en-US" sz="3000" b="1" dirty="0" smtClean="0"/>
              <a:t>What resources was limited in these examples? </a:t>
            </a:r>
          </a:p>
          <a:p>
            <a:pPr lvl="3"/>
            <a:r>
              <a:rPr lang="en-US" sz="2800" b="1" dirty="0" smtClean="0">
                <a:solidFill>
                  <a:srgbClr val="008000"/>
                </a:solidFill>
              </a:rPr>
              <a:t>time</a:t>
            </a:r>
            <a:endParaRPr lang="en-US" sz="2800" b="1" dirty="0">
              <a:solidFill>
                <a:srgbClr val="008000"/>
              </a:solidFill>
            </a:endParaRPr>
          </a:p>
          <a:p>
            <a:pPr lvl="2"/>
            <a:r>
              <a:rPr lang="en-US" sz="3000" b="1" dirty="0" smtClean="0"/>
              <a:t>What needs/wants did you have to consider?</a:t>
            </a:r>
            <a:endParaRPr lang="en-US" sz="3000" b="1" dirty="0"/>
          </a:p>
          <a:p>
            <a:pPr lvl="3"/>
            <a:r>
              <a:rPr lang="en-US" sz="2800" b="1" dirty="0" smtClean="0">
                <a:solidFill>
                  <a:srgbClr val="008000"/>
                </a:solidFill>
              </a:rPr>
              <a:t>Grade on test, practice, movie with friends</a:t>
            </a:r>
          </a:p>
          <a:p>
            <a:pPr lvl="2"/>
            <a:r>
              <a:rPr lang="en-US" sz="3000" b="1" dirty="0" smtClean="0"/>
              <a:t>What was one trade-off you have to make in these examples?</a:t>
            </a:r>
          </a:p>
          <a:p>
            <a:pPr lvl="3"/>
            <a:r>
              <a:rPr lang="en-US" sz="2800" b="1" dirty="0" smtClean="0">
                <a:solidFill>
                  <a:srgbClr val="008000"/>
                </a:solidFill>
              </a:rPr>
              <a:t>Give up movie or playing in the next game to earn an A on the test</a:t>
            </a:r>
            <a:endParaRPr lang="en-US" sz="2800" b="1" dirty="0">
              <a:solidFill>
                <a:srgbClr val="008000"/>
              </a:solidFill>
            </a:endParaRPr>
          </a:p>
        </p:txBody>
      </p:sp>
      <p:sp>
        <p:nvSpPr>
          <p:cNvPr id="4" name="Content Placeholder 2"/>
          <p:cNvSpPr txBox="1">
            <a:spLocks/>
          </p:cNvSpPr>
          <p:nvPr/>
        </p:nvSpPr>
        <p:spPr>
          <a:xfrm>
            <a:off x="0" y="4204447"/>
            <a:ext cx="12192000" cy="26535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sz="3000" b="1" dirty="0" smtClean="0">
                <a:solidFill>
                  <a:srgbClr val="0070C0"/>
                </a:solidFill>
              </a:rPr>
              <a:t>Trade-offs also exist for BUSINESSES and entire COUNTRIES</a:t>
            </a:r>
          </a:p>
          <a:p>
            <a:pPr lvl="1">
              <a:buFont typeface="Wingdings" panose="05000000000000000000" pitchFamily="2" charset="2"/>
              <a:buChar char="§"/>
            </a:pPr>
            <a:r>
              <a:rPr lang="en-US" sz="3000" b="1" dirty="0" smtClean="0"/>
              <a:t>Business can choose to invest more money into building a new STORE or more ADVERTISING</a:t>
            </a:r>
          </a:p>
          <a:p>
            <a:pPr lvl="1">
              <a:buFont typeface="Wingdings" panose="05000000000000000000" pitchFamily="2" charset="2"/>
              <a:buChar char="§"/>
            </a:pPr>
            <a:r>
              <a:rPr lang="en-US" sz="3000" b="1" dirty="0" smtClean="0"/>
              <a:t>Countries can choose to use more of their resources on building up their MILITARY, but then there will be fewer RESOURCES for ROADS, HOSPITALS, SCHOOLS, and others things that its citizens need/want.</a:t>
            </a:r>
            <a:endParaRPr lang="en-US" sz="3000" b="1" dirty="0"/>
          </a:p>
        </p:txBody>
      </p:sp>
      <p:sp>
        <p:nvSpPr>
          <p:cNvPr id="5" name="Title 1"/>
          <p:cNvSpPr txBox="1">
            <a:spLocks/>
          </p:cNvSpPr>
          <p:nvPr/>
        </p:nvSpPr>
        <p:spPr>
          <a:xfrm>
            <a:off x="0" y="3812242"/>
            <a:ext cx="12192000" cy="571499"/>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0070C0"/>
                </a:solidFill>
                <a:latin typeface="+mn-lt"/>
              </a:rPr>
              <a:t>§7.2 – TRADE-OFFS </a:t>
            </a:r>
            <a:r>
              <a:rPr lang="en-US" b="1" dirty="0" smtClean="0">
                <a:solidFill>
                  <a:srgbClr val="FF0000"/>
                </a:solidFill>
                <a:latin typeface="+mn-lt"/>
              </a:rPr>
              <a:t>(p. 505)</a:t>
            </a:r>
            <a:endParaRPr lang="en-US" b="1" dirty="0">
              <a:solidFill>
                <a:srgbClr val="FF0000"/>
              </a:solidFill>
              <a:latin typeface="+mn-lt"/>
            </a:endParaRPr>
          </a:p>
        </p:txBody>
      </p:sp>
    </p:spTree>
    <p:extLst>
      <p:ext uri="{BB962C8B-B14F-4D97-AF65-F5344CB8AC3E}">
        <p14:creationId xmlns:p14="http://schemas.microsoft.com/office/powerpoint/2010/main" val="377706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 calcmode="lin" valueType="num">
                                      <p:cBhvr additive="base">
                                        <p:cTn id="5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 calcmode="lin" valueType="num">
                                      <p:cBhvr additive="base">
                                        <p:cTn id="6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§7.2 – OPPORTUNITY COST </a:t>
            </a:r>
            <a:r>
              <a:rPr lang="en-US" b="1" dirty="0" smtClean="0">
                <a:solidFill>
                  <a:srgbClr val="FF0000"/>
                </a:solidFill>
                <a:latin typeface="+mn-lt"/>
              </a:rPr>
              <a:t>(p. 405)</a:t>
            </a:r>
            <a:endParaRPr lang="en-US" b="1" dirty="0">
              <a:solidFill>
                <a:srgbClr val="FF0000"/>
              </a:solidFill>
              <a:latin typeface="+mn-lt"/>
            </a:endParaRPr>
          </a:p>
        </p:txBody>
      </p:sp>
      <p:sp>
        <p:nvSpPr>
          <p:cNvPr id="3" name="Content Placeholder 2"/>
          <p:cNvSpPr>
            <a:spLocks noGrp="1"/>
          </p:cNvSpPr>
          <p:nvPr>
            <p:ph idx="1"/>
          </p:nvPr>
        </p:nvSpPr>
        <p:spPr>
          <a:xfrm>
            <a:off x="0" y="495300"/>
            <a:ext cx="12192000" cy="6362699"/>
          </a:xfrm>
        </p:spPr>
        <p:txBody>
          <a:bodyPr>
            <a:noAutofit/>
          </a:bodyPr>
          <a:lstStyle/>
          <a:p>
            <a:pPr lvl="0">
              <a:buFont typeface="Wingdings" panose="05000000000000000000" pitchFamily="2" charset="2"/>
              <a:buChar char="§"/>
            </a:pPr>
            <a:r>
              <a:rPr lang="en-US" sz="3000" b="1" i="1" u="sng" dirty="0">
                <a:solidFill>
                  <a:srgbClr val="0070C0"/>
                </a:solidFill>
              </a:rPr>
              <a:t>Opportunity cost</a:t>
            </a:r>
            <a:r>
              <a:rPr lang="en-US" sz="3000" b="1" dirty="0">
                <a:solidFill>
                  <a:srgbClr val="0070C0"/>
                </a:solidFill>
              </a:rPr>
              <a:t>: </a:t>
            </a:r>
            <a:r>
              <a:rPr lang="en-US" sz="3000" b="1" dirty="0" smtClean="0">
                <a:solidFill>
                  <a:srgbClr val="0070C0"/>
                </a:solidFill>
              </a:rPr>
              <a:t>COST of </a:t>
            </a:r>
            <a:r>
              <a:rPr lang="en-US" sz="3000" b="1" dirty="0">
                <a:solidFill>
                  <a:srgbClr val="0070C0"/>
                </a:solidFill>
              </a:rPr>
              <a:t>the </a:t>
            </a:r>
            <a:r>
              <a:rPr lang="en-US" sz="3000" b="1" dirty="0" smtClean="0">
                <a:solidFill>
                  <a:srgbClr val="0070C0"/>
                </a:solidFill>
              </a:rPr>
              <a:t>NEXT-BEST use </a:t>
            </a:r>
            <a:r>
              <a:rPr lang="en-US" sz="3000" b="1" dirty="0">
                <a:solidFill>
                  <a:srgbClr val="0070C0"/>
                </a:solidFill>
              </a:rPr>
              <a:t>of your </a:t>
            </a:r>
            <a:r>
              <a:rPr lang="en-US" sz="3000" b="1" dirty="0" smtClean="0">
                <a:solidFill>
                  <a:srgbClr val="0070C0"/>
                </a:solidFill>
              </a:rPr>
              <a:t>TIME or MONEY when </a:t>
            </a:r>
            <a:r>
              <a:rPr lang="en-US" sz="3000" b="1" dirty="0">
                <a:solidFill>
                  <a:srgbClr val="0070C0"/>
                </a:solidFill>
              </a:rPr>
              <a:t>you </a:t>
            </a:r>
            <a:r>
              <a:rPr lang="en-US" sz="3000" b="1" dirty="0" smtClean="0">
                <a:solidFill>
                  <a:srgbClr val="0070C0"/>
                </a:solidFill>
              </a:rPr>
              <a:t>CHOOSE to </a:t>
            </a:r>
            <a:r>
              <a:rPr lang="en-US" sz="3000" b="1" dirty="0">
                <a:solidFill>
                  <a:srgbClr val="0070C0"/>
                </a:solidFill>
              </a:rPr>
              <a:t>do </a:t>
            </a:r>
            <a:r>
              <a:rPr lang="en-US" sz="3000" b="1" dirty="0" smtClean="0">
                <a:solidFill>
                  <a:srgbClr val="0070C0"/>
                </a:solidFill>
              </a:rPr>
              <a:t>ONE </a:t>
            </a:r>
            <a:r>
              <a:rPr lang="en-US" sz="3000" b="1" dirty="0">
                <a:solidFill>
                  <a:srgbClr val="0070C0"/>
                </a:solidFill>
              </a:rPr>
              <a:t>thing rather than </a:t>
            </a:r>
            <a:r>
              <a:rPr lang="en-US" sz="3000" b="1" dirty="0" smtClean="0">
                <a:solidFill>
                  <a:srgbClr val="0070C0"/>
                </a:solidFill>
              </a:rPr>
              <a:t>ANOTHER</a:t>
            </a:r>
            <a:endParaRPr lang="en-US" sz="3000" b="1" dirty="0">
              <a:solidFill>
                <a:srgbClr val="0070C0"/>
              </a:solidFill>
            </a:endParaRPr>
          </a:p>
          <a:p>
            <a:pPr lvl="0">
              <a:buFont typeface="Wingdings" panose="05000000000000000000" pitchFamily="2" charset="2"/>
              <a:buChar char="§"/>
            </a:pPr>
            <a:r>
              <a:rPr lang="en-US" sz="3000" b="1" dirty="0">
                <a:solidFill>
                  <a:srgbClr val="0070C0"/>
                </a:solidFill>
              </a:rPr>
              <a:t>All </a:t>
            </a:r>
            <a:r>
              <a:rPr lang="en-US" sz="3000" b="1" dirty="0" smtClean="0">
                <a:solidFill>
                  <a:srgbClr val="0070C0"/>
                </a:solidFill>
              </a:rPr>
              <a:t>TRADE-OFFS involve </a:t>
            </a:r>
            <a:r>
              <a:rPr lang="en-US" sz="3000" b="1" dirty="0">
                <a:solidFill>
                  <a:srgbClr val="0070C0"/>
                </a:solidFill>
              </a:rPr>
              <a:t>a </a:t>
            </a:r>
            <a:r>
              <a:rPr lang="en-US" sz="3000" b="1" dirty="0" smtClean="0">
                <a:solidFill>
                  <a:srgbClr val="0070C0"/>
                </a:solidFill>
              </a:rPr>
              <a:t>LOSS (an OPPORTUNITY </a:t>
            </a:r>
            <a:r>
              <a:rPr lang="en-US" sz="3000" b="1" dirty="0">
                <a:solidFill>
                  <a:srgbClr val="0070C0"/>
                </a:solidFill>
              </a:rPr>
              <a:t>that is </a:t>
            </a:r>
            <a:r>
              <a:rPr lang="en-US" sz="3000" b="1" dirty="0" smtClean="0">
                <a:solidFill>
                  <a:srgbClr val="0070C0"/>
                </a:solidFill>
              </a:rPr>
              <a:t>GIVEN UP)</a:t>
            </a:r>
            <a:endParaRPr lang="en-US" sz="3000" b="1" dirty="0">
              <a:solidFill>
                <a:srgbClr val="0070C0"/>
              </a:solidFill>
            </a:endParaRPr>
          </a:p>
          <a:p>
            <a:pPr>
              <a:buFont typeface="Wingdings" panose="05000000000000000000" pitchFamily="2" charset="2"/>
              <a:buChar char="§"/>
            </a:pPr>
            <a:r>
              <a:rPr lang="en-US" sz="3000" b="1" dirty="0"/>
              <a:t>Ex.: Going to college costs more than the tuition, books, &amp; other expenses for which you pay. It also involves the loss of </a:t>
            </a:r>
            <a:r>
              <a:rPr lang="en-US" sz="3000" b="1" dirty="0" smtClean="0"/>
              <a:t>EARNINGS because </a:t>
            </a:r>
            <a:r>
              <a:rPr lang="en-US" sz="3000" b="1" dirty="0"/>
              <a:t>of the </a:t>
            </a:r>
            <a:r>
              <a:rPr lang="en-US" sz="3000" b="1" dirty="0" smtClean="0"/>
              <a:t>TIME you </a:t>
            </a:r>
            <a:r>
              <a:rPr lang="en-US" sz="3000" b="1" dirty="0"/>
              <a:t>will spend </a:t>
            </a:r>
            <a:r>
              <a:rPr lang="en-US" sz="3000" b="1" dirty="0" smtClean="0"/>
              <a:t>STUDYING &amp; </a:t>
            </a:r>
            <a:r>
              <a:rPr lang="en-US" sz="3000" b="1" dirty="0"/>
              <a:t>attending </a:t>
            </a:r>
            <a:r>
              <a:rPr lang="en-US" sz="3000" b="1" dirty="0" smtClean="0"/>
              <a:t>CLASSES.</a:t>
            </a:r>
            <a:endParaRPr lang="en-US" sz="3000" b="1" dirty="0"/>
          </a:p>
        </p:txBody>
      </p:sp>
      <p:sp>
        <p:nvSpPr>
          <p:cNvPr id="4" name="Content Placeholder 2"/>
          <p:cNvSpPr txBox="1">
            <a:spLocks/>
          </p:cNvSpPr>
          <p:nvPr/>
        </p:nvSpPr>
        <p:spPr>
          <a:xfrm>
            <a:off x="0" y="3962398"/>
            <a:ext cx="12192000" cy="27734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sz="3000" b="1" i="1" u="sng" dirty="0" smtClean="0">
                <a:solidFill>
                  <a:srgbClr val="0070C0"/>
                </a:solidFill>
              </a:rPr>
              <a:t>Incentives</a:t>
            </a:r>
            <a:r>
              <a:rPr lang="en-US" sz="3000" b="1" dirty="0" smtClean="0">
                <a:solidFill>
                  <a:srgbClr val="0070C0"/>
                </a:solidFill>
              </a:rPr>
              <a:t>: things that MOTIVATE economic ACTORS to ACT</a:t>
            </a:r>
          </a:p>
          <a:p>
            <a:pPr lvl="1">
              <a:buFont typeface="Wingdings" panose="05000000000000000000" pitchFamily="2" charset="2"/>
              <a:buChar char="§"/>
            </a:pPr>
            <a:r>
              <a:rPr lang="en-US" sz="3000" b="1" dirty="0" smtClean="0"/>
              <a:t>Ex.: </a:t>
            </a:r>
            <a:r>
              <a:rPr lang="en-US" sz="3000" b="1" dirty="0" smtClean="0">
                <a:solidFill>
                  <a:srgbClr val="0070C0"/>
                </a:solidFill>
              </a:rPr>
              <a:t>Main incentive for PRODUCERS </a:t>
            </a:r>
            <a:r>
              <a:rPr lang="en-US" sz="3000" b="1" dirty="0" smtClean="0"/>
              <a:t>(people/businesses that make/do goods/services for people who are willing to pay for them) is to </a:t>
            </a:r>
            <a:r>
              <a:rPr lang="en-US" sz="3000" b="1" dirty="0" smtClean="0">
                <a:solidFill>
                  <a:srgbClr val="0070C0"/>
                </a:solidFill>
              </a:rPr>
              <a:t>make the greatest PROFIT that they can</a:t>
            </a:r>
            <a:r>
              <a:rPr lang="en-US" sz="3000" b="1" dirty="0" smtClean="0"/>
              <a:t>.</a:t>
            </a:r>
          </a:p>
          <a:p>
            <a:pPr lvl="1">
              <a:buFont typeface="Wingdings" panose="05000000000000000000" pitchFamily="2" charset="2"/>
              <a:buChar char="§"/>
            </a:pPr>
            <a:r>
              <a:rPr lang="en-US" sz="3000" b="1" dirty="0" smtClean="0"/>
              <a:t>Ex.: </a:t>
            </a:r>
            <a:r>
              <a:rPr lang="en-US" sz="3000" b="1" dirty="0" smtClean="0">
                <a:solidFill>
                  <a:srgbClr val="0070C0"/>
                </a:solidFill>
              </a:rPr>
              <a:t>Main incentive for CONSUMERS </a:t>
            </a:r>
            <a:r>
              <a:rPr lang="en-US" sz="3000" b="1" dirty="0" smtClean="0"/>
              <a:t>(people who buy goods &amp; services from others) is to </a:t>
            </a:r>
            <a:r>
              <a:rPr lang="en-US" sz="3000" b="1" dirty="0" smtClean="0">
                <a:solidFill>
                  <a:srgbClr val="0070C0"/>
                </a:solidFill>
              </a:rPr>
              <a:t>get the greatest VALUE that they can</a:t>
            </a:r>
            <a:r>
              <a:rPr lang="en-US" sz="3000" b="1" dirty="0" smtClean="0"/>
              <a:t>.</a:t>
            </a:r>
            <a:endParaRPr lang="en-US" sz="3000" b="1" dirty="0"/>
          </a:p>
        </p:txBody>
      </p:sp>
      <p:sp>
        <p:nvSpPr>
          <p:cNvPr id="5" name="Title 1"/>
          <p:cNvSpPr txBox="1">
            <a:spLocks/>
          </p:cNvSpPr>
          <p:nvPr/>
        </p:nvSpPr>
        <p:spPr>
          <a:xfrm>
            <a:off x="0" y="3428999"/>
            <a:ext cx="12192000" cy="571499"/>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0070C0"/>
                </a:solidFill>
                <a:latin typeface="+mn-lt"/>
              </a:rPr>
              <a:t>§7.2 – INCENTIVES</a:t>
            </a:r>
            <a:endParaRPr lang="en-US" b="1" dirty="0">
              <a:solidFill>
                <a:srgbClr val="FF0000"/>
              </a:solidFill>
              <a:latin typeface="+mn-lt"/>
            </a:endParaRPr>
          </a:p>
        </p:txBody>
      </p:sp>
    </p:spTree>
    <p:extLst>
      <p:ext uri="{BB962C8B-B14F-4D97-AF65-F5344CB8AC3E}">
        <p14:creationId xmlns:p14="http://schemas.microsoft.com/office/powerpoint/2010/main" val="28530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49928"/>
          </a:xfrm>
        </p:spPr>
        <p:txBody>
          <a:bodyPr>
            <a:noAutofit/>
          </a:bodyPr>
          <a:lstStyle/>
          <a:p>
            <a:r>
              <a:rPr lang="en-US" sz="3000" b="1" dirty="0" smtClean="0">
                <a:solidFill>
                  <a:srgbClr val="0070C0"/>
                </a:solidFill>
                <a:latin typeface="+mn-lt"/>
              </a:rPr>
              <a:t>§7.3 – VOCAB LOG (11/09)</a:t>
            </a:r>
            <a:endParaRPr lang="en-US" sz="3000" b="1" dirty="0">
              <a:solidFill>
                <a:srgbClr val="0070C0"/>
              </a:solidFill>
              <a:latin typeface="+mn-lt"/>
            </a:endParaRPr>
          </a:p>
        </p:txBody>
      </p:sp>
      <p:sp>
        <p:nvSpPr>
          <p:cNvPr id="3" name="Content Placeholder 2"/>
          <p:cNvSpPr>
            <a:spLocks noGrp="1"/>
          </p:cNvSpPr>
          <p:nvPr>
            <p:ph idx="1"/>
          </p:nvPr>
        </p:nvSpPr>
        <p:spPr>
          <a:xfrm>
            <a:off x="0" y="581890"/>
            <a:ext cx="12192000" cy="6199911"/>
          </a:xfrm>
        </p:spPr>
        <p:txBody>
          <a:bodyPr>
            <a:noAutofit/>
          </a:bodyPr>
          <a:lstStyle/>
          <a:p>
            <a:pPr marL="0" indent="0">
              <a:spcBef>
                <a:spcPts val="200"/>
              </a:spcBef>
              <a:buNone/>
            </a:pPr>
            <a:r>
              <a:rPr lang="en-US" sz="2950" b="1" u="sng" dirty="0" smtClean="0">
                <a:solidFill>
                  <a:srgbClr val="FF0000"/>
                </a:solidFill>
              </a:rPr>
              <a:t>LABEL THE NUMBER (7.3) AND THE DATE (11/09).</a:t>
            </a:r>
          </a:p>
          <a:p>
            <a:pPr>
              <a:spcBef>
                <a:spcPts val="200"/>
              </a:spcBef>
              <a:buFont typeface="Wingdings" panose="05000000000000000000" pitchFamily="2" charset="2"/>
              <a:buChar char="§"/>
            </a:pPr>
            <a:r>
              <a:rPr lang="en-US" sz="2950" b="1" u="sng" dirty="0" smtClean="0">
                <a:solidFill>
                  <a:schemeClr val="bg2">
                    <a:lumMod val="10000"/>
                  </a:schemeClr>
                </a:solidFill>
              </a:rPr>
              <a:t>Factors of production</a:t>
            </a:r>
            <a:r>
              <a:rPr lang="en-US" sz="2950" b="1" dirty="0" smtClean="0">
                <a:solidFill>
                  <a:schemeClr val="bg2">
                    <a:lumMod val="10000"/>
                  </a:schemeClr>
                </a:solidFill>
              </a:rPr>
              <a:t>: (also called MEANS of production) resources needed to produce goods &amp; services – incl., land, labor, capital, &amp; entrepreneurship</a:t>
            </a:r>
          </a:p>
          <a:p>
            <a:pPr>
              <a:spcBef>
                <a:spcPts val="200"/>
              </a:spcBef>
              <a:buFont typeface="Wingdings" panose="05000000000000000000" pitchFamily="2" charset="2"/>
              <a:buChar char="§"/>
            </a:pPr>
            <a:r>
              <a:rPr lang="en-US" sz="2950" b="1" u="sng" dirty="0" smtClean="0">
                <a:solidFill>
                  <a:schemeClr val="bg2">
                    <a:lumMod val="10000"/>
                  </a:schemeClr>
                </a:solidFill>
              </a:rPr>
              <a:t>Land</a:t>
            </a:r>
            <a:r>
              <a:rPr lang="en-US" sz="2950" b="1" dirty="0" smtClean="0">
                <a:solidFill>
                  <a:schemeClr val="bg2">
                    <a:lumMod val="10000"/>
                  </a:schemeClr>
                </a:solidFill>
              </a:rPr>
              <a:t>: property &amp; natural resources</a:t>
            </a:r>
          </a:p>
          <a:p>
            <a:pPr>
              <a:spcBef>
                <a:spcPts val="200"/>
              </a:spcBef>
              <a:buFont typeface="Wingdings" panose="05000000000000000000" pitchFamily="2" charset="2"/>
              <a:buChar char="§"/>
            </a:pPr>
            <a:r>
              <a:rPr lang="en-US" sz="2950" b="1" u="sng" dirty="0" smtClean="0">
                <a:solidFill>
                  <a:schemeClr val="bg2">
                    <a:lumMod val="10000"/>
                  </a:schemeClr>
                </a:solidFill>
              </a:rPr>
              <a:t>Natural resources</a:t>
            </a:r>
            <a:r>
              <a:rPr lang="en-US" sz="2950" b="1" dirty="0" smtClean="0">
                <a:solidFill>
                  <a:schemeClr val="bg2">
                    <a:lumMod val="10000"/>
                  </a:schemeClr>
                </a:solidFill>
              </a:rPr>
              <a:t>: raw materials in nature used to make what we need/want </a:t>
            </a:r>
          </a:p>
          <a:p>
            <a:pPr>
              <a:spcBef>
                <a:spcPts val="200"/>
              </a:spcBef>
              <a:buFont typeface="Wingdings" panose="05000000000000000000" pitchFamily="2" charset="2"/>
              <a:buChar char="§"/>
            </a:pPr>
            <a:r>
              <a:rPr lang="en-US" sz="2950" b="1" u="sng" dirty="0" smtClean="0">
                <a:solidFill>
                  <a:schemeClr val="bg2">
                    <a:lumMod val="10000"/>
                  </a:schemeClr>
                </a:solidFill>
              </a:rPr>
              <a:t>Labor</a:t>
            </a:r>
            <a:r>
              <a:rPr lang="en-US" sz="2950" b="1" dirty="0" smtClean="0">
                <a:solidFill>
                  <a:schemeClr val="bg2">
                    <a:lumMod val="10000"/>
                  </a:schemeClr>
                </a:solidFill>
              </a:rPr>
              <a:t>: human contribution to making goods/services</a:t>
            </a:r>
          </a:p>
          <a:p>
            <a:pPr>
              <a:spcBef>
                <a:spcPts val="200"/>
              </a:spcBef>
              <a:buFont typeface="Wingdings" panose="05000000000000000000" pitchFamily="2" charset="2"/>
              <a:buChar char="§"/>
            </a:pPr>
            <a:r>
              <a:rPr lang="en-US" sz="2950" b="1" u="sng" dirty="0" smtClean="0">
                <a:solidFill>
                  <a:schemeClr val="bg2">
                    <a:lumMod val="10000"/>
                  </a:schemeClr>
                </a:solidFill>
              </a:rPr>
              <a:t>Physical capital</a:t>
            </a:r>
            <a:r>
              <a:rPr lang="en-US" sz="2950" b="1" dirty="0" smtClean="0">
                <a:solidFill>
                  <a:schemeClr val="bg2">
                    <a:lumMod val="10000"/>
                  </a:schemeClr>
                </a:solidFill>
              </a:rPr>
              <a:t>: structures &amp; equipment used to make goods/services</a:t>
            </a:r>
          </a:p>
          <a:p>
            <a:pPr>
              <a:spcBef>
                <a:spcPts val="200"/>
              </a:spcBef>
              <a:buFont typeface="Wingdings" panose="05000000000000000000" pitchFamily="2" charset="2"/>
              <a:buChar char="§"/>
            </a:pPr>
            <a:r>
              <a:rPr lang="en-US" sz="2950" b="1" u="sng" dirty="0" smtClean="0">
                <a:solidFill>
                  <a:schemeClr val="bg2">
                    <a:lumMod val="10000"/>
                  </a:schemeClr>
                </a:solidFill>
              </a:rPr>
              <a:t>Human capital</a:t>
            </a:r>
            <a:r>
              <a:rPr lang="en-US" sz="2950" b="1" dirty="0" smtClean="0">
                <a:solidFill>
                  <a:schemeClr val="bg2">
                    <a:lumMod val="10000"/>
                  </a:schemeClr>
                </a:solidFill>
              </a:rPr>
              <a:t>: skills/knowledge needed to make goods/services</a:t>
            </a:r>
            <a:endParaRPr lang="en-US" sz="2950" b="1" u="sng" dirty="0" smtClean="0">
              <a:solidFill>
                <a:schemeClr val="bg2">
                  <a:lumMod val="10000"/>
                </a:schemeClr>
              </a:solidFill>
            </a:endParaRPr>
          </a:p>
          <a:p>
            <a:pPr>
              <a:spcBef>
                <a:spcPts val="200"/>
              </a:spcBef>
              <a:buFont typeface="Wingdings" panose="05000000000000000000" pitchFamily="2" charset="2"/>
              <a:buChar char="§"/>
            </a:pPr>
            <a:r>
              <a:rPr lang="en-US" sz="2950" b="1" u="sng" dirty="0" smtClean="0">
                <a:solidFill>
                  <a:schemeClr val="bg2">
                    <a:lumMod val="10000"/>
                  </a:schemeClr>
                </a:solidFill>
              </a:rPr>
              <a:t>Capital</a:t>
            </a:r>
            <a:r>
              <a:rPr lang="en-US" sz="2950" b="1" dirty="0" smtClean="0">
                <a:solidFill>
                  <a:schemeClr val="bg2">
                    <a:lumMod val="10000"/>
                  </a:schemeClr>
                </a:solidFill>
              </a:rPr>
              <a:t>: money used to invest in production of goods/services</a:t>
            </a:r>
          </a:p>
          <a:p>
            <a:pPr>
              <a:spcBef>
                <a:spcPts val="200"/>
              </a:spcBef>
              <a:buFont typeface="Wingdings" panose="05000000000000000000" pitchFamily="2" charset="2"/>
              <a:buChar char="§"/>
            </a:pPr>
            <a:r>
              <a:rPr lang="en-US" sz="2950" b="1" u="sng" dirty="0" smtClean="0">
                <a:solidFill>
                  <a:schemeClr val="bg2">
                    <a:lumMod val="10000"/>
                  </a:schemeClr>
                </a:solidFill>
              </a:rPr>
              <a:t>Entrepreneurship</a:t>
            </a:r>
            <a:r>
              <a:rPr lang="en-US" sz="2950" b="1" dirty="0" smtClean="0">
                <a:solidFill>
                  <a:schemeClr val="bg2">
                    <a:lumMod val="10000"/>
                  </a:schemeClr>
                </a:solidFill>
              </a:rPr>
              <a:t>: creative, managerial, &amp; risk-taking capabilities involved in running a business</a:t>
            </a:r>
          </a:p>
          <a:p>
            <a:pPr marL="0" indent="0" algn="ctr">
              <a:spcBef>
                <a:spcPts val="200"/>
              </a:spcBef>
              <a:buNone/>
            </a:pPr>
            <a:r>
              <a:rPr lang="en-US" sz="3000" b="1" dirty="0" smtClean="0">
                <a:solidFill>
                  <a:srgbClr val="FF0000"/>
                </a:solidFill>
              </a:rPr>
              <a:t>Have out your 7.2 HW to check &amp; 7.2 exit slips</a:t>
            </a:r>
          </a:p>
        </p:txBody>
      </p:sp>
    </p:spTree>
    <p:extLst>
      <p:ext uri="{BB962C8B-B14F-4D97-AF65-F5344CB8AC3E}">
        <p14:creationId xmlns:p14="http://schemas.microsoft.com/office/powerpoint/2010/main" val="3698127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§7.3 – FACTORS OF PRODUCTION </a:t>
            </a:r>
            <a:r>
              <a:rPr lang="en-US" b="1" dirty="0" smtClean="0">
                <a:solidFill>
                  <a:srgbClr val="FF0000"/>
                </a:solidFill>
                <a:latin typeface="+mn-lt"/>
              </a:rPr>
              <a:t>(p. 504-505)</a:t>
            </a:r>
            <a:endParaRPr lang="en-US" b="1" dirty="0">
              <a:solidFill>
                <a:srgbClr val="FF0000"/>
              </a:solidFill>
              <a:latin typeface="+mn-lt"/>
            </a:endParaRPr>
          </a:p>
        </p:txBody>
      </p:sp>
      <p:sp>
        <p:nvSpPr>
          <p:cNvPr id="3" name="Content Placeholder 2"/>
          <p:cNvSpPr>
            <a:spLocks noGrp="1"/>
          </p:cNvSpPr>
          <p:nvPr>
            <p:ph idx="1"/>
          </p:nvPr>
        </p:nvSpPr>
        <p:spPr>
          <a:xfrm>
            <a:off x="0" y="495300"/>
            <a:ext cx="12192000" cy="6362699"/>
          </a:xfrm>
        </p:spPr>
        <p:txBody>
          <a:bodyPr>
            <a:noAutofit/>
          </a:bodyPr>
          <a:lstStyle/>
          <a:p>
            <a:pPr lvl="0">
              <a:buNone/>
            </a:pPr>
            <a:r>
              <a:rPr lang="en-US" sz="3000" b="1" dirty="0" smtClean="0"/>
              <a:t>RECALL:</a:t>
            </a:r>
          </a:p>
          <a:p>
            <a:pPr lvl="0">
              <a:buFont typeface="Wingdings" panose="05000000000000000000" pitchFamily="2" charset="2"/>
              <a:buChar char="§"/>
            </a:pPr>
            <a:r>
              <a:rPr lang="en-US" sz="3000" b="1" dirty="0" smtClean="0"/>
              <a:t>Central problem in economics is SCARCITY</a:t>
            </a:r>
          </a:p>
          <a:p>
            <a:pPr marL="685800" lvl="2">
              <a:buFont typeface="Wingdings" panose="05000000000000000000" pitchFamily="2" charset="2"/>
              <a:buChar char="§"/>
            </a:pPr>
            <a:r>
              <a:rPr lang="en-US" sz="3000" b="1" dirty="0" smtClean="0"/>
              <a:t>We have unlimited WANTS &amp; NEEDS</a:t>
            </a:r>
          </a:p>
          <a:p>
            <a:pPr marL="685800" lvl="2">
              <a:buFont typeface="Wingdings" panose="05000000000000000000" pitchFamily="2" charset="2"/>
              <a:buChar char="§"/>
            </a:pPr>
            <a:r>
              <a:rPr lang="en-US" sz="3000" b="1" dirty="0" smtClean="0"/>
              <a:t>Yet, we have limited RESOURCES to make and provide the GOODS &amp; SERVICES we NEED &amp; WANT</a:t>
            </a:r>
          </a:p>
          <a:p>
            <a:pPr marL="685800" lvl="2">
              <a:buFont typeface="Wingdings" panose="05000000000000000000" pitchFamily="2" charset="2"/>
              <a:buChar char="§"/>
            </a:pPr>
            <a:r>
              <a:rPr lang="en-US" sz="3000" b="1" dirty="0" smtClean="0"/>
              <a:t>This means we must make economic DECISIONS about how to use resources</a:t>
            </a:r>
          </a:p>
          <a:p>
            <a:pPr marL="685800" lvl="2">
              <a:buFont typeface="Wingdings" panose="05000000000000000000" pitchFamily="2" charset="2"/>
              <a:buChar char="§"/>
            </a:pPr>
            <a:r>
              <a:rPr lang="en-US" sz="3000" b="1" dirty="0" smtClean="0"/>
              <a:t>All economic decisions involve TRADE-OFFS &amp; OPPORTUNITY COSTS</a:t>
            </a:r>
          </a:p>
          <a:p>
            <a:pPr marL="228600" lvl="1">
              <a:buFont typeface="Wingdings" panose="05000000000000000000" pitchFamily="2" charset="2"/>
              <a:buChar char="§"/>
            </a:pPr>
            <a:r>
              <a:rPr lang="en-US" sz="3000" b="1" dirty="0" smtClean="0"/>
              <a:t>The resources we use to make/provide the goods/services we need/want are called FACTORS OF PRODUCTION</a:t>
            </a:r>
          </a:p>
          <a:p>
            <a:pPr lvl="0">
              <a:buNone/>
            </a:pPr>
            <a:r>
              <a:rPr lang="en-US" sz="3000" b="1" u="sng" dirty="0" smtClean="0">
                <a:solidFill>
                  <a:schemeClr val="accent1">
                    <a:lumMod val="75000"/>
                  </a:schemeClr>
                </a:solidFill>
              </a:rPr>
              <a:t>FACTORS OF PRODUCTION</a:t>
            </a:r>
            <a:r>
              <a:rPr lang="en-US" sz="3000" b="1" dirty="0" smtClean="0">
                <a:solidFill>
                  <a:schemeClr val="accent1">
                    <a:lumMod val="75000"/>
                  </a:schemeClr>
                </a:solidFill>
              </a:rPr>
              <a:t>: RESOURCES </a:t>
            </a:r>
            <a:r>
              <a:rPr lang="en-US" sz="3000" b="1" dirty="0">
                <a:solidFill>
                  <a:schemeClr val="accent1">
                    <a:lumMod val="75000"/>
                  </a:schemeClr>
                </a:solidFill>
              </a:rPr>
              <a:t>necessary to </a:t>
            </a:r>
            <a:r>
              <a:rPr lang="en-US" sz="3000" b="1" dirty="0" smtClean="0">
                <a:solidFill>
                  <a:schemeClr val="accent1">
                    <a:lumMod val="75000"/>
                  </a:schemeClr>
                </a:solidFill>
              </a:rPr>
              <a:t>PRODUCE GOODS &amp; SERVICES; </a:t>
            </a:r>
            <a:r>
              <a:rPr lang="en-US" sz="3000" b="1" dirty="0">
                <a:solidFill>
                  <a:schemeClr val="accent1">
                    <a:lumMod val="75000"/>
                  </a:schemeClr>
                </a:solidFill>
              </a:rPr>
              <a:t>incl. </a:t>
            </a:r>
            <a:r>
              <a:rPr lang="en-US" sz="3000" b="1" dirty="0" smtClean="0">
                <a:solidFill>
                  <a:schemeClr val="accent1">
                    <a:lumMod val="75000"/>
                  </a:schemeClr>
                </a:solidFill>
              </a:rPr>
              <a:t>LAND, LABOR, CAPITAL, &amp; ENTREPRENEURSHIP</a:t>
            </a:r>
          </a:p>
          <a:p>
            <a:pPr lvl="0">
              <a:buFont typeface="Wingdings" panose="05000000000000000000" pitchFamily="2" charset="2"/>
              <a:buChar char="§"/>
            </a:pPr>
            <a:r>
              <a:rPr lang="en-US" sz="3000" b="1" dirty="0" smtClean="0">
                <a:solidFill>
                  <a:schemeClr val="accent1">
                    <a:lumMod val="75000"/>
                  </a:schemeClr>
                </a:solidFill>
              </a:rPr>
              <a:t>ALSO CALLED THE MEANS OF PRODUCTION</a:t>
            </a:r>
            <a:endParaRPr lang="en-US" sz="3000" b="1" dirty="0">
              <a:solidFill>
                <a:schemeClr val="accent1">
                  <a:lumMod val="75000"/>
                </a:schemeClr>
              </a:solidFill>
            </a:endParaRPr>
          </a:p>
        </p:txBody>
      </p:sp>
    </p:spTree>
    <p:extLst>
      <p:ext uri="{BB962C8B-B14F-4D97-AF65-F5344CB8AC3E}">
        <p14:creationId xmlns:p14="http://schemas.microsoft.com/office/powerpoint/2010/main" val="371956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§7.3 – FACTORS OF PRODUCTION </a:t>
            </a:r>
            <a:r>
              <a:rPr lang="en-US" b="1" dirty="0" smtClean="0">
                <a:solidFill>
                  <a:srgbClr val="FF0000"/>
                </a:solidFill>
                <a:latin typeface="+mn-lt"/>
              </a:rPr>
              <a:t>(p. 517, HANDOUT)</a:t>
            </a:r>
            <a:endParaRPr lang="en-US" b="1" dirty="0">
              <a:solidFill>
                <a:srgbClr val="FF0000"/>
              </a:solidFill>
              <a:latin typeface="+mn-lt"/>
            </a:endParaRPr>
          </a:p>
        </p:txBody>
      </p:sp>
      <p:sp>
        <p:nvSpPr>
          <p:cNvPr id="3" name="Content Placeholder 2"/>
          <p:cNvSpPr>
            <a:spLocks noGrp="1"/>
          </p:cNvSpPr>
          <p:nvPr>
            <p:ph idx="1"/>
          </p:nvPr>
        </p:nvSpPr>
        <p:spPr>
          <a:xfrm>
            <a:off x="0" y="495300"/>
            <a:ext cx="12192000" cy="6362699"/>
          </a:xfrm>
        </p:spPr>
        <p:txBody>
          <a:bodyPr>
            <a:noAutofit/>
          </a:bodyPr>
          <a:lstStyle/>
          <a:p>
            <a:pPr lvl="0">
              <a:buFont typeface="Wingdings" panose="05000000000000000000" pitchFamily="2" charset="2"/>
              <a:buChar char="§"/>
            </a:pPr>
            <a:r>
              <a:rPr lang="en-US" sz="3150" b="1" u="sng" dirty="0" smtClean="0">
                <a:solidFill>
                  <a:schemeClr val="accent1">
                    <a:lumMod val="75000"/>
                  </a:schemeClr>
                </a:solidFill>
              </a:rPr>
              <a:t>Land</a:t>
            </a:r>
            <a:r>
              <a:rPr lang="en-US" sz="3150" b="1" dirty="0">
                <a:solidFill>
                  <a:schemeClr val="accent1">
                    <a:lumMod val="75000"/>
                  </a:schemeClr>
                </a:solidFill>
              </a:rPr>
              <a:t>: </a:t>
            </a:r>
            <a:r>
              <a:rPr lang="en-US" sz="3150" b="1" dirty="0" smtClean="0">
                <a:solidFill>
                  <a:schemeClr val="accent1">
                    <a:lumMod val="75000"/>
                  </a:schemeClr>
                </a:solidFill>
              </a:rPr>
              <a:t>PROPERTY </a:t>
            </a:r>
            <a:r>
              <a:rPr lang="en-US" sz="3150" b="1" dirty="0">
                <a:solidFill>
                  <a:schemeClr val="accent1">
                    <a:lumMod val="75000"/>
                  </a:schemeClr>
                </a:solidFill>
              </a:rPr>
              <a:t>&amp; all the </a:t>
            </a:r>
            <a:r>
              <a:rPr lang="en-US" sz="3150" b="1" dirty="0" smtClean="0">
                <a:solidFill>
                  <a:schemeClr val="accent1">
                    <a:lumMod val="75000"/>
                  </a:schemeClr>
                </a:solidFill>
              </a:rPr>
              <a:t>NATURAL RESOURCES </a:t>
            </a:r>
            <a:r>
              <a:rPr lang="en-US" sz="3150" b="1" dirty="0">
                <a:solidFill>
                  <a:schemeClr val="accent1">
                    <a:lumMod val="75000"/>
                  </a:schemeClr>
                </a:solidFill>
              </a:rPr>
              <a:t>involved in the production of a good or service</a:t>
            </a:r>
          </a:p>
          <a:p>
            <a:pPr lvl="1">
              <a:buFont typeface="Wingdings" panose="05000000000000000000" pitchFamily="2" charset="2"/>
              <a:buChar char="§"/>
            </a:pPr>
            <a:r>
              <a:rPr lang="en-US" sz="3150" b="1" dirty="0">
                <a:solidFill>
                  <a:schemeClr val="accent1">
                    <a:lumMod val="75000"/>
                  </a:schemeClr>
                </a:solidFill>
              </a:rPr>
              <a:t>Ex</a:t>
            </a:r>
            <a:r>
              <a:rPr lang="en-US" sz="3150" b="1" dirty="0" smtClean="0">
                <a:solidFill>
                  <a:schemeClr val="accent1">
                    <a:lumMod val="75000"/>
                  </a:schemeClr>
                </a:solidFill>
              </a:rPr>
              <a:t>.: SURFACE LAND, WATER, MINERALS, FISH &amp; ANIMALS, PLANTS</a:t>
            </a:r>
            <a:endParaRPr lang="en-US" sz="3150" b="1" dirty="0">
              <a:solidFill>
                <a:schemeClr val="accent1">
                  <a:lumMod val="75000"/>
                </a:schemeClr>
              </a:solidFill>
            </a:endParaRPr>
          </a:p>
          <a:p>
            <a:pPr lvl="1">
              <a:buFont typeface="Wingdings" panose="05000000000000000000" pitchFamily="2" charset="2"/>
              <a:buChar char="§"/>
            </a:pPr>
            <a:r>
              <a:rPr lang="en-US" sz="3150" b="1" u="sng" dirty="0">
                <a:solidFill>
                  <a:schemeClr val="accent1">
                    <a:lumMod val="75000"/>
                  </a:schemeClr>
                </a:solidFill>
              </a:rPr>
              <a:t>Natural resources</a:t>
            </a:r>
            <a:r>
              <a:rPr lang="en-US" sz="3150" b="1" dirty="0">
                <a:solidFill>
                  <a:schemeClr val="accent1">
                    <a:lumMod val="75000"/>
                  </a:schemeClr>
                </a:solidFill>
              </a:rPr>
              <a:t>: </a:t>
            </a:r>
            <a:r>
              <a:rPr lang="en-US" sz="3150" b="1" dirty="0" smtClean="0">
                <a:solidFill>
                  <a:schemeClr val="accent1">
                    <a:lumMod val="75000"/>
                  </a:schemeClr>
                </a:solidFill>
              </a:rPr>
              <a:t>RAW MATERIALS</a:t>
            </a:r>
            <a:r>
              <a:rPr lang="en-US" sz="3150" b="1" dirty="0" smtClean="0"/>
              <a:t> </a:t>
            </a:r>
            <a:r>
              <a:rPr lang="en-US" sz="3150" b="1" dirty="0"/>
              <a:t>in </a:t>
            </a:r>
            <a:r>
              <a:rPr lang="en-US" sz="3150" b="1" dirty="0" smtClean="0"/>
              <a:t>NATURE </a:t>
            </a:r>
            <a:r>
              <a:rPr lang="en-US" sz="3150" b="1" dirty="0"/>
              <a:t>used to </a:t>
            </a:r>
            <a:r>
              <a:rPr lang="en-US" sz="3150" b="1" dirty="0" smtClean="0"/>
              <a:t>PRODUCE </a:t>
            </a:r>
            <a:r>
              <a:rPr lang="en-US" sz="3150" b="1" dirty="0"/>
              <a:t>what humans </a:t>
            </a:r>
            <a:r>
              <a:rPr lang="en-US" sz="3150" b="1" dirty="0" smtClean="0"/>
              <a:t>NEED </a:t>
            </a:r>
            <a:r>
              <a:rPr lang="en-US" sz="3150" b="1" dirty="0"/>
              <a:t>or </a:t>
            </a:r>
            <a:r>
              <a:rPr lang="en-US" sz="3150" b="1" dirty="0" smtClean="0"/>
              <a:t>WANT</a:t>
            </a:r>
            <a:endParaRPr lang="en-US" sz="3150" b="1" dirty="0"/>
          </a:p>
          <a:p>
            <a:pPr lvl="1">
              <a:buFont typeface="Wingdings" panose="05000000000000000000" pitchFamily="2" charset="2"/>
              <a:buChar char="§"/>
            </a:pPr>
            <a:r>
              <a:rPr lang="en-US" sz="3150" b="1" dirty="0" smtClean="0">
                <a:solidFill>
                  <a:schemeClr val="accent1">
                    <a:lumMod val="75000"/>
                  </a:schemeClr>
                </a:solidFill>
              </a:rPr>
              <a:t>RENEWABLE </a:t>
            </a:r>
            <a:r>
              <a:rPr lang="en-US" sz="3150" b="1" dirty="0">
                <a:solidFill>
                  <a:schemeClr val="accent1">
                    <a:lumMod val="75000"/>
                  </a:schemeClr>
                </a:solidFill>
              </a:rPr>
              <a:t>resources</a:t>
            </a:r>
            <a:r>
              <a:rPr lang="en-US" sz="3150" b="1" dirty="0"/>
              <a:t>: </a:t>
            </a:r>
            <a:r>
              <a:rPr lang="en-US" sz="3150" b="1" dirty="0">
                <a:solidFill>
                  <a:schemeClr val="accent1">
                    <a:lumMod val="75000"/>
                  </a:schemeClr>
                </a:solidFill>
              </a:rPr>
              <a:t>can be </a:t>
            </a:r>
            <a:r>
              <a:rPr lang="en-US" sz="3150" b="1" dirty="0" smtClean="0">
                <a:solidFill>
                  <a:schemeClr val="accent1">
                    <a:lumMod val="75000"/>
                  </a:schemeClr>
                </a:solidFill>
              </a:rPr>
              <a:t>REPLENISHED </a:t>
            </a:r>
            <a:r>
              <a:rPr lang="en-US" sz="3150" b="1" dirty="0">
                <a:solidFill>
                  <a:schemeClr val="accent1">
                    <a:lumMod val="75000"/>
                  </a:schemeClr>
                </a:solidFill>
              </a:rPr>
              <a:t>or </a:t>
            </a:r>
            <a:r>
              <a:rPr lang="en-US" sz="3150" b="1" dirty="0" smtClean="0">
                <a:solidFill>
                  <a:schemeClr val="accent1">
                    <a:lumMod val="75000"/>
                  </a:schemeClr>
                </a:solidFill>
              </a:rPr>
              <a:t>REPLACED </a:t>
            </a:r>
            <a:r>
              <a:rPr lang="en-US" sz="3150" b="1" dirty="0"/>
              <a:t>over time (ex: we can use </a:t>
            </a:r>
            <a:r>
              <a:rPr lang="en-US" sz="3150" b="1" dirty="0" smtClean="0">
                <a:solidFill>
                  <a:srgbClr val="0070C0"/>
                </a:solidFill>
              </a:rPr>
              <a:t>TIMBER </a:t>
            </a:r>
            <a:r>
              <a:rPr lang="en-US" sz="3150" b="1" dirty="0">
                <a:solidFill>
                  <a:srgbClr val="0070C0"/>
                </a:solidFill>
              </a:rPr>
              <a:t>to make furniture, but then </a:t>
            </a:r>
            <a:r>
              <a:rPr lang="en-US" sz="3150" b="1" dirty="0" smtClean="0">
                <a:solidFill>
                  <a:srgbClr val="0070C0"/>
                </a:solidFill>
              </a:rPr>
              <a:t>PLANT </a:t>
            </a:r>
            <a:r>
              <a:rPr lang="en-US" sz="3150" b="1" dirty="0">
                <a:solidFill>
                  <a:srgbClr val="0070C0"/>
                </a:solidFill>
              </a:rPr>
              <a:t>more </a:t>
            </a:r>
            <a:r>
              <a:rPr lang="en-US" sz="3150" b="1" dirty="0" smtClean="0">
                <a:solidFill>
                  <a:srgbClr val="0070C0"/>
                </a:solidFill>
              </a:rPr>
              <a:t>TREES </a:t>
            </a:r>
            <a:r>
              <a:rPr lang="en-US" sz="3150" b="1" dirty="0">
                <a:solidFill>
                  <a:srgbClr val="0070C0"/>
                </a:solidFill>
              </a:rPr>
              <a:t>to replace the supply </a:t>
            </a:r>
            <a:r>
              <a:rPr lang="en-US" sz="3150" b="1" dirty="0"/>
              <a:t>for future use)</a:t>
            </a:r>
          </a:p>
          <a:p>
            <a:pPr lvl="1">
              <a:buFont typeface="Wingdings" panose="05000000000000000000" pitchFamily="2" charset="2"/>
              <a:buChar char="§"/>
            </a:pPr>
            <a:r>
              <a:rPr lang="en-US" sz="3150" b="1" dirty="0" smtClean="0">
                <a:solidFill>
                  <a:schemeClr val="accent1">
                    <a:lumMod val="75000"/>
                  </a:schemeClr>
                </a:solidFill>
              </a:rPr>
              <a:t>NON-RENEWABLE </a:t>
            </a:r>
            <a:r>
              <a:rPr lang="en-US" sz="3150" b="1" dirty="0">
                <a:solidFill>
                  <a:schemeClr val="accent1">
                    <a:lumMod val="75000"/>
                  </a:schemeClr>
                </a:solidFill>
              </a:rPr>
              <a:t>resources</a:t>
            </a:r>
            <a:r>
              <a:rPr lang="en-US" sz="3150" b="1" dirty="0"/>
              <a:t>: </a:t>
            </a:r>
            <a:r>
              <a:rPr lang="en-US" sz="3150" b="1" dirty="0">
                <a:solidFill>
                  <a:schemeClr val="accent1">
                    <a:lumMod val="75000"/>
                  </a:schemeClr>
                </a:solidFill>
              </a:rPr>
              <a:t>cannot be </a:t>
            </a:r>
            <a:r>
              <a:rPr lang="en-US" sz="3150" b="1" dirty="0" smtClean="0">
                <a:solidFill>
                  <a:schemeClr val="accent1">
                    <a:lumMod val="75000"/>
                  </a:schemeClr>
                </a:solidFill>
              </a:rPr>
              <a:t>REPLENISHED </a:t>
            </a:r>
            <a:r>
              <a:rPr lang="en-US" sz="3150" b="1" dirty="0" smtClean="0"/>
              <a:t>over </a:t>
            </a:r>
            <a:r>
              <a:rPr lang="en-US" sz="3150" b="1" dirty="0"/>
              <a:t>time (ex: </a:t>
            </a:r>
            <a:r>
              <a:rPr lang="en-US" sz="3150" b="1" dirty="0" smtClean="0">
                <a:solidFill>
                  <a:schemeClr val="accent1">
                    <a:lumMod val="75000"/>
                  </a:schemeClr>
                </a:solidFill>
              </a:rPr>
              <a:t>PETROLEUM or CRUDE OIL </a:t>
            </a:r>
            <a:r>
              <a:rPr lang="en-US" sz="3150" b="1" dirty="0" smtClean="0"/>
              <a:t>used </a:t>
            </a:r>
            <a:r>
              <a:rPr lang="en-US" sz="3150" b="1" dirty="0"/>
              <a:t>for energy takes </a:t>
            </a:r>
            <a:r>
              <a:rPr lang="en-US" sz="3150" b="1" dirty="0" smtClean="0"/>
              <a:t>MILLIONS </a:t>
            </a:r>
            <a:r>
              <a:rPr lang="en-US" sz="3150" b="1" dirty="0"/>
              <a:t>of years to replenish</a:t>
            </a:r>
            <a:r>
              <a:rPr lang="en-US" sz="3150" b="1" dirty="0" smtClean="0"/>
              <a:t>)</a:t>
            </a:r>
            <a:endParaRPr lang="en-US" sz="3150" b="1" dirty="0"/>
          </a:p>
        </p:txBody>
      </p:sp>
    </p:spTree>
    <p:extLst>
      <p:ext uri="{BB962C8B-B14F-4D97-AF65-F5344CB8AC3E}">
        <p14:creationId xmlns:p14="http://schemas.microsoft.com/office/powerpoint/2010/main" val="142981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§7.3 – FACTORS OF PRODUCTION</a:t>
            </a:r>
            <a:endParaRPr lang="en-US" b="1" dirty="0">
              <a:solidFill>
                <a:srgbClr val="FF0000"/>
              </a:solidFill>
              <a:latin typeface="+mn-lt"/>
            </a:endParaRPr>
          </a:p>
        </p:txBody>
      </p:sp>
      <p:sp>
        <p:nvSpPr>
          <p:cNvPr id="3" name="Content Placeholder 2"/>
          <p:cNvSpPr>
            <a:spLocks noGrp="1"/>
          </p:cNvSpPr>
          <p:nvPr>
            <p:ph idx="1"/>
          </p:nvPr>
        </p:nvSpPr>
        <p:spPr>
          <a:xfrm>
            <a:off x="0" y="495300"/>
            <a:ext cx="12192000" cy="6362699"/>
          </a:xfrm>
        </p:spPr>
        <p:txBody>
          <a:bodyPr>
            <a:noAutofit/>
          </a:bodyPr>
          <a:lstStyle/>
          <a:p>
            <a:pPr lvl="0">
              <a:buFont typeface="Wingdings" panose="05000000000000000000" pitchFamily="2" charset="2"/>
              <a:buChar char="§"/>
            </a:pPr>
            <a:r>
              <a:rPr lang="en-US" sz="3150" b="1" u="sng" dirty="0" smtClean="0">
                <a:solidFill>
                  <a:schemeClr val="accent1">
                    <a:lumMod val="75000"/>
                  </a:schemeClr>
                </a:solidFill>
              </a:rPr>
              <a:t>Labor</a:t>
            </a:r>
            <a:r>
              <a:rPr lang="en-US" sz="3150" b="1" dirty="0"/>
              <a:t>: </a:t>
            </a:r>
            <a:r>
              <a:rPr lang="en-US" sz="3150" b="1" dirty="0" smtClean="0"/>
              <a:t>CONTRIBUTIONS </a:t>
            </a:r>
            <a:r>
              <a:rPr lang="en-US" sz="3150" b="1" dirty="0"/>
              <a:t>of </a:t>
            </a:r>
            <a:r>
              <a:rPr lang="en-US" sz="3150" b="1" dirty="0" smtClean="0">
                <a:solidFill>
                  <a:schemeClr val="accent1">
                    <a:lumMod val="75000"/>
                  </a:schemeClr>
                </a:solidFill>
              </a:rPr>
              <a:t>HUMAN WORKERS </a:t>
            </a:r>
            <a:r>
              <a:rPr lang="en-US" sz="3150" b="1" dirty="0"/>
              <a:t>in producing a good or service; incl. both </a:t>
            </a:r>
            <a:r>
              <a:rPr lang="en-US" sz="3150" b="1" dirty="0" smtClean="0">
                <a:solidFill>
                  <a:schemeClr val="accent1">
                    <a:lumMod val="75000"/>
                  </a:schemeClr>
                </a:solidFill>
              </a:rPr>
              <a:t>MENTAL &amp; PHYSICAL EFFORTS </a:t>
            </a:r>
            <a:r>
              <a:rPr lang="en-US" sz="3150" b="1" dirty="0">
                <a:solidFill>
                  <a:schemeClr val="accent1">
                    <a:lumMod val="75000"/>
                  </a:schemeClr>
                </a:solidFill>
              </a:rPr>
              <a:t>efforts</a:t>
            </a:r>
          </a:p>
          <a:p>
            <a:pPr lvl="1">
              <a:buFont typeface="Wingdings" panose="05000000000000000000" pitchFamily="2" charset="2"/>
              <a:buChar char="§"/>
            </a:pPr>
            <a:r>
              <a:rPr lang="en-US" sz="3150" b="1" dirty="0"/>
              <a:t>Ex</a:t>
            </a:r>
            <a:r>
              <a:rPr lang="en-US" sz="3150" b="1" dirty="0" smtClean="0"/>
              <a:t>.: MECHANICS, ACCOUNTANTS, CHEFS, TEACHERS, PHYSICIANS</a:t>
            </a:r>
            <a:endParaRPr lang="en-US" sz="3200" b="1" dirty="0">
              <a:solidFill>
                <a:srgbClr val="FF0000"/>
              </a:solidFill>
            </a:endParaRPr>
          </a:p>
        </p:txBody>
      </p:sp>
    </p:spTree>
    <p:extLst>
      <p:ext uri="{BB962C8B-B14F-4D97-AF65-F5344CB8AC3E}">
        <p14:creationId xmlns:p14="http://schemas.microsoft.com/office/powerpoint/2010/main" val="84433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§7.3 – FACTORS OF PRODUCTION </a:t>
            </a:r>
            <a:r>
              <a:rPr lang="en-US" b="1" dirty="0" smtClean="0">
                <a:solidFill>
                  <a:srgbClr val="FF0000"/>
                </a:solidFill>
                <a:latin typeface="+mn-lt"/>
              </a:rPr>
              <a:t>(p. 517-518)</a:t>
            </a:r>
            <a:endParaRPr lang="en-US" b="1" dirty="0">
              <a:solidFill>
                <a:srgbClr val="FF0000"/>
              </a:solidFill>
              <a:latin typeface="+mn-lt"/>
            </a:endParaRPr>
          </a:p>
        </p:txBody>
      </p:sp>
      <p:sp>
        <p:nvSpPr>
          <p:cNvPr id="3" name="Content Placeholder 2"/>
          <p:cNvSpPr>
            <a:spLocks noGrp="1"/>
          </p:cNvSpPr>
          <p:nvPr>
            <p:ph idx="1"/>
          </p:nvPr>
        </p:nvSpPr>
        <p:spPr>
          <a:xfrm>
            <a:off x="0" y="495300"/>
            <a:ext cx="12192000" cy="6362699"/>
          </a:xfrm>
        </p:spPr>
        <p:txBody>
          <a:bodyPr>
            <a:noAutofit/>
          </a:bodyPr>
          <a:lstStyle/>
          <a:p>
            <a:pPr lvl="0">
              <a:buFont typeface="Wingdings" panose="05000000000000000000" pitchFamily="2" charset="2"/>
              <a:buChar char="§"/>
            </a:pPr>
            <a:r>
              <a:rPr lang="en-US" sz="2950" b="1" u="sng" dirty="0" smtClean="0">
                <a:solidFill>
                  <a:schemeClr val="accent1">
                    <a:lumMod val="75000"/>
                  </a:schemeClr>
                </a:solidFill>
              </a:rPr>
              <a:t>Capital</a:t>
            </a:r>
            <a:r>
              <a:rPr lang="en-US" sz="2950" b="1" dirty="0">
                <a:solidFill>
                  <a:schemeClr val="accent1">
                    <a:lumMod val="75000"/>
                  </a:schemeClr>
                </a:solidFill>
              </a:rPr>
              <a:t>:</a:t>
            </a:r>
            <a:r>
              <a:rPr lang="en-US" sz="2950" b="1" dirty="0"/>
              <a:t> </a:t>
            </a:r>
            <a:r>
              <a:rPr lang="en-US" sz="2950" b="1" dirty="0" smtClean="0">
                <a:solidFill>
                  <a:schemeClr val="accent1">
                    <a:lumMod val="75000"/>
                  </a:schemeClr>
                </a:solidFill>
              </a:rPr>
              <a:t>STRUCTURES &amp; EQUIPMENT </a:t>
            </a:r>
            <a:r>
              <a:rPr lang="en-US" sz="2950" b="1" dirty="0">
                <a:solidFill>
                  <a:schemeClr val="accent1">
                    <a:lumMod val="75000"/>
                  </a:schemeClr>
                </a:solidFill>
              </a:rPr>
              <a:t>involved in the </a:t>
            </a:r>
            <a:r>
              <a:rPr lang="en-US" sz="2950" b="1" dirty="0" smtClean="0">
                <a:solidFill>
                  <a:schemeClr val="accent1">
                    <a:lumMod val="75000"/>
                  </a:schemeClr>
                </a:solidFill>
              </a:rPr>
              <a:t>MANUFACTURING </a:t>
            </a:r>
            <a:r>
              <a:rPr lang="en-US" sz="2950" b="1" dirty="0">
                <a:solidFill>
                  <a:schemeClr val="accent1">
                    <a:lumMod val="75000"/>
                  </a:schemeClr>
                </a:solidFill>
              </a:rPr>
              <a:t>or production </a:t>
            </a:r>
            <a:r>
              <a:rPr lang="en-US" sz="2950" b="1" dirty="0" smtClean="0">
                <a:solidFill>
                  <a:schemeClr val="accent1">
                    <a:lumMod val="75000"/>
                  </a:schemeClr>
                </a:solidFill>
              </a:rPr>
              <a:t>PROCESS, </a:t>
            </a:r>
            <a:r>
              <a:rPr lang="en-US" sz="2950" b="1" dirty="0">
                <a:solidFill>
                  <a:schemeClr val="accent1">
                    <a:lumMod val="75000"/>
                  </a:schemeClr>
                </a:solidFill>
              </a:rPr>
              <a:t>including </a:t>
            </a:r>
            <a:r>
              <a:rPr lang="en-US" sz="2950" b="1" dirty="0" smtClean="0">
                <a:solidFill>
                  <a:schemeClr val="accent1">
                    <a:lumMod val="75000"/>
                  </a:schemeClr>
                </a:solidFill>
              </a:rPr>
              <a:t>HUMAN </a:t>
            </a:r>
            <a:r>
              <a:rPr lang="en-US" sz="2950" b="1" dirty="0">
                <a:solidFill>
                  <a:schemeClr val="accent1">
                    <a:lumMod val="75000"/>
                  </a:schemeClr>
                </a:solidFill>
              </a:rPr>
              <a:t>capital (157) and physical capital (incl. </a:t>
            </a:r>
            <a:r>
              <a:rPr lang="en-US" sz="2950" b="1" dirty="0" smtClean="0">
                <a:solidFill>
                  <a:schemeClr val="accent1">
                    <a:lumMod val="75000"/>
                  </a:schemeClr>
                </a:solidFill>
              </a:rPr>
              <a:t>CAPITAL </a:t>
            </a:r>
            <a:r>
              <a:rPr lang="en-US" sz="2950" b="1" dirty="0">
                <a:solidFill>
                  <a:schemeClr val="accent1">
                    <a:lumMod val="75000"/>
                  </a:schemeClr>
                </a:solidFill>
              </a:rPr>
              <a:t>goods</a:t>
            </a:r>
            <a:r>
              <a:rPr lang="en-US" sz="2950" b="1" dirty="0" smtClean="0">
                <a:solidFill>
                  <a:schemeClr val="accent1">
                    <a:lumMod val="75000"/>
                  </a:schemeClr>
                </a:solidFill>
              </a:rPr>
              <a:t>)</a:t>
            </a:r>
            <a:endParaRPr lang="en-US" sz="2950" b="1" dirty="0">
              <a:solidFill>
                <a:srgbClr val="FF0000"/>
              </a:solidFill>
            </a:endParaRPr>
          </a:p>
          <a:p>
            <a:pPr lvl="1">
              <a:buFont typeface="Wingdings" panose="05000000000000000000" pitchFamily="2" charset="2"/>
              <a:buChar char="§"/>
            </a:pPr>
            <a:r>
              <a:rPr lang="en-US" sz="2950" b="1" u="sng" dirty="0">
                <a:solidFill>
                  <a:schemeClr val="accent1">
                    <a:lumMod val="75000"/>
                  </a:schemeClr>
                </a:solidFill>
              </a:rPr>
              <a:t>Human capital</a:t>
            </a:r>
            <a:r>
              <a:rPr lang="en-US" sz="2950" b="1" dirty="0">
                <a:solidFill>
                  <a:schemeClr val="accent1">
                    <a:lumMod val="75000"/>
                  </a:schemeClr>
                </a:solidFill>
              </a:rPr>
              <a:t>: what makes workers more </a:t>
            </a:r>
            <a:r>
              <a:rPr lang="en-US" sz="2950" b="1" dirty="0" smtClean="0">
                <a:solidFill>
                  <a:schemeClr val="accent1">
                    <a:lumMod val="75000"/>
                  </a:schemeClr>
                </a:solidFill>
              </a:rPr>
              <a:t>PRODUCTIVE</a:t>
            </a:r>
          </a:p>
          <a:p>
            <a:pPr lvl="1">
              <a:buFont typeface="Wingdings" panose="05000000000000000000" pitchFamily="2" charset="2"/>
              <a:buChar char="§"/>
            </a:pPr>
            <a:r>
              <a:rPr lang="en-US" sz="2950" b="1" dirty="0" smtClean="0">
                <a:solidFill>
                  <a:schemeClr val="accent1">
                    <a:lumMod val="75000"/>
                  </a:schemeClr>
                </a:solidFill>
              </a:rPr>
              <a:t>KNOWLEDGE, SKILLS, &amp; EXPERIENCE </a:t>
            </a:r>
            <a:r>
              <a:rPr lang="en-US" sz="2950" b="1" dirty="0"/>
              <a:t>that </a:t>
            </a:r>
            <a:r>
              <a:rPr lang="en-US" sz="2950" b="1" dirty="0" smtClean="0"/>
              <a:t>workers bring </a:t>
            </a:r>
            <a:r>
              <a:rPr lang="en-US" sz="2950" b="1" dirty="0"/>
              <a:t>to </a:t>
            </a:r>
            <a:r>
              <a:rPr lang="en-US" sz="2950" b="1" dirty="0" smtClean="0"/>
              <a:t>production </a:t>
            </a:r>
            <a:r>
              <a:rPr lang="en-US" sz="2950" b="1" dirty="0"/>
              <a:t>of </a:t>
            </a:r>
            <a:r>
              <a:rPr lang="en-US" sz="2950" b="1" dirty="0" smtClean="0"/>
              <a:t>goods/services </a:t>
            </a:r>
          </a:p>
          <a:p>
            <a:pPr lvl="2">
              <a:buFont typeface="Wingdings" panose="05000000000000000000" pitchFamily="2" charset="2"/>
              <a:buChar char="§"/>
            </a:pPr>
            <a:r>
              <a:rPr lang="en-US" sz="2950" b="1" dirty="0" smtClean="0"/>
              <a:t>Ex</a:t>
            </a:r>
            <a:r>
              <a:rPr lang="en-US" sz="2950" b="1" dirty="0"/>
              <a:t>.: </a:t>
            </a:r>
            <a:r>
              <a:rPr lang="en-US" sz="2950" b="1" dirty="0" smtClean="0"/>
              <a:t>Medical knowledge, car repair skills, customer service experience</a:t>
            </a:r>
            <a:endParaRPr lang="en-US" sz="2950" b="1" dirty="0"/>
          </a:p>
          <a:p>
            <a:pPr lvl="1">
              <a:buFont typeface="Wingdings" panose="05000000000000000000" pitchFamily="2" charset="2"/>
              <a:buChar char="§"/>
            </a:pPr>
            <a:r>
              <a:rPr lang="en-US" sz="2950" b="1" u="sng" dirty="0">
                <a:solidFill>
                  <a:schemeClr val="accent1">
                    <a:lumMod val="75000"/>
                  </a:schemeClr>
                </a:solidFill>
              </a:rPr>
              <a:t>Physical </a:t>
            </a:r>
            <a:r>
              <a:rPr lang="en-US" sz="2950" b="1" u="sng" dirty="0" smtClean="0">
                <a:solidFill>
                  <a:schemeClr val="accent1">
                    <a:lumMod val="75000"/>
                  </a:schemeClr>
                </a:solidFill>
              </a:rPr>
              <a:t>Capital/CAPITAL Goods</a:t>
            </a:r>
            <a:r>
              <a:rPr lang="en-US" sz="2950" b="1" dirty="0">
                <a:solidFill>
                  <a:schemeClr val="accent1">
                    <a:lumMod val="75000"/>
                  </a:schemeClr>
                </a:solidFill>
              </a:rPr>
              <a:t>: </a:t>
            </a:r>
            <a:r>
              <a:rPr lang="en-US" sz="2950" b="1" dirty="0" smtClean="0">
                <a:solidFill>
                  <a:schemeClr val="accent1">
                    <a:lumMod val="75000"/>
                  </a:schemeClr>
                </a:solidFill>
              </a:rPr>
              <a:t>tangible </a:t>
            </a:r>
            <a:r>
              <a:rPr lang="en-US" sz="2950" b="1" dirty="0">
                <a:solidFill>
                  <a:schemeClr val="accent1">
                    <a:lumMod val="75000"/>
                  </a:schemeClr>
                </a:solidFill>
              </a:rPr>
              <a:t>inputs</a:t>
            </a:r>
            <a:r>
              <a:rPr lang="en-US" sz="2950" b="1" dirty="0"/>
              <a:t> required to </a:t>
            </a:r>
            <a:r>
              <a:rPr lang="en-US" sz="2950" b="1" dirty="0" smtClean="0"/>
              <a:t>PRODUCE goods/services </a:t>
            </a:r>
            <a:r>
              <a:rPr lang="en-US" sz="2950" b="1" dirty="0" smtClean="0">
                <a:solidFill>
                  <a:srgbClr val="FF0000"/>
                </a:solidFill>
              </a:rPr>
              <a:t>(517)</a:t>
            </a:r>
          </a:p>
          <a:p>
            <a:pPr lvl="2">
              <a:buFont typeface="Wingdings" panose="05000000000000000000" pitchFamily="2" charset="2"/>
              <a:buChar char="§"/>
            </a:pPr>
            <a:r>
              <a:rPr lang="en-US" sz="2950" b="1" dirty="0" smtClean="0">
                <a:solidFill>
                  <a:schemeClr val="accent1">
                    <a:lumMod val="75000"/>
                  </a:schemeClr>
                </a:solidFill>
              </a:rPr>
              <a:t>Satisfy </a:t>
            </a:r>
            <a:r>
              <a:rPr lang="en-US" sz="2950" b="1" dirty="0">
                <a:solidFill>
                  <a:schemeClr val="accent1">
                    <a:lumMod val="75000"/>
                  </a:schemeClr>
                </a:solidFill>
              </a:rPr>
              <a:t>our wants </a:t>
            </a:r>
            <a:r>
              <a:rPr lang="en-US" sz="2950" b="1" dirty="0" smtClean="0">
                <a:solidFill>
                  <a:schemeClr val="accent1">
                    <a:lumMod val="75000"/>
                  </a:schemeClr>
                </a:solidFill>
              </a:rPr>
              <a:t>INDIRECTLY</a:t>
            </a:r>
          </a:p>
          <a:p>
            <a:pPr lvl="2">
              <a:buFont typeface="Wingdings" panose="05000000000000000000" pitchFamily="2" charset="2"/>
              <a:buChar char="§"/>
            </a:pPr>
            <a:r>
              <a:rPr lang="en-US" sz="2950" b="1" dirty="0" smtClean="0"/>
              <a:t>Ex.: MACHINES, BUILDINGS, &amp; TOOLS USED TO PRODUCE GOODS/SERVICES WE NEED/WANT</a:t>
            </a:r>
          </a:p>
          <a:p>
            <a:pPr lvl="2">
              <a:buFont typeface="Wingdings" panose="05000000000000000000" pitchFamily="2" charset="2"/>
              <a:buChar char="§"/>
            </a:pPr>
            <a:r>
              <a:rPr lang="en-US" sz="2950" b="1" i="1" dirty="0" smtClean="0">
                <a:solidFill>
                  <a:schemeClr val="accent1">
                    <a:lumMod val="75000"/>
                  </a:schemeClr>
                </a:solidFill>
              </a:rPr>
              <a:t>Different</a:t>
            </a:r>
            <a:r>
              <a:rPr lang="en-US" sz="2950" b="1" dirty="0" smtClean="0">
                <a:solidFill>
                  <a:schemeClr val="accent1">
                    <a:lumMod val="75000"/>
                  </a:schemeClr>
                </a:solidFill>
              </a:rPr>
              <a:t> </a:t>
            </a:r>
            <a:r>
              <a:rPr lang="en-US" sz="2950" b="1" dirty="0">
                <a:solidFill>
                  <a:schemeClr val="accent1">
                    <a:lumMod val="75000"/>
                  </a:schemeClr>
                </a:solidFill>
              </a:rPr>
              <a:t>from </a:t>
            </a:r>
            <a:r>
              <a:rPr lang="en-US" sz="2950" b="1" dirty="0" smtClean="0">
                <a:solidFill>
                  <a:schemeClr val="accent1">
                    <a:lumMod val="75000"/>
                  </a:schemeClr>
                </a:solidFill>
              </a:rPr>
              <a:t>CONSUMER GOODS </a:t>
            </a:r>
            <a:r>
              <a:rPr lang="en-US" sz="2950" b="1" dirty="0">
                <a:solidFill>
                  <a:schemeClr val="accent1">
                    <a:lumMod val="75000"/>
                  </a:schemeClr>
                </a:solidFill>
              </a:rPr>
              <a:t>(things that </a:t>
            </a:r>
            <a:r>
              <a:rPr lang="en-US" sz="2950" b="1" dirty="0" smtClean="0">
                <a:solidFill>
                  <a:schemeClr val="accent1">
                    <a:lumMod val="75000"/>
                  </a:schemeClr>
                </a:solidFill>
              </a:rPr>
              <a:t>DIRECTLY </a:t>
            </a:r>
            <a:r>
              <a:rPr lang="en-US" sz="2950" b="1" dirty="0">
                <a:solidFill>
                  <a:schemeClr val="accent1">
                    <a:lumMod val="75000"/>
                  </a:schemeClr>
                </a:solidFill>
              </a:rPr>
              <a:t>satisfy our wants</a:t>
            </a:r>
            <a:r>
              <a:rPr lang="en-US" sz="2950" b="1" dirty="0"/>
              <a:t>, such as </a:t>
            </a:r>
            <a:r>
              <a:rPr lang="en-US" sz="2950" b="1" dirty="0" smtClean="0"/>
              <a:t>CLOTHES, CLOCKS, FOOD, </a:t>
            </a:r>
            <a:r>
              <a:rPr lang="en-US" sz="2950" b="1" dirty="0"/>
              <a:t>&amp; </a:t>
            </a:r>
            <a:r>
              <a:rPr lang="en-US" sz="2950" b="1" dirty="0" smtClean="0"/>
              <a:t>RADIOS)</a:t>
            </a:r>
            <a:endParaRPr lang="en-US" sz="2950" b="1" dirty="0"/>
          </a:p>
        </p:txBody>
      </p:sp>
    </p:spTree>
    <p:extLst>
      <p:ext uri="{BB962C8B-B14F-4D97-AF65-F5344CB8AC3E}">
        <p14:creationId xmlns:p14="http://schemas.microsoft.com/office/powerpoint/2010/main" val="347444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§7.3 – FACTORS OF PRODUCTION </a:t>
            </a:r>
            <a:r>
              <a:rPr lang="en-US" b="1" dirty="0" smtClean="0">
                <a:solidFill>
                  <a:srgbClr val="FF0000"/>
                </a:solidFill>
                <a:latin typeface="+mn-lt"/>
              </a:rPr>
              <a:t>(p. 517-518)</a:t>
            </a:r>
            <a:endParaRPr lang="en-US" b="1" dirty="0">
              <a:solidFill>
                <a:srgbClr val="FF0000"/>
              </a:solidFill>
              <a:latin typeface="+mn-lt"/>
            </a:endParaRPr>
          </a:p>
        </p:txBody>
      </p:sp>
      <p:sp>
        <p:nvSpPr>
          <p:cNvPr id="3" name="Content Placeholder 2"/>
          <p:cNvSpPr>
            <a:spLocks noGrp="1"/>
          </p:cNvSpPr>
          <p:nvPr>
            <p:ph idx="1"/>
          </p:nvPr>
        </p:nvSpPr>
        <p:spPr>
          <a:xfrm>
            <a:off x="0" y="495300"/>
            <a:ext cx="12192000" cy="6362699"/>
          </a:xfrm>
        </p:spPr>
        <p:txBody>
          <a:bodyPr>
            <a:noAutofit/>
          </a:bodyPr>
          <a:lstStyle/>
          <a:p>
            <a:pPr lvl="0">
              <a:buFont typeface="Wingdings" panose="05000000000000000000" pitchFamily="2" charset="2"/>
              <a:buChar char="§"/>
            </a:pPr>
            <a:r>
              <a:rPr lang="en-US" sz="3150" b="1" u="sng" dirty="0">
                <a:solidFill>
                  <a:schemeClr val="accent1">
                    <a:lumMod val="75000"/>
                  </a:schemeClr>
                </a:solidFill>
              </a:rPr>
              <a:t>Entrepreneurship</a:t>
            </a:r>
            <a:r>
              <a:rPr lang="en-US" sz="3150" b="1" dirty="0">
                <a:solidFill>
                  <a:schemeClr val="accent1">
                    <a:lumMod val="75000"/>
                  </a:schemeClr>
                </a:solidFill>
              </a:rPr>
              <a:t>:</a:t>
            </a:r>
            <a:r>
              <a:rPr lang="en-US" sz="3150" b="1" dirty="0"/>
              <a:t> </a:t>
            </a:r>
            <a:r>
              <a:rPr lang="en-US" sz="3150" b="1" dirty="0">
                <a:solidFill>
                  <a:schemeClr val="accent1">
                    <a:lumMod val="75000"/>
                  </a:schemeClr>
                </a:solidFill>
              </a:rPr>
              <a:t>the </a:t>
            </a:r>
            <a:r>
              <a:rPr lang="en-US" sz="3150" b="1" dirty="0" smtClean="0">
                <a:solidFill>
                  <a:schemeClr val="accent1">
                    <a:lumMod val="75000"/>
                  </a:schemeClr>
                </a:solidFill>
              </a:rPr>
              <a:t>CREATIVE, MANAGERIAL, </a:t>
            </a:r>
            <a:r>
              <a:rPr lang="en-US" sz="3150" b="1" dirty="0">
                <a:solidFill>
                  <a:schemeClr val="accent1">
                    <a:lumMod val="75000"/>
                  </a:schemeClr>
                </a:solidFill>
              </a:rPr>
              <a:t>&amp; </a:t>
            </a:r>
            <a:r>
              <a:rPr lang="en-US" sz="3150" b="1" dirty="0" smtClean="0">
                <a:solidFill>
                  <a:schemeClr val="accent1">
                    <a:lumMod val="75000"/>
                  </a:schemeClr>
                </a:solidFill>
              </a:rPr>
              <a:t>RISK-TAKING </a:t>
            </a:r>
            <a:r>
              <a:rPr lang="en-US" sz="3150" b="1" dirty="0">
                <a:solidFill>
                  <a:schemeClr val="accent1">
                    <a:lumMod val="75000"/>
                  </a:schemeClr>
                </a:solidFill>
              </a:rPr>
              <a:t>capabilities involved in </a:t>
            </a:r>
            <a:r>
              <a:rPr lang="en-US" sz="3150" b="1" dirty="0" smtClean="0">
                <a:solidFill>
                  <a:schemeClr val="accent1">
                    <a:lumMod val="75000"/>
                  </a:schemeClr>
                </a:solidFill>
              </a:rPr>
              <a:t>STARTING </a:t>
            </a:r>
            <a:r>
              <a:rPr lang="en-US" sz="3150" b="1" dirty="0">
                <a:solidFill>
                  <a:schemeClr val="accent1">
                    <a:lumMod val="75000"/>
                  </a:schemeClr>
                </a:solidFill>
              </a:rPr>
              <a:t>&amp; </a:t>
            </a:r>
            <a:r>
              <a:rPr lang="en-US" sz="3150" b="1" dirty="0" smtClean="0">
                <a:solidFill>
                  <a:schemeClr val="accent1">
                    <a:lumMod val="75000"/>
                  </a:schemeClr>
                </a:solidFill>
              </a:rPr>
              <a:t>RUNNING </a:t>
            </a:r>
            <a:r>
              <a:rPr lang="en-US" sz="3150" b="1" dirty="0">
                <a:solidFill>
                  <a:schemeClr val="accent1">
                    <a:lumMod val="75000"/>
                  </a:schemeClr>
                </a:solidFill>
              </a:rPr>
              <a:t>a </a:t>
            </a:r>
            <a:r>
              <a:rPr lang="en-US" sz="3150" b="1" dirty="0" smtClean="0">
                <a:solidFill>
                  <a:schemeClr val="accent1">
                    <a:lumMod val="75000"/>
                  </a:schemeClr>
                </a:solidFill>
              </a:rPr>
              <a:t>BUSINESS</a:t>
            </a:r>
            <a:endParaRPr lang="en-US" sz="3150" b="1" dirty="0">
              <a:solidFill>
                <a:schemeClr val="accent1">
                  <a:lumMod val="75000"/>
                </a:schemeClr>
              </a:solidFill>
            </a:endParaRPr>
          </a:p>
          <a:p>
            <a:pPr lvl="1">
              <a:buFont typeface="Wingdings" panose="05000000000000000000" pitchFamily="2" charset="2"/>
              <a:buChar char="§"/>
            </a:pPr>
            <a:r>
              <a:rPr lang="en-US" sz="3150" b="1" dirty="0"/>
              <a:t>Ex.: Developing a </a:t>
            </a:r>
            <a:r>
              <a:rPr lang="en-US" sz="3150" b="1" dirty="0" smtClean="0">
                <a:solidFill>
                  <a:schemeClr val="accent1">
                    <a:lumMod val="75000"/>
                  </a:schemeClr>
                </a:solidFill>
              </a:rPr>
              <a:t>BUSINESS MODEL </a:t>
            </a:r>
            <a:r>
              <a:rPr lang="en-US" sz="3150" b="1" dirty="0"/>
              <a:t>(plan for the conduct of </a:t>
            </a:r>
            <a:r>
              <a:rPr lang="en-US" sz="3150" b="1" dirty="0" smtClean="0"/>
              <a:t>BUSINESS OPERATIONS), </a:t>
            </a:r>
            <a:r>
              <a:rPr lang="en-US" sz="3150" b="1" dirty="0">
                <a:solidFill>
                  <a:schemeClr val="accent1">
                    <a:lumMod val="75000"/>
                  </a:schemeClr>
                </a:solidFill>
              </a:rPr>
              <a:t>raising </a:t>
            </a:r>
            <a:r>
              <a:rPr lang="en-US" sz="3150" b="1" dirty="0" smtClean="0">
                <a:solidFill>
                  <a:schemeClr val="accent1">
                    <a:lumMod val="75000"/>
                  </a:schemeClr>
                </a:solidFill>
              </a:rPr>
              <a:t>FUNDS</a:t>
            </a:r>
            <a:r>
              <a:rPr lang="en-US" sz="3150" b="1" dirty="0" smtClean="0"/>
              <a:t> </a:t>
            </a:r>
            <a:r>
              <a:rPr lang="en-US" sz="3150" b="1" dirty="0"/>
              <a:t>needed to form a business, </a:t>
            </a:r>
            <a:r>
              <a:rPr lang="en-US" sz="3150" b="1" dirty="0" smtClean="0">
                <a:solidFill>
                  <a:schemeClr val="accent1">
                    <a:lumMod val="75000"/>
                  </a:schemeClr>
                </a:solidFill>
              </a:rPr>
              <a:t>HIRING qualified workers </a:t>
            </a:r>
            <a:r>
              <a:rPr lang="en-US" sz="3150" b="1" dirty="0"/>
              <a:t>to produce </a:t>
            </a:r>
            <a:r>
              <a:rPr lang="en-US" sz="3150" b="1" dirty="0" smtClean="0"/>
              <a:t>goods/services, creating an </a:t>
            </a:r>
            <a:r>
              <a:rPr lang="en-US" sz="3150" b="1" dirty="0" smtClean="0">
                <a:solidFill>
                  <a:schemeClr val="accent1">
                    <a:lumMod val="75000"/>
                  </a:schemeClr>
                </a:solidFill>
              </a:rPr>
              <a:t>ADVERTISING campaign </a:t>
            </a:r>
            <a:r>
              <a:rPr lang="en-US" sz="3150" b="1" dirty="0" smtClean="0"/>
              <a:t>to make consumers want to buy (more) of your product</a:t>
            </a:r>
            <a:endParaRPr lang="en-US" sz="3150" b="1" dirty="0"/>
          </a:p>
        </p:txBody>
      </p:sp>
    </p:spTree>
    <p:extLst>
      <p:ext uri="{BB962C8B-B14F-4D97-AF65-F5344CB8AC3E}">
        <p14:creationId xmlns:p14="http://schemas.microsoft.com/office/powerpoint/2010/main" val="95303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3741"/>
          </a:xfrm>
        </p:spPr>
        <p:txBody>
          <a:bodyPr>
            <a:noAutofit/>
          </a:bodyPr>
          <a:lstStyle/>
          <a:p>
            <a:r>
              <a:rPr lang="en-US" sz="3000" b="1" dirty="0" smtClean="0">
                <a:solidFill>
                  <a:srgbClr val="0070C0"/>
                </a:solidFill>
                <a:latin typeface="+mn-lt"/>
              </a:rPr>
              <a:t>§7.4 – VOCAB LOG (11/09) </a:t>
            </a:r>
            <a:r>
              <a:rPr lang="en-US" sz="3000" b="1" dirty="0" smtClean="0">
                <a:solidFill>
                  <a:srgbClr val="0070C0"/>
                </a:solidFill>
                <a:latin typeface="+mn-lt"/>
                <a:sym typeface="Wingdings" panose="05000000000000000000" pitchFamily="2" charset="2"/>
              </a:rPr>
              <a:t> </a:t>
            </a:r>
            <a:r>
              <a:rPr lang="en-US" sz="3000" b="1" dirty="0" smtClean="0">
                <a:solidFill>
                  <a:srgbClr val="FF0000"/>
                </a:solidFill>
                <a:latin typeface="+mn-lt"/>
                <a:sym typeface="Wingdings" panose="05000000000000000000" pitchFamily="2" charset="2"/>
              </a:rPr>
              <a:t>Label as 7.4 &amp; 3/23</a:t>
            </a:r>
            <a:endParaRPr lang="en-US" sz="3000" b="1" dirty="0">
              <a:solidFill>
                <a:srgbClr val="FF0000"/>
              </a:solidFill>
              <a:latin typeface="+mn-lt"/>
            </a:endParaRPr>
          </a:p>
        </p:txBody>
      </p:sp>
      <p:sp>
        <p:nvSpPr>
          <p:cNvPr id="3" name="Content Placeholder 2"/>
          <p:cNvSpPr>
            <a:spLocks noGrp="1"/>
          </p:cNvSpPr>
          <p:nvPr>
            <p:ph idx="1"/>
          </p:nvPr>
        </p:nvSpPr>
        <p:spPr>
          <a:xfrm>
            <a:off x="0" y="654424"/>
            <a:ext cx="12192000" cy="6203576"/>
          </a:xfrm>
        </p:spPr>
        <p:txBody>
          <a:bodyPr>
            <a:noAutofit/>
          </a:bodyPr>
          <a:lstStyle/>
          <a:p>
            <a:pPr>
              <a:spcBef>
                <a:spcPts val="100"/>
              </a:spcBef>
              <a:buFont typeface="Wingdings" panose="05000000000000000000" pitchFamily="2" charset="2"/>
              <a:buChar char="§"/>
            </a:pPr>
            <a:r>
              <a:rPr lang="en-US" sz="3000" b="1" u="sng" dirty="0" smtClean="0">
                <a:solidFill>
                  <a:schemeClr val="bg2">
                    <a:lumMod val="10000"/>
                  </a:schemeClr>
                </a:solidFill>
              </a:rPr>
              <a:t>Market</a:t>
            </a:r>
            <a:r>
              <a:rPr lang="en-US" sz="3000" b="1" dirty="0" smtClean="0">
                <a:solidFill>
                  <a:schemeClr val="bg2">
                    <a:lumMod val="10000"/>
                  </a:schemeClr>
                </a:solidFill>
              </a:rPr>
              <a:t>: free &amp; willing exchange of goods/services b/w buyer &amp; seller</a:t>
            </a:r>
          </a:p>
          <a:p>
            <a:pPr>
              <a:spcBef>
                <a:spcPts val="100"/>
              </a:spcBef>
              <a:buFont typeface="Wingdings" panose="05000000000000000000" pitchFamily="2" charset="2"/>
              <a:buChar char="§"/>
            </a:pPr>
            <a:r>
              <a:rPr lang="en-US" sz="3000" b="1" u="sng" dirty="0">
                <a:solidFill>
                  <a:schemeClr val="bg2">
                    <a:lumMod val="10000"/>
                  </a:schemeClr>
                </a:solidFill>
              </a:rPr>
              <a:t>Factor markets</a:t>
            </a:r>
            <a:r>
              <a:rPr lang="en-US" sz="3000" b="1" dirty="0" smtClean="0">
                <a:solidFill>
                  <a:schemeClr val="bg2">
                    <a:lumMod val="10000"/>
                  </a:schemeClr>
                </a:solidFill>
              </a:rPr>
              <a:t>: where </a:t>
            </a:r>
            <a:r>
              <a:rPr lang="en-US" sz="3000" b="1" dirty="0" err="1" smtClean="0">
                <a:solidFill>
                  <a:schemeClr val="bg2">
                    <a:lumMod val="10000"/>
                  </a:schemeClr>
                </a:solidFill>
              </a:rPr>
              <a:t>indvs</a:t>
            </a:r>
            <a:r>
              <a:rPr lang="en-US" sz="3000" b="1" dirty="0" smtClean="0">
                <a:solidFill>
                  <a:schemeClr val="bg2">
                    <a:lumMod val="10000"/>
                  </a:schemeClr>
                </a:solidFill>
              </a:rPr>
              <a:t> earn income &amp; where productive resources (factors) are bought</a:t>
            </a:r>
            <a:endParaRPr lang="en-US" sz="3000" b="1" dirty="0">
              <a:solidFill>
                <a:schemeClr val="bg2">
                  <a:lumMod val="10000"/>
                </a:schemeClr>
              </a:solidFill>
            </a:endParaRPr>
          </a:p>
          <a:p>
            <a:pPr>
              <a:spcBef>
                <a:spcPts val="100"/>
              </a:spcBef>
              <a:buFont typeface="Wingdings" panose="05000000000000000000" pitchFamily="2" charset="2"/>
              <a:buChar char="§"/>
            </a:pPr>
            <a:r>
              <a:rPr lang="en-US" sz="3000" b="1" u="sng" dirty="0">
                <a:solidFill>
                  <a:schemeClr val="bg2">
                    <a:lumMod val="10000"/>
                  </a:schemeClr>
                </a:solidFill>
              </a:rPr>
              <a:t>Product markets</a:t>
            </a:r>
            <a:r>
              <a:rPr lang="en-US" sz="3000" b="1" dirty="0" smtClean="0">
                <a:solidFill>
                  <a:schemeClr val="bg2">
                    <a:lumMod val="10000"/>
                  </a:schemeClr>
                </a:solidFill>
              </a:rPr>
              <a:t>: where </a:t>
            </a:r>
            <a:r>
              <a:rPr lang="en-US" sz="3000" b="1" dirty="0" err="1" smtClean="0">
                <a:solidFill>
                  <a:schemeClr val="bg2">
                    <a:lumMod val="10000"/>
                  </a:schemeClr>
                </a:solidFill>
              </a:rPr>
              <a:t>indvs</a:t>
            </a:r>
            <a:r>
              <a:rPr lang="en-US" sz="3000" b="1" dirty="0" smtClean="0">
                <a:solidFill>
                  <a:schemeClr val="bg2">
                    <a:lumMod val="10000"/>
                  </a:schemeClr>
                </a:solidFill>
              </a:rPr>
              <a:t> spend their incomes on consumer goods &amp; where producers earn revenue by selling goods/services</a:t>
            </a:r>
            <a:endParaRPr lang="en-US" sz="3000" b="1" dirty="0">
              <a:solidFill>
                <a:schemeClr val="bg2">
                  <a:lumMod val="10000"/>
                </a:schemeClr>
              </a:solidFill>
            </a:endParaRPr>
          </a:p>
          <a:p>
            <a:pPr>
              <a:spcBef>
                <a:spcPts val="100"/>
              </a:spcBef>
              <a:buFont typeface="Wingdings" panose="05000000000000000000" pitchFamily="2" charset="2"/>
              <a:buChar char="§"/>
            </a:pPr>
            <a:r>
              <a:rPr lang="en-US" sz="3000" b="1" u="sng" dirty="0" smtClean="0">
                <a:solidFill>
                  <a:schemeClr val="bg2">
                    <a:lumMod val="10000"/>
                  </a:schemeClr>
                </a:solidFill>
              </a:rPr>
              <a:t>Circular flow model</a:t>
            </a:r>
            <a:r>
              <a:rPr lang="en-US" sz="3000" b="1" dirty="0" smtClean="0">
                <a:solidFill>
                  <a:schemeClr val="bg2">
                    <a:lumMod val="10000"/>
                  </a:schemeClr>
                </a:solidFill>
              </a:rPr>
              <a:t>: flow of goods/services, factors of production, &amp; money among the business, consumer, government, &amp; foreign sectors</a:t>
            </a:r>
          </a:p>
          <a:p>
            <a:pPr marL="0" indent="0" algn="ctr">
              <a:spcBef>
                <a:spcPts val="100"/>
              </a:spcBef>
              <a:buNone/>
            </a:pPr>
            <a:r>
              <a:rPr lang="en-US" sz="3000" b="1" dirty="0" smtClean="0">
                <a:solidFill>
                  <a:srgbClr val="FF0000"/>
                </a:solidFill>
              </a:rPr>
              <a:t>Have out your 7.4 notes</a:t>
            </a:r>
            <a:endParaRPr lang="en-US" sz="3000" b="1" dirty="0" smtClean="0">
              <a:solidFill>
                <a:schemeClr val="bg2">
                  <a:lumMod val="10000"/>
                </a:schemeClr>
              </a:solidFill>
            </a:endParaRPr>
          </a:p>
        </p:txBody>
      </p:sp>
    </p:spTree>
    <p:extLst>
      <p:ext uri="{BB962C8B-B14F-4D97-AF65-F5344CB8AC3E}">
        <p14:creationId xmlns:p14="http://schemas.microsoft.com/office/powerpoint/2010/main" val="3503568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§7.1 – FUNDAMENTALS OF ECONOMICS </a:t>
            </a:r>
            <a:r>
              <a:rPr lang="en-US" b="1" dirty="0" smtClean="0">
                <a:solidFill>
                  <a:srgbClr val="FF0000"/>
                </a:solidFill>
                <a:latin typeface="+mn-lt"/>
              </a:rPr>
              <a:t>(P. 499)</a:t>
            </a:r>
            <a:endParaRPr lang="en-US" b="1" dirty="0">
              <a:solidFill>
                <a:srgbClr val="FF0000"/>
              </a:solidFill>
              <a:latin typeface="+mn-lt"/>
            </a:endParaRPr>
          </a:p>
        </p:txBody>
      </p:sp>
      <p:sp>
        <p:nvSpPr>
          <p:cNvPr id="3" name="Content Placeholder 2"/>
          <p:cNvSpPr>
            <a:spLocks noGrp="1"/>
          </p:cNvSpPr>
          <p:nvPr>
            <p:ph idx="1"/>
          </p:nvPr>
        </p:nvSpPr>
        <p:spPr>
          <a:xfrm>
            <a:off x="0" y="495300"/>
            <a:ext cx="12192000" cy="6362699"/>
          </a:xfrm>
        </p:spPr>
        <p:txBody>
          <a:bodyPr>
            <a:noAutofit/>
          </a:bodyPr>
          <a:lstStyle/>
          <a:p>
            <a:pPr lvl="0">
              <a:spcBef>
                <a:spcPts val="600"/>
              </a:spcBef>
              <a:buFont typeface="Wingdings" panose="05000000000000000000" pitchFamily="2" charset="2"/>
              <a:buChar char="§"/>
            </a:pPr>
            <a:r>
              <a:rPr lang="en-US" sz="2700" b="1" i="1" u="sng" dirty="0"/>
              <a:t>Economics</a:t>
            </a:r>
            <a:r>
              <a:rPr lang="en-US" sz="2700" b="1" dirty="0"/>
              <a:t> is </a:t>
            </a:r>
            <a:r>
              <a:rPr lang="en-US" sz="2700" b="1" dirty="0" smtClean="0"/>
              <a:t>the </a:t>
            </a:r>
            <a:r>
              <a:rPr lang="en-US" sz="2700" b="1" dirty="0" smtClean="0">
                <a:solidFill>
                  <a:srgbClr val="0070C0"/>
                </a:solidFill>
              </a:rPr>
              <a:t>study </a:t>
            </a:r>
            <a:r>
              <a:rPr lang="en-US" sz="2700" b="1" dirty="0">
                <a:solidFill>
                  <a:srgbClr val="0070C0"/>
                </a:solidFill>
              </a:rPr>
              <a:t>of how we make </a:t>
            </a:r>
            <a:r>
              <a:rPr lang="en-US" sz="2700" b="1" dirty="0" smtClean="0">
                <a:solidFill>
                  <a:srgbClr val="0070C0"/>
                </a:solidFill>
              </a:rPr>
              <a:t>DECISIONS in world </a:t>
            </a:r>
            <a:r>
              <a:rPr lang="en-US" sz="2700" b="1" dirty="0">
                <a:solidFill>
                  <a:srgbClr val="0070C0"/>
                </a:solidFill>
              </a:rPr>
              <a:t>in which </a:t>
            </a:r>
            <a:r>
              <a:rPr lang="en-US" sz="2700" b="1" dirty="0" smtClean="0">
                <a:solidFill>
                  <a:srgbClr val="0070C0"/>
                </a:solidFill>
              </a:rPr>
              <a:t>RESOURCES are LIMITED </a:t>
            </a:r>
            <a:r>
              <a:rPr lang="en-US" sz="2700" b="1" dirty="0" smtClean="0"/>
              <a:t>as </a:t>
            </a:r>
            <a:r>
              <a:rPr lang="en-US" sz="2700" b="1" dirty="0"/>
              <a:t>well as how things are </a:t>
            </a:r>
            <a:r>
              <a:rPr lang="en-US" sz="2700" b="1" dirty="0" smtClean="0"/>
              <a:t>BOUGHT, SOLD, &amp; USED. </a:t>
            </a:r>
            <a:r>
              <a:rPr lang="en-US" sz="2700" b="1" dirty="0">
                <a:solidFill>
                  <a:srgbClr val="FF0000"/>
                </a:solidFill>
              </a:rPr>
              <a:t>(MAIN IDEA, </a:t>
            </a:r>
            <a:r>
              <a:rPr lang="en-US" sz="2700" b="1" dirty="0" smtClean="0">
                <a:solidFill>
                  <a:srgbClr val="FF0000"/>
                </a:solidFill>
              </a:rPr>
              <a:t>499</a:t>
            </a:r>
            <a:r>
              <a:rPr lang="en-US" sz="2700" b="1" dirty="0">
                <a:solidFill>
                  <a:srgbClr val="FF0000"/>
                </a:solidFill>
              </a:rPr>
              <a:t>)</a:t>
            </a:r>
          </a:p>
          <a:p>
            <a:pPr lvl="0">
              <a:spcBef>
                <a:spcPts val="600"/>
              </a:spcBef>
              <a:buFont typeface="Wingdings" panose="05000000000000000000" pitchFamily="2" charset="2"/>
              <a:buChar char="§"/>
            </a:pPr>
            <a:r>
              <a:rPr lang="en-US" sz="2700" b="1" i="1" u="sng" dirty="0">
                <a:solidFill>
                  <a:srgbClr val="0070C0"/>
                </a:solidFill>
              </a:rPr>
              <a:t>Needs</a:t>
            </a:r>
            <a:r>
              <a:rPr lang="en-US" sz="2700" b="1" dirty="0">
                <a:solidFill>
                  <a:srgbClr val="0070C0"/>
                </a:solidFill>
              </a:rPr>
              <a:t> are things </a:t>
            </a:r>
            <a:r>
              <a:rPr lang="en-US" sz="2700" b="1" dirty="0" smtClean="0">
                <a:solidFill>
                  <a:srgbClr val="0070C0"/>
                </a:solidFill>
              </a:rPr>
              <a:t>REQUIRED for </a:t>
            </a:r>
            <a:r>
              <a:rPr lang="en-US" sz="2700" b="1" dirty="0">
                <a:solidFill>
                  <a:srgbClr val="0070C0"/>
                </a:solidFill>
              </a:rPr>
              <a:t>survival </a:t>
            </a:r>
            <a:r>
              <a:rPr lang="en-US" sz="2700" b="1" dirty="0">
                <a:solidFill>
                  <a:srgbClr val="FF0000"/>
                </a:solidFill>
              </a:rPr>
              <a:t>(p. 499)</a:t>
            </a:r>
          </a:p>
          <a:p>
            <a:pPr lvl="1">
              <a:spcBef>
                <a:spcPts val="600"/>
              </a:spcBef>
              <a:buFont typeface="Wingdings" panose="05000000000000000000" pitchFamily="2" charset="2"/>
              <a:buChar char="§"/>
            </a:pPr>
            <a:r>
              <a:rPr lang="en-US" sz="2700" b="1" dirty="0"/>
              <a:t>Ex.: </a:t>
            </a:r>
            <a:r>
              <a:rPr lang="en-US" sz="2700" b="1" dirty="0" smtClean="0"/>
              <a:t>FOOD, CLOTHING, SHELTER</a:t>
            </a:r>
            <a:endParaRPr lang="en-US" sz="2700" b="1" dirty="0"/>
          </a:p>
          <a:p>
            <a:pPr lvl="0">
              <a:spcBef>
                <a:spcPts val="600"/>
              </a:spcBef>
              <a:buFont typeface="Wingdings" panose="05000000000000000000" pitchFamily="2" charset="2"/>
              <a:buChar char="§"/>
            </a:pPr>
            <a:r>
              <a:rPr lang="en-US" sz="2700" b="1" i="1" u="sng" dirty="0">
                <a:solidFill>
                  <a:srgbClr val="0070C0"/>
                </a:solidFill>
              </a:rPr>
              <a:t>Wants</a:t>
            </a:r>
            <a:r>
              <a:rPr lang="en-US" sz="2700" b="1" dirty="0">
                <a:solidFill>
                  <a:srgbClr val="0070C0"/>
                </a:solidFill>
              </a:rPr>
              <a:t> are things we would </a:t>
            </a:r>
            <a:r>
              <a:rPr lang="en-US" sz="2700" b="1" dirty="0" smtClean="0">
                <a:solidFill>
                  <a:srgbClr val="0070C0"/>
                </a:solidFill>
              </a:rPr>
              <a:t>LIKE to </a:t>
            </a:r>
            <a:r>
              <a:rPr lang="en-US" sz="2700" b="1" dirty="0">
                <a:solidFill>
                  <a:srgbClr val="0070C0"/>
                </a:solidFill>
              </a:rPr>
              <a:t>have </a:t>
            </a:r>
            <a:r>
              <a:rPr lang="en-US" sz="2700" b="1" dirty="0">
                <a:solidFill>
                  <a:srgbClr val="FF0000"/>
                </a:solidFill>
              </a:rPr>
              <a:t>(p. 499)</a:t>
            </a:r>
          </a:p>
          <a:p>
            <a:pPr lvl="1">
              <a:spcBef>
                <a:spcPts val="600"/>
              </a:spcBef>
              <a:buFont typeface="Wingdings" panose="05000000000000000000" pitchFamily="2" charset="2"/>
              <a:buChar char="§"/>
            </a:pPr>
            <a:r>
              <a:rPr lang="en-US" sz="2700" b="1" dirty="0"/>
              <a:t>Ex.: </a:t>
            </a:r>
            <a:r>
              <a:rPr lang="en-US" sz="2700" b="1" dirty="0" smtClean="0"/>
              <a:t>VACATIONS, ENTERTAINMENT</a:t>
            </a:r>
          </a:p>
          <a:p>
            <a:pPr lvl="0">
              <a:spcBef>
                <a:spcPts val="600"/>
              </a:spcBef>
              <a:buFont typeface="Wingdings" panose="05000000000000000000" pitchFamily="2" charset="2"/>
              <a:buChar char="§"/>
            </a:pPr>
            <a:r>
              <a:rPr lang="en-US" sz="2700" b="1" dirty="0">
                <a:solidFill>
                  <a:srgbClr val="0070C0"/>
                </a:solidFill>
              </a:rPr>
              <a:t>Resources are things </a:t>
            </a:r>
            <a:r>
              <a:rPr lang="en-US" sz="2700" b="1" dirty="0" smtClean="0">
                <a:solidFill>
                  <a:srgbClr val="0070C0"/>
                </a:solidFill>
              </a:rPr>
              <a:t>USED in MAKING GOODS or PRODUCING SERVICES</a:t>
            </a:r>
            <a:endParaRPr lang="en-US" sz="2700" b="1" dirty="0">
              <a:solidFill>
                <a:srgbClr val="0070C0"/>
              </a:solidFill>
            </a:endParaRPr>
          </a:p>
          <a:p>
            <a:pPr lvl="1">
              <a:spcBef>
                <a:spcPts val="600"/>
              </a:spcBef>
              <a:buFont typeface="Wingdings" panose="05000000000000000000" pitchFamily="2" charset="2"/>
              <a:buChar char="§"/>
            </a:pPr>
            <a:r>
              <a:rPr lang="en-US" sz="2700" b="1" dirty="0" smtClean="0"/>
              <a:t>TOOLS (machines</a:t>
            </a:r>
            <a:r>
              <a:rPr lang="en-US" sz="2700" b="1" dirty="0"/>
              <a:t>, hammers, computers, etc.), </a:t>
            </a:r>
            <a:r>
              <a:rPr lang="en-US" sz="2700" b="1" dirty="0" smtClean="0"/>
              <a:t>NATURAL RESOURCES (wood</a:t>
            </a:r>
            <a:r>
              <a:rPr lang="en-US" sz="2700" b="1" dirty="0"/>
              <a:t>, soil, water, etc.), &amp; </a:t>
            </a:r>
            <a:r>
              <a:rPr lang="en-US" sz="2700" b="1" dirty="0" smtClean="0"/>
              <a:t>HUMAN RESOURCES(labor</a:t>
            </a:r>
            <a:r>
              <a:rPr lang="en-US" sz="2700" b="1" dirty="0"/>
              <a:t>, skills, &amp; knowledge</a:t>
            </a:r>
            <a:r>
              <a:rPr lang="en-US" sz="2700" b="1" dirty="0" smtClean="0"/>
              <a:t>)</a:t>
            </a:r>
          </a:p>
          <a:p>
            <a:pPr lvl="0">
              <a:spcBef>
                <a:spcPts val="600"/>
              </a:spcBef>
              <a:buFont typeface="Wingdings" panose="05000000000000000000" pitchFamily="2" charset="2"/>
              <a:buChar char="§"/>
            </a:pPr>
            <a:r>
              <a:rPr lang="en-US" sz="2700" b="1" dirty="0">
                <a:solidFill>
                  <a:srgbClr val="0070C0"/>
                </a:solidFill>
              </a:rPr>
              <a:t>Central problem of economics is </a:t>
            </a:r>
            <a:r>
              <a:rPr lang="en-US" sz="2700" b="1" dirty="0" smtClean="0">
                <a:solidFill>
                  <a:srgbClr val="0070C0"/>
                </a:solidFill>
              </a:rPr>
              <a:t>SCARCITY</a:t>
            </a:r>
            <a:r>
              <a:rPr lang="en-US" sz="2700" b="1" dirty="0" smtClean="0"/>
              <a:t> </a:t>
            </a:r>
            <a:r>
              <a:rPr lang="en-US" sz="2700" b="1" dirty="0">
                <a:solidFill>
                  <a:srgbClr val="FF0000"/>
                </a:solidFill>
              </a:rPr>
              <a:t>(p. 501)</a:t>
            </a:r>
          </a:p>
          <a:p>
            <a:pPr lvl="1">
              <a:spcBef>
                <a:spcPts val="600"/>
              </a:spcBef>
              <a:buFont typeface="Wingdings" panose="05000000000000000000" pitchFamily="2" charset="2"/>
              <a:buChar char="§"/>
            </a:pPr>
            <a:r>
              <a:rPr lang="en-US" sz="2700" b="1" dirty="0"/>
              <a:t>We </a:t>
            </a:r>
            <a:r>
              <a:rPr lang="en-US" sz="2700" b="1" dirty="0">
                <a:solidFill>
                  <a:srgbClr val="0070C0"/>
                </a:solidFill>
              </a:rPr>
              <a:t>have </a:t>
            </a:r>
            <a:r>
              <a:rPr lang="en-US" sz="2700" b="1" dirty="0" smtClean="0">
                <a:solidFill>
                  <a:srgbClr val="0070C0"/>
                </a:solidFill>
              </a:rPr>
              <a:t>UNLIMITED WANTS </a:t>
            </a:r>
            <a:r>
              <a:rPr lang="en-US" sz="2700" b="1" dirty="0" smtClean="0">
                <a:solidFill>
                  <a:srgbClr val="0070C0"/>
                </a:solidFill>
              </a:rPr>
              <a:t>&amp; NEEDS</a:t>
            </a:r>
            <a:r>
              <a:rPr lang="en-US" sz="2700" b="1" dirty="0" smtClean="0"/>
              <a:t>, </a:t>
            </a:r>
            <a:r>
              <a:rPr lang="en-US" sz="2700" b="1" dirty="0"/>
              <a:t>but we have </a:t>
            </a:r>
            <a:r>
              <a:rPr lang="en-US" sz="2700" b="1" dirty="0" smtClean="0">
                <a:solidFill>
                  <a:srgbClr val="0070C0"/>
                </a:solidFill>
              </a:rPr>
              <a:t>LIMITED </a:t>
            </a:r>
            <a:r>
              <a:rPr lang="en-US" sz="2700" b="1" dirty="0" smtClean="0">
                <a:solidFill>
                  <a:srgbClr val="0070C0"/>
                </a:solidFill>
              </a:rPr>
              <a:t>RESOURCES </a:t>
            </a:r>
            <a:r>
              <a:rPr lang="en-US" sz="2700" b="1" dirty="0" smtClean="0"/>
              <a:t>to </a:t>
            </a:r>
            <a:r>
              <a:rPr lang="en-US" sz="2700" b="1" dirty="0"/>
              <a:t>make or provide them</a:t>
            </a:r>
          </a:p>
          <a:p>
            <a:pPr lvl="1">
              <a:spcBef>
                <a:spcPts val="600"/>
              </a:spcBef>
              <a:buFont typeface="Wingdings" panose="05000000000000000000" pitchFamily="2" charset="2"/>
              <a:buChar char="§"/>
            </a:pPr>
            <a:r>
              <a:rPr lang="en-US" sz="2700" b="1" dirty="0"/>
              <a:t>Therefore, we </a:t>
            </a:r>
            <a:r>
              <a:rPr lang="en-US" sz="2700" b="1" dirty="0">
                <a:solidFill>
                  <a:srgbClr val="0070C0"/>
                </a:solidFill>
              </a:rPr>
              <a:t>must make </a:t>
            </a:r>
            <a:r>
              <a:rPr lang="en-US" sz="2700" b="1" dirty="0" smtClean="0">
                <a:solidFill>
                  <a:srgbClr val="0070C0"/>
                </a:solidFill>
              </a:rPr>
              <a:t>ECONOMIC DECISIONS about </a:t>
            </a:r>
            <a:r>
              <a:rPr lang="en-US" sz="2700" b="1" dirty="0">
                <a:solidFill>
                  <a:srgbClr val="0070C0"/>
                </a:solidFill>
              </a:rPr>
              <a:t>what we would like to </a:t>
            </a:r>
            <a:r>
              <a:rPr lang="en-US" sz="2700" b="1" dirty="0" smtClean="0">
                <a:solidFill>
                  <a:srgbClr val="0070C0"/>
                </a:solidFill>
              </a:rPr>
              <a:t>have</a:t>
            </a:r>
            <a:endParaRPr lang="en-US" sz="2700" b="1" dirty="0">
              <a:solidFill>
                <a:srgbClr val="0070C0"/>
              </a:solidFill>
            </a:endParaRPr>
          </a:p>
          <a:p>
            <a:pPr lvl="1">
              <a:spcBef>
                <a:spcPts val="600"/>
              </a:spcBef>
              <a:buFont typeface="Wingdings" panose="05000000000000000000" pitchFamily="2" charset="2"/>
              <a:buChar char="§"/>
            </a:pPr>
            <a:endParaRPr lang="en-US" sz="2700" b="1" dirty="0"/>
          </a:p>
        </p:txBody>
      </p:sp>
    </p:spTree>
    <p:extLst>
      <p:ext uri="{BB962C8B-B14F-4D97-AF65-F5344CB8AC3E}">
        <p14:creationId xmlns:p14="http://schemas.microsoft.com/office/powerpoint/2010/main" val="359699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3387"/>
          </a:xfrm>
        </p:spPr>
        <p:txBody>
          <a:bodyPr>
            <a:normAutofit fontScale="90000"/>
          </a:bodyPr>
          <a:lstStyle/>
          <a:p>
            <a:r>
              <a:rPr lang="en-US" b="1" dirty="0" smtClean="0">
                <a:latin typeface="+mn-lt"/>
              </a:rPr>
              <a:t>7.4 – CIRCULAR FLOW MODEL OF ECONOMIC ACTIVITY</a:t>
            </a:r>
            <a:endParaRPr lang="en-US" b="1" dirty="0">
              <a:latin typeface="+mn-lt"/>
            </a:endParaRPr>
          </a:p>
        </p:txBody>
      </p:sp>
      <p:sp>
        <p:nvSpPr>
          <p:cNvPr id="3" name="Content Placeholder 2"/>
          <p:cNvSpPr>
            <a:spLocks noGrp="1"/>
          </p:cNvSpPr>
          <p:nvPr>
            <p:ph idx="1"/>
          </p:nvPr>
        </p:nvSpPr>
        <p:spPr>
          <a:xfrm>
            <a:off x="0" y="573741"/>
            <a:ext cx="12192000" cy="6284258"/>
          </a:xfrm>
        </p:spPr>
        <p:txBody>
          <a:bodyPr>
            <a:normAutofit/>
          </a:bodyPr>
          <a:lstStyle/>
          <a:p>
            <a:pPr lvl="0">
              <a:spcBef>
                <a:spcPts val="0"/>
              </a:spcBef>
              <a:buFont typeface="Wingdings" panose="05000000000000000000" pitchFamily="2" charset="2"/>
              <a:buChar char="§"/>
            </a:pPr>
            <a:r>
              <a:rPr lang="en-US" sz="3000" b="1" i="1" u="sng" dirty="0">
                <a:solidFill>
                  <a:srgbClr val="0070C0"/>
                </a:solidFill>
              </a:rPr>
              <a:t>Markets</a:t>
            </a:r>
            <a:r>
              <a:rPr lang="en-US" sz="3000" b="1" dirty="0"/>
              <a:t> are not necessarily </a:t>
            </a:r>
            <a:r>
              <a:rPr lang="en-US" sz="3000" b="1" dirty="0" smtClean="0"/>
              <a:t>PLACES, </a:t>
            </a:r>
            <a:r>
              <a:rPr lang="en-US" sz="3000" b="1" dirty="0"/>
              <a:t>they are any </a:t>
            </a:r>
            <a:r>
              <a:rPr lang="en-US" sz="3000" b="1" dirty="0" smtClean="0">
                <a:solidFill>
                  <a:srgbClr val="0070C0"/>
                </a:solidFill>
              </a:rPr>
              <a:t>FREE &amp; WILLING EXCHANGE </a:t>
            </a:r>
            <a:r>
              <a:rPr lang="en-US" sz="3000" b="1" dirty="0">
                <a:solidFill>
                  <a:srgbClr val="0070C0"/>
                </a:solidFill>
              </a:rPr>
              <a:t>of </a:t>
            </a:r>
            <a:r>
              <a:rPr lang="en-US" sz="3000" b="1" dirty="0" smtClean="0">
                <a:solidFill>
                  <a:srgbClr val="0070C0"/>
                </a:solidFill>
              </a:rPr>
              <a:t>GOODS </a:t>
            </a:r>
            <a:r>
              <a:rPr lang="en-US" sz="3000" b="1" dirty="0">
                <a:solidFill>
                  <a:srgbClr val="0070C0"/>
                </a:solidFill>
              </a:rPr>
              <a:t>&amp; </a:t>
            </a:r>
            <a:r>
              <a:rPr lang="en-US" sz="3000" b="1" dirty="0" smtClean="0">
                <a:solidFill>
                  <a:srgbClr val="0070C0"/>
                </a:solidFill>
              </a:rPr>
              <a:t>SERVICES</a:t>
            </a:r>
            <a:endParaRPr lang="en-US" sz="3000" b="1" dirty="0">
              <a:solidFill>
                <a:srgbClr val="0070C0"/>
              </a:solidFill>
            </a:endParaRPr>
          </a:p>
          <a:p>
            <a:pPr lvl="0">
              <a:spcBef>
                <a:spcPts val="0"/>
              </a:spcBef>
              <a:buFont typeface="Wingdings" panose="05000000000000000000" pitchFamily="2" charset="2"/>
              <a:buChar char="§"/>
            </a:pPr>
            <a:r>
              <a:rPr lang="en-US" sz="3000" b="1" dirty="0"/>
              <a:t>In a </a:t>
            </a:r>
            <a:r>
              <a:rPr lang="en-US" sz="3000" b="1" dirty="0">
                <a:solidFill>
                  <a:srgbClr val="0070C0"/>
                </a:solidFill>
              </a:rPr>
              <a:t>market economy the </a:t>
            </a:r>
            <a:r>
              <a:rPr lang="en-US" sz="3000" b="1" dirty="0" smtClean="0">
                <a:solidFill>
                  <a:srgbClr val="0070C0"/>
                </a:solidFill>
              </a:rPr>
              <a:t>FLOW </a:t>
            </a:r>
            <a:r>
              <a:rPr lang="en-US" sz="3000" b="1" dirty="0">
                <a:solidFill>
                  <a:srgbClr val="0070C0"/>
                </a:solidFill>
              </a:rPr>
              <a:t>of </a:t>
            </a:r>
            <a:r>
              <a:rPr lang="en-US" sz="3000" b="1" dirty="0" smtClean="0">
                <a:solidFill>
                  <a:srgbClr val="0070C0"/>
                </a:solidFill>
              </a:rPr>
              <a:t>RESOURCES, GOODS/SERVICES, &amp; MONEY </a:t>
            </a:r>
            <a:r>
              <a:rPr lang="en-US" sz="3000" b="1" dirty="0">
                <a:solidFill>
                  <a:srgbClr val="0070C0"/>
                </a:solidFill>
              </a:rPr>
              <a:t>is </a:t>
            </a:r>
            <a:r>
              <a:rPr lang="en-US" sz="3000" b="1" dirty="0" smtClean="0">
                <a:solidFill>
                  <a:srgbClr val="0070C0"/>
                </a:solidFill>
              </a:rPr>
              <a:t>CIRCULAR</a:t>
            </a:r>
            <a:endParaRPr lang="en-US" sz="3000" b="1" dirty="0">
              <a:solidFill>
                <a:srgbClr val="0070C0"/>
              </a:solidFill>
            </a:endParaRPr>
          </a:p>
          <a:p>
            <a:pPr lvl="0">
              <a:spcBef>
                <a:spcPts val="0"/>
              </a:spcBef>
              <a:buFont typeface="Wingdings" panose="05000000000000000000" pitchFamily="2" charset="2"/>
              <a:buChar char="§"/>
            </a:pPr>
            <a:r>
              <a:rPr lang="en-US" sz="3000" b="1" dirty="0"/>
              <a:t>This flow involves </a:t>
            </a:r>
            <a:r>
              <a:rPr lang="en-US" sz="3000" b="1" dirty="0">
                <a:solidFill>
                  <a:srgbClr val="0070C0"/>
                </a:solidFill>
              </a:rPr>
              <a:t>four </a:t>
            </a:r>
            <a:r>
              <a:rPr lang="en-US" sz="3000" b="1" dirty="0" smtClean="0">
                <a:solidFill>
                  <a:srgbClr val="0070C0"/>
                </a:solidFill>
              </a:rPr>
              <a:t>SECTORS: CONSUMER, BUSINESS, GOVT, &amp; FOREIGN</a:t>
            </a:r>
          </a:p>
          <a:p>
            <a:pPr lvl="0">
              <a:spcBef>
                <a:spcPts val="0"/>
              </a:spcBef>
              <a:buFont typeface="Wingdings" panose="05000000000000000000" pitchFamily="2" charset="2"/>
              <a:buChar char="§"/>
            </a:pPr>
            <a:r>
              <a:rPr lang="en-US" sz="3000" b="1" i="1" u="sng" dirty="0">
                <a:solidFill>
                  <a:srgbClr val="0070C0"/>
                </a:solidFill>
              </a:rPr>
              <a:t>Consumer sector</a:t>
            </a:r>
            <a:r>
              <a:rPr lang="en-US" sz="3000" b="1" dirty="0">
                <a:solidFill>
                  <a:srgbClr val="0070C0"/>
                </a:solidFill>
              </a:rPr>
              <a:t>: producers spend money &amp;</a:t>
            </a:r>
            <a:r>
              <a:rPr lang="en-US" sz="3000" b="1" dirty="0" smtClean="0">
                <a:solidFill>
                  <a:srgbClr val="0070C0"/>
                </a:solidFill>
              </a:rPr>
              <a:t> </a:t>
            </a:r>
            <a:r>
              <a:rPr lang="en-US" sz="3000" b="1" dirty="0">
                <a:solidFill>
                  <a:srgbClr val="0070C0"/>
                </a:solidFill>
              </a:rPr>
              <a:t>consumers earn their income in </a:t>
            </a:r>
            <a:r>
              <a:rPr lang="en-US" sz="3000" b="1" i="1" u="sng" dirty="0">
                <a:solidFill>
                  <a:srgbClr val="0070C0"/>
                </a:solidFill>
              </a:rPr>
              <a:t>FACTOR markets</a:t>
            </a:r>
            <a:r>
              <a:rPr lang="en-US" sz="3000" b="1" dirty="0">
                <a:solidFill>
                  <a:srgbClr val="0070C0"/>
                </a:solidFill>
              </a:rPr>
              <a:t> (where PRODUCTIVE resources are BOUGHT &amp; SOLD)</a:t>
            </a:r>
          </a:p>
          <a:p>
            <a:pPr lvl="1">
              <a:spcBef>
                <a:spcPts val="0"/>
              </a:spcBef>
              <a:buFont typeface="Wingdings" panose="05000000000000000000" pitchFamily="2" charset="2"/>
              <a:buChar char="§"/>
            </a:pPr>
            <a:r>
              <a:rPr lang="en-US" sz="3000" b="1" dirty="0"/>
              <a:t>Consumers, as </a:t>
            </a:r>
            <a:r>
              <a:rPr lang="en-US" sz="3000" b="1" dirty="0">
                <a:solidFill>
                  <a:srgbClr val="0070C0"/>
                </a:solidFill>
              </a:rPr>
              <a:t>WORKERS, </a:t>
            </a:r>
            <a:r>
              <a:rPr lang="en-US" sz="3000" b="1" dirty="0"/>
              <a:t>earn their </a:t>
            </a:r>
            <a:r>
              <a:rPr lang="en-US" sz="3000" b="1" dirty="0">
                <a:solidFill>
                  <a:srgbClr val="0070C0"/>
                </a:solidFill>
              </a:rPr>
              <a:t>income in WAGES, SALARIES, &amp; TIPS </a:t>
            </a:r>
            <a:r>
              <a:rPr lang="en-US" sz="3000" b="1" dirty="0"/>
              <a:t>in exchange for their LABOR</a:t>
            </a:r>
          </a:p>
          <a:p>
            <a:pPr lvl="1">
              <a:spcBef>
                <a:spcPts val="0"/>
              </a:spcBef>
              <a:buFont typeface="Wingdings" panose="05000000000000000000" pitchFamily="2" charset="2"/>
              <a:buChar char="§"/>
            </a:pPr>
            <a:r>
              <a:rPr lang="en-US" sz="3000" b="1" dirty="0"/>
              <a:t>Consumers, as </a:t>
            </a:r>
            <a:r>
              <a:rPr lang="en-US" sz="3000" b="1" dirty="0">
                <a:solidFill>
                  <a:srgbClr val="0070C0"/>
                </a:solidFill>
              </a:rPr>
              <a:t>OWNERS of land/buildings </a:t>
            </a:r>
            <a:r>
              <a:rPr lang="en-US" sz="3000" b="1" dirty="0"/>
              <a:t>may loan it in return for income known as </a:t>
            </a:r>
            <a:r>
              <a:rPr lang="en-US" sz="3000" b="1" dirty="0">
                <a:solidFill>
                  <a:srgbClr val="0070C0"/>
                </a:solidFill>
              </a:rPr>
              <a:t>RENT</a:t>
            </a:r>
          </a:p>
          <a:p>
            <a:pPr lvl="1">
              <a:spcBef>
                <a:spcPts val="0"/>
              </a:spcBef>
              <a:buFont typeface="Wingdings" panose="05000000000000000000" pitchFamily="2" charset="2"/>
              <a:buChar char="§"/>
            </a:pPr>
            <a:r>
              <a:rPr lang="en-US" sz="3000" b="1" dirty="0"/>
              <a:t>Consumers, as </a:t>
            </a:r>
            <a:r>
              <a:rPr lang="en-US" sz="3000" b="1" dirty="0">
                <a:solidFill>
                  <a:srgbClr val="0070C0"/>
                </a:solidFill>
              </a:rPr>
              <a:t>INVESTORS, own capital</a:t>
            </a:r>
            <a:r>
              <a:rPr lang="en-US" sz="3000" b="1" dirty="0"/>
              <a:t>, &amp; exchange it for </a:t>
            </a:r>
            <a:r>
              <a:rPr lang="en-US" sz="3000" b="1" dirty="0">
                <a:solidFill>
                  <a:srgbClr val="0070C0"/>
                </a:solidFill>
              </a:rPr>
              <a:t>INTEREST payments (on debt) </a:t>
            </a:r>
            <a:r>
              <a:rPr lang="en-US" sz="3000" b="1" dirty="0"/>
              <a:t>or for </a:t>
            </a:r>
            <a:r>
              <a:rPr lang="en-US" sz="3000" b="1" dirty="0">
                <a:solidFill>
                  <a:srgbClr val="0070C0"/>
                </a:solidFill>
              </a:rPr>
              <a:t>DIVIDEND payments (share of profits) </a:t>
            </a:r>
            <a:r>
              <a:rPr lang="en-US" sz="3000" b="1" dirty="0"/>
              <a:t>by those who use this </a:t>
            </a:r>
            <a:r>
              <a:rPr lang="en-US" sz="3000" b="1" dirty="0" smtClean="0"/>
              <a:t>capital</a:t>
            </a:r>
            <a:endParaRPr lang="en-US" sz="3000" b="1" dirty="0">
              <a:solidFill>
                <a:srgbClr val="0070C0"/>
              </a:solidFill>
            </a:endParaRPr>
          </a:p>
        </p:txBody>
      </p:sp>
    </p:spTree>
    <p:extLst>
      <p:ext uri="{BB962C8B-B14F-4D97-AF65-F5344CB8AC3E}">
        <p14:creationId xmlns:p14="http://schemas.microsoft.com/office/powerpoint/2010/main" val="3696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17175"/>
          </a:xfrm>
        </p:spPr>
        <p:txBody>
          <a:bodyPr>
            <a:normAutofit fontScale="90000"/>
          </a:bodyPr>
          <a:lstStyle/>
          <a:p>
            <a:r>
              <a:rPr lang="en-US" b="1" dirty="0" smtClean="0">
                <a:latin typeface="+mn-lt"/>
              </a:rPr>
              <a:t>7.4 – CIRCULAR FLOW MODEL OF ECONOMIC ACTIVITY</a:t>
            </a:r>
            <a:endParaRPr lang="en-US" b="1" dirty="0">
              <a:latin typeface="+mn-lt"/>
            </a:endParaRPr>
          </a:p>
        </p:txBody>
      </p:sp>
      <p:sp>
        <p:nvSpPr>
          <p:cNvPr id="3" name="Content Placeholder 2"/>
          <p:cNvSpPr>
            <a:spLocks noGrp="1"/>
          </p:cNvSpPr>
          <p:nvPr>
            <p:ph idx="1"/>
          </p:nvPr>
        </p:nvSpPr>
        <p:spPr>
          <a:xfrm>
            <a:off x="0" y="717176"/>
            <a:ext cx="12192000" cy="6140823"/>
          </a:xfrm>
        </p:spPr>
        <p:txBody>
          <a:bodyPr>
            <a:normAutofit lnSpcReduction="10000"/>
          </a:bodyPr>
          <a:lstStyle/>
          <a:p>
            <a:pPr lvl="0">
              <a:spcBef>
                <a:spcPts val="0"/>
              </a:spcBef>
              <a:buFont typeface="Wingdings" panose="05000000000000000000" pitchFamily="2" charset="2"/>
              <a:buChar char="§"/>
            </a:pPr>
            <a:r>
              <a:rPr lang="en-US" sz="3000" b="1" i="1" u="sng" dirty="0">
                <a:solidFill>
                  <a:srgbClr val="0070C0"/>
                </a:solidFill>
              </a:rPr>
              <a:t>Business sector</a:t>
            </a:r>
            <a:r>
              <a:rPr lang="en-US" sz="3000" b="1" dirty="0">
                <a:solidFill>
                  <a:srgbClr val="0070C0"/>
                </a:solidFill>
              </a:rPr>
              <a:t>: consumers spend money and producers earn money in </a:t>
            </a:r>
            <a:r>
              <a:rPr lang="en-US" sz="3000" b="1" i="1" u="sng" dirty="0" smtClean="0">
                <a:solidFill>
                  <a:srgbClr val="0070C0"/>
                </a:solidFill>
              </a:rPr>
              <a:t>PRODUCT markets</a:t>
            </a:r>
            <a:r>
              <a:rPr lang="en-US" sz="3000" b="1" dirty="0" smtClean="0">
                <a:solidFill>
                  <a:srgbClr val="0070C0"/>
                </a:solidFill>
              </a:rPr>
              <a:t> </a:t>
            </a:r>
            <a:r>
              <a:rPr lang="en-US" sz="3000" b="1" dirty="0">
                <a:solidFill>
                  <a:srgbClr val="0070C0"/>
                </a:solidFill>
              </a:rPr>
              <a:t>(where producers offer </a:t>
            </a:r>
            <a:r>
              <a:rPr lang="en-US" sz="3000" b="1" dirty="0" smtClean="0">
                <a:solidFill>
                  <a:srgbClr val="0070C0"/>
                </a:solidFill>
              </a:rPr>
              <a:t>goods &amp; services </a:t>
            </a:r>
            <a:r>
              <a:rPr lang="en-US" sz="3000" b="1" dirty="0">
                <a:solidFill>
                  <a:srgbClr val="0070C0"/>
                </a:solidFill>
              </a:rPr>
              <a:t>for </a:t>
            </a:r>
            <a:r>
              <a:rPr lang="en-US" sz="3000" b="1" dirty="0" smtClean="0">
                <a:solidFill>
                  <a:srgbClr val="0070C0"/>
                </a:solidFill>
              </a:rPr>
              <a:t>SALE)</a:t>
            </a:r>
            <a:endParaRPr lang="en-US" sz="3000" b="1" dirty="0">
              <a:solidFill>
                <a:srgbClr val="0070C0"/>
              </a:solidFill>
            </a:endParaRPr>
          </a:p>
          <a:p>
            <a:pPr lvl="2">
              <a:spcBef>
                <a:spcPts val="0"/>
              </a:spcBef>
              <a:buFont typeface="Wingdings" panose="05000000000000000000" pitchFamily="2" charset="2"/>
              <a:buChar char="§"/>
            </a:pPr>
            <a:r>
              <a:rPr lang="en-US" sz="3000" b="1" dirty="0"/>
              <a:t>Businesses </a:t>
            </a:r>
            <a:r>
              <a:rPr lang="en-US" sz="3000" b="1" dirty="0">
                <a:solidFill>
                  <a:srgbClr val="0070C0"/>
                </a:solidFill>
              </a:rPr>
              <a:t>use the money</a:t>
            </a:r>
            <a:r>
              <a:rPr lang="en-US" sz="3000" b="1" dirty="0"/>
              <a:t> earned in </a:t>
            </a:r>
            <a:r>
              <a:rPr lang="en-US" sz="3000" b="1" dirty="0" smtClean="0"/>
              <a:t>PRODUCT </a:t>
            </a:r>
            <a:r>
              <a:rPr lang="en-US" sz="3000" b="1" dirty="0"/>
              <a:t>markets </a:t>
            </a:r>
            <a:r>
              <a:rPr lang="en-US" sz="3000" b="1" dirty="0">
                <a:solidFill>
                  <a:srgbClr val="0070C0"/>
                </a:solidFill>
              </a:rPr>
              <a:t>to purchase productive resources, or </a:t>
            </a:r>
            <a:r>
              <a:rPr lang="en-US" sz="3000" b="1" dirty="0" smtClean="0">
                <a:solidFill>
                  <a:srgbClr val="0070C0"/>
                </a:solidFill>
              </a:rPr>
              <a:t>FACTORS OF PRODUCTION, </a:t>
            </a:r>
            <a:r>
              <a:rPr lang="en-US" sz="3000" b="1" dirty="0"/>
              <a:t>such as </a:t>
            </a:r>
            <a:r>
              <a:rPr lang="en-US" sz="3000" b="1" dirty="0" smtClean="0"/>
              <a:t>NATURAL RESOURCES, LABOR, &amp; CAPITAL </a:t>
            </a:r>
            <a:r>
              <a:rPr lang="en-US" sz="3000" b="1" dirty="0"/>
              <a:t>goods</a:t>
            </a:r>
          </a:p>
          <a:p>
            <a:pPr lvl="2">
              <a:spcBef>
                <a:spcPts val="0"/>
              </a:spcBef>
              <a:buFont typeface="Wingdings" panose="05000000000000000000" pitchFamily="2" charset="2"/>
              <a:buChar char="§"/>
            </a:pPr>
            <a:r>
              <a:rPr lang="en-US" sz="3000" b="1" dirty="0"/>
              <a:t>Businesses purchase more factors to continue </a:t>
            </a:r>
            <a:r>
              <a:rPr lang="en-US" sz="3000" b="1" dirty="0">
                <a:solidFill>
                  <a:srgbClr val="0070C0"/>
                </a:solidFill>
              </a:rPr>
              <a:t>to </a:t>
            </a:r>
            <a:r>
              <a:rPr lang="en-US" sz="3000" b="1" dirty="0" smtClean="0">
                <a:solidFill>
                  <a:srgbClr val="0070C0"/>
                </a:solidFill>
              </a:rPr>
              <a:t>PRODUCE </a:t>
            </a:r>
            <a:r>
              <a:rPr lang="en-US" sz="3000" b="1" dirty="0">
                <a:solidFill>
                  <a:srgbClr val="0070C0"/>
                </a:solidFill>
              </a:rPr>
              <a:t>more </a:t>
            </a:r>
            <a:r>
              <a:rPr lang="en-US" sz="3000" b="1" dirty="0" smtClean="0">
                <a:solidFill>
                  <a:srgbClr val="0070C0"/>
                </a:solidFill>
              </a:rPr>
              <a:t>GOODS/SERVICES</a:t>
            </a:r>
          </a:p>
          <a:p>
            <a:pPr lvl="0">
              <a:spcBef>
                <a:spcPts val="0"/>
              </a:spcBef>
              <a:buFont typeface="Wingdings" panose="05000000000000000000" pitchFamily="2" charset="2"/>
              <a:buChar char="§"/>
            </a:pPr>
            <a:r>
              <a:rPr lang="en-US" sz="3000" b="1" i="1" u="sng" dirty="0">
                <a:solidFill>
                  <a:srgbClr val="0070C0"/>
                </a:solidFill>
              </a:rPr>
              <a:t>Government sector</a:t>
            </a:r>
            <a:r>
              <a:rPr lang="en-US" sz="3000" b="1" dirty="0"/>
              <a:t>: </a:t>
            </a:r>
          </a:p>
          <a:p>
            <a:pPr lvl="1">
              <a:spcBef>
                <a:spcPts val="0"/>
              </a:spcBef>
              <a:buFont typeface="Wingdings" panose="05000000000000000000" pitchFamily="2" charset="2"/>
              <a:buChar char="§"/>
            </a:pPr>
            <a:r>
              <a:rPr lang="en-US" sz="3000" b="1" dirty="0"/>
              <a:t>Because </a:t>
            </a:r>
            <a:r>
              <a:rPr lang="en-US" sz="3000" b="1" dirty="0" err="1">
                <a:solidFill>
                  <a:srgbClr val="0070C0"/>
                </a:solidFill>
              </a:rPr>
              <a:t>govt</a:t>
            </a:r>
            <a:r>
              <a:rPr lang="en-US" sz="3000" b="1" dirty="0">
                <a:solidFill>
                  <a:srgbClr val="0070C0"/>
                </a:solidFill>
              </a:rPr>
              <a:t> also PRODUCES goods/services</a:t>
            </a:r>
            <a:r>
              <a:rPr lang="en-US" sz="3000" b="1" dirty="0"/>
              <a:t>, it </a:t>
            </a:r>
            <a:r>
              <a:rPr lang="en-US" sz="3000" b="1" dirty="0">
                <a:solidFill>
                  <a:srgbClr val="0070C0"/>
                </a:solidFill>
              </a:rPr>
              <a:t>spends money (EXPENDITURES)</a:t>
            </a:r>
            <a:r>
              <a:rPr lang="en-US" sz="3000" b="1" dirty="0"/>
              <a:t> on productive resources (INPUTS) in FACTOR markets</a:t>
            </a:r>
          </a:p>
          <a:p>
            <a:pPr lvl="1">
              <a:spcBef>
                <a:spcPts val="0"/>
              </a:spcBef>
              <a:buFont typeface="Wingdings" panose="05000000000000000000" pitchFamily="2" charset="2"/>
              <a:buChar char="§"/>
            </a:pPr>
            <a:r>
              <a:rPr lang="en-US" sz="3000" b="1" dirty="0" err="1">
                <a:solidFill>
                  <a:srgbClr val="0070C0"/>
                </a:solidFill>
              </a:rPr>
              <a:t>Govt</a:t>
            </a:r>
            <a:r>
              <a:rPr lang="en-US" sz="3000" b="1" dirty="0">
                <a:solidFill>
                  <a:srgbClr val="0070C0"/>
                </a:solidFill>
              </a:rPr>
              <a:t> receives money (REVENUE)</a:t>
            </a:r>
            <a:r>
              <a:rPr lang="en-US" sz="3000" b="1" dirty="0"/>
              <a:t> in the form of TAXES, FINES, FEES, &amp; FARES (BUS/TRAIN)</a:t>
            </a:r>
          </a:p>
          <a:p>
            <a:pPr lvl="0">
              <a:spcBef>
                <a:spcPts val="0"/>
              </a:spcBef>
              <a:buFont typeface="Wingdings" panose="05000000000000000000" pitchFamily="2" charset="2"/>
              <a:buChar char="§"/>
            </a:pPr>
            <a:r>
              <a:rPr lang="en-US" sz="3000" b="1" i="1" u="sng" dirty="0">
                <a:solidFill>
                  <a:srgbClr val="0070C0"/>
                </a:solidFill>
              </a:rPr>
              <a:t>Foreign sector</a:t>
            </a:r>
            <a:r>
              <a:rPr lang="en-US" sz="3000" b="1" dirty="0"/>
              <a:t>:</a:t>
            </a:r>
          </a:p>
          <a:p>
            <a:pPr lvl="2">
              <a:spcBef>
                <a:spcPts val="0"/>
              </a:spcBef>
              <a:buFont typeface="Wingdings" panose="05000000000000000000" pitchFamily="2" charset="2"/>
              <a:buChar char="§"/>
            </a:pPr>
            <a:r>
              <a:rPr lang="en-US" sz="3000" b="1" dirty="0"/>
              <a:t>Represents </a:t>
            </a:r>
            <a:r>
              <a:rPr lang="en-US" sz="3000" b="1" dirty="0">
                <a:solidFill>
                  <a:srgbClr val="0070C0"/>
                </a:solidFill>
              </a:rPr>
              <a:t>all of the COUNTRIES in the WORLD</a:t>
            </a:r>
          </a:p>
          <a:p>
            <a:pPr lvl="2">
              <a:spcBef>
                <a:spcPts val="0"/>
              </a:spcBef>
              <a:buFont typeface="Wingdings" panose="05000000000000000000" pitchFamily="2" charset="2"/>
              <a:buChar char="§"/>
            </a:pPr>
            <a:r>
              <a:rPr lang="en-US" sz="3000" b="1" dirty="0"/>
              <a:t>We both BUY &amp; SELL goods/services in FACTOR &amp; PRODUCT MARKETS in other </a:t>
            </a:r>
            <a:r>
              <a:rPr lang="en-US" sz="3000" b="1" dirty="0" smtClean="0"/>
              <a:t>COUNTRIES</a:t>
            </a:r>
            <a:endParaRPr lang="en-US" sz="3000" b="1" dirty="0"/>
          </a:p>
        </p:txBody>
      </p:sp>
    </p:spTree>
    <p:extLst>
      <p:ext uri="{BB962C8B-B14F-4D97-AF65-F5344CB8AC3E}">
        <p14:creationId xmlns:p14="http://schemas.microsoft.com/office/powerpoint/2010/main" val="109861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90281"/>
          </a:xfrm>
        </p:spPr>
        <p:txBody>
          <a:bodyPr>
            <a:normAutofit fontScale="90000"/>
          </a:bodyPr>
          <a:lstStyle/>
          <a:p>
            <a:r>
              <a:rPr lang="en-US" b="1" dirty="0" smtClean="0">
                <a:latin typeface="+mn-lt"/>
              </a:rPr>
              <a:t>7.4 – CIRCULAR FLOW MODEL OF ECONOMIC ACTIVITY</a:t>
            </a:r>
            <a:endParaRPr lang="en-US" b="1" dirty="0">
              <a:latin typeface="+mn-lt"/>
            </a:endParaRPr>
          </a:p>
        </p:txBody>
      </p:sp>
      <p:sp>
        <p:nvSpPr>
          <p:cNvPr id="3" name="Content Placeholder 2"/>
          <p:cNvSpPr>
            <a:spLocks noGrp="1"/>
          </p:cNvSpPr>
          <p:nvPr>
            <p:ph idx="1"/>
          </p:nvPr>
        </p:nvSpPr>
        <p:spPr>
          <a:xfrm>
            <a:off x="0" y="770965"/>
            <a:ext cx="5133975" cy="6087035"/>
          </a:xfrm>
        </p:spPr>
        <p:txBody>
          <a:bodyPr>
            <a:normAutofit fontScale="77500" lnSpcReduction="20000"/>
          </a:bodyPr>
          <a:lstStyle/>
          <a:p>
            <a:pPr marL="0" indent="0">
              <a:spcBef>
                <a:spcPts val="300"/>
              </a:spcBef>
              <a:buNone/>
            </a:pPr>
            <a:r>
              <a:rPr lang="en-US" sz="3100" b="1" i="1" dirty="0"/>
              <a:t>Complete the chart below. Use pages 521-523 and match the number of the appropriate statement corresponding with the arrows in the chart. </a:t>
            </a:r>
            <a:endParaRPr lang="en-US" sz="3100" b="1" dirty="0"/>
          </a:p>
          <a:p>
            <a:pPr>
              <a:spcBef>
                <a:spcPts val="300"/>
              </a:spcBef>
              <a:buNone/>
            </a:pPr>
            <a:r>
              <a:rPr lang="en-US" sz="3100" b="1" dirty="0"/>
              <a:t>(1) </a:t>
            </a:r>
            <a:r>
              <a:rPr lang="en-US" sz="3100" b="1" dirty="0" err="1"/>
              <a:t>Govt</a:t>
            </a:r>
            <a:r>
              <a:rPr lang="en-US" sz="3100" b="1" dirty="0"/>
              <a:t> receives labor (</a:t>
            </a:r>
            <a:r>
              <a:rPr lang="en-US" sz="3100" b="1" dirty="0" err="1"/>
              <a:t>govt</a:t>
            </a:r>
            <a:r>
              <a:rPr lang="en-US" sz="3100" b="1" dirty="0"/>
              <a:t> workers) &amp; tax payments from citizens </a:t>
            </a:r>
          </a:p>
          <a:p>
            <a:pPr>
              <a:spcBef>
                <a:spcPts val="300"/>
              </a:spcBef>
              <a:buNone/>
            </a:pPr>
            <a:r>
              <a:rPr lang="en-US" sz="3100" b="1" dirty="0"/>
              <a:t>(2) Consumers earn their income from wages, salaries, tips, rent, or interest/dividend payments</a:t>
            </a:r>
          </a:p>
          <a:p>
            <a:pPr>
              <a:spcBef>
                <a:spcPts val="300"/>
              </a:spcBef>
              <a:buNone/>
            </a:pPr>
            <a:r>
              <a:rPr lang="en-US" sz="3100" b="1" dirty="0"/>
              <a:t>(3) Businesses sell goods/services that consumers need/want</a:t>
            </a:r>
          </a:p>
          <a:p>
            <a:pPr>
              <a:spcBef>
                <a:spcPts val="300"/>
              </a:spcBef>
              <a:buNone/>
            </a:pPr>
            <a:r>
              <a:rPr lang="en-US" sz="3100" b="1" dirty="0"/>
              <a:t>(4) Receives tax payments &amp; goods/services from businesses. </a:t>
            </a:r>
          </a:p>
          <a:p>
            <a:pPr>
              <a:spcBef>
                <a:spcPts val="300"/>
              </a:spcBef>
              <a:buNone/>
            </a:pPr>
            <a:r>
              <a:rPr lang="en-US" sz="3100" b="1" dirty="0"/>
              <a:t>(5) </a:t>
            </a:r>
            <a:r>
              <a:rPr lang="en-US" sz="3100" b="1" dirty="0" err="1"/>
              <a:t>Govt</a:t>
            </a:r>
            <a:r>
              <a:rPr lang="en-US" sz="3100" b="1" dirty="0"/>
              <a:t> provides public services &amp; transfer payments to citizens.</a:t>
            </a:r>
          </a:p>
          <a:p>
            <a:pPr>
              <a:spcBef>
                <a:spcPts val="300"/>
              </a:spcBef>
              <a:buNone/>
            </a:pPr>
            <a:r>
              <a:rPr lang="en-US" sz="3100" b="1" dirty="0"/>
              <a:t>(6) </a:t>
            </a:r>
            <a:r>
              <a:rPr lang="en-US" sz="3100" b="1" dirty="0" err="1"/>
              <a:t>Govt</a:t>
            </a:r>
            <a:r>
              <a:rPr lang="en-US" sz="3100" b="1" dirty="0"/>
              <a:t> provides subsidies &amp; services to businesses.</a:t>
            </a:r>
          </a:p>
          <a:p>
            <a:pPr>
              <a:spcBef>
                <a:spcPts val="300"/>
              </a:spcBef>
              <a:buNone/>
            </a:pPr>
            <a:r>
              <a:rPr lang="en-US" sz="3100" b="1" dirty="0"/>
              <a:t>(7) Consumers purchase goods/services</a:t>
            </a:r>
          </a:p>
          <a:p>
            <a:pPr>
              <a:spcBef>
                <a:spcPts val="300"/>
              </a:spcBef>
              <a:buNone/>
            </a:pPr>
            <a:r>
              <a:rPr lang="en-US" sz="3100" b="1" dirty="0"/>
              <a:t>(8) Businesses receive payments from consumers to purchase more inputs/factors</a:t>
            </a:r>
          </a:p>
          <a:p>
            <a:pPr marL="0" indent="0">
              <a:buNone/>
            </a:pPr>
            <a:endParaRPr lang="en-US" b="1" dirty="0"/>
          </a:p>
        </p:txBody>
      </p:sp>
      <p:sp>
        <p:nvSpPr>
          <p:cNvPr id="4" name="Flowchart: Connector 3"/>
          <p:cNvSpPr/>
          <p:nvPr/>
        </p:nvSpPr>
        <p:spPr>
          <a:xfrm>
            <a:off x="9772650" y="1162050"/>
            <a:ext cx="2419350" cy="1104900"/>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Flowchart: Connector 4"/>
          <p:cNvSpPr/>
          <p:nvPr/>
        </p:nvSpPr>
        <p:spPr>
          <a:xfrm>
            <a:off x="5133975" y="1162050"/>
            <a:ext cx="2419350" cy="1104900"/>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6" name="Flowchart: Connector 5"/>
          <p:cNvSpPr/>
          <p:nvPr/>
        </p:nvSpPr>
        <p:spPr>
          <a:xfrm>
            <a:off x="7453312" y="5114925"/>
            <a:ext cx="2419350" cy="1104900"/>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4686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05641"/>
          </a:xfrm>
        </p:spPr>
        <p:txBody>
          <a:bodyPr>
            <a:normAutofit fontScale="90000"/>
          </a:bodyPr>
          <a:lstStyle/>
          <a:p>
            <a:r>
              <a:rPr lang="en-US" b="1" dirty="0" smtClean="0">
                <a:latin typeface="+mn-lt"/>
              </a:rPr>
              <a:t>7.4 EXIT TICKET – </a:t>
            </a:r>
            <a:r>
              <a:rPr lang="en-US" b="1" dirty="0" smtClean="0">
                <a:solidFill>
                  <a:srgbClr val="FF0000"/>
                </a:solidFill>
                <a:latin typeface="+mn-lt"/>
              </a:rPr>
              <a:t>BOTTOM OF NOTES</a:t>
            </a:r>
            <a:endParaRPr lang="en-US" b="1" dirty="0">
              <a:solidFill>
                <a:srgbClr val="FF0000"/>
              </a:solidFill>
              <a:latin typeface="+mn-lt"/>
            </a:endParaRPr>
          </a:p>
        </p:txBody>
      </p:sp>
      <p:sp>
        <p:nvSpPr>
          <p:cNvPr id="3" name="Content Placeholder 2"/>
          <p:cNvSpPr>
            <a:spLocks noGrp="1"/>
          </p:cNvSpPr>
          <p:nvPr>
            <p:ph idx="1"/>
          </p:nvPr>
        </p:nvSpPr>
        <p:spPr>
          <a:xfrm>
            <a:off x="0" y="510639"/>
            <a:ext cx="12192000" cy="6347361"/>
          </a:xfrm>
        </p:spPr>
        <p:txBody>
          <a:bodyPr>
            <a:normAutofit fontScale="85000" lnSpcReduction="20000"/>
          </a:bodyPr>
          <a:lstStyle/>
          <a:p>
            <a:pPr marL="0" indent="0">
              <a:buNone/>
            </a:pPr>
            <a:r>
              <a:rPr lang="en-US" b="1" dirty="0" smtClean="0"/>
              <a:t>COMPLETE ON </a:t>
            </a:r>
            <a:r>
              <a:rPr lang="en-US" b="1" dirty="0"/>
              <a:t>A </a:t>
            </a:r>
            <a:r>
              <a:rPr lang="en-US" b="1" dirty="0">
                <a:solidFill>
                  <a:srgbClr val="FF0000"/>
                </a:solidFill>
              </a:rPr>
              <a:t>SEPARATE SHEET OF PAPER &amp; TURN IN BEFORE THE END OF CLASS</a:t>
            </a:r>
          </a:p>
          <a:p>
            <a:pPr marL="0" indent="0">
              <a:buNone/>
            </a:pPr>
            <a:r>
              <a:rPr lang="en-US" b="1" dirty="0">
                <a:solidFill>
                  <a:srgbClr val="FF0000"/>
                </a:solidFill>
              </a:rPr>
              <a:t>Read pages 521-523, &amp; answer the questions below.</a:t>
            </a:r>
          </a:p>
          <a:p>
            <a:pPr marL="457200" lvl="1" indent="0">
              <a:buNone/>
            </a:pPr>
            <a:r>
              <a:rPr lang="en-US" b="1" dirty="0"/>
              <a:t>(1) What is a market or marketplace? (521)</a:t>
            </a:r>
          </a:p>
          <a:p>
            <a:pPr marL="457200" lvl="1" indent="0">
              <a:buNone/>
            </a:pPr>
            <a:r>
              <a:rPr lang="en-US" b="1" dirty="0"/>
              <a:t>(2) Are markets always physical places? (521)</a:t>
            </a:r>
          </a:p>
          <a:p>
            <a:pPr marL="457200" lvl="1" indent="0">
              <a:buNone/>
            </a:pPr>
            <a:r>
              <a:rPr lang="en-US" b="1" dirty="0"/>
              <a:t>(3) How can markets differ geographically? (521)</a:t>
            </a:r>
          </a:p>
          <a:p>
            <a:pPr marL="457200" lvl="1" indent="0">
              <a:buNone/>
            </a:pPr>
            <a:r>
              <a:rPr lang="en-US" b="1" dirty="0"/>
              <a:t>(4) What four things flow between sectors in a market economy? (521)</a:t>
            </a:r>
          </a:p>
          <a:p>
            <a:pPr marL="457200" lvl="1" indent="0">
              <a:buNone/>
            </a:pPr>
            <a:r>
              <a:rPr lang="en-US" b="1" dirty="0"/>
              <a:t>(5) What type of flow takes place between the four sectors of the economy? (521)</a:t>
            </a:r>
          </a:p>
          <a:p>
            <a:pPr marL="457200" lvl="1" indent="0">
              <a:buNone/>
            </a:pPr>
            <a:r>
              <a:rPr lang="en-US" b="1" dirty="0"/>
              <a:t>(6) What are the four sectors in our market economy? (521)</a:t>
            </a:r>
          </a:p>
          <a:p>
            <a:pPr marL="457200" lvl="1" indent="0">
              <a:buNone/>
            </a:pPr>
            <a:r>
              <a:rPr lang="en-US" b="1" dirty="0"/>
              <a:t>(7) What are the two types of markets? (521-522)</a:t>
            </a:r>
          </a:p>
          <a:p>
            <a:pPr marL="457200" lvl="1" indent="0">
              <a:buNone/>
            </a:pPr>
            <a:r>
              <a:rPr lang="en-US" b="1" dirty="0"/>
              <a:t>(8) Where do consumers earn their income? (521)</a:t>
            </a:r>
          </a:p>
          <a:p>
            <a:pPr marL="457200" lvl="1" indent="0">
              <a:buNone/>
            </a:pPr>
            <a:r>
              <a:rPr lang="en-US" b="1" dirty="0"/>
              <a:t>(9) Where do consumers spend their income? (522)</a:t>
            </a:r>
          </a:p>
          <a:p>
            <a:pPr marL="457200" lvl="1" indent="0">
              <a:buNone/>
            </a:pPr>
            <a:r>
              <a:rPr lang="en-US" b="1" dirty="0"/>
              <a:t>(10) Where do producers/businesses earn their revenue? (522)</a:t>
            </a:r>
          </a:p>
          <a:p>
            <a:pPr marL="457200" lvl="1" indent="0">
              <a:buNone/>
            </a:pPr>
            <a:r>
              <a:rPr lang="en-US" b="1" dirty="0"/>
              <a:t>(11) Where do producers/businesses spend their revenue? (521)</a:t>
            </a:r>
          </a:p>
          <a:p>
            <a:pPr marL="457200" lvl="1" indent="0">
              <a:buNone/>
            </a:pPr>
            <a:r>
              <a:rPr lang="en-US" b="1" dirty="0"/>
              <a:t>(12) What are two examples of how government spends money in factor markets? (523</a:t>
            </a:r>
            <a:r>
              <a:rPr lang="en-US" b="1" dirty="0" smtClean="0"/>
              <a:t>)</a:t>
            </a:r>
          </a:p>
          <a:p>
            <a:pPr marL="457200" lvl="1" indent="0">
              <a:buNone/>
            </a:pPr>
            <a:r>
              <a:rPr lang="en-US" b="1" dirty="0" smtClean="0">
                <a:solidFill>
                  <a:srgbClr val="FF0000"/>
                </a:solidFill>
              </a:rPr>
              <a:t>	hint: concrete for ______ (resources) &amp; _______ for fire protection (labor)</a:t>
            </a:r>
            <a:endParaRPr lang="en-US" b="1" dirty="0">
              <a:solidFill>
                <a:srgbClr val="FF0000"/>
              </a:solidFill>
            </a:endParaRPr>
          </a:p>
          <a:p>
            <a:pPr marL="457200" lvl="1" indent="0">
              <a:buNone/>
            </a:pPr>
            <a:r>
              <a:rPr lang="en-US" b="1" dirty="0"/>
              <a:t>(13) What are two examples of how government spends money in the product markets? (523</a:t>
            </a:r>
            <a:r>
              <a:rPr lang="en-US" b="1" dirty="0" smtClean="0"/>
              <a:t>)</a:t>
            </a:r>
          </a:p>
          <a:p>
            <a:pPr marL="457200" lvl="1" indent="0">
              <a:buNone/>
            </a:pPr>
            <a:r>
              <a:rPr lang="en-US" b="1" dirty="0">
                <a:solidFill>
                  <a:srgbClr val="FF0000"/>
                </a:solidFill>
              </a:rPr>
              <a:t>	</a:t>
            </a:r>
            <a:r>
              <a:rPr lang="en-US" b="1" dirty="0" smtClean="0">
                <a:solidFill>
                  <a:srgbClr val="FF0000"/>
                </a:solidFill>
              </a:rPr>
              <a:t>hint: they buy finished products like ____, ____, &amp; ____ for </a:t>
            </a:r>
            <a:r>
              <a:rPr lang="en-US" b="1" smtClean="0">
                <a:solidFill>
                  <a:srgbClr val="FF0000"/>
                </a:solidFill>
              </a:rPr>
              <a:t>public schools</a:t>
            </a:r>
            <a:endParaRPr lang="en-US" b="1" dirty="0"/>
          </a:p>
          <a:p>
            <a:pPr marL="457200" lvl="1" indent="0">
              <a:buNone/>
            </a:pPr>
            <a:r>
              <a:rPr lang="en-US" b="1" dirty="0"/>
              <a:t>(14) What are two ways that the government sector receives revenue? (523</a:t>
            </a:r>
            <a:r>
              <a:rPr lang="en-US" b="1" dirty="0" smtClean="0"/>
              <a:t>)</a:t>
            </a:r>
          </a:p>
          <a:p>
            <a:pPr marL="0" indent="0">
              <a:buNone/>
            </a:pPr>
            <a:r>
              <a:rPr lang="en-US" b="1" dirty="0" smtClean="0">
                <a:solidFill>
                  <a:srgbClr val="FF0000"/>
                </a:solidFill>
              </a:rPr>
              <a:t>WHEN YOU ARE FINISHED, FINISH UP YOUR 7.3 BUSINESS POSTER. LET ME SEE YOUR DRAFT, SO I CAN GIVE YOU A CHECKMARK.</a:t>
            </a:r>
            <a:endParaRPr lang="en-US" b="1" dirty="0">
              <a:solidFill>
                <a:srgbClr val="FF0000"/>
              </a:solidFill>
            </a:endParaRPr>
          </a:p>
        </p:txBody>
      </p:sp>
    </p:spTree>
    <p:extLst>
      <p:ext uri="{BB962C8B-B14F-4D97-AF65-F5344CB8AC3E}">
        <p14:creationId xmlns:p14="http://schemas.microsoft.com/office/powerpoint/2010/main" val="3791452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60020"/>
          </a:xfrm>
        </p:spPr>
        <p:txBody>
          <a:bodyPr>
            <a:noAutofit/>
          </a:bodyPr>
          <a:lstStyle/>
          <a:p>
            <a:r>
              <a:rPr lang="en-US" sz="3000" b="1" dirty="0" smtClean="0">
                <a:solidFill>
                  <a:srgbClr val="0070C0"/>
                </a:solidFill>
                <a:latin typeface="+mn-lt"/>
              </a:rPr>
              <a:t>§7.5 – VOCAB LOG (11/14) </a:t>
            </a:r>
            <a:r>
              <a:rPr lang="en-US" sz="3000" b="1" dirty="0" smtClean="0">
                <a:solidFill>
                  <a:srgbClr val="0070C0"/>
                </a:solidFill>
                <a:latin typeface="+mn-lt"/>
                <a:sym typeface="Wingdings" panose="05000000000000000000" pitchFamily="2" charset="2"/>
              </a:rPr>
              <a:t> </a:t>
            </a:r>
            <a:r>
              <a:rPr lang="en-US" sz="3000" b="1" dirty="0" smtClean="0">
                <a:solidFill>
                  <a:srgbClr val="FF0000"/>
                </a:solidFill>
                <a:latin typeface="+mn-lt"/>
                <a:sym typeface="Wingdings" panose="05000000000000000000" pitchFamily="2" charset="2"/>
              </a:rPr>
              <a:t>Label as 7.5 &amp; 11/14</a:t>
            </a:r>
            <a:endParaRPr lang="en-US" sz="3000" b="1" dirty="0">
              <a:solidFill>
                <a:srgbClr val="FF0000"/>
              </a:solidFill>
              <a:latin typeface="+mn-lt"/>
            </a:endParaRPr>
          </a:p>
        </p:txBody>
      </p:sp>
      <p:sp>
        <p:nvSpPr>
          <p:cNvPr id="3" name="Content Placeholder 2"/>
          <p:cNvSpPr>
            <a:spLocks noGrp="1"/>
          </p:cNvSpPr>
          <p:nvPr>
            <p:ph idx="1"/>
          </p:nvPr>
        </p:nvSpPr>
        <p:spPr>
          <a:xfrm>
            <a:off x="0" y="760020"/>
            <a:ext cx="12192000" cy="6097979"/>
          </a:xfrm>
        </p:spPr>
        <p:txBody>
          <a:bodyPr>
            <a:noAutofit/>
          </a:bodyPr>
          <a:lstStyle/>
          <a:p>
            <a:pPr>
              <a:spcBef>
                <a:spcPts val="100"/>
              </a:spcBef>
              <a:buFont typeface="Wingdings" panose="05000000000000000000" pitchFamily="2" charset="2"/>
              <a:buChar char="§"/>
            </a:pPr>
            <a:r>
              <a:rPr lang="en-US" sz="2850" b="1" u="sng" dirty="0" smtClean="0">
                <a:solidFill>
                  <a:schemeClr val="bg2">
                    <a:lumMod val="10000"/>
                  </a:schemeClr>
                </a:solidFill>
              </a:rPr>
              <a:t>Costs</a:t>
            </a:r>
            <a:r>
              <a:rPr lang="en-US" sz="2850" b="1" dirty="0" smtClean="0">
                <a:solidFill>
                  <a:schemeClr val="bg2">
                    <a:lumMod val="10000"/>
                  </a:schemeClr>
                </a:solidFill>
              </a:rPr>
              <a:t>: money spent on factors to make goods/services sold to consumers</a:t>
            </a:r>
          </a:p>
          <a:p>
            <a:pPr>
              <a:spcBef>
                <a:spcPts val="100"/>
              </a:spcBef>
              <a:buFont typeface="Wingdings" panose="05000000000000000000" pitchFamily="2" charset="2"/>
              <a:buChar char="§"/>
            </a:pPr>
            <a:r>
              <a:rPr lang="en-US" sz="2850" b="1" u="sng" dirty="0" smtClean="0">
                <a:solidFill>
                  <a:schemeClr val="bg2">
                    <a:lumMod val="10000"/>
                  </a:schemeClr>
                </a:solidFill>
              </a:rPr>
              <a:t>Fixed costs</a:t>
            </a:r>
            <a:r>
              <a:rPr lang="en-US" sz="2850" b="1" dirty="0" smtClean="0">
                <a:solidFill>
                  <a:schemeClr val="bg2">
                    <a:lumMod val="10000"/>
                  </a:schemeClr>
                </a:solidFill>
              </a:rPr>
              <a:t>: costs that remain the same regardless of how much is produced</a:t>
            </a:r>
            <a:endParaRPr lang="en-US" sz="2850" b="1" dirty="0">
              <a:solidFill>
                <a:schemeClr val="bg2">
                  <a:lumMod val="10000"/>
                </a:schemeClr>
              </a:solidFill>
            </a:endParaRPr>
          </a:p>
          <a:p>
            <a:pPr>
              <a:spcBef>
                <a:spcPts val="100"/>
              </a:spcBef>
              <a:buFont typeface="Wingdings" panose="05000000000000000000" pitchFamily="2" charset="2"/>
              <a:buChar char="§"/>
            </a:pPr>
            <a:r>
              <a:rPr lang="en-US" sz="2850" b="1" u="sng" dirty="0" smtClean="0">
                <a:solidFill>
                  <a:schemeClr val="bg2">
                    <a:lumMod val="10000"/>
                  </a:schemeClr>
                </a:solidFill>
              </a:rPr>
              <a:t>Variable costs</a:t>
            </a:r>
            <a:r>
              <a:rPr lang="en-US" sz="2850" b="1" dirty="0" smtClean="0">
                <a:solidFill>
                  <a:schemeClr val="bg2">
                    <a:lumMod val="10000"/>
                  </a:schemeClr>
                </a:solidFill>
              </a:rPr>
              <a:t>: costs that change depending on how much is produced</a:t>
            </a:r>
            <a:endParaRPr lang="en-US" sz="2850" b="1" dirty="0">
              <a:solidFill>
                <a:schemeClr val="bg2">
                  <a:lumMod val="10000"/>
                </a:schemeClr>
              </a:solidFill>
            </a:endParaRPr>
          </a:p>
          <a:p>
            <a:pPr>
              <a:spcBef>
                <a:spcPts val="100"/>
              </a:spcBef>
              <a:buFont typeface="Wingdings" panose="05000000000000000000" pitchFamily="2" charset="2"/>
              <a:buChar char="§"/>
            </a:pPr>
            <a:r>
              <a:rPr lang="en-US" sz="2850" b="1" u="sng" dirty="0" smtClean="0">
                <a:solidFill>
                  <a:schemeClr val="bg2">
                    <a:lumMod val="10000"/>
                  </a:schemeClr>
                </a:solidFill>
              </a:rPr>
              <a:t>Total costs</a:t>
            </a:r>
            <a:r>
              <a:rPr lang="en-US" sz="2850" b="1" dirty="0" smtClean="0">
                <a:solidFill>
                  <a:schemeClr val="bg2">
                    <a:lumMod val="10000"/>
                  </a:schemeClr>
                </a:solidFill>
              </a:rPr>
              <a:t>: the sum of variable costs &amp; fixed costs</a:t>
            </a:r>
          </a:p>
          <a:p>
            <a:pPr>
              <a:spcBef>
                <a:spcPts val="100"/>
              </a:spcBef>
              <a:buFont typeface="Wingdings" panose="05000000000000000000" pitchFamily="2" charset="2"/>
              <a:buChar char="§"/>
            </a:pPr>
            <a:r>
              <a:rPr lang="en-US" sz="2850" b="1" u="sng" dirty="0" smtClean="0">
                <a:solidFill>
                  <a:schemeClr val="bg2">
                    <a:lumMod val="10000"/>
                  </a:schemeClr>
                </a:solidFill>
              </a:rPr>
              <a:t>Marginal cost</a:t>
            </a:r>
            <a:r>
              <a:rPr lang="en-US" sz="2850" b="1" dirty="0" smtClean="0">
                <a:solidFill>
                  <a:schemeClr val="bg2">
                    <a:lumMod val="10000"/>
                  </a:schemeClr>
                </a:solidFill>
              </a:rPr>
              <a:t>: additional cost spent to produce one more of an item</a:t>
            </a:r>
          </a:p>
          <a:p>
            <a:pPr>
              <a:spcBef>
                <a:spcPts val="100"/>
              </a:spcBef>
              <a:buFont typeface="Wingdings" panose="05000000000000000000" pitchFamily="2" charset="2"/>
              <a:buChar char="§"/>
            </a:pPr>
            <a:r>
              <a:rPr lang="en-US" sz="2850" b="1" u="sng" dirty="0" smtClean="0">
                <a:solidFill>
                  <a:schemeClr val="bg2">
                    <a:lumMod val="10000"/>
                  </a:schemeClr>
                </a:solidFill>
              </a:rPr>
              <a:t>Revenue</a:t>
            </a:r>
            <a:r>
              <a:rPr lang="en-US" sz="2850" b="1" dirty="0" smtClean="0">
                <a:solidFill>
                  <a:schemeClr val="bg2">
                    <a:lumMod val="10000"/>
                  </a:schemeClr>
                </a:solidFill>
              </a:rPr>
              <a:t>: money collected from sale of goods/services to consumers</a:t>
            </a:r>
          </a:p>
          <a:p>
            <a:pPr>
              <a:spcBef>
                <a:spcPts val="100"/>
              </a:spcBef>
              <a:buFont typeface="Wingdings" panose="05000000000000000000" pitchFamily="2" charset="2"/>
              <a:buChar char="§"/>
            </a:pPr>
            <a:r>
              <a:rPr lang="en-US" sz="2850" b="1" u="sng" dirty="0" smtClean="0">
                <a:solidFill>
                  <a:schemeClr val="bg2">
                    <a:lumMod val="10000"/>
                  </a:schemeClr>
                </a:solidFill>
              </a:rPr>
              <a:t>Total revenue</a:t>
            </a:r>
            <a:r>
              <a:rPr lang="en-US" sz="2850" b="1" dirty="0" smtClean="0">
                <a:solidFill>
                  <a:schemeClr val="bg2">
                    <a:lumMod val="10000"/>
                  </a:schemeClr>
                </a:solidFill>
              </a:rPr>
              <a:t>: number of units sold multiplied by sales price per unit</a:t>
            </a:r>
          </a:p>
          <a:p>
            <a:pPr>
              <a:spcBef>
                <a:spcPts val="100"/>
              </a:spcBef>
              <a:buFont typeface="Wingdings" panose="05000000000000000000" pitchFamily="2" charset="2"/>
              <a:buChar char="§"/>
            </a:pPr>
            <a:r>
              <a:rPr lang="en-US" sz="2850" b="1" u="sng" dirty="0" smtClean="0">
                <a:solidFill>
                  <a:schemeClr val="bg2">
                    <a:lumMod val="10000"/>
                  </a:schemeClr>
                </a:solidFill>
              </a:rPr>
              <a:t>Marginal revenue</a:t>
            </a:r>
            <a:r>
              <a:rPr lang="en-US" sz="2850" b="1" dirty="0" smtClean="0">
                <a:solidFill>
                  <a:schemeClr val="bg2">
                    <a:lumMod val="10000"/>
                  </a:schemeClr>
                </a:solidFill>
              </a:rPr>
              <a:t>: change in total revenue from the sale of one additional unit</a:t>
            </a:r>
          </a:p>
          <a:p>
            <a:pPr>
              <a:spcBef>
                <a:spcPts val="100"/>
              </a:spcBef>
              <a:buFont typeface="Wingdings" panose="05000000000000000000" pitchFamily="2" charset="2"/>
              <a:buChar char="§"/>
            </a:pPr>
            <a:r>
              <a:rPr lang="en-US" sz="2850" b="1" u="sng" dirty="0" smtClean="0">
                <a:solidFill>
                  <a:schemeClr val="bg2">
                    <a:lumMod val="10000"/>
                  </a:schemeClr>
                </a:solidFill>
              </a:rPr>
              <a:t>Break-even point</a:t>
            </a:r>
            <a:r>
              <a:rPr lang="en-US" sz="2850" b="1" dirty="0" smtClean="0">
                <a:solidFill>
                  <a:schemeClr val="bg2">
                    <a:lumMod val="10000"/>
                  </a:schemeClr>
                </a:solidFill>
              </a:rPr>
              <a:t>: when total revenues equal total costs</a:t>
            </a:r>
          </a:p>
          <a:p>
            <a:pPr>
              <a:spcBef>
                <a:spcPts val="100"/>
              </a:spcBef>
              <a:buFont typeface="Wingdings" panose="05000000000000000000" pitchFamily="2" charset="2"/>
              <a:buChar char="§"/>
            </a:pPr>
            <a:r>
              <a:rPr lang="en-US" sz="2850" b="1" u="sng" dirty="0" smtClean="0">
                <a:solidFill>
                  <a:schemeClr val="bg2">
                    <a:lumMod val="10000"/>
                  </a:schemeClr>
                </a:solidFill>
              </a:rPr>
              <a:t>Profit</a:t>
            </a:r>
            <a:r>
              <a:rPr lang="en-US" sz="2850" b="1" dirty="0" smtClean="0">
                <a:solidFill>
                  <a:schemeClr val="bg2">
                    <a:lumMod val="10000"/>
                  </a:schemeClr>
                </a:solidFill>
              </a:rPr>
              <a:t>: when total revenues exceed (are greater) than total costs</a:t>
            </a:r>
          </a:p>
          <a:p>
            <a:pPr>
              <a:spcBef>
                <a:spcPts val="100"/>
              </a:spcBef>
              <a:buFont typeface="Wingdings" panose="05000000000000000000" pitchFamily="2" charset="2"/>
              <a:buChar char="§"/>
            </a:pPr>
            <a:r>
              <a:rPr lang="en-US" sz="2850" b="1" u="sng" dirty="0" smtClean="0">
                <a:solidFill>
                  <a:schemeClr val="bg2">
                    <a:lumMod val="10000"/>
                  </a:schemeClr>
                </a:solidFill>
              </a:rPr>
              <a:t>Loss</a:t>
            </a:r>
            <a:r>
              <a:rPr lang="en-US" sz="2850" b="1" dirty="0" smtClean="0">
                <a:solidFill>
                  <a:schemeClr val="bg2">
                    <a:lumMod val="10000"/>
                  </a:schemeClr>
                </a:solidFill>
              </a:rPr>
              <a:t>: when total revenues are less than total costs</a:t>
            </a:r>
          </a:p>
          <a:p>
            <a:pPr marL="0" indent="0" algn="ctr">
              <a:spcBef>
                <a:spcPts val="100"/>
              </a:spcBef>
              <a:buNone/>
            </a:pPr>
            <a:r>
              <a:rPr lang="en-US" sz="2850" b="1" dirty="0">
                <a:solidFill>
                  <a:srgbClr val="FF0000"/>
                </a:solidFill>
              </a:rPr>
              <a:t>Have your </a:t>
            </a:r>
            <a:r>
              <a:rPr lang="en-US" sz="2850" b="1" dirty="0" smtClean="0">
                <a:solidFill>
                  <a:srgbClr val="FF0000"/>
                </a:solidFill>
              </a:rPr>
              <a:t>7.5 notes ready to begin</a:t>
            </a:r>
            <a:endParaRPr lang="en-US" sz="2850" b="1" dirty="0">
              <a:solidFill>
                <a:srgbClr val="FF0000"/>
              </a:solidFill>
            </a:endParaRPr>
          </a:p>
        </p:txBody>
      </p:sp>
    </p:spTree>
    <p:extLst>
      <p:ext uri="{BB962C8B-B14F-4D97-AF65-F5344CB8AC3E}">
        <p14:creationId xmlns:p14="http://schemas.microsoft.com/office/powerpoint/2010/main" val="41777067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7.5 – </a:t>
            </a:r>
            <a:r>
              <a:rPr lang="en-US" b="1" dirty="0"/>
              <a:t>COSTS &amp; </a:t>
            </a:r>
            <a:r>
              <a:rPr lang="en-US" b="1" dirty="0" smtClean="0"/>
              <a:t>REVENUES (p. 506-507)</a:t>
            </a:r>
            <a:endParaRPr lang="en-US" b="1" dirty="0"/>
          </a:p>
        </p:txBody>
      </p:sp>
      <p:sp>
        <p:nvSpPr>
          <p:cNvPr id="3" name="Content Placeholder 2"/>
          <p:cNvSpPr>
            <a:spLocks noGrp="1"/>
          </p:cNvSpPr>
          <p:nvPr>
            <p:ph idx="1"/>
          </p:nvPr>
        </p:nvSpPr>
        <p:spPr>
          <a:xfrm>
            <a:off x="0" y="457201"/>
            <a:ext cx="12192000" cy="6400799"/>
          </a:xfrm>
        </p:spPr>
        <p:txBody>
          <a:bodyPr>
            <a:noAutofit/>
          </a:bodyPr>
          <a:lstStyle/>
          <a:p>
            <a:pPr lvl="0">
              <a:spcBef>
                <a:spcPts val="0"/>
              </a:spcBef>
              <a:buFont typeface="Wingdings" panose="05000000000000000000" pitchFamily="2" charset="2"/>
              <a:buChar char="§"/>
            </a:pPr>
            <a:r>
              <a:rPr lang="en-US" b="1" i="1" u="sng" dirty="0">
                <a:solidFill>
                  <a:srgbClr val="0070C0"/>
                </a:solidFill>
              </a:rPr>
              <a:t>Costs </a:t>
            </a:r>
            <a:r>
              <a:rPr lang="en-US" b="1" dirty="0">
                <a:solidFill>
                  <a:srgbClr val="0070C0"/>
                </a:solidFill>
              </a:rPr>
              <a:t>(or </a:t>
            </a:r>
            <a:r>
              <a:rPr lang="en-US" b="1" dirty="0" smtClean="0">
                <a:solidFill>
                  <a:srgbClr val="0070C0"/>
                </a:solidFill>
              </a:rPr>
              <a:t>EXPENSES) </a:t>
            </a:r>
            <a:r>
              <a:rPr lang="en-US" b="1" dirty="0">
                <a:solidFill>
                  <a:srgbClr val="0070C0"/>
                </a:solidFill>
              </a:rPr>
              <a:t>are money </a:t>
            </a:r>
            <a:r>
              <a:rPr lang="en-US" b="1" dirty="0" smtClean="0">
                <a:solidFill>
                  <a:srgbClr val="0070C0"/>
                </a:solidFill>
              </a:rPr>
              <a:t>SPENT </a:t>
            </a:r>
            <a:r>
              <a:rPr lang="en-US" b="1" dirty="0">
                <a:solidFill>
                  <a:srgbClr val="0070C0"/>
                </a:solidFill>
              </a:rPr>
              <a:t>on the </a:t>
            </a:r>
            <a:r>
              <a:rPr lang="en-US" b="1" dirty="0" smtClean="0">
                <a:solidFill>
                  <a:srgbClr val="0070C0"/>
                </a:solidFill>
              </a:rPr>
              <a:t>FACTORS of PRODUCTION to </a:t>
            </a:r>
            <a:r>
              <a:rPr lang="en-US" b="1" dirty="0">
                <a:solidFill>
                  <a:srgbClr val="0070C0"/>
                </a:solidFill>
              </a:rPr>
              <a:t>produce the goods/services </a:t>
            </a:r>
            <a:r>
              <a:rPr lang="en-US" b="1" dirty="0"/>
              <a:t>that consumers need/want</a:t>
            </a:r>
          </a:p>
          <a:p>
            <a:pPr lvl="1">
              <a:spcBef>
                <a:spcPts val="0"/>
              </a:spcBef>
              <a:buFont typeface="Wingdings" panose="05000000000000000000" pitchFamily="2" charset="2"/>
              <a:buChar char="§"/>
            </a:pPr>
            <a:r>
              <a:rPr lang="en-US" sz="2800" b="1" i="1" u="sng" dirty="0">
                <a:solidFill>
                  <a:srgbClr val="0070C0"/>
                </a:solidFill>
              </a:rPr>
              <a:t>Fixed costs</a:t>
            </a:r>
            <a:r>
              <a:rPr lang="en-US" sz="2800" b="1" dirty="0"/>
              <a:t>: costs or expenses that </a:t>
            </a:r>
            <a:r>
              <a:rPr lang="en-US" sz="2800" b="1" dirty="0">
                <a:solidFill>
                  <a:srgbClr val="0070C0"/>
                </a:solidFill>
              </a:rPr>
              <a:t>remain the </a:t>
            </a:r>
            <a:r>
              <a:rPr lang="en-US" sz="2800" b="1" dirty="0" smtClean="0">
                <a:solidFill>
                  <a:srgbClr val="0070C0"/>
                </a:solidFill>
              </a:rPr>
              <a:t>SAME no </a:t>
            </a:r>
            <a:r>
              <a:rPr lang="en-US" sz="2800" b="1" dirty="0">
                <a:solidFill>
                  <a:srgbClr val="0070C0"/>
                </a:solidFill>
              </a:rPr>
              <a:t>matter how many </a:t>
            </a:r>
            <a:r>
              <a:rPr lang="en-US" sz="2800" b="1" dirty="0" smtClean="0">
                <a:solidFill>
                  <a:srgbClr val="0070C0"/>
                </a:solidFill>
              </a:rPr>
              <a:t>UNITS of </a:t>
            </a:r>
            <a:r>
              <a:rPr lang="en-US" sz="2800" b="1" dirty="0">
                <a:solidFill>
                  <a:srgbClr val="0070C0"/>
                </a:solidFill>
              </a:rPr>
              <a:t>a good/service are </a:t>
            </a:r>
            <a:r>
              <a:rPr lang="en-US" sz="2800" b="1" dirty="0" smtClean="0">
                <a:solidFill>
                  <a:srgbClr val="0070C0"/>
                </a:solidFill>
              </a:rPr>
              <a:t>PRODUCED</a:t>
            </a:r>
            <a:endParaRPr lang="en-US" sz="2800" b="1" dirty="0">
              <a:solidFill>
                <a:srgbClr val="0070C0"/>
              </a:solidFill>
            </a:endParaRPr>
          </a:p>
          <a:p>
            <a:pPr lvl="2">
              <a:spcBef>
                <a:spcPts val="0"/>
              </a:spcBef>
              <a:buFont typeface="Wingdings" panose="05000000000000000000" pitchFamily="2" charset="2"/>
              <a:buChar char="§"/>
            </a:pPr>
            <a:r>
              <a:rPr lang="en-US" sz="2800" b="1" dirty="0"/>
              <a:t>Ex.: </a:t>
            </a:r>
            <a:r>
              <a:rPr lang="en-US" sz="2800" b="1" dirty="0" smtClean="0"/>
              <a:t>MORTGAGE OR LEASE ON PROPERTY, WORKERS’ SALARIES</a:t>
            </a:r>
            <a:endParaRPr lang="en-US" sz="2800" b="1" dirty="0"/>
          </a:p>
          <a:p>
            <a:pPr lvl="1">
              <a:spcBef>
                <a:spcPts val="0"/>
              </a:spcBef>
              <a:buFont typeface="Wingdings" panose="05000000000000000000" pitchFamily="2" charset="2"/>
              <a:buChar char="§"/>
            </a:pPr>
            <a:r>
              <a:rPr lang="en-US" sz="2800" b="1" i="1" u="sng" dirty="0">
                <a:solidFill>
                  <a:srgbClr val="0070C0"/>
                </a:solidFill>
              </a:rPr>
              <a:t>Variable costs</a:t>
            </a:r>
            <a:r>
              <a:rPr lang="en-US" sz="2800" b="1" dirty="0"/>
              <a:t>: costs or expenses that </a:t>
            </a:r>
            <a:r>
              <a:rPr lang="en-US" sz="2800" b="1" dirty="0" smtClean="0">
                <a:solidFill>
                  <a:srgbClr val="0070C0"/>
                </a:solidFill>
              </a:rPr>
              <a:t>CHANGE with </a:t>
            </a:r>
            <a:r>
              <a:rPr lang="en-US" sz="2800" b="1" dirty="0">
                <a:solidFill>
                  <a:srgbClr val="0070C0"/>
                </a:solidFill>
              </a:rPr>
              <a:t>the </a:t>
            </a:r>
            <a:r>
              <a:rPr lang="en-US" sz="2800" b="1" dirty="0" smtClean="0">
                <a:solidFill>
                  <a:srgbClr val="0070C0"/>
                </a:solidFill>
              </a:rPr>
              <a:t>NUMBER of UNITS or ITEMS PRODUCED</a:t>
            </a:r>
            <a:endParaRPr lang="en-US" sz="2800" b="1" dirty="0">
              <a:solidFill>
                <a:srgbClr val="0070C0"/>
              </a:solidFill>
            </a:endParaRPr>
          </a:p>
          <a:p>
            <a:pPr lvl="2">
              <a:spcBef>
                <a:spcPts val="0"/>
              </a:spcBef>
              <a:buFont typeface="Wingdings" panose="05000000000000000000" pitchFamily="2" charset="2"/>
              <a:buChar char="§"/>
            </a:pPr>
            <a:r>
              <a:rPr lang="en-US" sz="2800" b="1" dirty="0"/>
              <a:t>Ex.: </a:t>
            </a:r>
            <a:r>
              <a:rPr lang="en-US" sz="2800" b="1" dirty="0" smtClean="0"/>
              <a:t>WAGES ($/HOUR), RAW MATERIALS ($/GAL, $/FOOT)</a:t>
            </a:r>
            <a:endParaRPr lang="en-US" sz="2800" b="1" dirty="0"/>
          </a:p>
          <a:p>
            <a:pPr lvl="1">
              <a:spcBef>
                <a:spcPts val="0"/>
              </a:spcBef>
              <a:buFont typeface="Wingdings" panose="05000000000000000000" pitchFamily="2" charset="2"/>
              <a:buChar char="§"/>
            </a:pPr>
            <a:r>
              <a:rPr lang="en-US" sz="2800" b="1" i="1" u="sng" dirty="0">
                <a:solidFill>
                  <a:srgbClr val="0070C0"/>
                </a:solidFill>
              </a:rPr>
              <a:t>Total costs</a:t>
            </a:r>
            <a:r>
              <a:rPr lang="en-US" sz="2800" b="1" dirty="0">
                <a:solidFill>
                  <a:srgbClr val="0070C0"/>
                </a:solidFill>
              </a:rPr>
              <a:t>: the sum of </a:t>
            </a:r>
            <a:r>
              <a:rPr lang="en-US" sz="2800" b="1" dirty="0" smtClean="0">
                <a:solidFill>
                  <a:srgbClr val="0070C0"/>
                </a:solidFill>
              </a:rPr>
              <a:t>FIXED &amp; VARIABLE COSTS</a:t>
            </a:r>
            <a:endParaRPr lang="en-US" sz="2800" b="1" dirty="0">
              <a:solidFill>
                <a:srgbClr val="0070C0"/>
              </a:solidFill>
            </a:endParaRPr>
          </a:p>
          <a:p>
            <a:pPr lvl="2">
              <a:spcBef>
                <a:spcPts val="0"/>
              </a:spcBef>
              <a:buFont typeface="Wingdings" panose="05000000000000000000" pitchFamily="2" charset="2"/>
              <a:buChar char="§"/>
            </a:pPr>
            <a:r>
              <a:rPr lang="en-US" sz="2800" b="1" dirty="0"/>
              <a:t>Ex.: </a:t>
            </a:r>
            <a:r>
              <a:rPr lang="en-US" sz="2800" b="1" dirty="0" smtClean="0"/>
              <a:t>IF FIXED COSTS = $2,000, VARIABLE COSTS = $50/UNIT, &amp; 20 UNITS ARE PRODUCED, $2,000 + ($50/UNIT)(20 UNITS) = $3,000</a:t>
            </a:r>
            <a:endParaRPr lang="en-US" sz="2800" b="1" dirty="0"/>
          </a:p>
          <a:p>
            <a:pPr lvl="2">
              <a:spcBef>
                <a:spcPts val="0"/>
              </a:spcBef>
              <a:buFont typeface="Wingdings" panose="05000000000000000000" pitchFamily="2" charset="2"/>
              <a:buChar char="§"/>
            </a:pPr>
            <a:r>
              <a:rPr lang="en-US" sz="2800" b="1" dirty="0"/>
              <a:t>Some businesses use </a:t>
            </a:r>
            <a:r>
              <a:rPr lang="en-US" sz="2800" b="1" dirty="0" smtClean="0"/>
              <a:t>AVERAGE TOTAL COSTS when </a:t>
            </a:r>
            <a:r>
              <a:rPr lang="en-US" sz="2800" b="1" dirty="0"/>
              <a:t>making decisions, which involves taking the </a:t>
            </a:r>
            <a:r>
              <a:rPr lang="en-US" sz="2800" b="1" dirty="0" smtClean="0"/>
              <a:t>TOTAL COSTS &amp; DIVIDING </a:t>
            </a:r>
            <a:r>
              <a:rPr lang="en-US" sz="2800" b="1" dirty="0"/>
              <a:t>it by the number of </a:t>
            </a:r>
            <a:r>
              <a:rPr lang="en-US" sz="2800" b="1" dirty="0" smtClean="0"/>
              <a:t>UNITS PRODUCED</a:t>
            </a:r>
            <a:endParaRPr lang="en-US" sz="2800" b="1" dirty="0"/>
          </a:p>
        </p:txBody>
      </p:sp>
    </p:spTree>
    <p:extLst>
      <p:ext uri="{BB962C8B-B14F-4D97-AF65-F5344CB8AC3E}">
        <p14:creationId xmlns:p14="http://schemas.microsoft.com/office/powerpoint/2010/main" val="99238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7.5 – </a:t>
            </a:r>
            <a:r>
              <a:rPr lang="en-US" b="1" dirty="0"/>
              <a:t>COSTS &amp; </a:t>
            </a:r>
            <a:r>
              <a:rPr lang="en-US" b="1" dirty="0" smtClean="0"/>
              <a:t>REVENUES (p. 507-508)</a:t>
            </a:r>
            <a:endParaRPr lang="en-US" b="1" dirty="0"/>
          </a:p>
        </p:txBody>
      </p:sp>
      <p:sp>
        <p:nvSpPr>
          <p:cNvPr id="3" name="Content Placeholder 2"/>
          <p:cNvSpPr>
            <a:spLocks noGrp="1"/>
          </p:cNvSpPr>
          <p:nvPr>
            <p:ph idx="1"/>
          </p:nvPr>
        </p:nvSpPr>
        <p:spPr>
          <a:xfrm>
            <a:off x="0" y="457201"/>
            <a:ext cx="12192000" cy="6400799"/>
          </a:xfrm>
        </p:spPr>
        <p:txBody>
          <a:bodyPr>
            <a:noAutofit/>
          </a:bodyPr>
          <a:lstStyle/>
          <a:p>
            <a:pPr lvl="1">
              <a:spcBef>
                <a:spcPts val="0"/>
              </a:spcBef>
              <a:buFont typeface="Wingdings" panose="05000000000000000000" pitchFamily="2" charset="2"/>
              <a:buChar char="§"/>
            </a:pPr>
            <a:r>
              <a:rPr lang="en-US" sz="2800" b="1" i="1" u="sng" dirty="0">
                <a:solidFill>
                  <a:srgbClr val="0070C0"/>
                </a:solidFill>
              </a:rPr>
              <a:t>Marginal costs</a:t>
            </a:r>
            <a:r>
              <a:rPr lang="en-US" sz="2800" b="1" dirty="0"/>
              <a:t>: the </a:t>
            </a:r>
            <a:r>
              <a:rPr lang="en-US" sz="2800" b="1" dirty="0">
                <a:solidFill>
                  <a:srgbClr val="0070C0"/>
                </a:solidFill>
              </a:rPr>
              <a:t>ADDITIONAL cost spend to produce ONE ADDITIONAL UNIT of a good or service</a:t>
            </a:r>
          </a:p>
          <a:p>
            <a:pPr lvl="2">
              <a:spcBef>
                <a:spcPts val="0"/>
              </a:spcBef>
              <a:buFont typeface="Wingdings" panose="05000000000000000000" pitchFamily="2" charset="2"/>
              <a:buChar char="§"/>
            </a:pPr>
            <a:r>
              <a:rPr lang="en-US" sz="2800" b="1" dirty="0"/>
              <a:t>Ex.: IF IT COSTS $1,000 TO MAKE 50 UNITS &amp; $1,020 TO MAKE 51 UNITS, THEN MARGINAL COSTS = $1,020 - $1,000 = $20 PER </a:t>
            </a:r>
            <a:r>
              <a:rPr lang="en-US" sz="2800" b="1" dirty="0" smtClean="0"/>
              <a:t>UNIT</a:t>
            </a:r>
            <a:endParaRPr lang="en-US" sz="2800" b="1" i="1" u="sng" dirty="0" smtClean="0">
              <a:solidFill>
                <a:srgbClr val="0070C0"/>
              </a:solidFill>
            </a:endParaRPr>
          </a:p>
          <a:p>
            <a:pPr lvl="0">
              <a:buFont typeface="Wingdings" panose="05000000000000000000" pitchFamily="2" charset="2"/>
              <a:buChar char="§"/>
            </a:pPr>
            <a:r>
              <a:rPr lang="en-US" b="1" i="1" u="sng" dirty="0" smtClean="0">
                <a:solidFill>
                  <a:srgbClr val="0070C0"/>
                </a:solidFill>
              </a:rPr>
              <a:t>Revenues</a:t>
            </a:r>
            <a:r>
              <a:rPr lang="en-US" b="1" dirty="0" smtClean="0">
                <a:solidFill>
                  <a:srgbClr val="0070C0"/>
                </a:solidFill>
              </a:rPr>
              <a:t> </a:t>
            </a:r>
            <a:r>
              <a:rPr lang="en-US" b="1" dirty="0">
                <a:solidFill>
                  <a:srgbClr val="0070C0"/>
                </a:solidFill>
              </a:rPr>
              <a:t>are money </a:t>
            </a:r>
            <a:r>
              <a:rPr lang="en-US" b="1" dirty="0" smtClean="0">
                <a:solidFill>
                  <a:srgbClr val="0070C0"/>
                </a:solidFill>
              </a:rPr>
              <a:t>COLLECTED from </a:t>
            </a:r>
            <a:r>
              <a:rPr lang="en-US" b="1" dirty="0">
                <a:solidFill>
                  <a:srgbClr val="0070C0"/>
                </a:solidFill>
              </a:rPr>
              <a:t>the sale of goods/services </a:t>
            </a:r>
            <a:r>
              <a:rPr lang="en-US" b="1" dirty="0"/>
              <a:t>that consumers need/want</a:t>
            </a:r>
          </a:p>
          <a:p>
            <a:pPr lvl="1">
              <a:buFont typeface="Wingdings" panose="05000000000000000000" pitchFamily="2" charset="2"/>
              <a:buChar char="§"/>
            </a:pPr>
            <a:r>
              <a:rPr lang="en-US" sz="2800" b="1" i="1" u="sng" dirty="0">
                <a:solidFill>
                  <a:srgbClr val="0070C0"/>
                </a:solidFill>
              </a:rPr>
              <a:t>Total revenue</a:t>
            </a:r>
            <a:r>
              <a:rPr lang="en-US" sz="2800" b="1" dirty="0">
                <a:solidFill>
                  <a:srgbClr val="0070C0"/>
                </a:solidFill>
              </a:rPr>
              <a:t>: number of </a:t>
            </a:r>
            <a:r>
              <a:rPr lang="en-US" sz="2800" b="1" dirty="0" smtClean="0">
                <a:solidFill>
                  <a:srgbClr val="0070C0"/>
                </a:solidFill>
              </a:rPr>
              <a:t>UNITS SOLD multiplied </a:t>
            </a:r>
            <a:r>
              <a:rPr lang="en-US" sz="2800" b="1" dirty="0">
                <a:solidFill>
                  <a:srgbClr val="0070C0"/>
                </a:solidFill>
              </a:rPr>
              <a:t>by the </a:t>
            </a:r>
            <a:r>
              <a:rPr lang="en-US" sz="2800" b="1" dirty="0" smtClean="0">
                <a:solidFill>
                  <a:srgbClr val="0070C0"/>
                </a:solidFill>
              </a:rPr>
              <a:t>AVERAGE PRICE </a:t>
            </a:r>
            <a:r>
              <a:rPr lang="en-US" sz="2800" b="1" dirty="0">
                <a:solidFill>
                  <a:srgbClr val="0070C0"/>
                </a:solidFill>
              </a:rPr>
              <a:t>per </a:t>
            </a:r>
            <a:r>
              <a:rPr lang="en-US" sz="2800" b="1" dirty="0" smtClean="0">
                <a:solidFill>
                  <a:srgbClr val="0070C0"/>
                </a:solidFill>
              </a:rPr>
              <a:t>UNIT</a:t>
            </a:r>
            <a:endParaRPr lang="en-US" sz="2800" b="1" dirty="0">
              <a:solidFill>
                <a:srgbClr val="0070C0"/>
              </a:solidFill>
            </a:endParaRPr>
          </a:p>
          <a:p>
            <a:pPr lvl="2">
              <a:buFont typeface="Wingdings" panose="05000000000000000000" pitchFamily="2" charset="2"/>
              <a:buChar char="§"/>
            </a:pPr>
            <a:r>
              <a:rPr lang="en-US" sz="2800" b="1" dirty="0"/>
              <a:t>Ex.: </a:t>
            </a:r>
            <a:r>
              <a:rPr lang="en-US" sz="2800" b="1" dirty="0" smtClean="0"/>
              <a:t>IF 500 UNITS ARE SOLD FOR AN AVERAGE PRICE OF $3/UNIT, (500 UNITS)($3/UNIT) = $1,500</a:t>
            </a:r>
            <a:endParaRPr lang="en-US" sz="2800" b="1" dirty="0"/>
          </a:p>
          <a:p>
            <a:pPr lvl="1">
              <a:buFont typeface="Wingdings" panose="05000000000000000000" pitchFamily="2" charset="2"/>
              <a:buChar char="§"/>
            </a:pPr>
            <a:r>
              <a:rPr lang="en-US" sz="2800" b="1" i="1" u="sng" dirty="0">
                <a:solidFill>
                  <a:srgbClr val="0070C0"/>
                </a:solidFill>
              </a:rPr>
              <a:t>Marginal revenue</a:t>
            </a:r>
            <a:r>
              <a:rPr lang="en-US" sz="2800" b="1" dirty="0">
                <a:solidFill>
                  <a:srgbClr val="0070C0"/>
                </a:solidFill>
              </a:rPr>
              <a:t>: </a:t>
            </a:r>
            <a:r>
              <a:rPr lang="en-US" sz="2800" b="1" dirty="0" smtClean="0">
                <a:solidFill>
                  <a:srgbClr val="0070C0"/>
                </a:solidFill>
              </a:rPr>
              <a:t>CHANGE </a:t>
            </a:r>
            <a:r>
              <a:rPr lang="en-US" sz="2800" b="1" dirty="0">
                <a:solidFill>
                  <a:srgbClr val="0070C0"/>
                </a:solidFill>
              </a:rPr>
              <a:t>in or </a:t>
            </a:r>
            <a:r>
              <a:rPr lang="en-US" sz="2800" b="1" dirty="0" smtClean="0">
                <a:solidFill>
                  <a:srgbClr val="0070C0"/>
                </a:solidFill>
              </a:rPr>
              <a:t>ADDITION to </a:t>
            </a:r>
            <a:r>
              <a:rPr lang="en-US" sz="2800" b="1" dirty="0">
                <a:solidFill>
                  <a:srgbClr val="0070C0"/>
                </a:solidFill>
              </a:rPr>
              <a:t>the </a:t>
            </a:r>
            <a:r>
              <a:rPr lang="en-US" sz="2800" b="1" dirty="0" smtClean="0">
                <a:solidFill>
                  <a:srgbClr val="0070C0"/>
                </a:solidFill>
              </a:rPr>
              <a:t>TOTAL REVENUE </a:t>
            </a:r>
            <a:r>
              <a:rPr lang="en-US" sz="2800" b="1" dirty="0">
                <a:solidFill>
                  <a:srgbClr val="0070C0"/>
                </a:solidFill>
              </a:rPr>
              <a:t>from </a:t>
            </a:r>
            <a:r>
              <a:rPr lang="en-US" sz="2800" b="1" dirty="0" smtClean="0">
                <a:solidFill>
                  <a:srgbClr val="0070C0"/>
                </a:solidFill>
              </a:rPr>
              <a:t>SELLING another UNIT</a:t>
            </a:r>
            <a:endParaRPr lang="en-US" sz="2800" b="1" dirty="0">
              <a:solidFill>
                <a:srgbClr val="0070C0"/>
              </a:solidFill>
            </a:endParaRPr>
          </a:p>
          <a:p>
            <a:pPr lvl="2">
              <a:buFont typeface="Wingdings" panose="05000000000000000000" pitchFamily="2" charset="2"/>
              <a:buChar char="§"/>
            </a:pPr>
            <a:r>
              <a:rPr lang="en-US" sz="2800" b="1" dirty="0"/>
              <a:t>Ex.: </a:t>
            </a:r>
            <a:r>
              <a:rPr lang="en-US" sz="2800" b="1" dirty="0" smtClean="0"/>
              <a:t>IF REVENUE IS $500 FOR SELLING 10 UNITS &amp; $550 FOR SELLING 11 UNITS, $550 - $500 = $50/UNIT</a:t>
            </a:r>
            <a:endParaRPr lang="en-US" sz="2800" b="1" dirty="0"/>
          </a:p>
        </p:txBody>
      </p:sp>
    </p:spTree>
    <p:extLst>
      <p:ext uri="{BB962C8B-B14F-4D97-AF65-F5344CB8AC3E}">
        <p14:creationId xmlns:p14="http://schemas.microsoft.com/office/powerpoint/2010/main" val="81227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7.5 – </a:t>
            </a:r>
            <a:r>
              <a:rPr lang="en-US" b="1" dirty="0"/>
              <a:t>COSTS &amp; </a:t>
            </a:r>
            <a:r>
              <a:rPr lang="en-US" b="1" dirty="0" smtClean="0"/>
              <a:t>REVENUES (p. 507-508)</a:t>
            </a:r>
            <a:endParaRPr lang="en-US" b="1" dirty="0"/>
          </a:p>
        </p:txBody>
      </p:sp>
      <p:sp>
        <p:nvSpPr>
          <p:cNvPr id="3" name="Content Placeholder 2"/>
          <p:cNvSpPr>
            <a:spLocks noGrp="1"/>
          </p:cNvSpPr>
          <p:nvPr>
            <p:ph idx="1"/>
          </p:nvPr>
        </p:nvSpPr>
        <p:spPr>
          <a:xfrm>
            <a:off x="0" y="457201"/>
            <a:ext cx="12192000" cy="6400799"/>
          </a:xfrm>
        </p:spPr>
        <p:txBody>
          <a:bodyPr>
            <a:noAutofit/>
          </a:bodyPr>
          <a:lstStyle/>
          <a:p>
            <a:pPr>
              <a:spcBef>
                <a:spcPts val="0"/>
              </a:spcBef>
              <a:buFont typeface="Wingdings" panose="05000000000000000000" pitchFamily="2" charset="2"/>
              <a:buChar char="§"/>
            </a:pPr>
            <a:r>
              <a:rPr lang="en-US" b="1" dirty="0" smtClean="0"/>
              <a:t>MATHEMATICAL RELATIONSHIP </a:t>
            </a:r>
            <a:r>
              <a:rPr lang="en-US" b="1" dirty="0" smtClean="0">
                <a:sym typeface="Wingdings" panose="05000000000000000000" pitchFamily="2" charset="2"/>
              </a:rPr>
              <a:t> </a:t>
            </a:r>
            <a:r>
              <a:rPr lang="en-US" b="1" dirty="0" smtClean="0">
                <a:solidFill>
                  <a:srgbClr val="FF0000"/>
                </a:solidFill>
                <a:sym typeface="Wingdings" panose="05000000000000000000" pitchFamily="2" charset="2"/>
              </a:rPr>
              <a:t>JUST LIKE SLOPE-INTERCEPT FORM IN MATH!</a:t>
            </a:r>
          </a:p>
          <a:p>
            <a:pPr lvl="1">
              <a:spcBef>
                <a:spcPts val="0"/>
              </a:spcBef>
              <a:buFont typeface="Wingdings" panose="05000000000000000000" pitchFamily="2" charset="2"/>
              <a:buChar char="§"/>
            </a:pPr>
            <a:r>
              <a:rPr lang="en-US" sz="2800" b="1" i="1" dirty="0" smtClean="0">
                <a:solidFill>
                  <a:srgbClr val="FF0000"/>
                </a:solidFill>
                <a:sym typeface="Wingdings" panose="05000000000000000000" pitchFamily="2" charset="2"/>
              </a:rPr>
              <a:t>Y</a:t>
            </a:r>
            <a:r>
              <a:rPr lang="en-US" sz="2800" b="1" dirty="0" smtClean="0">
                <a:solidFill>
                  <a:srgbClr val="FF0000"/>
                </a:solidFill>
                <a:sym typeface="Wingdings" panose="05000000000000000000" pitchFamily="2" charset="2"/>
              </a:rPr>
              <a:t> = TOTAL COSTS</a:t>
            </a:r>
          </a:p>
          <a:p>
            <a:pPr lvl="1">
              <a:spcBef>
                <a:spcPts val="0"/>
              </a:spcBef>
              <a:buFont typeface="Wingdings" panose="05000000000000000000" pitchFamily="2" charset="2"/>
              <a:buChar char="§"/>
            </a:pPr>
            <a:r>
              <a:rPr lang="en-US" sz="2800" b="1" i="1" dirty="0" smtClean="0">
                <a:solidFill>
                  <a:srgbClr val="FF0000"/>
                </a:solidFill>
                <a:sym typeface="Wingdings" panose="05000000000000000000" pitchFamily="2" charset="2"/>
              </a:rPr>
              <a:t>mx </a:t>
            </a:r>
            <a:r>
              <a:rPr lang="en-US" sz="2800" b="1" dirty="0" smtClean="0">
                <a:solidFill>
                  <a:srgbClr val="FF0000"/>
                </a:solidFill>
                <a:sym typeface="Wingdings" panose="05000000000000000000" pitchFamily="2" charset="2"/>
              </a:rPr>
              <a:t>= VARIABLE COSTS</a:t>
            </a:r>
          </a:p>
          <a:p>
            <a:pPr lvl="2">
              <a:spcBef>
                <a:spcPts val="0"/>
              </a:spcBef>
              <a:buFont typeface="Wingdings" panose="05000000000000000000" pitchFamily="2" charset="2"/>
              <a:buChar char="§"/>
            </a:pPr>
            <a:r>
              <a:rPr lang="en-US" sz="2800" b="1" i="1" dirty="0" smtClean="0">
                <a:solidFill>
                  <a:srgbClr val="FF0000"/>
                </a:solidFill>
                <a:sym typeface="Wingdings" panose="05000000000000000000" pitchFamily="2" charset="2"/>
              </a:rPr>
              <a:t>m</a:t>
            </a:r>
            <a:r>
              <a:rPr lang="en-US" sz="2800" b="1" dirty="0" smtClean="0">
                <a:solidFill>
                  <a:srgbClr val="FF0000"/>
                </a:solidFill>
                <a:sym typeface="Wingdings" panose="05000000000000000000" pitchFamily="2" charset="2"/>
              </a:rPr>
              <a:t> = MARGINAL COSTS</a:t>
            </a:r>
          </a:p>
          <a:p>
            <a:pPr lvl="2">
              <a:spcBef>
                <a:spcPts val="0"/>
              </a:spcBef>
              <a:buFont typeface="Wingdings" panose="05000000000000000000" pitchFamily="2" charset="2"/>
              <a:buChar char="§"/>
            </a:pPr>
            <a:r>
              <a:rPr lang="en-US" sz="2800" b="1" i="1" dirty="0" smtClean="0">
                <a:solidFill>
                  <a:srgbClr val="FF0000"/>
                </a:solidFill>
                <a:sym typeface="Wingdings" panose="05000000000000000000" pitchFamily="2" charset="2"/>
              </a:rPr>
              <a:t>x</a:t>
            </a:r>
            <a:r>
              <a:rPr lang="en-US" sz="2800" b="1" dirty="0" smtClean="0">
                <a:solidFill>
                  <a:srgbClr val="FF0000"/>
                </a:solidFill>
                <a:sym typeface="Wingdings" panose="05000000000000000000" pitchFamily="2" charset="2"/>
              </a:rPr>
              <a:t> = UNITS PRODUCED</a:t>
            </a:r>
          </a:p>
          <a:p>
            <a:pPr lvl="1">
              <a:spcBef>
                <a:spcPts val="0"/>
              </a:spcBef>
              <a:buFont typeface="Wingdings" panose="05000000000000000000" pitchFamily="2" charset="2"/>
              <a:buChar char="§"/>
            </a:pPr>
            <a:r>
              <a:rPr lang="en-US" sz="2800" b="1" i="1" dirty="0" smtClean="0">
                <a:solidFill>
                  <a:srgbClr val="FF0000"/>
                </a:solidFill>
                <a:sym typeface="Wingdings" panose="05000000000000000000" pitchFamily="2" charset="2"/>
              </a:rPr>
              <a:t>b</a:t>
            </a:r>
            <a:r>
              <a:rPr lang="en-US" sz="2800" b="1" dirty="0" smtClean="0">
                <a:solidFill>
                  <a:srgbClr val="FF0000"/>
                </a:solidFill>
                <a:sym typeface="Wingdings" panose="05000000000000000000" pitchFamily="2" charset="2"/>
              </a:rPr>
              <a:t> = FIXED COSTS</a:t>
            </a:r>
          </a:p>
          <a:p>
            <a:pPr>
              <a:spcBef>
                <a:spcPts val="0"/>
              </a:spcBef>
              <a:buFont typeface="Wingdings" panose="05000000000000000000" pitchFamily="2" charset="2"/>
              <a:buChar char="§"/>
            </a:pPr>
            <a:r>
              <a:rPr lang="en-US" b="1" dirty="0" smtClean="0"/>
              <a:t>RELATIONSHIP IN GRAPH FORM</a:t>
            </a:r>
            <a:endParaRPr lang="en-US" sz="2800" b="1" dirty="0">
              <a:solidFill>
                <a:srgbClr val="FF0000"/>
              </a:solidFill>
            </a:endParaRPr>
          </a:p>
        </p:txBody>
      </p:sp>
    </p:spTree>
    <p:extLst>
      <p:ext uri="{BB962C8B-B14F-4D97-AF65-F5344CB8AC3E}">
        <p14:creationId xmlns:p14="http://schemas.microsoft.com/office/powerpoint/2010/main" val="20919669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7.5 – BREAK-EVEN POINT, PROFITS, &amp; LOSSES</a:t>
            </a:r>
            <a:endParaRPr lang="en-US" b="1" dirty="0"/>
          </a:p>
        </p:txBody>
      </p:sp>
      <p:sp>
        <p:nvSpPr>
          <p:cNvPr id="3" name="Content Placeholder 2"/>
          <p:cNvSpPr>
            <a:spLocks noGrp="1"/>
          </p:cNvSpPr>
          <p:nvPr>
            <p:ph idx="1"/>
          </p:nvPr>
        </p:nvSpPr>
        <p:spPr>
          <a:xfrm>
            <a:off x="0" y="356261"/>
            <a:ext cx="12192000" cy="6501740"/>
          </a:xfrm>
        </p:spPr>
        <p:txBody>
          <a:bodyPr>
            <a:noAutofit/>
          </a:bodyPr>
          <a:lstStyle/>
          <a:p>
            <a:pPr lvl="0">
              <a:spcBef>
                <a:spcPts val="0"/>
              </a:spcBef>
              <a:buFont typeface="Wingdings" panose="05000000000000000000" pitchFamily="2" charset="2"/>
              <a:buChar char="§"/>
            </a:pPr>
            <a:r>
              <a:rPr lang="en-US" sz="2600" b="1" dirty="0" smtClean="0"/>
              <a:t>The </a:t>
            </a:r>
            <a:r>
              <a:rPr lang="en-US" sz="2600" b="1" dirty="0"/>
              <a:t>balance between costs &amp; revenues results in three scenarios</a:t>
            </a:r>
          </a:p>
          <a:p>
            <a:pPr lvl="0">
              <a:spcBef>
                <a:spcPts val="0"/>
              </a:spcBef>
              <a:buFont typeface="Wingdings" panose="05000000000000000000" pitchFamily="2" charset="2"/>
              <a:buChar char="§"/>
            </a:pPr>
            <a:r>
              <a:rPr lang="en-US" sz="2600" b="1" i="1" u="sng" dirty="0">
                <a:solidFill>
                  <a:srgbClr val="0070C0"/>
                </a:solidFill>
              </a:rPr>
              <a:t>Break-even point</a:t>
            </a:r>
            <a:r>
              <a:rPr lang="en-US" sz="2600" b="1" dirty="0"/>
              <a:t>: when </a:t>
            </a:r>
            <a:r>
              <a:rPr lang="en-US" sz="2600" b="1" dirty="0" smtClean="0"/>
              <a:t>REVENUES are </a:t>
            </a:r>
            <a:r>
              <a:rPr lang="en-US" sz="2600" b="1" dirty="0"/>
              <a:t>(less than / </a:t>
            </a:r>
            <a:r>
              <a:rPr lang="en-US" sz="2600" b="1" dirty="0">
                <a:solidFill>
                  <a:srgbClr val="FF0000"/>
                </a:solidFill>
              </a:rPr>
              <a:t>equal to </a:t>
            </a:r>
            <a:r>
              <a:rPr lang="en-US" sz="2600" b="1" dirty="0"/>
              <a:t>/ greater than) </a:t>
            </a:r>
            <a:r>
              <a:rPr lang="en-US" sz="2600" b="1" dirty="0" smtClean="0"/>
              <a:t>COSTS</a:t>
            </a:r>
            <a:endParaRPr lang="en-US" sz="2600" b="1" dirty="0"/>
          </a:p>
          <a:p>
            <a:pPr lvl="1">
              <a:spcBef>
                <a:spcPts val="0"/>
              </a:spcBef>
              <a:buFont typeface="Wingdings" panose="05000000000000000000" pitchFamily="2" charset="2"/>
              <a:buChar char="§"/>
            </a:pPr>
            <a:r>
              <a:rPr lang="en-US" sz="2600" b="1" dirty="0"/>
              <a:t>Mathematically expressed:</a:t>
            </a:r>
          </a:p>
          <a:p>
            <a:pPr lvl="2">
              <a:spcBef>
                <a:spcPts val="0"/>
              </a:spcBef>
              <a:buFont typeface="Wingdings" panose="05000000000000000000" pitchFamily="2" charset="2"/>
              <a:buChar char="§"/>
            </a:pPr>
            <a:r>
              <a:rPr lang="en-US" sz="2600" b="1" dirty="0" smtClean="0">
                <a:solidFill>
                  <a:srgbClr val="0070C0"/>
                </a:solidFill>
              </a:rPr>
              <a:t>REVENUES – COSTS = </a:t>
            </a:r>
            <a:r>
              <a:rPr lang="en-US" sz="2600" b="1" dirty="0">
                <a:solidFill>
                  <a:srgbClr val="0070C0"/>
                </a:solidFill>
              </a:rPr>
              <a:t>0</a:t>
            </a:r>
          </a:p>
          <a:p>
            <a:pPr lvl="2">
              <a:spcBef>
                <a:spcPts val="0"/>
              </a:spcBef>
              <a:buFont typeface="Wingdings" panose="05000000000000000000" pitchFamily="2" charset="2"/>
              <a:buChar char="§"/>
            </a:pPr>
            <a:r>
              <a:rPr lang="en-US" sz="2600" b="1" dirty="0" smtClean="0">
                <a:solidFill>
                  <a:srgbClr val="0070C0"/>
                </a:solidFill>
              </a:rPr>
              <a:t>REVENUES </a:t>
            </a:r>
            <a:r>
              <a:rPr lang="en-US" sz="2600" b="1" dirty="0">
                <a:solidFill>
                  <a:srgbClr val="0070C0"/>
                </a:solidFill>
              </a:rPr>
              <a:t>= </a:t>
            </a:r>
            <a:r>
              <a:rPr lang="en-US" sz="2600" b="1" dirty="0" smtClean="0">
                <a:solidFill>
                  <a:srgbClr val="0070C0"/>
                </a:solidFill>
              </a:rPr>
              <a:t>COSTS </a:t>
            </a:r>
            <a:endParaRPr lang="en-US" sz="2600" b="1" dirty="0">
              <a:solidFill>
                <a:srgbClr val="0070C0"/>
              </a:solidFill>
            </a:endParaRPr>
          </a:p>
          <a:p>
            <a:pPr lvl="0">
              <a:spcBef>
                <a:spcPts val="0"/>
              </a:spcBef>
              <a:buFont typeface="Wingdings" panose="05000000000000000000" pitchFamily="2" charset="2"/>
              <a:buChar char="§"/>
            </a:pPr>
            <a:r>
              <a:rPr lang="en-US" sz="2600" b="1" i="1" u="sng" dirty="0">
                <a:solidFill>
                  <a:srgbClr val="0070C0"/>
                </a:solidFill>
              </a:rPr>
              <a:t>Profit</a:t>
            </a:r>
            <a:r>
              <a:rPr lang="en-US" sz="2600" b="1" dirty="0"/>
              <a:t>: when </a:t>
            </a:r>
            <a:r>
              <a:rPr lang="en-US" sz="2600" b="1" dirty="0" smtClean="0"/>
              <a:t>REVENUES are </a:t>
            </a:r>
            <a:r>
              <a:rPr lang="en-US" sz="2600" b="1" dirty="0"/>
              <a:t>(less than / equal to / </a:t>
            </a:r>
            <a:r>
              <a:rPr lang="en-US" sz="2600" b="1" dirty="0">
                <a:solidFill>
                  <a:srgbClr val="FF0000"/>
                </a:solidFill>
              </a:rPr>
              <a:t>greater than</a:t>
            </a:r>
            <a:r>
              <a:rPr lang="en-US" sz="2600" b="1" dirty="0"/>
              <a:t>) </a:t>
            </a:r>
            <a:r>
              <a:rPr lang="en-US" sz="2600" b="1" dirty="0" smtClean="0"/>
              <a:t>COSTS</a:t>
            </a:r>
            <a:endParaRPr lang="en-US" sz="2600" b="1" dirty="0"/>
          </a:p>
          <a:p>
            <a:pPr lvl="1">
              <a:spcBef>
                <a:spcPts val="0"/>
              </a:spcBef>
              <a:buFont typeface="Wingdings" panose="05000000000000000000" pitchFamily="2" charset="2"/>
              <a:buChar char="§"/>
            </a:pPr>
            <a:r>
              <a:rPr lang="en-US" sz="2600" b="1" dirty="0"/>
              <a:t>Mathematically expressed:</a:t>
            </a:r>
          </a:p>
          <a:p>
            <a:pPr lvl="2">
              <a:spcBef>
                <a:spcPts val="0"/>
              </a:spcBef>
              <a:buFont typeface="Wingdings" panose="05000000000000000000" pitchFamily="2" charset="2"/>
              <a:buChar char="§"/>
            </a:pPr>
            <a:r>
              <a:rPr lang="en-US" sz="2600" b="1" dirty="0" smtClean="0">
                <a:solidFill>
                  <a:srgbClr val="0070C0"/>
                </a:solidFill>
              </a:rPr>
              <a:t>REVENUES – COSTS &gt; 0</a:t>
            </a:r>
            <a:r>
              <a:rPr lang="en-US" sz="2600" b="1" dirty="0" smtClean="0">
                <a:solidFill>
                  <a:srgbClr val="FF0000"/>
                </a:solidFill>
                <a:sym typeface="Wingdings" panose="05000000000000000000" pitchFamily="2" charset="2"/>
              </a:rPr>
              <a:t> </a:t>
            </a:r>
          </a:p>
          <a:p>
            <a:pPr lvl="2">
              <a:spcBef>
                <a:spcPts val="0"/>
              </a:spcBef>
              <a:buFont typeface="Wingdings" panose="05000000000000000000" pitchFamily="2" charset="2"/>
              <a:buChar char="§"/>
            </a:pPr>
            <a:r>
              <a:rPr lang="en-US" sz="2600" b="1" dirty="0" smtClean="0">
                <a:solidFill>
                  <a:srgbClr val="0070C0"/>
                </a:solidFill>
              </a:rPr>
              <a:t>REVENUES &gt; COSTS</a:t>
            </a:r>
          </a:p>
          <a:p>
            <a:pPr lvl="2">
              <a:spcBef>
                <a:spcPts val="0"/>
              </a:spcBef>
              <a:buFont typeface="Wingdings" panose="05000000000000000000" pitchFamily="2" charset="2"/>
              <a:buChar char="§"/>
            </a:pPr>
            <a:r>
              <a:rPr lang="en-US" sz="2600" b="1" dirty="0" smtClean="0">
                <a:solidFill>
                  <a:srgbClr val="0070C0"/>
                </a:solidFill>
              </a:rPr>
              <a:t>COSTS &lt; REVENUES</a:t>
            </a:r>
            <a:endParaRPr lang="en-US" sz="2600" b="1" dirty="0" smtClean="0"/>
          </a:p>
          <a:p>
            <a:pPr lvl="0">
              <a:spcBef>
                <a:spcPts val="0"/>
              </a:spcBef>
              <a:buFont typeface="Wingdings" panose="05000000000000000000" pitchFamily="2" charset="2"/>
              <a:buChar char="§"/>
            </a:pPr>
            <a:r>
              <a:rPr lang="en-US" sz="2600" b="1" i="1" u="sng" dirty="0" smtClean="0">
                <a:solidFill>
                  <a:srgbClr val="0070C0"/>
                </a:solidFill>
              </a:rPr>
              <a:t>Loss</a:t>
            </a:r>
            <a:r>
              <a:rPr lang="en-US" sz="2600" b="1" dirty="0" smtClean="0"/>
              <a:t>: when REVENUES are (</a:t>
            </a:r>
            <a:r>
              <a:rPr lang="en-US" sz="2600" b="1" dirty="0" smtClean="0">
                <a:solidFill>
                  <a:srgbClr val="FF0000"/>
                </a:solidFill>
              </a:rPr>
              <a:t>less than </a:t>
            </a:r>
            <a:r>
              <a:rPr lang="en-US" sz="2600" b="1" dirty="0" smtClean="0"/>
              <a:t>/ equal to / greater than) COSTS</a:t>
            </a:r>
          </a:p>
          <a:p>
            <a:pPr lvl="1">
              <a:spcBef>
                <a:spcPts val="0"/>
              </a:spcBef>
              <a:buFont typeface="Wingdings" panose="05000000000000000000" pitchFamily="2" charset="2"/>
              <a:buChar char="§"/>
            </a:pPr>
            <a:r>
              <a:rPr lang="en-US" sz="2600" b="1" dirty="0" smtClean="0"/>
              <a:t>Mathematically </a:t>
            </a:r>
            <a:r>
              <a:rPr lang="en-US" sz="2600" b="1" dirty="0"/>
              <a:t>expressed:</a:t>
            </a:r>
          </a:p>
          <a:p>
            <a:pPr lvl="2">
              <a:spcBef>
                <a:spcPts val="0"/>
              </a:spcBef>
              <a:buFont typeface="Wingdings" panose="05000000000000000000" pitchFamily="2" charset="2"/>
              <a:buChar char="§"/>
            </a:pPr>
            <a:r>
              <a:rPr lang="en-US" sz="2600" b="1" dirty="0" smtClean="0">
                <a:solidFill>
                  <a:srgbClr val="0070C0"/>
                </a:solidFill>
              </a:rPr>
              <a:t>REVENUES – COSTS &lt; 0</a:t>
            </a:r>
            <a:endParaRPr lang="en-US" sz="2600" b="1" dirty="0">
              <a:solidFill>
                <a:srgbClr val="FF0000"/>
              </a:solidFill>
            </a:endParaRPr>
          </a:p>
          <a:p>
            <a:pPr lvl="2">
              <a:spcBef>
                <a:spcPts val="0"/>
              </a:spcBef>
              <a:buFont typeface="Wingdings" panose="05000000000000000000" pitchFamily="2" charset="2"/>
              <a:buChar char="§"/>
            </a:pPr>
            <a:r>
              <a:rPr lang="en-US" sz="2600" b="1" dirty="0" smtClean="0">
                <a:solidFill>
                  <a:srgbClr val="0070C0"/>
                </a:solidFill>
              </a:rPr>
              <a:t>COSTS &gt; REVENUES</a:t>
            </a:r>
          </a:p>
          <a:p>
            <a:pPr lvl="2">
              <a:spcBef>
                <a:spcPts val="0"/>
              </a:spcBef>
              <a:buFont typeface="Wingdings" panose="05000000000000000000" pitchFamily="2" charset="2"/>
              <a:buChar char="§"/>
            </a:pPr>
            <a:r>
              <a:rPr lang="en-US" sz="2600" b="1" dirty="0" smtClean="0">
                <a:solidFill>
                  <a:srgbClr val="0070C0"/>
                </a:solidFill>
              </a:rPr>
              <a:t>REVENUES &lt; COSTS</a:t>
            </a:r>
            <a:endParaRPr lang="en-US" sz="2600" b="1" dirty="0"/>
          </a:p>
          <a:p>
            <a:pPr lvl="0">
              <a:spcBef>
                <a:spcPts val="0"/>
              </a:spcBef>
              <a:buFont typeface="Wingdings" panose="05000000000000000000" pitchFamily="2" charset="2"/>
              <a:buChar char="§"/>
            </a:pPr>
            <a:r>
              <a:rPr lang="en-US" sz="2600" b="1" dirty="0"/>
              <a:t>The </a:t>
            </a:r>
            <a:r>
              <a:rPr lang="en-US" sz="2600" b="1" dirty="0">
                <a:solidFill>
                  <a:srgbClr val="0070C0"/>
                </a:solidFill>
              </a:rPr>
              <a:t>goal of every business is to make a </a:t>
            </a:r>
            <a:r>
              <a:rPr lang="en-US" sz="2600" b="1" dirty="0" smtClean="0">
                <a:solidFill>
                  <a:srgbClr val="0070C0"/>
                </a:solidFill>
              </a:rPr>
              <a:t>PROFIT &amp; </a:t>
            </a:r>
            <a:r>
              <a:rPr lang="en-US" sz="2600" b="1" dirty="0">
                <a:solidFill>
                  <a:srgbClr val="0070C0"/>
                </a:solidFill>
              </a:rPr>
              <a:t>avoid a </a:t>
            </a:r>
            <a:r>
              <a:rPr lang="en-US" sz="2600" b="1" dirty="0" smtClean="0">
                <a:solidFill>
                  <a:srgbClr val="0070C0"/>
                </a:solidFill>
              </a:rPr>
              <a:t>LOSS</a:t>
            </a:r>
            <a:r>
              <a:rPr lang="en-US" sz="2600" b="1" dirty="0" smtClean="0"/>
              <a:t>; </a:t>
            </a:r>
            <a:r>
              <a:rPr lang="en-US" sz="2600" b="1" dirty="0"/>
              <a:t>in other </a:t>
            </a:r>
            <a:r>
              <a:rPr lang="en-US" sz="2600" b="1" dirty="0" smtClean="0"/>
              <a:t>words, </a:t>
            </a:r>
            <a:r>
              <a:rPr lang="en-US" sz="2600" b="1" dirty="0"/>
              <a:t>businesses must </a:t>
            </a:r>
            <a:r>
              <a:rPr lang="en-US" sz="2600" b="1" dirty="0" smtClean="0"/>
              <a:t>MAKE </a:t>
            </a:r>
            <a:r>
              <a:rPr lang="en-US" sz="2600" b="1" dirty="0"/>
              <a:t>more money selling goods &amp; services to </a:t>
            </a:r>
            <a:r>
              <a:rPr lang="en-US" sz="2600" b="1" dirty="0" smtClean="0"/>
              <a:t>customers </a:t>
            </a:r>
            <a:r>
              <a:rPr lang="en-US" sz="2600" b="1" dirty="0"/>
              <a:t>than the money they </a:t>
            </a:r>
            <a:r>
              <a:rPr lang="en-US" sz="2600" b="1" dirty="0" smtClean="0"/>
              <a:t>SPEND </a:t>
            </a:r>
            <a:r>
              <a:rPr lang="en-US" sz="2600" b="1" dirty="0"/>
              <a:t>producing these goods &amp; services</a:t>
            </a:r>
          </a:p>
        </p:txBody>
      </p:sp>
    </p:spTree>
    <p:extLst>
      <p:ext uri="{BB962C8B-B14F-4D97-AF65-F5344CB8AC3E}">
        <p14:creationId xmlns:p14="http://schemas.microsoft.com/office/powerpoint/2010/main" val="287525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7.5 – BREAK-EVEN POINT, PROFITS, &amp; LOSSES</a:t>
            </a:r>
            <a:endParaRPr lang="en-US" b="1" dirty="0"/>
          </a:p>
        </p:txBody>
      </p:sp>
      <p:sp>
        <p:nvSpPr>
          <p:cNvPr id="3" name="Content Placeholder 2"/>
          <p:cNvSpPr>
            <a:spLocks noGrp="1"/>
          </p:cNvSpPr>
          <p:nvPr>
            <p:ph idx="1"/>
          </p:nvPr>
        </p:nvSpPr>
        <p:spPr>
          <a:xfrm>
            <a:off x="0" y="457201"/>
            <a:ext cx="12192000" cy="6400799"/>
          </a:xfrm>
        </p:spPr>
        <p:txBody>
          <a:bodyPr>
            <a:noAutofit/>
          </a:bodyPr>
          <a:lstStyle/>
          <a:p>
            <a:pPr marL="0" indent="0">
              <a:spcBef>
                <a:spcPts val="0"/>
              </a:spcBef>
              <a:buNone/>
            </a:pPr>
            <a:r>
              <a:rPr lang="en-US" sz="2400" b="1" dirty="0"/>
              <a:t>Pam’s Pizza Parlor sells pizzas for $10 each. In the current month the store </a:t>
            </a:r>
            <a:r>
              <a:rPr lang="en-US" sz="2400" b="1" i="1" u="sng" dirty="0"/>
              <a:t>made</a:t>
            </a:r>
            <a:r>
              <a:rPr lang="en-US" sz="2400" b="1" dirty="0"/>
              <a:t> and </a:t>
            </a:r>
            <a:r>
              <a:rPr lang="en-US" sz="2400" b="1" i="1" u="sng" dirty="0"/>
              <a:t>sold</a:t>
            </a:r>
            <a:r>
              <a:rPr lang="en-US" sz="2400" b="1" dirty="0"/>
              <a:t> 2,000 pizzas. Ingredients are $3 </a:t>
            </a:r>
            <a:r>
              <a:rPr lang="en-US" sz="2400" b="1" i="1" u="sng" dirty="0"/>
              <a:t>per pizza</a:t>
            </a:r>
            <a:r>
              <a:rPr lang="en-US" sz="2400" b="1" dirty="0"/>
              <a:t>, and the pizza chef’s wages with tips are an average of $2 </a:t>
            </a:r>
            <a:r>
              <a:rPr lang="en-US" sz="2400" b="1" i="1" u="sng" dirty="0"/>
              <a:t>per pizza</a:t>
            </a:r>
            <a:r>
              <a:rPr lang="en-US" sz="2400" b="1" dirty="0"/>
              <a:t>. Utilities (electricity, water, Wi-Fi, etc.) average $1 </a:t>
            </a:r>
            <a:r>
              <a:rPr lang="en-US" sz="2400" b="1" i="1" u="sng" dirty="0"/>
              <a:t>per pizza</a:t>
            </a:r>
            <a:r>
              <a:rPr lang="en-US" sz="2400" b="1" dirty="0"/>
              <a:t>. The lease on the shop is $2,000 for the month, and Pam’s salary as the owner-manager is $2,000 for the month.</a:t>
            </a:r>
          </a:p>
          <a:p>
            <a:pPr marL="0" indent="0">
              <a:spcBef>
                <a:spcPts val="0"/>
              </a:spcBef>
              <a:buNone/>
            </a:pPr>
            <a:r>
              <a:rPr lang="en-US" sz="2500" b="1" dirty="0"/>
              <a:t>(1) Which expenses are fixed costs, and which are variable costs?</a:t>
            </a:r>
          </a:p>
          <a:p>
            <a:pPr marL="457200" lvl="1" indent="0">
              <a:spcBef>
                <a:spcPts val="0"/>
              </a:spcBef>
              <a:buNone/>
            </a:pPr>
            <a:r>
              <a:rPr lang="en-US" sz="2500" b="1" dirty="0"/>
              <a:t>Lease [</a:t>
            </a:r>
            <a:r>
              <a:rPr lang="en-US" sz="2500" b="1" dirty="0">
                <a:solidFill>
                  <a:srgbClr val="FF0000"/>
                </a:solidFill>
              </a:rPr>
              <a:t>FIXED COST</a:t>
            </a:r>
            <a:r>
              <a:rPr lang="en-US" sz="2500" b="1" dirty="0"/>
              <a:t> or VARIABLE COST]</a:t>
            </a:r>
          </a:p>
          <a:p>
            <a:pPr marL="457200" lvl="1" indent="0">
              <a:spcBef>
                <a:spcPts val="0"/>
              </a:spcBef>
              <a:buNone/>
            </a:pPr>
            <a:r>
              <a:rPr lang="en-US" sz="2500" b="1" dirty="0"/>
              <a:t>Utilities [FIXED COST or </a:t>
            </a:r>
            <a:r>
              <a:rPr lang="en-US" sz="2500" b="1" dirty="0">
                <a:solidFill>
                  <a:srgbClr val="FF0000"/>
                </a:solidFill>
              </a:rPr>
              <a:t>VARIABLE COST</a:t>
            </a:r>
            <a:r>
              <a:rPr lang="en-US" sz="2500" b="1" dirty="0"/>
              <a:t>]</a:t>
            </a:r>
          </a:p>
          <a:p>
            <a:pPr marL="457200" lvl="1" indent="0">
              <a:spcBef>
                <a:spcPts val="0"/>
              </a:spcBef>
              <a:buNone/>
            </a:pPr>
            <a:r>
              <a:rPr lang="en-US" sz="2500" b="1" dirty="0"/>
              <a:t>Salary [</a:t>
            </a:r>
            <a:r>
              <a:rPr lang="en-US" sz="2500" b="1" dirty="0">
                <a:solidFill>
                  <a:srgbClr val="FF0000"/>
                </a:solidFill>
              </a:rPr>
              <a:t>FIXED COST </a:t>
            </a:r>
            <a:r>
              <a:rPr lang="en-US" sz="2500" b="1" dirty="0"/>
              <a:t>or VARIABLE COST]</a:t>
            </a:r>
          </a:p>
          <a:p>
            <a:pPr marL="457200" lvl="1" indent="0">
              <a:spcBef>
                <a:spcPts val="0"/>
              </a:spcBef>
              <a:buNone/>
            </a:pPr>
            <a:r>
              <a:rPr lang="en-US" sz="2500" b="1" dirty="0"/>
              <a:t>Ingredients [FIXED COST or </a:t>
            </a:r>
            <a:r>
              <a:rPr lang="en-US" sz="2500" b="1" dirty="0">
                <a:solidFill>
                  <a:srgbClr val="FF0000"/>
                </a:solidFill>
              </a:rPr>
              <a:t>VARIABLE COST</a:t>
            </a:r>
            <a:r>
              <a:rPr lang="en-US" sz="2500" b="1" dirty="0"/>
              <a:t>]</a:t>
            </a:r>
          </a:p>
          <a:p>
            <a:pPr marL="457200" lvl="1" indent="0">
              <a:spcBef>
                <a:spcPts val="0"/>
              </a:spcBef>
              <a:buNone/>
            </a:pPr>
            <a:r>
              <a:rPr lang="en-US" sz="2500" b="1" dirty="0"/>
              <a:t>Wages/Tips [FIXED COST or </a:t>
            </a:r>
            <a:r>
              <a:rPr lang="en-US" sz="2500" b="1" dirty="0">
                <a:solidFill>
                  <a:srgbClr val="FF0000"/>
                </a:solidFill>
              </a:rPr>
              <a:t>VARIABLE COST</a:t>
            </a:r>
            <a:r>
              <a:rPr lang="en-US" sz="2500" b="1" dirty="0"/>
              <a:t>]</a:t>
            </a:r>
          </a:p>
          <a:p>
            <a:pPr marL="0" indent="0">
              <a:spcBef>
                <a:spcPts val="0"/>
              </a:spcBef>
              <a:buNone/>
            </a:pPr>
            <a:endParaRPr lang="en-US" sz="1200" b="1" dirty="0" smtClean="0"/>
          </a:p>
          <a:p>
            <a:pPr marL="0" indent="0">
              <a:spcBef>
                <a:spcPts val="0"/>
              </a:spcBef>
              <a:buNone/>
            </a:pPr>
            <a:r>
              <a:rPr lang="en-US" sz="2500" b="1" dirty="0" smtClean="0"/>
              <a:t>(</a:t>
            </a:r>
            <a:r>
              <a:rPr lang="en-US" sz="2500" b="1" dirty="0"/>
              <a:t>2) What are the fixed costs for the month?</a:t>
            </a:r>
          </a:p>
          <a:p>
            <a:pPr marL="457200" lvl="1" indent="0">
              <a:spcBef>
                <a:spcPts val="0"/>
              </a:spcBef>
              <a:buNone/>
            </a:pPr>
            <a:r>
              <a:rPr lang="en-US" sz="2500" b="1" dirty="0">
                <a:solidFill>
                  <a:srgbClr val="FF0000"/>
                </a:solidFill>
              </a:rPr>
              <a:t>FIXED COSTS = </a:t>
            </a:r>
            <a:r>
              <a:rPr lang="en-US" sz="2500" b="1" dirty="0" smtClean="0">
                <a:solidFill>
                  <a:srgbClr val="FF0000"/>
                </a:solidFill>
              </a:rPr>
              <a:t>$2,000 (LEASE) </a:t>
            </a:r>
            <a:r>
              <a:rPr lang="en-US" sz="2500" b="1" dirty="0">
                <a:solidFill>
                  <a:srgbClr val="FF0000"/>
                </a:solidFill>
              </a:rPr>
              <a:t>+ </a:t>
            </a:r>
            <a:r>
              <a:rPr lang="en-US" sz="2500" b="1" dirty="0" smtClean="0">
                <a:solidFill>
                  <a:srgbClr val="FF0000"/>
                </a:solidFill>
              </a:rPr>
              <a:t>$2,000 (SALARY) </a:t>
            </a:r>
            <a:r>
              <a:rPr lang="en-US" sz="2500" b="1" dirty="0">
                <a:solidFill>
                  <a:srgbClr val="FF0000"/>
                </a:solidFill>
              </a:rPr>
              <a:t>= </a:t>
            </a:r>
            <a:r>
              <a:rPr lang="en-US" sz="2500" b="1" dirty="0" smtClean="0">
                <a:solidFill>
                  <a:srgbClr val="FF0000"/>
                </a:solidFill>
              </a:rPr>
              <a:t>$4,000</a:t>
            </a:r>
            <a:endParaRPr lang="en-US" sz="2500" b="1" dirty="0">
              <a:solidFill>
                <a:srgbClr val="FF0000"/>
              </a:solidFill>
            </a:endParaRPr>
          </a:p>
          <a:p>
            <a:pPr marL="0" indent="0">
              <a:spcBef>
                <a:spcPts val="0"/>
              </a:spcBef>
              <a:buNone/>
            </a:pPr>
            <a:endParaRPr lang="en-US" sz="1200" b="1" dirty="0" smtClean="0"/>
          </a:p>
          <a:p>
            <a:pPr marL="0" indent="0">
              <a:spcBef>
                <a:spcPts val="0"/>
              </a:spcBef>
              <a:buNone/>
            </a:pPr>
            <a:r>
              <a:rPr lang="en-US" sz="2500" b="1" dirty="0" smtClean="0"/>
              <a:t>(</a:t>
            </a:r>
            <a:r>
              <a:rPr lang="en-US" sz="2500" b="1" dirty="0"/>
              <a:t>3) What are the marginal costs for each additional pizza that is </a:t>
            </a:r>
            <a:r>
              <a:rPr lang="en-US" sz="2500" b="1" i="1" u="sng" dirty="0"/>
              <a:t>MADE</a:t>
            </a:r>
            <a:r>
              <a:rPr lang="en-US" sz="2500" b="1" dirty="0"/>
              <a:t>? (per pizza cost)</a:t>
            </a:r>
          </a:p>
          <a:p>
            <a:pPr marL="457200" lvl="1" indent="0">
              <a:spcBef>
                <a:spcPts val="0"/>
              </a:spcBef>
              <a:buNone/>
            </a:pPr>
            <a:r>
              <a:rPr lang="en-US" sz="2500" b="1" dirty="0">
                <a:solidFill>
                  <a:srgbClr val="FF0000"/>
                </a:solidFill>
              </a:rPr>
              <a:t>MARGINAL COSTS = </a:t>
            </a:r>
            <a:r>
              <a:rPr lang="en-US" sz="2500" b="1" dirty="0" smtClean="0">
                <a:solidFill>
                  <a:srgbClr val="FF0000"/>
                </a:solidFill>
              </a:rPr>
              <a:t>($3/PIZZA)[INGRED.] </a:t>
            </a:r>
            <a:r>
              <a:rPr lang="en-US" sz="2500" b="1" dirty="0">
                <a:solidFill>
                  <a:srgbClr val="FF0000"/>
                </a:solidFill>
              </a:rPr>
              <a:t>+ </a:t>
            </a:r>
            <a:r>
              <a:rPr lang="en-US" sz="2500" b="1" dirty="0" smtClean="0">
                <a:solidFill>
                  <a:srgbClr val="FF0000"/>
                </a:solidFill>
              </a:rPr>
              <a:t>($2/PIZZA)[WAGES] </a:t>
            </a:r>
            <a:r>
              <a:rPr lang="en-US" sz="2500" b="1" dirty="0">
                <a:solidFill>
                  <a:srgbClr val="FF0000"/>
                </a:solidFill>
              </a:rPr>
              <a:t>+ </a:t>
            </a:r>
            <a:r>
              <a:rPr lang="en-US" sz="2500" b="1" dirty="0" smtClean="0">
                <a:solidFill>
                  <a:srgbClr val="FF0000"/>
                </a:solidFill>
              </a:rPr>
              <a:t>($1/PIZZA)[UTIL.] </a:t>
            </a:r>
            <a:r>
              <a:rPr lang="en-US" sz="2500" b="1" dirty="0">
                <a:solidFill>
                  <a:srgbClr val="FF0000"/>
                </a:solidFill>
              </a:rPr>
              <a:t>= </a:t>
            </a:r>
            <a:r>
              <a:rPr lang="en-US" sz="2500" b="1" dirty="0" smtClean="0">
                <a:solidFill>
                  <a:srgbClr val="FF0000"/>
                </a:solidFill>
              </a:rPr>
              <a:t>				</a:t>
            </a:r>
            <a:r>
              <a:rPr lang="en-US" sz="2500" b="1" dirty="0" smtClean="0">
                <a:solidFill>
                  <a:srgbClr val="FF0000"/>
                </a:solidFill>
              </a:rPr>
              <a:t>$6/PIZZA</a:t>
            </a:r>
            <a:endParaRPr lang="en-US" sz="2500" b="1" dirty="0">
              <a:solidFill>
                <a:srgbClr val="FF0000"/>
              </a:solidFill>
            </a:endParaRPr>
          </a:p>
          <a:p>
            <a:pPr marL="0" indent="0">
              <a:spcBef>
                <a:spcPts val="0"/>
              </a:spcBef>
              <a:buNone/>
            </a:pPr>
            <a:endParaRPr lang="en-US" sz="1200" b="1" dirty="0" smtClean="0"/>
          </a:p>
          <a:p>
            <a:pPr marL="0" indent="0">
              <a:spcBef>
                <a:spcPts val="0"/>
              </a:spcBef>
              <a:buNone/>
            </a:pPr>
            <a:r>
              <a:rPr lang="en-US" sz="2500" b="1" dirty="0" smtClean="0"/>
              <a:t>(</a:t>
            </a:r>
            <a:r>
              <a:rPr lang="en-US" sz="2500" b="1" dirty="0"/>
              <a:t>4) How many pizzas were </a:t>
            </a:r>
            <a:r>
              <a:rPr lang="en-US" sz="2500" b="1" i="1" u="sng" dirty="0"/>
              <a:t>made</a:t>
            </a:r>
            <a:r>
              <a:rPr lang="en-US" sz="2500" b="1" dirty="0" smtClean="0"/>
              <a:t>? </a:t>
            </a:r>
            <a:r>
              <a:rPr lang="en-US" sz="2500" b="1" dirty="0" smtClean="0">
                <a:solidFill>
                  <a:srgbClr val="FF0000"/>
                </a:solidFill>
              </a:rPr>
              <a:t>2,000 PIZZAS</a:t>
            </a:r>
            <a:endParaRPr lang="en-US" sz="2500" b="1" dirty="0">
              <a:solidFill>
                <a:srgbClr val="FF0000"/>
              </a:solidFill>
            </a:endParaRPr>
          </a:p>
        </p:txBody>
      </p:sp>
    </p:spTree>
    <p:extLst>
      <p:ext uri="{BB962C8B-B14F-4D97-AF65-F5344CB8AC3E}">
        <p14:creationId xmlns:p14="http://schemas.microsoft.com/office/powerpoint/2010/main" val="387234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§7.1 – FUNDAMENTALS OF ECONOMICS </a:t>
            </a:r>
            <a:r>
              <a:rPr lang="en-US" b="1" dirty="0" smtClean="0">
                <a:solidFill>
                  <a:srgbClr val="FF0000"/>
                </a:solidFill>
                <a:latin typeface="+mn-lt"/>
              </a:rPr>
              <a:t>(P. 499)</a:t>
            </a:r>
            <a:endParaRPr lang="en-US" b="1" dirty="0">
              <a:solidFill>
                <a:srgbClr val="FF0000"/>
              </a:solidFill>
              <a:latin typeface="+mn-lt"/>
            </a:endParaRPr>
          </a:p>
        </p:txBody>
      </p:sp>
      <p:sp>
        <p:nvSpPr>
          <p:cNvPr id="3" name="Content Placeholder 2"/>
          <p:cNvSpPr>
            <a:spLocks noGrp="1"/>
          </p:cNvSpPr>
          <p:nvPr>
            <p:ph idx="1"/>
          </p:nvPr>
        </p:nvSpPr>
        <p:spPr>
          <a:xfrm>
            <a:off x="0" y="495300"/>
            <a:ext cx="12192000" cy="6362699"/>
          </a:xfrm>
        </p:spPr>
        <p:txBody>
          <a:bodyPr>
            <a:noAutofit/>
          </a:bodyPr>
          <a:lstStyle/>
          <a:p>
            <a:pPr lvl="0">
              <a:buFont typeface="Wingdings" panose="05000000000000000000" pitchFamily="2" charset="2"/>
              <a:buChar char="§"/>
            </a:pPr>
            <a:r>
              <a:rPr lang="en-US" sz="2850" b="1" dirty="0"/>
              <a:t>Three </a:t>
            </a:r>
            <a:r>
              <a:rPr lang="en-US" sz="2850" b="1" dirty="0">
                <a:solidFill>
                  <a:srgbClr val="0070C0"/>
                </a:solidFill>
              </a:rPr>
              <a:t>Economic Decisions Arising from </a:t>
            </a:r>
            <a:r>
              <a:rPr lang="en-US" sz="2850" b="1" i="1" u="sng" dirty="0">
                <a:solidFill>
                  <a:srgbClr val="0070C0"/>
                </a:solidFill>
              </a:rPr>
              <a:t>Scarcity</a:t>
            </a:r>
            <a:r>
              <a:rPr lang="en-US" sz="2850" b="1" dirty="0">
                <a:solidFill>
                  <a:srgbClr val="0070C0"/>
                </a:solidFill>
              </a:rPr>
              <a:t> </a:t>
            </a:r>
            <a:r>
              <a:rPr lang="en-US" sz="2850" b="1" dirty="0"/>
              <a:t>(p. 501-502)</a:t>
            </a:r>
          </a:p>
          <a:p>
            <a:pPr lvl="1">
              <a:buFont typeface="Wingdings" panose="05000000000000000000" pitchFamily="2" charset="2"/>
              <a:buChar char="§"/>
            </a:pPr>
            <a:r>
              <a:rPr lang="en-US" sz="2850" b="1" dirty="0" smtClean="0">
                <a:solidFill>
                  <a:srgbClr val="0070C0"/>
                </a:solidFill>
              </a:rPr>
              <a:t>WHAT </a:t>
            </a:r>
            <a:r>
              <a:rPr lang="en-US" sz="2850" b="1" dirty="0">
                <a:solidFill>
                  <a:srgbClr val="0070C0"/>
                </a:solidFill>
              </a:rPr>
              <a:t>to produce</a:t>
            </a:r>
            <a:r>
              <a:rPr lang="en-US" sz="2850" b="1" dirty="0"/>
              <a:t>?: The </a:t>
            </a:r>
            <a:r>
              <a:rPr lang="en-US" sz="2850" b="1" dirty="0">
                <a:solidFill>
                  <a:srgbClr val="0070C0"/>
                </a:solidFill>
              </a:rPr>
              <a:t>more of one particular item that is produced,  then the </a:t>
            </a:r>
            <a:r>
              <a:rPr lang="en-US" sz="2850" b="1" dirty="0" smtClean="0">
                <a:solidFill>
                  <a:srgbClr val="0070C0"/>
                </a:solidFill>
              </a:rPr>
              <a:t>LESS </a:t>
            </a:r>
            <a:r>
              <a:rPr lang="en-US" sz="2850" b="1" dirty="0">
                <a:solidFill>
                  <a:srgbClr val="0070C0"/>
                </a:solidFill>
              </a:rPr>
              <a:t>of another item</a:t>
            </a:r>
            <a:r>
              <a:rPr lang="en-US" sz="2850" b="1" dirty="0"/>
              <a:t> will be produced</a:t>
            </a:r>
          </a:p>
          <a:p>
            <a:pPr lvl="1">
              <a:buFont typeface="Wingdings" panose="05000000000000000000" pitchFamily="2" charset="2"/>
              <a:buChar char="§"/>
            </a:pPr>
            <a:r>
              <a:rPr lang="en-US" sz="2850" b="1" dirty="0" smtClean="0">
                <a:solidFill>
                  <a:srgbClr val="0070C0"/>
                </a:solidFill>
              </a:rPr>
              <a:t>HOW </a:t>
            </a:r>
            <a:r>
              <a:rPr lang="en-US" sz="2850" b="1" dirty="0">
                <a:solidFill>
                  <a:srgbClr val="0070C0"/>
                </a:solidFill>
              </a:rPr>
              <a:t>to produce</a:t>
            </a:r>
            <a:r>
              <a:rPr lang="en-US" sz="2850" b="1" dirty="0"/>
              <a:t>?: </a:t>
            </a:r>
            <a:r>
              <a:rPr lang="en-US" sz="2850" b="1" dirty="0">
                <a:solidFill>
                  <a:srgbClr val="0070C0"/>
                </a:solidFill>
              </a:rPr>
              <a:t>Businesses want to produce as </a:t>
            </a:r>
            <a:r>
              <a:rPr lang="en-US" sz="2850" b="1" dirty="0" smtClean="0">
                <a:solidFill>
                  <a:srgbClr val="0070C0"/>
                </a:solidFill>
              </a:rPr>
              <a:t>CHEAPLY as </a:t>
            </a:r>
            <a:r>
              <a:rPr lang="en-US" sz="2850" b="1" dirty="0">
                <a:solidFill>
                  <a:srgbClr val="0070C0"/>
                </a:solidFill>
              </a:rPr>
              <a:t>possible</a:t>
            </a:r>
            <a:r>
              <a:rPr lang="en-US" sz="2850" b="1" dirty="0"/>
              <a:t>, but that can cause </a:t>
            </a:r>
            <a:r>
              <a:rPr lang="en-US" sz="2850" b="1" dirty="0">
                <a:solidFill>
                  <a:srgbClr val="0070C0"/>
                </a:solidFill>
              </a:rPr>
              <a:t>negative effects </a:t>
            </a:r>
            <a:r>
              <a:rPr lang="en-US" sz="2850" b="1" dirty="0"/>
              <a:t>such as </a:t>
            </a:r>
            <a:r>
              <a:rPr lang="en-US" sz="2850" b="1" dirty="0" smtClean="0"/>
              <a:t>WASTE &amp; POLLUTION.</a:t>
            </a:r>
            <a:endParaRPr lang="en-US" sz="2850" b="1" dirty="0"/>
          </a:p>
          <a:p>
            <a:pPr lvl="1">
              <a:buFont typeface="Wingdings" panose="05000000000000000000" pitchFamily="2" charset="2"/>
              <a:buChar char="§"/>
            </a:pPr>
            <a:r>
              <a:rPr lang="en-US" sz="2850" b="1" dirty="0" smtClean="0">
                <a:solidFill>
                  <a:srgbClr val="0070C0"/>
                </a:solidFill>
              </a:rPr>
              <a:t>FOR WHOM </a:t>
            </a:r>
            <a:r>
              <a:rPr lang="en-US" sz="2850" b="1" dirty="0">
                <a:solidFill>
                  <a:srgbClr val="0070C0"/>
                </a:solidFill>
              </a:rPr>
              <a:t>to produce</a:t>
            </a:r>
            <a:r>
              <a:rPr lang="en-US" sz="2850" b="1" dirty="0"/>
              <a:t>?:</a:t>
            </a:r>
          </a:p>
          <a:p>
            <a:pPr lvl="2">
              <a:buFont typeface="Wingdings" panose="05000000000000000000" pitchFamily="2" charset="2"/>
              <a:buChar char="§"/>
            </a:pPr>
            <a:r>
              <a:rPr lang="en-US" sz="2850" b="1" dirty="0">
                <a:solidFill>
                  <a:srgbClr val="0070C0"/>
                </a:solidFill>
              </a:rPr>
              <a:t>How will goods/services be </a:t>
            </a:r>
            <a:r>
              <a:rPr lang="en-US" sz="2850" b="1" dirty="0" smtClean="0">
                <a:solidFill>
                  <a:srgbClr val="0070C0"/>
                </a:solidFill>
              </a:rPr>
              <a:t>DISTRIBUTED among </a:t>
            </a:r>
            <a:r>
              <a:rPr lang="en-US" sz="2850" b="1" dirty="0">
                <a:solidFill>
                  <a:srgbClr val="0070C0"/>
                </a:solidFill>
              </a:rPr>
              <a:t>its members</a:t>
            </a:r>
          </a:p>
          <a:p>
            <a:pPr lvl="2">
              <a:buFont typeface="Wingdings" panose="05000000000000000000" pitchFamily="2" charset="2"/>
              <a:buChar char="§"/>
            </a:pPr>
            <a:r>
              <a:rPr lang="en-US" sz="2850" b="1" dirty="0">
                <a:solidFill>
                  <a:srgbClr val="0070C0"/>
                </a:solidFill>
              </a:rPr>
              <a:t>USA uses a </a:t>
            </a:r>
            <a:r>
              <a:rPr lang="en-US" sz="2850" b="1" dirty="0" smtClean="0">
                <a:solidFill>
                  <a:srgbClr val="0070C0"/>
                </a:solidFill>
              </a:rPr>
              <a:t>PRICE SYSTEM</a:t>
            </a:r>
            <a:endParaRPr lang="en-US" sz="2850" b="1" dirty="0">
              <a:solidFill>
                <a:srgbClr val="0070C0"/>
              </a:solidFill>
            </a:endParaRPr>
          </a:p>
          <a:p>
            <a:pPr lvl="2">
              <a:buFont typeface="Wingdings" panose="05000000000000000000" pitchFamily="2" charset="2"/>
              <a:buChar char="§"/>
            </a:pPr>
            <a:r>
              <a:rPr lang="en-US" sz="2850" b="1" dirty="0"/>
              <a:t>Other economies may distribute goods/services through </a:t>
            </a:r>
            <a:r>
              <a:rPr lang="en-US" sz="2850" b="1" dirty="0" smtClean="0"/>
              <a:t>MAJORITY RULE, </a:t>
            </a:r>
            <a:r>
              <a:rPr lang="en-US" sz="2850" b="1" dirty="0"/>
              <a:t>by </a:t>
            </a:r>
            <a:r>
              <a:rPr lang="en-US" sz="2850" b="1" dirty="0" smtClean="0"/>
              <a:t>LOTTERY, </a:t>
            </a:r>
            <a:r>
              <a:rPr lang="en-US" sz="2850" b="1" dirty="0"/>
              <a:t>on a </a:t>
            </a:r>
            <a:r>
              <a:rPr lang="en-US" sz="2850" b="1" dirty="0" smtClean="0"/>
              <a:t>FIRST-COME-FIRST-SERVED basis</a:t>
            </a:r>
            <a:r>
              <a:rPr lang="en-US" sz="2850" b="1" dirty="0"/>
              <a:t>, by </a:t>
            </a:r>
            <a:r>
              <a:rPr lang="en-US" sz="2850" b="1" dirty="0" smtClean="0"/>
              <a:t>SHARING EQUALLY, </a:t>
            </a:r>
            <a:r>
              <a:rPr lang="en-US" sz="2850" b="1" dirty="0"/>
              <a:t>or by </a:t>
            </a:r>
            <a:r>
              <a:rPr lang="en-US" sz="2850" b="1" dirty="0" smtClean="0"/>
              <a:t>MILITARY FORCE</a:t>
            </a:r>
            <a:endParaRPr lang="en-US" sz="2850" b="1" dirty="0"/>
          </a:p>
        </p:txBody>
      </p:sp>
    </p:spTree>
    <p:extLst>
      <p:ext uri="{BB962C8B-B14F-4D97-AF65-F5344CB8AC3E}">
        <p14:creationId xmlns:p14="http://schemas.microsoft.com/office/powerpoint/2010/main" val="2539578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7.5 – BREAK-EVEN POINT, PROFITS, &amp; LOSSES</a:t>
            </a:r>
            <a:endParaRPr lang="en-US" b="1" dirty="0"/>
          </a:p>
        </p:txBody>
      </p:sp>
      <p:sp>
        <p:nvSpPr>
          <p:cNvPr id="3" name="Content Placeholder 2"/>
          <p:cNvSpPr>
            <a:spLocks noGrp="1"/>
          </p:cNvSpPr>
          <p:nvPr>
            <p:ph idx="1"/>
          </p:nvPr>
        </p:nvSpPr>
        <p:spPr>
          <a:xfrm>
            <a:off x="0" y="349625"/>
            <a:ext cx="12192000" cy="6508376"/>
          </a:xfrm>
        </p:spPr>
        <p:txBody>
          <a:bodyPr>
            <a:noAutofit/>
          </a:bodyPr>
          <a:lstStyle/>
          <a:p>
            <a:pPr marL="0" indent="0">
              <a:lnSpc>
                <a:spcPct val="100000"/>
              </a:lnSpc>
              <a:spcBef>
                <a:spcPts val="0"/>
              </a:spcBef>
              <a:buNone/>
            </a:pPr>
            <a:r>
              <a:rPr lang="en-US" sz="2100" b="1" dirty="0"/>
              <a:t>Pam’s Pizza Parlor sells pizzas for $10 each. In the current month the store </a:t>
            </a:r>
            <a:r>
              <a:rPr lang="en-US" sz="2100" b="1" i="1" u="sng" dirty="0"/>
              <a:t>made</a:t>
            </a:r>
            <a:r>
              <a:rPr lang="en-US" sz="2100" b="1" dirty="0"/>
              <a:t> and </a:t>
            </a:r>
            <a:r>
              <a:rPr lang="en-US" sz="2100" b="1" i="1" u="sng" dirty="0"/>
              <a:t>sold</a:t>
            </a:r>
            <a:r>
              <a:rPr lang="en-US" sz="2100" b="1" dirty="0"/>
              <a:t> 2,000 pizzas. Ingredients are $3 </a:t>
            </a:r>
            <a:r>
              <a:rPr lang="en-US" sz="2100" b="1" i="1" u="sng" dirty="0"/>
              <a:t>per pizza</a:t>
            </a:r>
            <a:r>
              <a:rPr lang="en-US" sz="2100" b="1" dirty="0"/>
              <a:t>, and the pizza chef’s wages with tips are an average of $2 </a:t>
            </a:r>
            <a:r>
              <a:rPr lang="en-US" sz="2100" b="1" i="1" u="sng" dirty="0"/>
              <a:t>per pizza</a:t>
            </a:r>
            <a:r>
              <a:rPr lang="en-US" sz="2100" b="1" dirty="0"/>
              <a:t>. Utilities (electricity, water, Wi-Fi, etc.) average $1 </a:t>
            </a:r>
            <a:r>
              <a:rPr lang="en-US" sz="2100" b="1" i="1" u="sng" dirty="0"/>
              <a:t>per pizza</a:t>
            </a:r>
            <a:r>
              <a:rPr lang="en-US" sz="2100" b="1" dirty="0"/>
              <a:t>. The lease on the shop is $2,000 for the month, and Pam’s salary as the owner-manager is $2,000 for the month.</a:t>
            </a:r>
          </a:p>
          <a:p>
            <a:pPr marL="0" indent="0">
              <a:lnSpc>
                <a:spcPct val="100000"/>
              </a:lnSpc>
              <a:spcBef>
                <a:spcPts val="0"/>
              </a:spcBef>
              <a:buNone/>
            </a:pPr>
            <a:r>
              <a:rPr lang="en-US" sz="2400" b="1" dirty="0" smtClean="0"/>
              <a:t>(</a:t>
            </a:r>
            <a:r>
              <a:rPr lang="en-US" sz="2400" b="1" dirty="0"/>
              <a:t>5) What is the variable costs, based on the number of pizzas </a:t>
            </a:r>
            <a:r>
              <a:rPr lang="en-US" sz="2400" b="1" i="1" u="sng" dirty="0"/>
              <a:t>made</a:t>
            </a:r>
            <a:r>
              <a:rPr lang="en-US" sz="2400" b="1" dirty="0"/>
              <a:t>?</a:t>
            </a:r>
          </a:p>
          <a:p>
            <a:pPr marL="457200" lvl="1" indent="0">
              <a:lnSpc>
                <a:spcPct val="100000"/>
              </a:lnSpc>
              <a:spcBef>
                <a:spcPts val="0"/>
              </a:spcBef>
              <a:buNone/>
            </a:pPr>
            <a:r>
              <a:rPr lang="en-US" b="1" dirty="0"/>
              <a:t>VARIABLE COSTS = (MARGINAL COSTS)×(PIZZAS MADE)</a:t>
            </a:r>
          </a:p>
          <a:p>
            <a:pPr marL="457200" lvl="1" indent="0">
              <a:lnSpc>
                <a:spcPct val="100000"/>
              </a:lnSpc>
              <a:spcBef>
                <a:spcPts val="0"/>
              </a:spcBef>
              <a:buNone/>
            </a:pPr>
            <a:r>
              <a:rPr lang="en-US" b="1" dirty="0">
                <a:solidFill>
                  <a:srgbClr val="FF0000"/>
                </a:solidFill>
              </a:rPr>
              <a:t>VARIABLE COSTS = </a:t>
            </a:r>
            <a:r>
              <a:rPr lang="en-US" b="1" dirty="0" smtClean="0">
                <a:solidFill>
                  <a:srgbClr val="FF0000"/>
                </a:solidFill>
              </a:rPr>
              <a:t>($6/PIZZA)×(2,000 </a:t>
            </a:r>
            <a:r>
              <a:rPr lang="en-US" b="1" dirty="0">
                <a:solidFill>
                  <a:srgbClr val="FF0000"/>
                </a:solidFill>
              </a:rPr>
              <a:t>PIZZAS) = </a:t>
            </a:r>
            <a:r>
              <a:rPr lang="en-US" b="1" dirty="0" smtClean="0">
                <a:solidFill>
                  <a:srgbClr val="FF0000"/>
                </a:solidFill>
              </a:rPr>
              <a:t>$12,000</a:t>
            </a:r>
            <a:endParaRPr lang="en-US" b="1" dirty="0" smtClean="0">
              <a:solidFill>
                <a:srgbClr val="FF0000"/>
              </a:solidFill>
            </a:endParaRPr>
          </a:p>
          <a:p>
            <a:pPr marL="0" indent="0">
              <a:lnSpc>
                <a:spcPct val="100000"/>
              </a:lnSpc>
              <a:spcBef>
                <a:spcPts val="0"/>
              </a:spcBef>
              <a:buNone/>
            </a:pPr>
            <a:r>
              <a:rPr lang="en-US" sz="2400" b="1" dirty="0" smtClean="0"/>
              <a:t>(</a:t>
            </a:r>
            <a:r>
              <a:rPr lang="en-US" sz="2400" b="1" dirty="0"/>
              <a:t>6) What are the total costs?</a:t>
            </a:r>
          </a:p>
          <a:p>
            <a:pPr marL="457200" lvl="1" indent="0">
              <a:lnSpc>
                <a:spcPct val="100000"/>
              </a:lnSpc>
              <a:spcBef>
                <a:spcPts val="0"/>
              </a:spcBef>
              <a:buNone/>
            </a:pPr>
            <a:r>
              <a:rPr lang="en-US" b="1" dirty="0"/>
              <a:t>TOTAL COSTS = VARIABLE COSTS + FIXED COSTS</a:t>
            </a:r>
          </a:p>
          <a:p>
            <a:pPr marL="457200" lvl="1" indent="0">
              <a:lnSpc>
                <a:spcPct val="100000"/>
              </a:lnSpc>
              <a:spcBef>
                <a:spcPts val="0"/>
              </a:spcBef>
              <a:buNone/>
            </a:pPr>
            <a:r>
              <a:rPr lang="en-US" b="1" dirty="0">
                <a:solidFill>
                  <a:srgbClr val="FF0000"/>
                </a:solidFill>
              </a:rPr>
              <a:t>TOTAL COSTS = </a:t>
            </a:r>
            <a:r>
              <a:rPr lang="en-US" b="1" dirty="0" smtClean="0">
                <a:solidFill>
                  <a:srgbClr val="FF0000"/>
                </a:solidFill>
              </a:rPr>
              <a:t>$4,000 [STEP 2] </a:t>
            </a:r>
            <a:r>
              <a:rPr lang="en-US" b="1" dirty="0">
                <a:solidFill>
                  <a:srgbClr val="FF0000"/>
                </a:solidFill>
              </a:rPr>
              <a:t>+ </a:t>
            </a:r>
            <a:r>
              <a:rPr lang="en-US" b="1" dirty="0" smtClean="0">
                <a:solidFill>
                  <a:srgbClr val="FF0000"/>
                </a:solidFill>
              </a:rPr>
              <a:t>$12,000 [STEP 5] </a:t>
            </a:r>
            <a:r>
              <a:rPr lang="en-US" b="1" dirty="0">
                <a:solidFill>
                  <a:srgbClr val="FF0000"/>
                </a:solidFill>
              </a:rPr>
              <a:t>= </a:t>
            </a:r>
            <a:r>
              <a:rPr lang="en-US" b="1" dirty="0" smtClean="0">
                <a:solidFill>
                  <a:srgbClr val="FF0000"/>
                </a:solidFill>
              </a:rPr>
              <a:t>$16,000</a:t>
            </a:r>
            <a:endParaRPr lang="en-US" b="1" dirty="0" smtClean="0"/>
          </a:p>
          <a:p>
            <a:pPr marL="0" indent="0">
              <a:lnSpc>
                <a:spcPct val="100000"/>
              </a:lnSpc>
              <a:spcBef>
                <a:spcPts val="0"/>
              </a:spcBef>
              <a:buNone/>
            </a:pPr>
            <a:r>
              <a:rPr lang="en-US" sz="2400" b="1" dirty="0" smtClean="0"/>
              <a:t>(</a:t>
            </a:r>
            <a:r>
              <a:rPr lang="en-US" sz="2400" b="1" dirty="0"/>
              <a:t>7) How many pizzas were </a:t>
            </a:r>
            <a:r>
              <a:rPr lang="en-US" sz="2400" b="1" i="1" u="sng" dirty="0"/>
              <a:t>sold</a:t>
            </a:r>
            <a:r>
              <a:rPr lang="en-US" sz="2400" b="1" dirty="0" smtClean="0"/>
              <a:t>? </a:t>
            </a:r>
            <a:r>
              <a:rPr lang="en-US" sz="2400" b="1" dirty="0" smtClean="0">
                <a:solidFill>
                  <a:srgbClr val="FF0000"/>
                </a:solidFill>
              </a:rPr>
              <a:t>2,000 PIZZAS</a:t>
            </a:r>
          </a:p>
          <a:p>
            <a:pPr marL="0" indent="0">
              <a:lnSpc>
                <a:spcPct val="100000"/>
              </a:lnSpc>
              <a:spcBef>
                <a:spcPts val="0"/>
              </a:spcBef>
              <a:buNone/>
            </a:pPr>
            <a:r>
              <a:rPr lang="en-US" sz="2400" b="1" dirty="0"/>
              <a:t>(8) What is the total revenue for the month?</a:t>
            </a:r>
          </a:p>
          <a:p>
            <a:pPr marL="0" indent="0">
              <a:lnSpc>
                <a:spcPct val="100000"/>
              </a:lnSpc>
              <a:spcBef>
                <a:spcPts val="0"/>
              </a:spcBef>
              <a:buNone/>
            </a:pPr>
            <a:r>
              <a:rPr lang="en-US" sz="2400" b="1" dirty="0"/>
              <a:t>	TOTAL REVENUE = (MARGINAL REVENUE)×(PIZZAS SOLD)</a:t>
            </a:r>
          </a:p>
          <a:p>
            <a:pPr marL="0" indent="0">
              <a:lnSpc>
                <a:spcPct val="100000"/>
              </a:lnSpc>
              <a:spcBef>
                <a:spcPts val="0"/>
              </a:spcBef>
              <a:buNone/>
            </a:pPr>
            <a:r>
              <a:rPr lang="en-US" sz="2400" b="1" dirty="0">
                <a:solidFill>
                  <a:srgbClr val="FF0000"/>
                </a:solidFill>
              </a:rPr>
              <a:t>	TOTAL REVENUE = </a:t>
            </a:r>
            <a:r>
              <a:rPr lang="en-US" sz="2400" b="1" dirty="0" smtClean="0">
                <a:solidFill>
                  <a:srgbClr val="FF0000"/>
                </a:solidFill>
              </a:rPr>
              <a:t>($10/PIZZA)×(2,000 </a:t>
            </a:r>
            <a:r>
              <a:rPr lang="en-US" sz="2400" b="1" dirty="0">
                <a:solidFill>
                  <a:srgbClr val="FF0000"/>
                </a:solidFill>
              </a:rPr>
              <a:t>PIZZAS) = </a:t>
            </a:r>
            <a:r>
              <a:rPr lang="en-US" sz="2400" b="1" dirty="0" smtClean="0">
                <a:solidFill>
                  <a:srgbClr val="FF0000"/>
                </a:solidFill>
              </a:rPr>
              <a:t>$20,000</a:t>
            </a:r>
            <a:endParaRPr lang="en-US" sz="2400" b="1" dirty="0">
              <a:solidFill>
                <a:srgbClr val="FF0000"/>
              </a:solidFill>
            </a:endParaRPr>
          </a:p>
          <a:p>
            <a:pPr marL="0" indent="0">
              <a:lnSpc>
                <a:spcPct val="100000"/>
              </a:lnSpc>
              <a:spcBef>
                <a:spcPts val="0"/>
              </a:spcBef>
              <a:buNone/>
            </a:pPr>
            <a:r>
              <a:rPr lang="en-US" sz="2400" b="1" dirty="0"/>
              <a:t>(9) What is the profit or loss for the store, based on the total revenue and total costs?</a:t>
            </a:r>
          </a:p>
          <a:p>
            <a:pPr marL="0" indent="0">
              <a:lnSpc>
                <a:spcPct val="100000"/>
              </a:lnSpc>
              <a:spcBef>
                <a:spcPts val="0"/>
              </a:spcBef>
              <a:buNone/>
            </a:pPr>
            <a:r>
              <a:rPr lang="en-US" sz="2400" b="1" dirty="0"/>
              <a:t>	PROFIT/LOSS/BREAK-EVEN = TOTAL REVENUE – TOTAL COSTS</a:t>
            </a:r>
          </a:p>
          <a:p>
            <a:pPr marL="0" indent="0">
              <a:lnSpc>
                <a:spcPct val="100000"/>
              </a:lnSpc>
              <a:spcBef>
                <a:spcPts val="0"/>
              </a:spcBef>
              <a:buNone/>
            </a:pPr>
            <a:r>
              <a:rPr lang="en-US" sz="2400" b="1" dirty="0">
                <a:solidFill>
                  <a:srgbClr val="FF0000"/>
                </a:solidFill>
              </a:rPr>
              <a:t>	PROFIT/LOSS/BREAK-EVEN = </a:t>
            </a:r>
            <a:r>
              <a:rPr lang="en-US" sz="2400" b="1" dirty="0" smtClean="0">
                <a:solidFill>
                  <a:srgbClr val="FF0000"/>
                </a:solidFill>
              </a:rPr>
              <a:t>$20,000 </a:t>
            </a:r>
            <a:r>
              <a:rPr lang="en-US" sz="2400" b="1" dirty="0">
                <a:solidFill>
                  <a:srgbClr val="FF0000"/>
                </a:solidFill>
              </a:rPr>
              <a:t>– </a:t>
            </a:r>
            <a:r>
              <a:rPr lang="en-US" sz="2400" b="1" dirty="0" smtClean="0">
                <a:solidFill>
                  <a:srgbClr val="FF0000"/>
                </a:solidFill>
              </a:rPr>
              <a:t>$16,000 </a:t>
            </a:r>
            <a:r>
              <a:rPr lang="en-US" sz="2400" b="1" dirty="0">
                <a:solidFill>
                  <a:srgbClr val="FF0000"/>
                </a:solidFill>
              </a:rPr>
              <a:t>= </a:t>
            </a:r>
            <a:r>
              <a:rPr lang="en-US" sz="2400" b="1" dirty="0" smtClean="0">
                <a:solidFill>
                  <a:srgbClr val="FF0000"/>
                </a:solidFill>
              </a:rPr>
              <a:t>+$4,000</a:t>
            </a:r>
            <a:endParaRPr lang="en-US" sz="2400" b="1" dirty="0">
              <a:solidFill>
                <a:srgbClr val="FF0000"/>
              </a:solidFill>
            </a:endParaRPr>
          </a:p>
          <a:p>
            <a:pPr marL="0" indent="0">
              <a:lnSpc>
                <a:spcPct val="100000"/>
              </a:lnSpc>
              <a:spcBef>
                <a:spcPts val="0"/>
              </a:spcBef>
              <a:buNone/>
            </a:pPr>
            <a:r>
              <a:rPr lang="en-US" sz="2400" b="1" dirty="0"/>
              <a:t>							</a:t>
            </a:r>
            <a:r>
              <a:rPr lang="en-US" sz="2400" b="1" u="sng" dirty="0"/>
              <a:t>CHOOSE</a:t>
            </a:r>
            <a:r>
              <a:rPr lang="en-US" sz="2400" b="1" dirty="0"/>
              <a:t>: </a:t>
            </a:r>
            <a:r>
              <a:rPr lang="en-US" sz="2400" b="1" dirty="0">
                <a:solidFill>
                  <a:srgbClr val="FF0000"/>
                </a:solidFill>
              </a:rPr>
              <a:t>PROFIT</a:t>
            </a:r>
            <a:r>
              <a:rPr lang="en-US" sz="2400" b="1" dirty="0"/>
              <a:t> or LOSS or </a:t>
            </a:r>
            <a:r>
              <a:rPr lang="en-US" sz="2400" b="1" dirty="0" smtClean="0"/>
              <a:t>BREAK-EVEN</a:t>
            </a:r>
            <a:endParaRPr lang="en-US" sz="2400" b="1" dirty="0"/>
          </a:p>
        </p:txBody>
      </p:sp>
    </p:spTree>
    <p:extLst>
      <p:ext uri="{BB962C8B-B14F-4D97-AF65-F5344CB8AC3E}">
        <p14:creationId xmlns:p14="http://schemas.microsoft.com/office/powerpoint/2010/main" val="153270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593766"/>
          </a:xfrm>
        </p:spPr>
        <p:txBody>
          <a:bodyPr>
            <a:noAutofit/>
          </a:bodyPr>
          <a:lstStyle/>
          <a:p>
            <a:r>
              <a:rPr lang="en-US" sz="3000" b="1" dirty="0" smtClean="0">
                <a:solidFill>
                  <a:srgbClr val="0070C0"/>
                </a:solidFill>
                <a:latin typeface="+mn-lt"/>
              </a:rPr>
              <a:t>§7.6 – VOCAB LOG (11/15) </a:t>
            </a:r>
            <a:r>
              <a:rPr lang="en-US" sz="3000" b="1" dirty="0" smtClean="0">
                <a:solidFill>
                  <a:srgbClr val="0070C0"/>
                </a:solidFill>
                <a:latin typeface="+mn-lt"/>
                <a:sym typeface="Wingdings" panose="05000000000000000000" pitchFamily="2" charset="2"/>
              </a:rPr>
              <a:t> </a:t>
            </a:r>
            <a:r>
              <a:rPr lang="en-US" sz="3000" b="1" dirty="0" smtClean="0">
                <a:solidFill>
                  <a:srgbClr val="FF0000"/>
                </a:solidFill>
                <a:latin typeface="+mn-lt"/>
                <a:sym typeface="Wingdings" panose="05000000000000000000" pitchFamily="2" charset="2"/>
              </a:rPr>
              <a:t>Label as 7.6 &amp; 11/15</a:t>
            </a:r>
            <a:endParaRPr lang="en-US" sz="3000" b="1" dirty="0">
              <a:solidFill>
                <a:srgbClr val="FF0000"/>
              </a:solidFill>
              <a:latin typeface="+mn-lt"/>
            </a:endParaRPr>
          </a:p>
        </p:txBody>
      </p:sp>
      <p:sp>
        <p:nvSpPr>
          <p:cNvPr id="3" name="Content Placeholder 2"/>
          <p:cNvSpPr>
            <a:spLocks noGrp="1"/>
          </p:cNvSpPr>
          <p:nvPr>
            <p:ph idx="1"/>
          </p:nvPr>
        </p:nvSpPr>
        <p:spPr>
          <a:xfrm>
            <a:off x="0" y="593766"/>
            <a:ext cx="12192000" cy="6264234"/>
          </a:xfrm>
        </p:spPr>
        <p:txBody>
          <a:bodyPr>
            <a:noAutofit/>
          </a:bodyPr>
          <a:lstStyle/>
          <a:p>
            <a:pPr>
              <a:spcBef>
                <a:spcPts val="100"/>
              </a:spcBef>
              <a:buFont typeface="Wingdings" panose="05000000000000000000" pitchFamily="2" charset="2"/>
              <a:buChar char="§"/>
            </a:pPr>
            <a:r>
              <a:rPr lang="en-US" sz="2850" b="1" u="sng" dirty="0" smtClean="0">
                <a:solidFill>
                  <a:schemeClr val="bg2">
                    <a:lumMod val="10000"/>
                  </a:schemeClr>
                </a:solidFill>
              </a:rPr>
              <a:t>Marginal cost</a:t>
            </a:r>
            <a:r>
              <a:rPr lang="en-US" sz="2850" b="1" dirty="0" smtClean="0">
                <a:solidFill>
                  <a:schemeClr val="bg2">
                    <a:lumMod val="10000"/>
                  </a:schemeClr>
                </a:solidFill>
              </a:rPr>
              <a:t>: additional cost spent to produce/consume one more unit of an item</a:t>
            </a:r>
          </a:p>
          <a:p>
            <a:pPr>
              <a:spcBef>
                <a:spcPts val="100"/>
              </a:spcBef>
              <a:buFont typeface="Wingdings" panose="05000000000000000000" pitchFamily="2" charset="2"/>
              <a:buChar char="§"/>
            </a:pPr>
            <a:r>
              <a:rPr lang="en-US" sz="2850" b="1" u="sng" dirty="0" smtClean="0">
                <a:solidFill>
                  <a:schemeClr val="bg2">
                    <a:lumMod val="10000"/>
                  </a:schemeClr>
                </a:solidFill>
              </a:rPr>
              <a:t>Marginal benefit</a:t>
            </a:r>
            <a:r>
              <a:rPr lang="en-US" sz="2850" b="1" dirty="0" smtClean="0">
                <a:solidFill>
                  <a:schemeClr val="bg2">
                    <a:lumMod val="10000"/>
                  </a:schemeClr>
                </a:solidFill>
              </a:rPr>
              <a:t>: additional satisfaction/benefit from producing/consuming one more unit of an item</a:t>
            </a:r>
            <a:endParaRPr lang="en-US" sz="2850" b="1" u="sng" dirty="0" smtClean="0">
              <a:solidFill>
                <a:schemeClr val="bg2">
                  <a:lumMod val="10000"/>
                </a:schemeClr>
              </a:solidFill>
            </a:endParaRPr>
          </a:p>
          <a:p>
            <a:pPr>
              <a:spcBef>
                <a:spcPts val="100"/>
              </a:spcBef>
              <a:buFont typeface="Wingdings" panose="05000000000000000000" pitchFamily="2" charset="2"/>
              <a:buChar char="§"/>
            </a:pPr>
            <a:r>
              <a:rPr lang="en-US" sz="2850" b="1" u="sng" dirty="0" smtClean="0">
                <a:solidFill>
                  <a:schemeClr val="bg2">
                    <a:lumMod val="10000"/>
                  </a:schemeClr>
                </a:solidFill>
              </a:rPr>
              <a:t>Law of diminishing returns</a:t>
            </a:r>
            <a:r>
              <a:rPr lang="en-US" sz="2850" b="1" dirty="0" smtClean="0">
                <a:solidFill>
                  <a:schemeClr val="bg2">
                    <a:lumMod val="10000"/>
                  </a:schemeClr>
                </a:solidFill>
              </a:rPr>
              <a:t>: less satisfaction is received from consuming/producing the next unit than is received from the last unit</a:t>
            </a:r>
          </a:p>
          <a:p>
            <a:pPr>
              <a:spcBef>
                <a:spcPts val="100"/>
              </a:spcBef>
              <a:buFont typeface="Wingdings" panose="05000000000000000000" pitchFamily="2" charset="2"/>
              <a:buChar char="§"/>
            </a:pPr>
            <a:r>
              <a:rPr lang="en-US" sz="2850" b="1" u="sng" dirty="0" smtClean="0">
                <a:solidFill>
                  <a:schemeClr val="bg2">
                    <a:lumMod val="10000"/>
                  </a:schemeClr>
                </a:solidFill>
              </a:rPr>
              <a:t>Cost-benefit analysis</a:t>
            </a:r>
            <a:r>
              <a:rPr lang="en-US" sz="2850" b="1" dirty="0" smtClean="0">
                <a:solidFill>
                  <a:schemeClr val="bg2">
                    <a:lumMod val="10000"/>
                  </a:schemeClr>
                </a:solidFill>
              </a:rPr>
              <a:t>: economic decision-making to determine up to which point marginal benefit is greater than the marginal cost of producing/consuming additional units</a:t>
            </a:r>
          </a:p>
          <a:p>
            <a:pPr marL="0" indent="0">
              <a:spcBef>
                <a:spcPts val="100"/>
              </a:spcBef>
              <a:buNone/>
            </a:pPr>
            <a:endParaRPr lang="en-US" sz="2850" b="1" dirty="0" smtClean="0">
              <a:solidFill>
                <a:schemeClr val="bg2">
                  <a:lumMod val="10000"/>
                </a:schemeClr>
              </a:solidFill>
            </a:endParaRPr>
          </a:p>
          <a:p>
            <a:pPr>
              <a:spcBef>
                <a:spcPts val="100"/>
              </a:spcBef>
              <a:buFont typeface="Wingdings" panose="05000000000000000000" pitchFamily="2" charset="2"/>
              <a:buChar char="§"/>
            </a:pPr>
            <a:r>
              <a:rPr lang="en-US" sz="2850" b="1" dirty="0" smtClean="0">
                <a:solidFill>
                  <a:srgbClr val="FF0000"/>
                </a:solidFill>
              </a:rPr>
              <a:t>Have your 7.5 notes out</a:t>
            </a:r>
          </a:p>
          <a:p>
            <a:pPr>
              <a:spcBef>
                <a:spcPts val="100"/>
              </a:spcBef>
              <a:buFont typeface="Wingdings" panose="05000000000000000000" pitchFamily="2" charset="2"/>
              <a:buChar char="§"/>
            </a:pPr>
            <a:r>
              <a:rPr lang="en-US" sz="2850" b="1" dirty="0" smtClean="0">
                <a:solidFill>
                  <a:srgbClr val="FF0000"/>
                </a:solidFill>
              </a:rPr>
              <a:t>Put your name HW 7.5 sentences if you did them as well as any other missing HW or exit slips from the unit</a:t>
            </a:r>
          </a:p>
          <a:p>
            <a:pPr marL="0" indent="0">
              <a:spcBef>
                <a:spcPts val="100"/>
              </a:spcBef>
              <a:buNone/>
            </a:pPr>
            <a:endParaRPr lang="en-US" sz="4800" b="1" dirty="0" smtClean="0">
              <a:solidFill>
                <a:schemeClr val="bg2">
                  <a:lumMod val="10000"/>
                </a:schemeClr>
              </a:solidFill>
            </a:endParaRPr>
          </a:p>
        </p:txBody>
      </p:sp>
    </p:spTree>
    <p:extLst>
      <p:ext uri="{BB962C8B-B14F-4D97-AF65-F5344CB8AC3E}">
        <p14:creationId xmlns:p14="http://schemas.microsoft.com/office/powerpoint/2010/main" val="2674667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7.6 – MARGINAL COST/BENEFIT, DIMINISHING RETURNS</a:t>
            </a:r>
            <a:endParaRPr lang="en-US" b="1" dirty="0"/>
          </a:p>
        </p:txBody>
      </p:sp>
      <p:sp>
        <p:nvSpPr>
          <p:cNvPr id="3" name="Content Placeholder 2"/>
          <p:cNvSpPr>
            <a:spLocks noGrp="1"/>
          </p:cNvSpPr>
          <p:nvPr>
            <p:ph idx="1"/>
          </p:nvPr>
        </p:nvSpPr>
        <p:spPr>
          <a:xfrm>
            <a:off x="0" y="457201"/>
            <a:ext cx="12192000" cy="6400799"/>
          </a:xfrm>
        </p:spPr>
        <p:txBody>
          <a:bodyPr>
            <a:noAutofit/>
          </a:bodyPr>
          <a:lstStyle/>
          <a:p>
            <a:pPr lvl="0">
              <a:buFont typeface="Wingdings" panose="05000000000000000000" pitchFamily="2" charset="2"/>
              <a:buChar char="§"/>
            </a:pPr>
            <a:r>
              <a:rPr lang="en-US" sz="2850" b="1" i="1" u="sng" dirty="0" smtClean="0">
                <a:solidFill>
                  <a:srgbClr val="0070C0"/>
                </a:solidFill>
              </a:rPr>
              <a:t>Marginal </a:t>
            </a:r>
            <a:r>
              <a:rPr lang="en-US" sz="2850" b="1" i="1" u="sng" dirty="0">
                <a:solidFill>
                  <a:srgbClr val="0070C0"/>
                </a:solidFill>
              </a:rPr>
              <a:t>cost</a:t>
            </a:r>
            <a:r>
              <a:rPr lang="en-US" sz="2850" b="1" dirty="0">
                <a:solidFill>
                  <a:srgbClr val="0070C0"/>
                </a:solidFill>
              </a:rPr>
              <a:t>: the cost of producing </a:t>
            </a:r>
            <a:r>
              <a:rPr lang="en-US" sz="2850" b="1" dirty="0" smtClean="0">
                <a:solidFill>
                  <a:srgbClr val="0070C0"/>
                </a:solidFill>
              </a:rPr>
              <a:t>ONE MORE UNIT</a:t>
            </a:r>
            <a:endParaRPr lang="en-US" sz="2850" b="1" dirty="0">
              <a:solidFill>
                <a:srgbClr val="0070C0"/>
              </a:solidFill>
            </a:endParaRPr>
          </a:p>
          <a:p>
            <a:pPr lvl="0">
              <a:buFont typeface="Wingdings" panose="05000000000000000000" pitchFamily="2" charset="2"/>
              <a:buChar char="§"/>
            </a:pPr>
            <a:r>
              <a:rPr lang="en-US" sz="2850" b="1" i="1" u="sng" dirty="0">
                <a:solidFill>
                  <a:srgbClr val="0070C0"/>
                </a:solidFill>
              </a:rPr>
              <a:t>Marginal benefit</a:t>
            </a:r>
            <a:r>
              <a:rPr lang="en-US" sz="2850" b="1" dirty="0">
                <a:solidFill>
                  <a:srgbClr val="0070C0"/>
                </a:solidFill>
              </a:rPr>
              <a:t>: the </a:t>
            </a:r>
            <a:r>
              <a:rPr lang="en-US" sz="2850" b="1" dirty="0" smtClean="0">
                <a:solidFill>
                  <a:srgbClr val="0070C0"/>
                </a:solidFill>
              </a:rPr>
              <a:t>ADDITIONAL SATISFACTION </a:t>
            </a:r>
            <a:r>
              <a:rPr lang="en-US" sz="2850" b="1" dirty="0">
                <a:solidFill>
                  <a:srgbClr val="0070C0"/>
                </a:solidFill>
              </a:rPr>
              <a:t>or benefit received by </a:t>
            </a:r>
            <a:r>
              <a:rPr lang="en-US" sz="2850" b="1" dirty="0" smtClean="0">
                <a:solidFill>
                  <a:srgbClr val="0070C0"/>
                </a:solidFill>
              </a:rPr>
              <a:t>ONE MORE UNIT</a:t>
            </a:r>
            <a:endParaRPr lang="en-US" sz="2850" b="1" dirty="0">
              <a:solidFill>
                <a:srgbClr val="0070C0"/>
              </a:solidFill>
            </a:endParaRPr>
          </a:p>
          <a:p>
            <a:pPr lvl="1">
              <a:buFont typeface="Wingdings" panose="05000000000000000000" pitchFamily="2" charset="2"/>
              <a:buChar char="§"/>
            </a:pPr>
            <a:r>
              <a:rPr lang="en-US" sz="2850" b="1" dirty="0"/>
              <a:t>Ex.: If you are dehydrated in the desert and suddenly come across water, the </a:t>
            </a:r>
            <a:r>
              <a:rPr lang="en-US" sz="2850" b="1" dirty="0" smtClean="0"/>
              <a:t>FIRST cup </a:t>
            </a:r>
            <a:r>
              <a:rPr lang="en-US" sz="2850" b="1" dirty="0"/>
              <a:t>will be the most </a:t>
            </a:r>
            <a:r>
              <a:rPr lang="en-US" sz="2850" b="1" dirty="0" smtClean="0"/>
              <a:t>BENEFITS. </a:t>
            </a:r>
            <a:r>
              <a:rPr lang="en-US" sz="2850" b="1" dirty="0"/>
              <a:t>The second cup will still provide a benefit, but not as great as the first. The third will provide less than the second, and so on. Eventually, drinking more water would no longer be beneficial, where the </a:t>
            </a:r>
            <a:r>
              <a:rPr lang="en-US" sz="2850" b="1" dirty="0" smtClean="0"/>
              <a:t>COSTS outweigh </a:t>
            </a:r>
            <a:r>
              <a:rPr lang="en-US" sz="2850" b="1" dirty="0"/>
              <a:t>the benefits.</a:t>
            </a:r>
          </a:p>
          <a:p>
            <a:pPr lvl="0">
              <a:buFont typeface="Wingdings" panose="05000000000000000000" pitchFamily="2" charset="2"/>
              <a:buChar char="§"/>
            </a:pPr>
            <a:r>
              <a:rPr lang="en-US" sz="2850" b="1" i="1" u="sng" dirty="0">
                <a:solidFill>
                  <a:srgbClr val="0070C0"/>
                </a:solidFill>
              </a:rPr>
              <a:t>Law of diminishing returns</a:t>
            </a:r>
            <a:r>
              <a:rPr lang="en-US" sz="2850" b="1" dirty="0">
                <a:solidFill>
                  <a:srgbClr val="0070C0"/>
                </a:solidFill>
              </a:rPr>
              <a:t>: there is </a:t>
            </a:r>
            <a:r>
              <a:rPr lang="en-US" sz="2850" b="1" dirty="0" smtClean="0">
                <a:solidFill>
                  <a:srgbClr val="0070C0"/>
                </a:solidFill>
              </a:rPr>
              <a:t>LESS benefit </a:t>
            </a:r>
            <a:r>
              <a:rPr lang="en-US" sz="2850" b="1" dirty="0">
                <a:solidFill>
                  <a:srgbClr val="0070C0"/>
                </a:solidFill>
              </a:rPr>
              <a:t>with each </a:t>
            </a:r>
            <a:r>
              <a:rPr lang="en-US" sz="2850" b="1" dirty="0" smtClean="0">
                <a:solidFill>
                  <a:srgbClr val="0070C0"/>
                </a:solidFill>
              </a:rPr>
              <a:t>ADDITIONAL unit </a:t>
            </a:r>
            <a:r>
              <a:rPr lang="en-US" sz="2850" b="1" dirty="0">
                <a:solidFill>
                  <a:srgbClr val="0070C0"/>
                </a:solidFill>
              </a:rPr>
              <a:t>produced, such that it is best to stop producing when </a:t>
            </a:r>
            <a:r>
              <a:rPr lang="en-US" sz="2850" b="1" dirty="0" smtClean="0">
                <a:solidFill>
                  <a:srgbClr val="0070C0"/>
                </a:solidFill>
              </a:rPr>
              <a:t>MARGINAL COSTS </a:t>
            </a:r>
            <a:r>
              <a:rPr lang="en-US" sz="2850" b="1" dirty="0">
                <a:solidFill>
                  <a:srgbClr val="0070C0"/>
                </a:solidFill>
              </a:rPr>
              <a:t>become greater than </a:t>
            </a:r>
            <a:r>
              <a:rPr lang="en-US" sz="2850" b="1" dirty="0" smtClean="0">
                <a:solidFill>
                  <a:srgbClr val="0070C0"/>
                </a:solidFill>
              </a:rPr>
              <a:t>MARGINAL BENEFIT</a:t>
            </a:r>
            <a:endParaRPr lang="en-US" sz="2850" b="1" dirty="0">
              <a:solidFill>
                <a:srgbClr val="0070C0"/>
              </a:solidFill>
            </a:endParaRPr>
          </a:p>
          <a:p>
            <a:pPr lvl="1">
              <a:buFont typeface="Wingdings" panose="05000000000000000000" pitchFamily="2" charset="2"/>
              <a:buChar char="§"/>
            </a:pPr>
            <a:r>
              <a:rPr lang="en-US" sz="2850" b="1" dirty="0"/>
              <a:t>Also known as law of diminishing </a:t>
            </a:r>
            <a:r>
              <a:rPr lang="en-US" sz="2850" b="1" dirty="0" smtClean="0"/>
              <a:t>BENEFITS</a:t>
            </a:r>
            <a:endParaRPr lang="en-US" sz="2850" b="1" dirty="0"/>
          </a:p>
        </p:txBody>
      </p:sp>
    </p:spTree>
    <p:extLst>
      <p:ext uri="{BB962C8B-B14F-4D97-AF65-F5344CB8AC3E}">
        <p14:creationId xmlns:p14="http://schemas.microsoft.com/office/powerpoint/2010/main" val="38653102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7.6 – MARGINAL COST/BENEFIT, DIMINISHING RETURNS</a:t>
            </a:r>
            <a:endParaRPr lang="en-US" b="1" dirty="0"/>
          </a:p>
        </p:txBody>
      </p:sp>
      <p:sp>
        <p:nvSpPr>
          <p:cNvPr id="3" name="Content Placeholder 2"/>
          <p:cNvSpPr>
            <a:spLocks noGrp="1"/>
          </p:cNvSpPr>
          <p:nvPr>
            <p:ph idx="1"/>
          </p:nvPr>
        </p:nvSpPr>
        <p:spPr>
          <a:xfrm>
            <a:off x="0" y="457201"/>
            <a:ext cx="12192000" cy="6400799"/>
          </a:xfrm>
        </p:spPr>
        <p:txBody>
          <a:bodyPr>
            <a:noAutofit/>
          </a:bodyPr>
          <a:lstStyle/>
          <a:p>
            <a:pPr marL="0" indent="0">
              <a:buNone/>
            </a:pPr>
            <a:r>
              <a:rPr lang="en-US" sz="3200" b="1" dirty="0"/>
              <a:t>Ex.: Chefs in a restaurant </a:t>
            </a:r>
            <a:r>
              <a:rPr lang="en-US" sz="3200" b="1" dirty="0" smtClean="0"/>
              <a:t>kitchen</a:t>
            </a:r>
          </a:p>
          <a:p>
            <a:pPr marL="0" indent="0">
              <a:buNone/>
            </a:pPr>
            <a:endParaRPr lang="en-US" sz="3200" dirty="0"/>
          </a:p>
          <a:p>
            <a:pPr marL="0" indent="0">
              <a:buNone/>
            </a:pPr>
            <a:endParaRPr lang="en-US" sz="3200" dirty="0" smtClean="0"/>
          </a:p>
          <a:p>
            <a:pPr marL="0" indent="0">
              <a:buNone/>
            </a:pPr>
            <a:endParaRPr lang="en-US" sz="3200" dirty="0"/>
          </a:p>
          <a:p>
            <a:pPr marL="0" indent="0">
              <a:buNone/>
            </a:pPr>
            <a:endParaRPr lang="en-US" sz="3200" dirty="0" smtClean="0"/>
          </a:p>
          <a:p>
            <a:pPr marL="0" indent="0">
              <a:buNone/>
            </a:pPr>
            <a:r>
              <a:rPr lang="en-US" sz="3000" b="1" dirty="0" smtClean="0"/>
              <a:t>According </a:t>
            </a:r>
            <a:r>
              <a:rPr lang="en-US" sz="3000" b="1" dirty="0"/>
              <a:t>to the chart, when should the restaurant stop hiring additional chefs</a:t>
            </a:r>
            <a:r>
              <a:rPr lang="en-US" sz="3000" b="1" dirty="0" smtClean="0"/>
              <a:t>? </a:t>
            </a:r>
            <a:r>
              <a:rPr lang="en-US" sz="3000" b="1" dirty="0" smtClean="0">
                <a:solidFill>
                  <a:srgbClr val="FF0000"/>
                </a:solidFill>
              </a:rPr>
              <a:t>After the _______ chef</a:t>
            </a:r>
            <a:endParaRPr lang="en-US" sz="3000" b="1" dirty="0">
              <a:solidFill>
                <a:srgbClr val="FF0000"/>
              </a:solidFill>
            </a:endParaRPr>
          </a:p>
          <a:p>
            <a:pPr marL="0" indent="0">
              <a:buNone/>
            </a:pPr>
            <a:r>
              <a:rPr lang="en-US" sz="3000" b="1" dirty="0"/>
              <a:t>What are some possible reasons why MC would be greater than MB after hiring additional chefs beyond a certain point</a:t>
            </a:r>
            <a:r>
              <a:rPr lang="en-US" sz="3000" b="1" dirty="0" smtClean="0"/>
              <a:t>?</a:t>
            </a:r>
          </a:p>
          <a:p>
            <a:pPr>
              <a:buFont typeface="Wingdings" panose="05000000000000000000" pitchFamily="2" charset="2"/>
              <a:buChar char="§"/>
            </a:pPr>
            <a:r>
              <a:rPr lang="en-US" sz="3000" b="1" dirty="0" smtClean="0">
                <a:solidFill>
                  <a:srgbClr val="FF0000"/>
                </a:solidFill>
              </a:rPr>
              <a:t>Kitchen becomes too crowded with chefs</a:t>
            </a:r>
          </a:p>
          <a:p>
            <a:pPr>
              <a:buFont typeface="Wingdings" panose="05000000000000000000" pitchFamily="2" charset="2"/>
              <a:buChar char="§"/>
            </a:pPr>
            <a:r>
              <a:rPr lang="en-US" sz="3000" b="1" dirty="0" smtClean="0">
                <a:solidFill>
                  <a:srgbClr val="FF0000"/>
                </a:solidFill>
              </a:rPr>
              <a:t>Some chefs may become lazy &amp; expect others to do all the work</a:t>
            </a:r>
          </a:p>
          <a:p>
            <a:pPr>
              <a:buFont typeface="Wingdings" panose="05000000000000000000" pitchFamily="2" charset="2"/>
              <a:buChar char="§"/>
            </a:pPr>
            <a:r>
              <a:rPr lang="en-US" sz="3000" b="1" dirty="0" smtClean="0">
                <a:solidFill>
                  <a:srgbClr val="FF0000"/>
                </a:solidFill>
              </a:rPr>
              <a:t>Difficulty coordinating tasks among chefs</a:t>
            </a:r>
            <a:endParaRPr lang="en-US" sz="3200" dirty="0"/>
          </a:p>
          <a:p>
            <a:pPr marL="0" lvl="0" indent="0">
              <a:buNone/>
            </a:pPr>
            <a:endParaRPr lang="en-US" sz="2850" b="1" dirty="0"/>
          </a:p>
        </p:txBody>
      </p:sp>
      <p:graphicFrame>
        <p:nvGraphicFramePr>
          <p:cNvPr id="12" name="Table 11"/>
          <p:cNvGraphicFramePr>
            <a:graphicFrameLocks noGrp="1"/>
          </p:cNvGraphicFramePr>
          <p:nvPr>
            <p:extLst/>
          </p:nvPr>
        </p:nvGraphicFramePr>
        <p:xfrm>
          <a:off x="201226" y="998812"/>
          <a:ext cx="11789547" cy="2348106"/>
        </p:xfrm>
        <a:graphic>
          <a:graphicData uri="http://schemas.openxmlformats.org/drawingml/2006/table">
            <a:tbl>
              <a:tblPr firstRow="1" firstCol="1" bandRow="1"/>
              <a:tblGrid>
                <a:gridCol w="3888421"/>
                <a:gridCol w="3480046"/>
                <a:gridCol w="3027286"/>
                <a:gridCol w="1393794"/>
              </a:tblGrid>
              <a:tr h="159798">
                <a:tc>
                  <a:txBody>
                    <a:bodyPr/>
                    <a:lstStyle/>
                    <a:p>
                      <a:pPr marL="0" marR="0" algn="ctr">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Number of additional chefs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Times New Roman" panose="02020603050405020304" pitchFamily="18" charset="0"/>
                          <a:ea typeface="Calibri" panose="020F0502020204030204" pitchFamily="34" charset="0"/>
                          <a:cs typeface="Times New Roman" panose="02020603050405020304" pitchFamily="18" charset="0"/>
                        </a:rPr>
                        <a:t>Marginal Benefit (MB)</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Times New Roman" panose="02020603050405020304" pitchFamily="18" charset="0"/>
                          <a:ea typeface="Calibri" panose="020F0502020204030204" pitchFamily="34" charset="0"/>
                          <a:cs typeface="Times New Roman" panose="02020603050405020304" pitchFamily="18" charset="0"/>
                        </a:rPr>
                        <a:t>Marginal Cost (MC)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Times New Roman" panose="02020603050405020304" pitchFamily="18" charset="0"/>
                          <a:ea typeface="Calibri" panose="020F0502020204030204" pitchFamily="34" charset="0"/>
                          <a:cs typeface="Times New Roman" panose="02020603050405020304" pitchFamily="18" charset="0"/>
                        </a:rPr>
                        <a:t>MB - MC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96">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10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+40</a:t>
                      </a: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25">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30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10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+20</a:t>
                      </a: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3177">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15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10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38">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10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479">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10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51320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7.6 – MARGINAL COST/BENEFIT, DIMINISHING RETURNS</a:t>
            </a:r>
            <a:endParaRPr lang="en-US" b="1" dirty="0"/>
          </a:p>
        </p:txBody>
      </p:sp>
      <p:sp>
        <p:nvSpPr>
          <p:cNvPr id="3" name="Content Placeholder 2"/>
          <p:cNvSpPr>
            <a:spLocks noGrp="1"/>
          </p:cNvSpPr>
          <p:nvPr>
            <p:ph idx="1"/>
          </p:nvPr>
        </p:nvSpPr>
        <p:spPr>
          <a:xfrm>
            <a:off x="0" y="457201"/>
            <a:ext cx="12192000" cy="6400799"/>
          </a:xfrm>
        </p:spPr>
        <p:txBody>
          <a:bodyPr>
            <a:noAutofit/>
          </a:bodyPr>
          <a:lstStyle/>
          <a:p>
            <a:pPr marL="0" indent="0">
              <a:buNone/>
            </a:pPr>
            <a:r>
              <a:rPr lang="en-US" sz="2400" b="1" dirty="0"/>
              <a:t>Ex.: </a:t>
            </a:r>
            <a:r>
              <a:rPr lang="en-US" sz="2400" b="1" dirty="0" smtClean="0"/>
              <a:t>Number of additional shoe stores</a:t>
            </a:r>
          </a:p>
          <a:p>
            <a:pPr marL="0" indent="0">
              <a:buNone/>
            </a:pPr>
            <a:endParaRPr lang="en-US" sz="3200" b="1" dirty="0" smtClean="0"/>
          </a:p>
          <a:p>
            <a:pPr marL="0" indent="0">
              <a:buNone/>
            </a:pPr>
            <a:endParaRPr lang="en-US" sz="3200" b="1" dirty="0" smtClean="0"/>
          </a:p>
          <a:p>
            <a:pPr marL="0" indent="0">
              <a:buNone/>
            </a:pPr>
            <a:endParaRPr lang="en-US" sz="3200" b="1" dirty="0"/>
          </a:p>
          <a:p>
            <a:pPr marL="0" indent="0">
              <a:buNone/>
            </a:pPr>
            <a:endParaRPr lang="en-US" sz="3200" b="1" dirty="0" smtClean="0"/>
          </a:p>
          <a:p>
            <a:pPr marL="0" indent="0">
              <a:buNone/>
            </a:pPr>
            <a:endParaRPr lang="en-US" sz="3200" b="1" dirty="0" smtClean="0"/>
          </a:p>
          <a:p>
            <a:pPr marL="0" indent="0">
              <a:buNone/>
            </a:pPr>
            <a:endParaRPr lang="en-US" sz="1200" b="1" dirty="0" smtClean="0"/>
          </a:p>
          <a:p>
            <a:pPr marL="0" indent="0">
              <a:spcBef>
                <a:spcPts val="600"/>
              </a:spcBef>
              <a:buNone/>
            </a:pPr>
            <a:r>
              <a:rPr lang="en-US" sz="2700" b="1" dirty="0" smtClean="0"/>
              <a:t>According </a:t>
            </a:r>
            <a:r>
              <a:rPr lang="en-US" sz="2700" b="1" dirty="0"/>
              <a:t>to the chart, when should the owner stop opening additional </a:t>
            </a:r>
            <a:r>
              <a:rPr lang="en-US" sz="2700" b="1" dirty="0" smtClean="0"/>
              <a:t>stores?</a:t>
            </a:r>
            <a:endParaRPr lang="en-US" sz="2700" b="1" dirty="0"/>
          </a:p>
          <a:p>
            <a:pPr marL="0" indent="0">
              <a:spcBef>
                <a:spcPts val="600"/>
              </a:spcBef>
              <a:buNone/>
            </a:pPr>
            <a:r>
              <a:rPr lang="en-US" sz="2700" b="1" dirty="0" smtClean="0">
                <a:solidFill>
                  <a:srgbClr val="FF0000"/>
                </a:solidFill>
              </a:rPr>
              <a:t>After the _________ store</a:t>
            </a:r>
          </a:p>
          <a:p>
            <a:pPr marL="0" indent="0">
              <a:spcBef>
                <a:spcPts val="600"/>
              </a:spcBef>
              <a:buNone/>
            </a:pPr>
            <a:r>
              <a:rPr lang="en-US" sz="2700" b="1" dirty="0" smtClean="0"/>
              <a:t>What </a:t>
            </a:r>
            <a:r>
              <a:rPr lang="en-US" sz="2700" b="1" dirty="0"/>
              <a:t>are some possible reasons why MC would be greater than MB after opening additional stores beyond a certain point</a:t>
            </a:r>
            <a:r>
              <a:rPr lang="en-US" sz="2700" b="1" dirty="0" smtClean="0"/>
              <a:t>?</a:t>
            </a:r>
          </a:p>
          <a:p>
            <a:pPr>
              <a:spcBef>
                <a:spcPts val="600"/>
              </a:spcBef>
              <a:buFont typeface="Wingdings" panose="05000000000000000000" pitchFamily="2" charset="2"/>
              <a:buChar char="§"/>
            </a:pPr>
            <a:r>
              <a:rPr lang="en-US" sz="2700" b="1" dirty="0" smtClean="0">
                <a:solidFill>
                  <a:srgbClr val="FF0000"/>
                </a:solidFill>
              </a:rPr>
              <a:t>Demand for shoes stores sells can only go so high, but store costs remain same</a:t>
            </a:r>
          </a:p>
          <a:p>
            <a:pPr>
              <a:spcBef>
                <a:spcPts val="600"/>
              </a:spcBef>
              <a:buFont typeface="Wingdings" panose="05000000000000000000" pitchFamily="2" charset="2"/>
              <a:buChar char="§"/>
            </a:pPr>
            <a:r>
              <a:rPr lang="en-US" sz="2700" b="1" dirty="0" smtClean="0">
                <a:solidFill>
                  <a:srgbClr val="FF0000"/>
                </a:solidFill>
              </a:rPr>
              <a:t>Difficulty coordinating stores w/ one another</a:t>
            </a:r>
            <a:endParaRPr lang="en-US" sz="2700" b="1" dirty="0">
              <a:solidFill>
                <a:srgbClr val="FF0000"/>
              </a:solidFill>
            </a:endParaRPr>
          </a:p>
          <a:p>
            <a:pPr marL="0" lvl="0" indent="0">
              <a:buNone/>
            </a:pPr>
            <a:endParaRPr lang="en-US" sz="2850" b="1" dirty="0"/>
          </a:p>
        </p:txBody>
      </p:sp>
      <p:graphicFrame>
        <p:nvGraphicFramePr>
          <p:cNvPr id="4" name="Table 3"/>
          <p:cNvGraphicFramePr>
            <a:graphicFrameLocks noGrp="1"/>
          </p:cNvGraphicFramePr>
          <p:nvPr>
            <p:extLst/>
          </p:nvPr>
        </p:nvGraphicFramePr>
        <p:xfrm>
          <a:off x="71022" y="831316"/>
          <a:ext cx="10067277" cy="3261360"/>
        </p:xfrm>
        <a:graphic>
          <a:graphicData uri="http://schemas.openxmlformats.org/drawingml/2006/table">
            <a:tbl>
              <a:tblPr firstRow="1" firstCol="1" bandRow="1"/>
              <a:tblGrid>
                <a:gridCol w="2059619"/>
                <a:gridCol w="2840854"/>
                <a:gridCol w="3755255"/>
                <a:gridCol w="1411549"/>
              </a:tblGrid>
              <a:tr h="639192">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Number of additional stores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Marginal Benefit (MB)</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[extra sales]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Marginal Cost (MC)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[extra costs for opening store]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MB - MC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963">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100,000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50,000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243">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85,000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50,000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221">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70,000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50,000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0">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55,000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50,000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500">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40,000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50,000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23">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25,000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50,000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067">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10,000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50,000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757">
                <a:tc>
                  <a:txBody>
                    <a:bodyPr/>
                    <a:lstStyle/>
                    <a:p>
                      <a:pPr marL="0" marR="0" algn="ctr">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50,000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60070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7.6 – MARGINAL COST/BENEFIT, DIMINISHING RETURNS</a:t>
            </a:r>
            <a:endParaRPr lang="en-US" b="1" dirty="0"/>
          </a:p>
        </p:txBody>
      </p:sp>
      <p:sp>
        <p:nvSpPr>
          <p:cNvPr id="3" name="Content Placeholder 2"/>
          <p:cNvSpPr>
            <a:spLocks noGrp="1"/>
          </p:cNvSpPr>
          <p:nvPr>
            <p:ph idx="1"/>
          </p:nvPr>
        </p:nvSpPr>
        <p:spPr>
          <a:xfrm>
            <a:off x="0" y="457201"/>
            <a:ext cx="12192000" cy="6400799"/>
          </a:xfrm>
        </p:spPr>
        <p:txBody>
          <a:bodyPr>
            <a:noAutofit/>
          </a:bodyPr>
          <a:lstStyle/>
          <a:p>
            <a:pPr lvl="0">
              <a:buFont typeface="Wingdings" panose="05000000000000000000" pitchFamily="2" charset="2"/>
              <a:buChar char="§"/>
            </a:pPr>
            <a:r>
              <a:rPr lang="en-US" b="1" i="1" u="sng" dirty="0">
                <a:solidFill>
                  <a:srgbClr val="0070C0"/>
                </a:solidFill>
              </a:rPr>
              <a:t>Cost-benefit analysis</a:t>
            </a:r>
            <a:r>
              <a:rPr lang="en-US" b="1" dirty="0">
                <a:solidFill>
                  <a:srgbClr val="0070C0"/>
                </a:solidFill>
              </a:rPr>
              <a:t>: making economic decisions based on </a:t>
            </a:r>
            <a:r>
              <a:rPr lang="en-US" b="1" dirty="0" smtClean="0">
                <a:solidFill>
                  <a:srgbClr val="0070C0"/>
                </a:solidFill>
              </a:rPr>
              <a:t>MARGINAL COSTS &amp; MARGINAL BENEFITS</a:t>
            </a:r>
            <a:endParaRPr lang="en-US" b="1" dirty="0">
              <a:solidFill>
                <a:srgbClr val="0070C0"/>
              </a:solidFill>
            </a:endParaRPr>
          </a:p>
          <a:p>
            <a:pPr lvl="1">
              <a:buFont typeface="Wingdings" panose="05000000000000000000" pitchFamily="2" charset="2"/>
              <a:buChar char="§"/>
            </a:pPr>
            <a:r>
              <a:rPr lang="en-US" sz="2800" b="1" dirty="0"/>
              <a:t>Economic actors should decide how much to produce based on whether </a:t>
            </a:r>
            <a:r>
              <a:rPr lang="en-US" sz="2800" b="1" dirty="0" smtClean="0"/>
              <a:t>MARGINAL BENEFIT is </a:t>
            </a:r>
            <a:r>
              <a:rPr lang="en-US" sz="2800" b="1" dirty="0"/>
              <a:t>greater than </a:t>
            </a:r>
            <a:r>
              <a:rPr lang="en-US" sz="2800" b="1" dirty="0" smtClean="0"/>
              <a:t>MARGINAL COSTS</a:t>
            </a:r>
            <a:endParaRPr lang="en-US" sz="2800" b="1" dirty="0"/>
          </a:p>
          <a:p>
            <a:pPr lvl="1">
              <a:buFont typeface="Wingdings" panose="05000000000000000000" pitchFamily="2" charset="2"/>
              <a:buChar char="§"/>
            </a:pPr>
            <a:r>
              <a:rPr lang="en-US" sz="2800" b="1" dirty="0">
                <a:solidFill>
                  <a:srgbClr val="0070C0"/>
                </a:solidFill>
              </a:rPr>
              <a:t>When to stop additional production: when </a:t>
            </a:r>
            <a:r>
              <a:rPr lang="en-US" sz="2800" b="1" dirty="0" smtClean="0">
                <a:solidFill>
                  <a:srgbClr val="0070C0"/>
                </a:solidFill>
              </a:rPr>
              <a:t>MARGINAL COSTS </a:t>
            </a:r>
            <a:r>
              <a:rPr lang="en-US" sz="2800" b="1" dirty="0">
                <a:solidFill>
                  <a:srgbClr val="0070C0"/>
                </a:solidFill>
              </a:rPr>
              <a:t>become greater than </a:t>
            </a:r>
            <a:r>
              <a:rPr lang="en-US" sz="2800" b="1" dirty="0" smtClean="0">
                <a:solidFill>
                  <a:srgbClr val="0070C0"/>
                </a:solidFill>
              </a:rPr>
              <a:t>MARGINAL BENEFITS</a:t>
            </a:r>
          </a:p>
          <a:p>
            <a:pPr lvl="1">
              <a:buFont typeface="Wingdings" panose="05000000000000000000" pitchFamily="2" charset="2"/>
              <a:buChar char="§"/>
            </a:pPr>
            <a:endParaRPr lang="en-US" sz="2800" b="1" dirty="0">
              <a:solidFill>
                <a:srgbClr val="0070C0"/>
              </a:solidFill>
            </a:endParaRPr>
          </a:p>
          <a:p>
            <a:pPr marL="0" indent="0">
              <a:buNone/>
            </a:pPr>
            <a:r>
              <a:rPr lang="en-US" sz="3200" b="1" dirty="0" smtClean="0">
                <a:solidFill>
                  <a:srgbClr val="FF0000"/>
                </a:solidFill>
              </a:rPr>
              <a:t>WHEN FINISHED, COMPLETE THE EXIT TICKET (BACK OF NOTES) </a:t>
            </a:r>
            <a:r>
              <a:rPr lang="en-US" sz="4500" b="1" u="sng" dirty="0" smtClean="0">
                <a:solidFill>
                  <a:srgbClr val="FF0000"/>
                </a:solidFill>
              </a:rPr>
              <a:t>ON A SEPARATE SHEET OF PAPER </a:t>
            </a:r>
            <a:r>
              <a:rPr lang="en-US" sz="3200" b="1" dirty="0" smtClean="0">
                <a:solidFill>
                  <a:srgbClr val="FF0000"/>
                </a:solidFill>
              </a:rPr>
              <a:t>&amp; </a:t>
            </a:r>
            <a:r>
              <a:rPr lang="en-US" sz="4500" b="1" u="sng" dirty="0" smtClean="0">
                <a:solidFill>
                  <a:srgbClr val="FF0000"/>
                </a:solidFill>
              </a:rPr>
              <a:t>TURN IN BEFORE THE END OF CLASS.</a:t>
            </a:r>
            <a:endParaRPr lang="en-US" sz="3200" b="1" dirty="0">
              <a:solidFill>
                <a:srgbClr val="FF0000"/>
              </a:solidFill>
            </a:endParaRPr>
          </a:p>
          <a:p>
            <a:pPr marL="0" indent="0">
              <a:buNone/>
            </a:pPr>
            <a:r>
              <a:rPr lang="en-US" sz="3200" b="1" dirty="0" smtClean="0">
                <a:solidFill>
                  <a:srgbClr val="FF0000"/>
                </a:solidFill>
              </a:rPr>
              <a:t>IF YOU FINISH EARLY, MAKE-UP MISSING EXIT SLIPS &amp; HW SENTENCES FOR UNIT #7. MANY OF YOU HAVE TURNED IN NO HW FOR THE UNIT, SO THIS IS A GREAT CATCH-UP OPPORTUNITY.</a:t>
            </a:r>
            <a:endParaRPr lang="en-US" sz="3200" b="1" dirty="0">
              <a:solidFill>
                <a:srgbClr val="FF0000"/>
              </a:solidFill>
            </a:endParaRPr>
          </a:p>
        </p:txBody>
      </p:sp>
    </p:spTree>
    <p:extLst>
      <p:ext uri="{BB962C8B-B14F-4D97-AF65-F5344CB8AC3E}">
        <p14:creationId xmlns:p14="http://schemas.microsoft.com/office/powerpoint/2010/main" val="5984840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49928"/>
          </a:xfrm>
        </p:spPr>
        <p:txBody>
          <a:bodyPr>
            <a:noAutofit/>
          </a:bodyPr>
          <a:lstStyle/>
          <a:p>
            <a:r>
              <a:rPr lang="en-US" sz="3000" b="1" dirty="0" smtClean="0">
                <a:solidFill>
                  <a:srgbClr val="0070C0"/>
                </a:solidFill>
                <a:latin typeface="+mn-lt"/>
              </a:rPr>
              <a:t>§7.7 – VOCAB LOG (11/16) </a:t>
            </a:r>
            <a:r>
              <a:rPr lang="en-US" sz="3000" b="1" dirty="0" smtClean="0">
                <a:solidFill>
                  <a:srgbClr val="0070C0"/>
                </a:solidFill>
                <a:latin typeface="+mn-lt"/>
                <a:sym typeface="Wingdings" panose="05000000000000000000" pitchFamily="2" charset="2"/>
              </a:rPr>
              <a:t> </a:t>
            </a:r>
            <a:r>
              <a:rPr lang="en-US" sz="3000" b="1" dirty="0" smtClean="0">
                <a:solidFill>
                  <a:srgbClr val="FF0000"/>
                </a:solidFill>
                <a:latin typeface="+mn-lt"/>
                <a:sym typeface="Wingdings" panose="05000000000000000000" pitchFamily="2" charset="2"/>
              </a:rPr>
              <a:t>Label as 7.7 &amp; 11/16</a:t>
            </a:r>
            <a:endParaRPr lang="en-US" sz="3000" b="1" dirty="0">
              <a:solidFill>
                <a:srgbClr val="FF0000"/>
              </a:solidFill>
              <a:latin typeface="+mn-lt"/>
            </a:endParaRPr>
          </a:p>
        </p:txBody>
      </p:sp>
      <p:sp>
        <p:nvSpPr>
          <p:cNvPr id="3" name="Content Placeholder 2"/>
          <p:cNvSpPr>
            <a:spLocks noGrp="1"/>
          </p:cNvSpPr>
          <p:nvPr>
            <p:ph idx="1"/>
          </p:nvPr>
        </p:nvSpPr>
        <p:spPr>
          <a:xfrm>
            <a:off x="0" y="349928"/>
            <a:ext cx="12192000" cy="6508072"/>
          </a:xfrm>
        </p:spPr>
        <p:txBody>
          <a:bodyPr>
            <a:noAutofit/>
          </a:bodyPr>
          <a:lstStyle/>
          <a:p>
            <a:pPr>
              <a:spcBef>
                <a:spcPts val="100"/>
              </a:spcBef>
              <a:buFont typeface="Wingdings" panose="05000000000000000000" pitchFamily="2" charset="2"/>
              <a:buChar char="§"/>
            </a:pPr>
            <a:r>
              <a:rPr lang="en-US" sz="2700" b="1" u="sng" dirty="0" smtClean="0">
                <a:solidFill>
                  <a:schemeClr val="bg2">
                    <a:lumMod val="10000"/>
                  </a:schemeClr>
                </a:solidFill>
              </a:rPr>
              <a:t>Sole proprietorship</a:t>
            </a:r>
            <a:r>
              <a:rPr lang="en-US" sz="2700" b="1" dirty="0" smtClean="0">
                <a:solidFill>
                  <a:schemeClr val="bg2">
                    <a:lumMod val="10000"/>
                  </a:schemeClr>
                </a:solidFill>
              </a:rPr>
              <a:t>: business owned by one person or household</a:t>
            </a:r>
          </a:p>
          <a:p>
            <a:pPr>
              <a:spcBef>
                <a:spcPts val="100"/>
              </a:spcBef>
              <a:buFont typeface="Wingdings" panose="05000000000000000000" pitchFamily="2" charset="2"/>
              <a:buChar char="§"/>
            </a:pPr>
            <a:r>
              <a:rPr lang="en-US" sz="2700" b="1" u="sng" dirty="0" smtClean="0">
                <a:solidFill>
                  <a:schemeClr val="bg2">
                    <a:lumMod val="10000"/>
                  </a:schemeClr>
                </a:solidFill>
              </a:rPr>
              <a:t>Partnership</a:t>
            </a:r>
            <a:r>
              <a:rPr lang="en-US" sz="2700" b="1" dirty="0" smtClean="0">
                <a:solidFill>
                  <a:schemeClr val="bg2">
                    <a:lumMod val="10000"/>
                  </a:schemeClr>
                </a:solidFill>
              </a:rPr>
              <a:t>: business owned by two or more people</a:t>
            </a:r>
            <a:endParaRPr lang="en-US" sz="2700" b="1" u="sng" dirty="0" smtClean="0">
              <a:solidFill>
                <a:schemeClr val="bg2">
                  <a:lumMod val="10000"/>
                </a:schemeClr>
              </a:solidFill>
            </a:endParaRPr>
          </a:p>
          <a:p>
            <a:pPr>
              <a:spcBef>
                <a:spcPts val="100"/>
              </a:spcBef>
              <a:buFont typeface="Wingdings" panose="05000000000000000000" pitchFamily="2" charset="2"/>
              <a:buChar char="§"/>
            </a:pPr>
            <a:r>
              <a:rPr lang="en-US" sz="2700" b="1" u="sng" dirty="0" smtClean="0">
                <a:solidFill>
                  <a:schemeClr val="bg2">
                    <a:lumMod val="10000"/>
                  </a:schemeClr>
                </a:solidFill>
              </a:rPr>
              <a:t>Corporation</a:t>
            </a:r>
            <a:r>
              <a:rPr lang="en-US" sz="2700" b="1" dirty="0" smtClean="0">
                <a:solidFill>
                  <a:schemeClr val="bg2">
                    <a:lumMod val="10000"/>
                  </a:schemeClr>
                </a:solidFill>
              </a:rPr>
              <a:t>: companies owned by shareholders who buy stocks and elect a board of directors that hires managers for the business operations</a:t>
            </a:r>
          </a:p>
          <a:p>
            <a:pPr>
              <a:spcBef>
                <a:spcPts val="100"/>
              </a:spcBef>
              <a:buFont typeface="Wingdings" panose="05000000000000000000" pitchFamily="2" charset="2"/>
              <a:buChar char="§"/>
            </a:pPr>
            <a:r>
              <a:rPr lang="en-US" sz="2700" b="1" u="sng" dirty="0" smtClean="0">
                <a:solidFill>
                  <a:schemeClr val="bg2">
                    <a:lumMod val="10000"/>
                  </a:schemeClr>
                </a:solidFill>
              </a:rPr>
              <a:t>Non-profit</a:t>
            </a:r>
            <a:r>
              <a:rPr lang="en-US" sz="2700" b="1" dirty="0" smtClean="0">
                <a:solidFill>
                  <a:schemeClr val="bg2">
                    <a:lumMod val="10000"/>
                  </a:schemeClr>
                </a:solidFill>
              </a:rPr>
              <a:t>: firm that provides a good/service, but that does not have to make a profit (only cover operating expenses)</a:t>
            </a:r>
          </a:p>
          <a:p>
            <a:pPr>
              <a:spcBef>
                <a:spcPts val="100"/>
              </a:spcBef>
              <a:buFont typeface="Wingdings" panose="05000000000000000000" pitchFamily="2" charset="2"/>
              <a:buChar char="§"/>
            </a:pPr>
            <a:r>
              <a:rPr lang="en-US" sz="2700" b="1" u="sng" dirty="0" smtClean="0">
                <a:solidFill>
                  <a:schemeClr val="bg2">
                    <a:lumMod val="10000"/>
                  </a:schemeClr>
                </a:solidFill>
              </a:rPr>
              <a:t>Franchise</a:t>
            </a:r>
            <a:r>
              <a:rPr lang="en-US" sz="2700" b="1" dirty="0" smtClean="0">
                <a:solidFill>
                  <a:schemeClr val="bg2">
                    <a:lumMod val="10000"/>
                  </a:schemeClr>
                </a:solidFill>
              </a:rPr>
              <a:t>: when a sole proprietor or partnership purchases license to set up a business that is pre-made by a corporation</a:t>
            </a:r>
          </a:p>
          <a:p>
            <a:pPr>
              <a:spcBef>
                <a:spcPts val="100"/>
              </a:spcBef>
              <a:buFont typeface="Wingdings" panose="05000000000000000000" pitchFamily="2" charset="2"/>
              <a:buChar char="§"/>
            </a:pPr>
            <a:r>
              <a:rPr lang="en-US" sz="2700" b="1" u="sng" dirty="0" smtClean="0">
                <a:solidFill>
                  <a:schemeClr val="bg2">
                    <a:lumMod val="10000"/>
                  </a:schemeClr>
                </a:solidFill>
              </a:rPr>
              <a:t>Conglomerate</a:t>
            </a:r>
            <a:r>
              <a:rPr lang="en-US" sz="2700" b="1" dirty="0" smtClean="0">
                <a:solidFill>
                  <a:schemeClr val="bg2">
                    <a:lumMod val="10000"/>
                  </a:schemeClr>
                </a:solidFill>
              </a:rPr>
              <a:t>: corporation made up of several businesses</a:t>
            </a:r>
          </a:p>
          <a:p>
            <a:pPr>
              <a:spcBef>
                <a:spcPts val="100"/>
              </a:spcBef>
              <a:buFont typeface="Wingdings" panose="05000000000000000000" pitchFamily="2" charset="2"/>
              <a:buChar char="§"/>
            </a:pPr>
            <a:r>
              <a:rPr lang="en-US" sz="2700" b="1" u="sng" dirty="0" smtClean="0">
                <a:solidFill>
                  <a:schemeClr val="bg2">
                    <a:lumMod val="10000"/>
                  </a:schemeClr>
                </a:solidFill>
              </a:rPr>
              <a:t>Merger</a:t>
            </a:r>
            <a:r>
              <a:rPr lang="en-US" sz="2700" b="1" dirty="0" smtClean="0">
                <a:solidFill>
                  <a:schemeClr val="bg2">
                    <a:lumMod val="10000"/>
                  </a:schemeClr>
                </a:solidFill>
              </a:rPr>
              <a:t>: when one company joins or buys out another</a:t>
            </a:r>
          </a:p>
          <a:p>
            <a:pPr>
              <a:spcBef>
                <a:spcPts val="100"/>
              </a:spcBef>
              <a:buFont typeface="Wingdings" panose="05000000000000000000" pitchFamily="2" charset="2"/>
              <a:buChar char="§"/>
            </a:pPr>
            <a:r>
              <a:rPr lang="en-US" sz="2700" b="1" u="sng" dirty="0" smtClean="0">
                <a:solidFill>
                  <a:schemeClr val="bg2">
                    <a:lumMod val="10000"/>
                  </a:schemeClr>
                </a:solidFill>
              </a:rPr>
              <a:t>Monopoly</a:t>
            </a:r>
            <a:r>
              <a:rPr lang="en-US" sz="2700" b="1" dirty="0" smtClean="0">
                <a:solidFill>
                  <a:schemeClr val="bg2">
                    <a:lumMod val="10000"/>
                  </a:schemeClr>
                </a:solidFill>
              </a:rPr>
              <a:t>: market where only one firm provides good/service &amp; has no competition</a:t>
            </a:r>
          </a:p>
          <a:p>
            <a:pPr>
              <a:spcBef>
                <a:spcPts val="100"/>
              </a:spcBef>
              <a:buFont typeface="Wingdings" panose="05000000000000000000" pitchFamily="2" charset="2"/>
              <a:buChar char="§"/>
            </a:pPr>
            <a:r>
              <a:rPr lang="en-US" sz="2700" b="1" u="sng" dirty="0" smtClean="0">
                <a:solidFill>
                  <a:schemeClr val="bg2">
                    <a:lumMod val="10000"/>
                  </a:schemeClr>
                </a:solidFill>
              </a:rPr>
              <a:t>Oligopoly</a:t>
            </a:r>
            <a:r>
              <a:rPr lang="en-US" sz="2700" b="1" dirty="0" smtClean="0">
                <a:solidFill>
                  <a:schemeClr val="bg2">
                    <a:lumMod val="10000"/>
                  </a:schemeClr>
                </a:solidFill>
              </a:rPr>
              <a:t>: market where only a few firms provide a good/service</a:t>
            </a:r>
          </a:p>
        </p:txBody>
      </p:sp>
    </p:spTree>
    <p:extLst>
      <p:ext uri="{BB962C8B-B14F-4D97-AF65-F5344CB8AC3E}">
        <p14:creationId xmlns:p14="http://schemas.microsoft.com/office/powerpoint/2010/main" val="9603187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7.7 – SOLE PROPRIETORSHIPS </a:t>
            </a:r>
            <a:r>
              <a:rPr lang="en-US" b="1" dirty="0" smtClean="0">
                <a:solidFill>
                  <a:srgbClr val="FF0000"/>
                </a:solidFill>
              </a:rPr>
              <a:t>(P. 601)</a:t>
            </a:r>
            <a:endParaRPr lang="en-US" b="1" dirty="0">
              <a:solidFill>
                <a:srgbClr val="FF0000"/>
              </a:solidFill>
            </a:endParaRPr>
          </a:p>
        </p:txBody>
      </p:sp>
      <p:sp>
        <p:nvSpPr>
          <p:cNvPr id="3" name="Content Placeholder 2"/>
          <p:cNvSpPr>
            <a:spLocks noGrp="1"/>
          </p:cNvSpPr>
          <p:nvPr>
            <p:ph idx="1"/>
          </p:nvPr>
        </p:nvSpPr>
        <p:spPr>
          <a:xfrm>
            <a:off x="0" y="457201"/>
            <a:ext cx="12192000" cy="6400799"/>
          </a:xfrm>
        </p:spPr>
        <p:txBody>
          <a:bodyPr>
            <a:noAutofit/>
          </a:bodyPr>
          <a:lstStyle/>
          <a:p>
            <a:pPr lvl="0"/>
            <a:r>
              <a:rPr lang="en-US" sz="2700" b="1" dirty="0"/>
              <a:t>Business owned by an </a:t>
            </a:r>
            <a:r>
              <a:rPr lang="en-US" sz="2700" b="1" dirty="0" smtClean="0">
                <a:solidFill>
                  <a:srgbClr val="FF0000"/>
                </a:solidFill>
              </a:rPr>
              <a:t>INDIVIDUAL</a:t>
            </a:r>
            <a:r>
              <a:rPr lang="en-US" sz="2700" b="1" dirty="0" smtClean="0"/>
              <a:t> or </a:t>
            </a:r>
            <a:r>
              <a:rPr lang="en-US" sz="2700" b="1" dirty="0"/>
              <a:t>members of one </a:t>
            </a:r>
            <a:r>
              <a:rPr lang="en-US" sz="2700" b="1" dirty="0" smtClean="0">
                <a:solidFill>
                  <a:srgbClr val="FF0000"/>
                </a:solidFill>
              </a:rPr>
              <a:t>HOUSEHOLD</a:t>
            </a:r>
            <a:endParaRPr lang="en-US" sz="2700" b="1" dirty="0">
              <a:solidFill>
                <a:srgbClr val="FF0000"/>
              </a:solidFill>
            </a:endParaRPr>
          </a:p>
          <a:p>
            <a:pPr lvl="0"/>
            <a:r>
              <a:rPr lang="en-US" sz="2700" b="1" dirty="0"/>
              <a:t>Advantages:</a:t>
            </a:r>
          </a:p>
          <a:p>
            <a:pPr lvl="1"/>
            <a:r>
              <a:rPr lang="en-US" sz="2700" b="1" dirty="0" smtClean="0">
                <a:solidFill>
                  <a:srgbClr val="FF0000"/>
                </a:solidFill>
              </a:rPr>
              <a:t>FULL PRIDE </a:t>
            </a:r>
            <a:r>
              <a:rPr lang="en-US" sz="2700" b="1" dirty="0" smtClean="0"/>
              <a:t>in </a:t>
            </a:r>
            <a:r>
              <a:rPr lang="en-US" sz="2700" b="1" dirty="0"/>
              <a:t>owning &amp; operating business</a:t>
            </a:r>
          </a:p>
          <a:p>
            <a:pPr lvl="1"/>
            <a:r>
              <a:rPr lang="en-US" sz="2700" b="1" dirty="0"/>
              <a:t>Receives all the </a:t>
            </a:r>
            <a:r>
              <a:rPr lang="en-US" sz="2700" b="1" dirty="0" smtClean="0">
                <a:solidFill>
                  <a:srgbClr val="FF0000"/>
                </a:solidFill>
              </a:rPr>
              <a:t>PROFITS</a:t>
            </a:r>
            <a:endParaRPr lang="en-US" sz="2700" b="1" dirty="0">
              <a:solidFill>
                <a:srgbClr val="FF0000"/>
              </a:solidFill>
            </a:endParaRPr>
          </a:p>
          <a:p>
            <a:pPr lvl="1"/>
            <a:r>
              <a:rPr lang="en-US" sz="2700" b="1" dirty="0"/>
              <a:t>Can make </a:t>
            </a:r>
            <a:r>
              <a:rPr lang="en-US" sz="2700" b="1" dirty="0" smtClean="0">
                <a:solidFill>
                  <a:srgbClr val="FF0000"/>
                </a:solidFill>
              </a:rPr>
              <a:t>DECISIONS QUICKLY </a:t>
            </a:r>
            <a:r>
              <a:rPr lang="en-US" sz="2700" b="1" dirty="0" smtClean="0"/>
              <a:t>without </a:t>
            </a:r>
            <a:r>
              <a:rPr lang="en-US" sz="2700" b="1" dirty="0"/>
              <a:t>having to </a:t>
            </a:r>
            <a:r>
              <a:rPr lang="en-US" sz="2700" b="1" dirty="0" smtClean="0">
                <a:solidFill>
                  <a:srgbClr val="FF0000"/>
                </a:solidFill>
              </a:rPr>
              <a:t>CONSULT </a:t>
            </a:r>
            <a:r>
              <a:rPr lang="en-US" sz="2700" b="1" dirty="0" smtClean="0"/>
              <a:t>with </a:t>
            </a:r>
            <a:r>
              <a:rPr lang="en-US" sz="2700" b="1" dirty="0"/>
              <a:t>others</a:t>
            </a:r>
          </a:p>
          <a:p>
            <a:pPr lvl="1"/>
            <a:r>
              <a:rPr lang="en-US" sz="2700" b="1" dirty="0" smtClean="0"/>
              <a:t>Pay </a:t>
            </a:r>
            <a:r>
              <a:rPr lang="en-US" sz="2700" b="1" dirty="0"/>
              <a:t>no corporate </a:t>
            </a:r>
            <a:r>
              <a:rPr lang="en-US" sz="2700" b="1" dirty="0" smtClean="0">
                <a:solidFill>
                  <a:srgbClr val="FF0000"/>
                </a:solidFill>
              </a:rPr>
              <a:t>INCOME TAXES</a:t>
            </a:r>
            <a:r>
              <a:rPr lang="en-US" sz="2700" b="1" dirty="0" smtClean="0"/>
              <a:t> (p</a:t>
            </a:r>
            <a:r>
              <a:rPr lang="en-US" sz="2700" b="1" dirty="0"/>
              <a:t>. 601, textbook)</a:t>
            </a:r>
          </a:p>
          <a:p>
            <a:pPr lvl="0"/>
            <a:r>
              <a:rPr lang="en-US" sz="2700" b="1" dirty="0"/>
              <a:t>Disadvantages:</a:t>
            </a:r>
          </a:p>
          <a:p>
            <a:pPr lvl="1"/>
            <a:r>
              <a:rPr lang="en-US" sz="2700" b="1" dirty="0"/>
              <a:t>Owner has </a:t>
            </a:r>
            <a:r>
              <a:rPr lang="en-US" sz="2700" b="1" dirty="0" smtClean="0">
                <a:solidFill>
                  <a:srgbClr val="FF0000"/>
                </a:solidFill>
              </a:rPr>
              <a:t>UNLIMITED LIABILITY</a:t>
            </a:r>
            <a:r>
              <a:rPr lang="en-US" sz="2700" b="1" dirty="0" smtClean="0"/>
              <a:t>: </a:t>
            </a:r>
            <a:r>
              <a:rPr lang="en-US" sz="2700" b="1" dirty="0"/>
              <a:t>he/she is legally responsible for all </a:t>
            </a:r>
            <a:r>
              <a:rPr lang="en-US" sz="2700" b="1" dirty="0" smtClean="0">
                <a:solidFill>
                  <a:srgbClr val="FF0000"/>
                </a:solidFill>
              </a:rPr>
              <a:t>DEBTS</a:t>
            </a:r>
            <a:r>
              <a:rPr lang="en-US" sz="2700" b="1" dirty="0" smtClean="0"/>
              <a:t> incurred </a:t>
            </a:r>
            <a:r>
              <a:rPr lang="en-US" sz="2700" b="1" dirty="0"/>
              <a:t>by the business; owner’s </a:t>
            </a:r>
            <a:r>
              <a:rPr lang="en-US" sz="2700" b="1" dirty="0" smtClean="0">
                <a:solidFill>
                  <a:srgbClr val="FF0000"/>
                </a:solidFill>
              </a:rPr>
              <a:t>PERSONAL ASSETS </a:t>
            </a:r>
            <a:r>
              <a:rPr lang="en-US" sz="2700" b="1" dirty="0" smtClean="0"/>
              <a:t>(such </a:t>
            </a:r>
            <a:r>
              <a:rPr lang="en-US" sz="2700" b="1" dirty="0"/>
              <a:t>as their homes, cars, &amp; jewelry) may be </a:t>
            </a:r>
            <a:r>
              <a:rPr lang="en-US" sz="2700" b="1" dirty="0" smtClean="0">
                <a:solidFill>
                  <a:srgbClr val="FF0000"/>
                </a:solidFill>
              </a:rPr>
              <a:t>SOLD</a:t>
            </a:r>
            <a:r>
              <a:rPr lang="en-US" sz="2700" b="1" dirty="0" smtClean="0"/>
              <a:t> to </a:t>
            </a:r>
            <a:r>
              <a:rPr lang="en-US" sz="2700" b="1" dirty="0"/>
              <a:t>pay the debts</a:t>
            </a:r>
          </a:p>
          <a:p>
            <a:pPr lvl="1"/>
            <a:r>
              <a:rPr lang="en-US" sz="2700" b="1" dirty="0"/>
              <a:t>Difficult to raise </a:t>
            </a:r>
            <a:r>
              <a:rPr lang="en-US" sz="2700" b="1" dirty="0" smtClean="0">
                <a:solidFill>
                  <a:srgbClr val="FF0000"/>
                </a:solidFill>
              </a:rPr>
              <a:t>FINANCIAL CAPITAL </a:t>
            </a:r>
            <a:r>
              <a:rPr lang="en-US" sz="2700" b="1" dirty="0" smtClean="0"/>
              <a:t>(money </a:t>
            </a:r>
            <a:r>
              <a:rPr lang="en-US" sz="2700" b="1" dirty="0"/>
              <a:t>needed to run or grow </a:t>
            </a:r>
            <a:r>
              <a:rPr lang="en-US" sz="2700" b="1" dirty="0" smtClean="0"/>
              <a:t>business</a:t>
            </a:r>
            <a:r>
              <a:rPr lang="en-US" sz="2700" b="1" dirty="0"/>
              <a:t>)</a:t>
            </a:r>
          </a:p>
          <a:p>
            <a:pPr lvl="1"/>
            <a:r>
              <a:rPr lang="en-US" sz="2700" b="1" dirty="0"/>
              <a:t>Difficulty attracting </a:t>
            </a:r>
            <a:r>
              <a:rPr lang="en-US" sz="2700" b="1" dirty="0" smtClean="0">
                <a:solidFill>
                  <a:srgbClr val="FF0000"/>
                </a:solidFill>
              </a:rPr>
              <a:t>QUALITY EMPLOYEES </a:t>
            </a:r>
            <a:r>
              <a:rPr lang="en-US" sz="2700" b="1" dirty="0" smtClean="0"/>
              <a:t>(high </a:t>
            </a:r>
            <a:r>
              <a:rPr lang="en-US" sz="2700" b="1" dirty="0"/>
              <a:t>school &amp; college graduates often find jobs with better </a:t>
            </a:r>
            <a:r>
              <a:rPr lang="en-US" sz="2700" b="1" dirty="0" smtClean="0">
                <a:solidFill>
                  <a:srgbClr val="FF0000"/>
                </a:solidFill>
              </a:rPr>
              <a:t>BENEFITS </a:t>
            </a:r>
            <a:r>
              <a:rPr lang="en-US" sz="2700" b="1" dirty="0" smtClean="0"/>
              <a:t>in </a:t>
            </a:r>
            <a:r>
              <a:rPr lang="en-US" sz="2700" b="1" dirty="0"/>
              <a:t>larger businesses)</a:t>
            </a:r>
          </a:p>
        </p:txBody>
      </p:sp>
    </p:spTree>
    <p:extLst>
      <p:ext uri="{BB962C8B-B14F-4D97-AF65-F5344CB8AC3E}">
        <p14:creationId xmlns:p14="http://schemas.microsoft.com/office/powerpoint/2010/main" val="9939335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7.7 – PARTNERSHIPS </a:t>
            </a:r>
            <a:r>
              <a:rPr lang="en-US" b="1" dirty="0" smtClean="0">
                <a:solidFill>
                  <a:srgbClr val="FF0000"/>
                </a:solidFill>
              </a:rPr>
              <a:t>(P. 602-603)</a:t>
            </a:r>
            <a:endParaRPr lang="en-US" b="1" dirty="0">
              <a:solidFill>
                <a:srgbClr val="FF0000"/>
              </a:solidFill>
            </a:endParaRPr>
          </a:p>
        </p:txBody>
      </p:sp>
      <p:sp>
        <p:nvSpPr>
          <p:cNvPr id="3" name="Content Placeholder 2"/>
          <p:cNvSpPr>
            <a:spLocks noGrp="1"/>
          </p:cNvSpPr>
          <p:nvPr>
            <p:ph idx="1"/>
          </p:nvPr>
        </p:nvSpPr>
        <p:spPr>
          <a:xfrm>
            <a:off x="0" y="457201"/>
            <a:ext cx="12192000" cy="6400799"/>
          </a:xfrm>
        </p:spPr>
        <p:txBody>
          <a:bodyPr>
            <a:noAutofit/>
          </a:bodyPr>
          <a:lstStyle/>
          <a:p>
            <a:pPr lvl="0"/>
            <a:r>
              <a:rPr lang="en-US" sz="2700" b="1" dirty="0" smtClean="0"/>
              <a:t>Business </a:t>
            </a:r>
            <a:r>
              <a:rPr lang="en-US" sz="2700" b="1" dirty="0"/>
              <a:t>owned &amp; operated by </a:t>
            </a:r>
            <a:r>
              <a:rPr lang="en-US" sz="2700" b="1" dirty="0" smtClean="0">
                <a:solidFill>
                  <a:srgbClr val="FF0000"/>
                </a:solidFill>
              </a:rPr>
              <a:t>TWO</a:t>
            </a:r>
            <a:r>
              <a:rPr lang="en-US" sz="2700" b="1" dirty="0" smtClean="0"/>
              <a:t> </a:t>
            </a:r>
            <a:r>
              <a:rPr lang="en-US" sz="2700" b="1" dirty="0"/>
              <a:t>or </a:t>
            </a:r>
            <a:r>
              <a:rPr lang="en-US" sz="2700" b="1" dirty="0" smtClean="0">
                <a:solidFill>
                  <a:srgbClr val="FF0000"/>
                </a:solidFill>
              </a:rPr>
              <a:t>MORE</a:t>
            </a:r>
            <a:r>
              <a:rPr lang="en-US" sz="2700" b="1" dirty="0" smtClean="0"/>
              <a:t> </a:t>
            </a:r>
            <a:r>
              <a:rPr lang="en-US" sz="2700" b="1" dirty="0"/>
              <a:t>people</a:t>
            </a:r>
          </a:p>
          <a:p>
            <a:pPr lvl="0"/>
            <a:r>
              <a:rPr lang="en-US" sz="2700" b="1" dirty="0"/>
              <a:t>Partnerships are started by signing a </a:t>
            </a:r>
            <a:r>
              <a:rPr lang="en-US" sz="2700" b="1" dirty="0" smtClean="0">
                <a:solidFill>
                  <a:srgbClr val="FF0000"/>
                </a:solidFill>
              </a:rPr>
              <a:t>CONTRACT</a:t>
            </a:r>
            <a:r>
              <a:rPr lang="en-US" sz="2700" b="1" dirty="0" smtClean="0"/>
              <a:t> or </a:t>
            </a:r>
            <a:r>
              <a:rPr lang="en-US" sz="2700" b="1" dirty="0"/>
              <a:t>legal agreement known as </a:t>
            </a:r>
            <a:r>
              <a:rPr lang="en-US" sz="2700" b="1" dirty="0" smtClean="0">
                <a:solidFill>
                  <a:srgbClr val="FF0000"/>
                </a:solidFill>
              </a:rPr>
              <a:t>ARTICLES </a:t>
            </a:r>
            <a:r>
              <a:rPr lang="en-US" sz="2700" b="1" dirty="0" smtClean="0"/>
              <a:t>of </a:t>
            </a:r>
            <a:r>
              <a:rPr lang="en-US" sz="2700" b="1" dirty="0" smtClean="0">
                <a:solidFill>
                  <a:srgbClr val="FF0000"/>
                </a:solidFill>
              </a:rPr>
              <a:t>PARTNERSHIP</a:t>
            </a:r>
            <a:endParaRPr lang="en-US" sz="2700" b="1" dirty="0">
              <a:solidFill>
                <a:srgbClr val="FF0000"/>
              </a:solidFill>
            </a:endParaRPr>
          </a:p>
          <a:p>
            <a:pPr lvl="1"/>
            <a:r>
              <a:rPr lang="en-US" sz="2700" b="1" dirty="0"/>
              <a:t>Identifies how much each partner will </a:t>
            </a:r>
            <a:r>
              <a:rPr lang="en-US" sz="2700" b="1" dirty="0" smtClean="0">
                <a:solidFill>
                  <a:srgbClr val="FF0000"/>
                </a:solidFill>
              </a:rPr>
              <a:t>CONTRIBUTE </a:t>
            </a:r>
            <a:r>
              <a:rPr lang="en-US" sz="2700" b="1" dirty="0" smtClean="0"/>
              <a:t>&amp; </a:t>
            </a:r>
            <a:r>
              <a:rPr lang="en-US" sz="2700" b="1" dirty="0"/>
              <a:t>what </a:t>
            </a:r>
            <a:r>
              <a:rPr lang="en-US" sz="2700" b="1" dirty="0" smtClean="0">
                <a:solidFill>
                  <a:srgbClr val="FF0000"/>
                </a:solidFill>
              </a:rPr>
              <a:t>ROLE </a:t>
            </a:r>
            <a:r>
              <a:rPr lang="en-US" sz="2700" b="1" dirty="0" smtClean="0"/>
              <a:t>each </a:t>
            </a:r>
            <a:r>
              <a:rPr lang="en-US" sz="2700" b="1" dirty="0"/>
              <a:t>partner will play in business</a:t>
            </a:r>
          </a:p>
          <a:p>
            <a:pPr lvl="1"/>
            <a:r>
              <a:rPr lang="en-US" sz="2700" b="1" dirty="0"/>
              <a:t>Spells out how you will share </a:t>
            </a:r>
            <a:r>
              <a:rPr lang="en-US" sz="2700" b="1" dirty="0" smtClean="0">
                <a:solidFill>
                  <a:srgbClr val="FF0000"/>
                </a:solidFill>
              </a:rPr>
              <a:t>PROFITS </a:t>
            </a:r>
            <a:r>
              <a:rPr lang="en-US" sz="2700" b="1" dirty="0" smtClean="0"/>
              <a:t>or </a:t>
            </a:r>
            <a:r>
              <a:rPr lang="en-US" sz="2700" b="1" dirty="0" smtClean="0">
                <a:solidFill>
                  <a:srgbClr val="FF0000"/>
                </a:solidFill>
              </a:rPr>
              <a:t>LOSSES</a:t>
            </a:r>
            <a:endParaRPr lang="en-US" sz="2700" b="1" dirty="0">
              <a:solidFill>
                <a:srgbClr val="FF0000"/>
              </a:solidFill>
            </a:endParaRPr>
          </a:p>
          <a:p>
            <a:pPr lvl="1"/>
            <a:r>
              <a:rPr lang="en-US" sz="2700" b="1" dirty="0"/>
              <a:t>Describes how you will </a:t>
            </a:r>
            <a:r>
              <a:rPr lang="en-US" sz="2700" b="1" dirty="0" smtClean="0">
                <a:solidFill>
                  <a:srgbClr val="FF0000"/>
                </a:solidFill>
              </a:rPr>
              <a:t>ADD/REMOVE </a:t>
            </a:r>
            <a:r>
              <a:rPr lang="en-US" sz="2700" b="1" dirty="0" smtClean="0"/>
              <a:t>partners </a:t>
            </a:r>
            <a:r>
              <a:rPr lang="en-US" sz="2700" b="1" dirty="0"/>
              <a:t>or </a:t>
            </a:r>
            <a:r>
              <a:rPr lang="en-US" sz="2700" b="1" dirty="0" smtClean="0">
                <a:solidFill>
                  <a:srgbClr val="FF0000"/>
                </a:solidFill>
              </a:rPr>
              <a:t>BREAK UP </a:t>
            </a:r>
            <a:r>
              <a:rPr lang="en-US" sz="2700" b="1" dirty="0" smtClean="0"/>
              <a:t>business </a:t>
            </a:r>
            <a:r>
              <a:rPr lang="en-US" sz="2700" b="1" dirty="0"/>
              <a:t>if you want to shut it down</a:t>
            </a:r>
          </a:p>
          <a:p>
            <a:pPr lvl="0"/>
            <a:r>
              <a:rPr lang="en-US" sz="2700" b="1" dirty="0"/>
              <a:t>Types of partnerships:</a:t>
            </a:r>
          </a:p>
          <a:p>
            <a:pPr lvl="1"/>
            <a:r>
              <a:rPr lang="en-US" sz="2700" b="1" dirty="0" smtClean="0">
                <a:solidFill>
                  <a:srgbClr val="FF0000"/>
                </a:solidFill>
              </a:rPr>
              <a:t>GENERAL </a:t>
            </a:r>
            <a:r>
              <a:rPr lang="en-US" sz="2700" b="1" dirty="0" smtClean="0"/>
              <a:t>partnership</a:t>
            </a:r>
            <a:r>
              <a:rPr lang="en-US" sz="2700" b="1" dirty="0"/>
              <a:t>: all partners </a:t>
            </a:r>
            <a:r>
              <a:rPr lang="en-US" sz="2700" b="1" dirty="0" smtClean="0">
                <a:solidFill>
                  <a:srgbClr val="FF0000"/>
                </a:solidFill>
              </a:rPr>
              <a:t>RESPONSIBLE </a:t>
            </a:r>
            <a:r>
              <a:rPr lang="en-US" sz="2700" b="1" dirty="0" smtClean="0"/>
              <a:t>for </a:t>
            </a:r>
            <a:r>
              <a:rPr lang="en-US" sz="2700" b="1" dirty="0" smtClean="0">
                <a:solidFill>
                  <a:srgbClr val="FF0000"/>
                </a:solidFill>
              </a:rPr>
              <a:t>FINANCIAL &amp; MANAGERIAL</a:t>
            </a:r>
            <a:r>
              <a:rPr lang="en-US" sz="2700" b="1" dirty="0" smtClean="0"/>
              <a:t> </a:t>
            </a:r>
            <a:r>
              <a:rPr lang="en-US" sz="2700" b="1" dirty="0"/>
              <a:t>obligations</a:t>
            </a:r>
          </a:p>
          <a:p>
            <a:pPr lvl="1"/>
            <a:r>
              <a:rPr lang="en-US" sz="2700" b="1" dirty="0" smtClean="0">
                <a:solidFill>
                  <a:srgbClr val="FF0000"/>
                </a:solidFill>
              </a:rPr>
              <a:t>LIMITED </a:t>
            </a:r>
            <a:r>
              <a:rPr lang="en-US" sz="2700" b="1" dirty="0" smtClean="0"/>
              <a:t>partnership</a:t>
            </a:r>
            <a:r>
              <a:rPr lang="en-US" sz="2700" b="1" dirty="0"/>
              <a:t>: at least one partner is not </a:t>
            </a:r>
            <a:r>
              <a:rPr lang="en-US" sz="2700" b="1" dirty="0" smtClean="0">
                <a:solidFill>
                  <a:srgbClr val="FF0000"/>
                </a:solidFill>
              </a:rPr>
              <a:t>ACTIVE </a:t>
            </a:r>
            <a:r>
              <a:rPr lang="en-US" sz="2700" b="1" dirty="0" smtClean="0"/>
              <a:t>in </a:t>
            </a:r>
            <a:r>
              <a:rPr lang="en-US" sz="2700" b="1" dirty="0"/>
              <a:t>the </a:t>
            </a:r>
            <a:r>
              <a:rPr lang="en-US" sz="2700" b="1" dirty="0" smtClean="0">
                <a:solidFill>
                  <a:srgbClr val="FF0000"/>
                </a:solidFill>
              </a:rPr>
              <a:t>DAILY RUNNING </a:t>
            </a:r>
            <a:r>
              <a:rPr lang="en-US" sz="2700" b="1" dirty="0" smtClean="0"/>
              <a:t>of </a:t>
            </a:r>
            <a:r>
              <a:rPr lang="en-US" sz="2700" b="1" dirty="0"/>
              <a:t>the business, although they may have </a:t>
            </a:r>
            <a:r>
              <a:rPr lang="en-US" sz="2700" b="1" dirty="0" smtClean="0">
                <a:solidFill>
                  <a:srgbClr val="FF0000"/>
                </a:solidFill>
              </a:rPr>
              <a:t>CONTRIBUTED FUNDS </a:t>
            </a:r>
            <a:r>
              <a:rPr lang="en-US" sz="2700" b="1" dirty="0" smtClean="0"/>
              <a:t>to </a:t>
            </a:r>
            <a:r>
              <a:rPr lang="en-US" sz="2700" b="1" dirty="0"/>
              <a:t>finance the </a:t>
            </a:r>
            <a:r>
              <a:rPr lang="en-US" sz="2700" b="1" dirty="0" smtClean="0"/>
              <a:t>operation</a:t>
            </a:r>
            <a:endParaRPr lang="en-US" sz="2700" b="1" dirty="0"/>
          </a:p>
        </p:txBody>
      </p:sp>
    </p:spTree>
    <p:extLst>
      <p:ext uri="{BB962C8B-B14F-4D97-AF65-F5344CB8AC3E}">
        <p14:creationId xmlns:p14="http://schemas.microsoft.com/office/powerpoint/2010/main" val="4536748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7.7 – PARTNERSHIPS </a:t>
            </a:r>
            <a:r>
              <a:rPr lang="en-US" b="1" dirty="0" smtClean="0">
                <a:solidFill>
                  <a:srgbClr val="FF0000"/>
                </a:solidFill>
              </a:rPr>
              <a:t>(P. 602-603)</a:t>
            </a:r>
            <a:endParaRPr lang="en-US" b="1" dirty="0">
              <a:solidFill>
                <a:srgbClr val="FF0000"/>
              </a:solidFill>
            </a:endParaRPr>
          </a:p>
        </p:txBody>
      </p:sp>
      <p:sp>
        <p:nvSpPr>
          <p:cNvPr id="3" name="Content Placeholder 2"/>
          <p:cNvSpPr>
            <a:spLocks noGrp="1"/>
          </p:cNvSpPr>
          <p:nvPr>
            <p:ph idx="1"/>
          </p:nvPr>
        </p:nvSpPr>
        <p:spPr>
          <a:xfrm>
            <a:off x="0" y="457201"/>
            <a:ext cx="12192000" cy="6400799"/>
          </a:xfrm>
        </p:spPr>
        <p:txBody>
          <a:bodyPr>
            <a:noAutofit/>
          </a:bodyPr>
          <a:lstStyle/>
          <a:p>
            <a:pPr lvl="0"/>
            <a:r>
              <a:rPr lang="en-US" sz="2700" b="1" dirty="0" smtClean="0"/>
              <a:t>Advantages</a:t>
            </a:r>
            <a:r>
              <a:rPr lang="en-US" sz="2700" b="1" dirty="0"/>
              <a:t>:</a:t>
            </a:r>
          </a:p>
          <a:p>
            <a:pPr lvl="1"/>
            <a:r>
              <a:rPr lang="en-US" sz="2700" b="1" dirty="0" smtClean="0">
                <a:solidFill>
                  <a:srgbClr val="FF0000"/>
                </a:solidFill>
              </a:rPr>
              <a:t>PRIDE </a:t>
            </a:r>
            <a:r>
              <a:rPr lang="en-US" sz="2700" b="1" dirty="0" smtClean="0"/>
              <a:t>of </a:t>
            </a:r>
            <a:r>
              <a:rPr lang="en-US" sz="2700" b="1" dirty="0"/>
              <a:t>sharing ownership</a:t>
            </a:r>
          </a:p>
          <a:p>
            <a:pPr lvl="1"/>
            <a:r>
              <a:rPr lang="en-US" sz="2700" b="1" dirty="0"/>
              <a:t>Can usually </a:t>
            </a:r>
            <a:r>
              <a:rPr lang="en-US" sz="2700" b="1" dirty="0" smtClean="0">
                <a:solidFill>
                  <a:srgbClr val="FF0000"/>
                </a:solidFill>
              </a:rPr>
              <a:t>RAISE </a:t>
            </a:r>
            <a:r>
              <a:rPr lang="en-US" sz="2700" b="1" dirty="0" smtClean="0"/>
              <a:t>more </a:t>
            </a:r>
            <a:r>
              <a:rPr lang="en-US" sz="2700" b="1" dirty="0" smtClean="0">
                <a:solidFill>
                  <a:srgbClr val="FF0000"/>
                </a:solidFill>
              </a:rPr>
              <a:t>MONEY</a:t>
            </a:r>
            <a:endParaRPr lang="en-US" sz="2700" b="1" dirty="0">
              <a:solidFill>
                <a:srgbClr val="FF0000"/>
              </a:solidFill>
            </a:endParaRPr>
          </a:p>
          <a:p>
            <a:pPr lvl="1"/>
            <a:r>
              <a:rPr lang="en-US" sz="2700" b="1" dirty="0"/>
              <a:t>Pay no corporate income </a:t>
            </a:r>
            <a:r>
              <a:rPr lang="en-US" sz="2700" b="1" dirty="0" smtClean="0">
                <a:solidFill>
                  <a:srgbClr val="FF0000"/>
                </a:solidFill>
              </a:rPr>
              <a:t>TAXES</a:t>
            </a:r>
            <a:endParaRPr lang="en-US" sz="2700" b="1" dirty="0">
              <a:solidFill>
                <a:srgbClr val="FF0000"/>
              </a:solidFill>
            </a:endParaRPr>
          </a:p>
          <a:p>
            <a:pPr lvl="1"/>
            <a:r>
              <a:rPr lang="en-US" sz="2700" b="1" dirty="0"/>
              <a:t>Each partner often brings their own special </a:t>
            </a:r>
            <a:r>
              <a:rPr lang="en-US" sz="2700" b="1" dirty="0" smtClean="0">
                <a:solidFill>
                  <a:srgbClr val="FF0000"/>
                </a:solidFill>
              </a:rPr>
              <a:t>TALENTS </a:t>
            </a:r>
            <a:r>
              <a:rPr lang="en-US" sz="2700" b="1" dirty="0" smtClean="0"/>
              <a:t>to </a:t>
            </a:r>
            <a:r>
              <a:rPr lang="en-US" sz="2700" b="1" dirty="0"/>
              <a:t>the business</a:t>
            </a:r>
          </a:p>
          <a:p>
            <a:pPr lvl="1"/>
            <a:r>
              <a:rPr lang="en-US" sz="2700" b="1" dirty="0"/>
              <a:t>Larger size allows for more </a:t>
            </a:r>
            <a:r>
              <a:rPr lang="en-US" sz="2700" b="1" dirty="0" smtClean="0">
                <a:solidFill>
                  <a:srgbClr val="FF0000"/>
                </a:solidFill>
              </a:rPr>
              <a:t>EFFICIENT </a:t>
            </a:r>
            <a:r>
              <a:rPr lang="en-US" sz="2700" b="1" dirty="0" smtClean="0"/>
              <a:t>operations</a:t>
            </a:r>
            <a:endParaRPr lang="en-US" sz="2700" b="1" dirty="0"/>
          </a:p>
          <a:p>
            <a:pPr lvl="0"/>
            <a:r>
              <a:rPr lang="en-US" sz="2700" b="1" dirty="0"/>
              <a:t>Disadvantages:</a:t>
            </a:r>
          </a:p>
          <a:p>
            <a:pPr lvl="1"/>
            <a:r>
              <a:rPr lang="en-US" sz="2700" b="1" dirty="0"/>
              <a:t>Legal structure is </a:t>
            </a:r>
            <a:r>
              <a:rPr lang="en-US" sz="2700" b="1" dirty="0" smtClean="0">
                <a:solidFill>
                  <a:srgbClr val="FF0000"/>
                </a:solidFill>
              </a:rPr>
              <a:t>COMPLEX</a:t>
            </a:r>
            <a:endParaRPr lang="en-US" sz="2700" b="1" dirty="0">
              <a:solidFill>
                <a:srgbClr val="FF0000"/>
              </a:solidFill>
            </a:endParaRPr>
          </a:p>
          <a:p>
            <a:pPr lvl="1"/>
            <a:r>
              <a:rPr lang="en-US" sz="2700" b="1" dirty="0"/>
              <a:t>Partners have </a:t>
            </a:r>
            <a:r>
              <a:rPr lang="en-US" sz="2700" b="1" dirty="0" smtClean="0">
                <a:solidFill>
                  <a:srgbClr val="FF0000"/>
                </a:solidFill>
              </a:rPr>
              <a:t>UNLIMITED LIABILITY</a:t>
            </a:r>
            <a:r>
              <a:rPr lang="en-US" sz="2700" b="1" dirty="0" smtClean="0"/>
              <a:t>; </a:t>
            </a:r>
            <a:r>
              <a:rPr lang="en-US" sz="2700" b="1" dirty="0"/>
              <a:t>even though business partners may share </a:t>
            </a:r>
            <a:r>
              <a:rPr lang="en-US" sz="2700" b="1" dirty="0" smtClean="0">
                <a:solidFill>
                  <a:srgbClr val="FF0000"/>
                </a:solidFill>
              </a:rPr>
              <a:t>PROFITS </a:t>
            </a:r>
            <a:r>
              <a:rPr lang="en-US" sz="2700" b="1" dirty="0" smtClean="0"/>
              <a:t>equally</a:t>
            </a:r>
            <a:r>
              <a:rPr lang="en-US" sz="2700" b="1" dirty="0"/>
              <a:t>, you still have total liability for all </a:t>
            </a:r>
            <a:r>
              <a:rPr lang="en-US" sz="2700" b="1" dirty="0" smtClean="0">
                <a:solidFill>
                  <a:srgbClr val="FF0000"/>
                </a:solidFill>
              </a:rPr>
              <a:t>DEBTS </a:t>
            </a:r>
            <a:r>
              <a:rPr lang="en-US" sz="2700" b="1" dirty="0" smtClean="0"/>
              <a:t>or </a:t>
            </a:r>
            <a:r>
              <a:rPr lang="en-US" sz="2700" b="1" dirty="0" smtClean="0">
                <a:solidFill>
                  <a:srgbClr val="FF0000"/>
                </a:solidFill>
              </a:rPr>
              <a:t>DAMAGES </a:t>
            </a:r>
            <a:r>
              <a:rPr lang="en-US" sz="2700" b="1" dirty="0" smtClean="0"/>
              <a:t>if </a:t>
            </a:r>
            <a:r>
              <a:rPr lang="en-US" sz="2700" b="1" dirty="0"/>
              <a:t>other partners cannot pay</a:t>
            </a:r>
          </a:p>
        </p:txBody>
      </p:sp>
    </p:spTree>
    <p:extLst>
      <p:ext uri="{BB962C8B-B14F-4D97-AF65-F5344CB8AC3E}">
        <p14:creationId xmlns:p14="http://schemas.microsoft.com/office/powerpoint/2010/main" val="1244699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§7.1 – FUNDAMENTALS OF ECONOMICS </a:t>
            </a:r>
            <a:r>
              <a:rPr lang="en-US" b="1" dirty="0" smtClean="0">
                <a:solidFill>
                  <a:srgbClr val="FF0000"/>
                </a:solidFill>
                <a:latin typeface="+mn-lt"/>
              </a:rPr>
              <a:t>(p. 517)</a:t>
            </a:r>
            <a:endParaRPr lang="en-US" b="1" dirty="0">
              <a:solidFill>
                <a:srgbClr val="FF0000"/>
              </a:solidFill>
              <a:latin typeface="+mn-lt"/>
            </a:endParaRPr>
          </a:p>
        </p:txBody>
      </p:sp>
      <p:sp>
        <p:nvSpPr>
          <p:cNvPr id="3" name="Content Placeholder 2"/>
          <p:cNvSpPr>
            <a:spLocks noGrp="1"/>
          </p:cNvSpPr>
          <p:nvPr>
            <p:ph idx="1"/>
          </p:nvPr>
        </p:nvSpPr>
        <p:spPr>
          <a:xfrm>
            <a:off x="0" y="495300"/>
            <a:ext cx="12192000" cy="6362699"/>
          </a:xfrm>
        </p:spPr>
        <p:txBody>
          <a:bodyPr>
            <a:noAutofit/>
          </a:bodyPr>
          <a:lstStyle/>
          <a:p>
            <a:pPr lvl="0">
              <a:buFont typeface="Wingdings" panose="05000000000000000000" pitchFamily="2" charset="2"/>
              <a:buChar char="§"/>
            </a:pPr>
            <a:r>
              <a:rPr lang="en-US" sz="2850" b="1" i="1" u="sng" dirty="0" smtClean="0"/>
              <a:t>Good</a:t>
            </a:r>
            <a:r>
              <a:rPr lang="en-US" sz="2850" b="1" dirty="0"/>
              <a:t>: </a:t>
            </a:r>
            <a:r>
              <a:rPr lang="en-US" sz="2850" b="1" dirty="0" smtClean="0"/>
              <a:t>TANGIBLE PRODUCTS we </a:t>
            </a:r>
            <a:r>
              <a:rPr lang="en-US" sz="2850" b="1" dirty="0"/>
              <a:t>use to satisfy our </a:t>
            </a:r>
            <a:r>
              <a:rPr lang="en-US" sz="2850" b="1" dirty="0" smtClean="0"/>
              <a:t>WANTS &amp; NEEDS</a:t>
            </a:r>
            <a:endParaRPr lang="en-US" sz="2850" b="1" dirty="0"/>
          </a:p>
          <a:p>
            <a:pPr lvl="1">
              <a:buFont typeface="Wingdings" panose="05000000000000000000" pitchFamily="2" charset="2"/>
              <a:buChar char="§"/>
            </a:pPr>
            <a:r>
              <a:rPr lang="en-US" sz="2850" b="1" dirty="0"/>
              <a:t>Ex.: </a:t>
            </a:r>
            <a:r>
              <a:rPr lang="en-US" sz="2850" b="1" dirty="0" smtClean="0"/>
              <a:t>BOOKS &amp; APPLIANCES</a:t>
            </a:r>
            <a:endParaRPr lang="en-US" sz="2850" b="1" dirty="0" smtClean="0">
              <a:effectLst/>
            </a:endParaRPr>
          </a:p>
          <a:p>
            <a:pPr lvl="0">
              <a:buFont typeface="Wingdings" panose="05000000000000000000" pitchFamily="2" charset="2"/>
              <a:buChar char="§"/>
            </a:pPr>
            <a:r>
              <a:rPr lang="en-US" sz="2850" b="1" i="1" u="sng" dirty="0"/>
              <a:t>Service</a:t>
            </a:r>
            <a:r>
              <a:rPr lang="en-US" sz="2850" b="1" dirty="0"/>
              <a:t>: </a:t>
            </a:r>
            <a:r>
              <a:rPr lang="en-US" sz="2850" b="1" dirty="0" smtClean="0"/>
              <a:t>WORK PRODUCED for </a:t>
            </a:r>
            <a:r>
              <a:rPr lang="en-US" sz="2850" b="1" dirty="0"/>
              <a:t>someone else</a:t>
            </a:r>
          </a:p>
          <a:p>
            <a:pPr lvl="1">
              <a:buFont typeface="Wingdings" panose="05000000000000000000" pitchFamily="2" charset="2"/>
              <a:buChar char="§"/>
            </a:pPr>
            <a:r>
              <a:rPr lang="en-US" sz="2850" b="1" dirty="0"/>
              <a:t>Ex.: </a:t>
            </a:r>
            <a:r>
              <a:rPr lang="en-US" sz="2850" b="1" dirty="0" smtClean="0"/>
              <a:t>HAIRCUTS, HOME REPAIRS, ENTERTAINMENT</a:t>
            </a:r>
            <a:endParaRPr lang="en-US" sz="2850" b="1" dirty="0" smtClean="0">
              <a:effectLst/>
            </a:endParaRPr>
          </a:p>
          <a:p>
            <a:pPr lvl="0">
              <a:buFont typeface="Wingdings" panose="05000000000000000000" pitchFamily="2" charset="2"/>
              <a:buChar char="§"/>
            </a:pPr>
            <a:r>
              <a:rPr lang="en-US" sz="2850" b="1" i="1" u="sng" dirty="0" smtClean="0"/>
              <a:t>Factors of production</a:t>
            </a:r>
            <a:r>
              <a:rPr lang="en-US" sz="2850" b="1" dirty="0" smtClean="0"/>
              <a:t>: </a:t>
            </a:r>
            <a:r>
              <a:rPr lang="en-US" sz="2850" b="1" dirty="0" smtClean="0">
                <a:solidFill>
                  <a:srgbClr val="0070C0"/>
                </a:solidFill>
              </a:rPr>
              <a:t>RESOURCES that are NECESSARY to produce GOODS &amp; SERVICES </a:t>
            </a:r>
            <a:r>
              <a:rPr lang="en-US" sz="2850" b="1" dirty="0" smtClean="0"/>
              <a:t>that </a:t>
            </a:r>
            <a:r>
              <a:rPr lang="en-US" sz="2850" b="1" dirty="0"/>
              <a:t>we </a:t>
            </a:r>
            <a:r>
              <a:rPr lang="en-US" sz="2850" b="1" dirty="0" smtClean="0"/>
              <a:t>NEED &amp; WANT</a:t>
            </a:r>
            <a:endParaRPr lang="en-US" sz="2850" b="1" dirty="0"/>
          </a:p>
          <a:p>
            <a:pPr lvl="1"/>
            <a:r>
              <a:rPr lang="en-US" sz="2850" b="1" dirty="0" smtClean="0"/>
              <a:t>LAND, LABOR, CAPITAL, &amp; ENTERTAINMENT</a:t>
            </a:r>
            <a:endParaRPr lang="en-US" sz="2850" b="1" dirty="0"/>
          </a:p>
          <a:p>
            <a:pPr lvl="0">
              <a:buFont typeface="Wingdings" panose="05000000000000000000" pitchFamily="2" charset="2"/>
              <a:buChar char="§"/>
            </a:pPr>
            <a:r>
              <a:rPr lang="en-US" sz="2850" b="1" i="1" u="sng" dirty="0" smtClean="0">
                <a:solidFill>
                  <a:srgbClr val="0070C0"/>
                </a:solidFill>
              </a:rPr>
              <a:t>Productivity</a:t>
            </a:r>
            <a:r>
              <a:rPr lang="en-US" sz="2850" b="1" dirty="0" smtClean="0">
                <a:solidFill>
                  <a:srgbClr val="0070C0"/>
                </a:solidFill>
              </a:rPr>
              <a:t> </a:t>
            </a:r>
            <a:r>
              <a:rPr lang="en-US" sz="2850" b="1" dirty="0">
                <a:solidFill>
                  <a:srgbClr val="0070C0"/>
                </a:solidFill>
              </a:rPr>
              <a:t>is the </a:t>
            </a:r>
            <a:r>
              <a:rPr lang="en-US" sz="2850" b="1" dirty="0" smtClean="0">
                <a:solidFill>
                  <a:srgbClr val="0070C0"/>
                </a:solidFill>
              </a:rPr>
              <a:t>EFFICIENT use </a:t>
            </a:r>
            <a:r>
              <a:rPr lang="en-US" sz="2850" b="1" dirty="0">
                <a:solidFill>
                  <a:srgbClr val="0070C0"/>
                </a:solidFill>
              </a:rPr>
              <a:t>of </a:t>
            </a:r>
            <a:r>
              <a:rPr lang="en-US" sz="2850" b="1" dirty="0" smtClean="0">
                <a:solidFill>
                  <a:srgbClr val="0070C0"/>
                </a:solidFill>
              </a:rPr>
              <a:t>RESOURCES </a:t>
            </a:r>
            <a:r>
              <a:rPr lang="en-US" sz="2850" b="1" dirty="0"/>
              <a:t>to produce the </a:t>
            </a:r>
            <a:r>
              <a:rPr lang="en-US" sz="2850" b="1" dirty="0" smtClean="0"/>
              <a:t>GOODS &amp; SERVICES that </a:t>
            </a:r>
            <a:r>
              <a:rPr lang="en-US" sz="2850" b="1" dirty="0"/>
              <a:t>we </a:t>
            </a:r>
            <a:r>
              <a:rPr lang="en-US" sz="2850" b="1" dirty="0" smtClean="0"/>
              <a:t>NEED &amp; WANT (FACTORS of PRODUCTION)</a:t>
            </a:r>
            <a:endParaRPr lang="en-US" sz="2850" b="1" dirty="0"/>
          </a:p>
          <a:p>
            <a:pPr lvl="1"/>
            <a:r>
              <a:rPr lang="en-US" sz="2850" b="1" dirty="0">
                <a:solidFill>
                  <a:srgbClr val="0070C0"/>
                </a:solidFill>
              </a:rPr>
              <a:t>Try to make </a:t>
            </a:r>
            <a:r>
              <a:rPr lang="en-US" sz="2850" b="1" dirty="0" smtClean="0">
                <a:solidFill>
                  <a:srgbClr val="0070C0"/>
                </a:solidFill>
              </a:rPr>
              <a:t>MORE </a:t>
            </a:r>
            <a:r>
              <a:rPr lang="en-US" sz="2850" b="1" dirty="0">
                <a:solidFill>
                  <a:srgbClr val="0070C0"/>
                </a:solidFill>
              </a:rPr>
              <a:t>goods/services </a:t>
            </a:r>
            <a:r>
              <a:rPr lang="en-US" sz="2850" b="1" dirty="0"/>
              <a:t>that people need and want with </a:t>
            </a:r>
            <a:r>
              <a:rPr lang="en-US" sz="2850" b="1" dirty="0" smtClean="0">
                <a:solidFill>
                  <a:srgbClr val="0070C0"/>
                </a:solidFill>
              </a:rPr>
              <a:t>LESS </a:t>
            </a:r>
            <a:r>
              <a:rPr lang="en-US" sz="2850" b="1" dirty="0">
                <a:solidFill>
                  <a:srgbClr val="0070C0"/>
                </a:solidFill>
              </a:rPr>
              <a:t>factors of </a:t>
            </a:r>
            <a:r>
              <a:rPr lang="en-US" sz="2850" b="1" dirty="0" smtClean="0">
                <a:solidFill>
                  <a:srgbClr val="0070C0"/>
                </a:solidFill>
              </a:rPr>
              <a:t>production</a:t>
            </a:r>
            <a:endParaRPr lang="en-US" sz="2850" b="1" i="1" u="sng" dirty="0">
              <a:solidFill>
                <a:srgbClr val="0070C0"/>
              </a:solidFill>
            </a:endParaRPr>
          </a:p>
        </p:txBody>
      </p:sp>
    </p:spTree>
    <p:extLst>
      <p:ext uri="{BB962C8B-B14F-4D97-AF65-F5344CB8AC3E}">
        <p14:creationId xmlns:p14="http://schemas.microsoft.com/office/powerpoint/2010/main" val="266942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7.7 – CORPORATIONS </a:t>
            </a:r>
            <a:r>
              <a:rPr lang="en-US" b="1" dirty="0" smtClean="0">
                <a:solidFill>
                  <a:srgbClr val="FF0000"/>
                </a:solidFill>
              </a:rPr>
              <a:t>(P. 603-604)</a:t>
            </a:r>
            <a:endParaRPr lang="en-US" b="1" dirty="0">
              <a:solidFill>
                <a:srgbClr val="FF0000"/>
              </a:solidFill>
            </a:endParaRPr>
          </a:p>
        </p:txBody>
      </p:sp>
      <p:sp>
        <p:nvSpPr>
          <p:cNvPr id="3" name="Content Placeholder 2"/>
          <p:cNvSpPr>
            <a:spLocks noGrp="1"/>
          </p:cNvSpPr>
          <p:nvPr>
            <p:ph idx="1"/>
          </p:nvPr>
        </p:nvSpPr>
        <p:spPr>
          <a:xfrm>
            <a:off x="0" y="457201"/>
            <a:ext cx="12192000" cy="6400799"/>
          </a:xfrm>
        </p:spPr>
        <p:txBody>
          <a:bodyPr>
            <a:noAutofit/>
          </a:bodyPr>
          <a:lstStyle/>
          <a:p>
            <a:pPr lvl="0"/>
            <a:r>
              <a:rPr lang="en-US" sz="2700" b="1" dirty="0"/>
              <a:t>Organized businesses recognized by </a:t>
            </a:r>
            <a:r>
              <a:rPr lang="en-US" sz="2700" b="1" dirty="0" smtClean="0">
                <a:solidFill>
                  <a:srgbClr val="FF0000"/>
                </a:solidFill>
              </a:rPr>
              <a:t>LAW </a:t>
            </a:r>
            <a:r>
              <a:rPr lang="en-US" sz="2700" b="1" dirty="0" smtClean="0"/>
              <a:t>have </a:t>
            </a:r>
            <a:r>
              <a:rPr lang="en-US" sz="2700" b="1" dirty="0"/>
              <a:t>many of the </a:t>
            </a:r>
            <a:r>
              <a:rPr lang="en-US" sz="2700" b="1" dirty="0" smtClean="0">
                <a:solidFill>
                  <a:srgbClr val="FF0000"/>
                </a:solidFill>
              </a:rPr>
              <a:t>RIGHTS </a:t>
            </a:r>
            <a:r>
              <a:rPr lang="en-US" sz="2700" b="1" dirty="0" smtClean="0"/>
              <a:t>&amp; </a:t>
            </a:r>
            <a:r>
              <a:rPr lang="en-US" sz="2700" b="1" dirty="0" smtClean="0">
                <a:solidFill>
                  <a:srgbClr val="FF0000"/>
                </a:solidFill>
              </a:rPr>
              <a:t>RESPONSIBILITIES </a:t>
            </a:r>
            <a:r>
              <a:rPr lang="en-US" sz="2700" b="1" dirty="0" smtClean="0"/>
              <a:t>of </a:t>
            </a:r>
            <a:r>
              <a:rPr lang="en-US" sz="2700" b="1" dirty="0"/>
              <a:t>individuals</a:t>
            </a:r>
          </a:p>
          <a:p>
            <a:pPr lvl="0"/>
            <a:r>
              <a:rPr lang="en-US" sz="2700" b="1" dirty="0"/>
              <a:t>Corporations can do anything a </a:t>
            </a:r>
            <a:r>
              <a:rPr lang="en-US" sz="2700" b="1" dirty="0" smtClean="0">
                <a:solidFill>
                  <a:srgbClr val="FF0000"/>
                </a:solidFill>
              </a:rPr>
              <a:t>PEOPLE </a:t>
            </a:r>
            <a:r>
              <a:rPr lang="en-US" sz="2700" b="1" dirty="0" smtClean="0"/>
              <a:t>can </a:t>
            </a:r>
            <a:r>
              <a:rPr lang="en-US" sz="2700" b="1" dirty="0"/>
              <a:t>do, except </a:t>
            </a:r>
            <a:r>
              <a:rPr lang="en-US" sz="2700" b="1" dirty="0" smtClean="0">
                <a:solidFill>
                  <a:srgbClr val="FF0000"/>
                </a:solidFill>
              </a:rPr>
              <a:t>VOTE</a:t>
            </a:r>
            <a:endParaRPr lang="en-US" sz="2700" b="1" dirty="0">
              <a:solidFill>
                <a:srgbClr val="FF0000"/>
              </a:solidFill>
            </a:endParaRPr>
          </a:p>
          <a:p>
            <a:pPr lvl="0"/>
            <a:r>
              <a:rPr lang="en-US" sz="2700" b="1" dirty="0"/>
              <a:t>Structure:</a:t>
            </a:r>
          </a:p>
          <a:p>
            <a:pPr lvl="1"/>
            <a:r>
              <a:rPr lang="en-US" sz="2700" b="1" dirty="0"/>
              <a:t>Corporations are started by </a:t>
            </a:r>
            <a:r>
              <a:rPr lang="en-US" sz="2700" b="1" dirty="0" smtClean="0">
                <a:solidFill>
                  <a:srgbClr val="FF0000"/>
                </a:solidFill>
              </a:rPr>
              <a:t>CHARTER</a:t>
            </a:r>
            <a:endParaRPr lang="en-US" sz="2700" b="1" dirty="0">
              <a:solidFill>
                <a:srgbClr val="FF0000"/>
              </a:solidFill>
            </a:endParaRPr>
          </a:p>
          <a:p>
            <a:pPr lvl="1"/>
            <a:r>
              <a:rPr lang="en-US" sz="2700" b="1" dirty="0"/>
              <a:t>Issues </a:t>
            </a:r>
            <a:r>
              <a:rPr lang="en-US" sz="2700" b="1" dirty="0" smtClean="0">
                <a:solidFill>
                  <a:srgbClr val="FF0000"/>
                </a:solidFill>
              </a:rPr>
              <a:t>STOCK</a:t>
            </a:r>
            <a:r>
              <a:rPr lang="en-US" sz="2700" b="1" dirty="0" smtClean="0"/>
              <a:t>, </a:t>
            </a:r>
            <a:r>
              <a:rPr lang="en-US" sz="2700" b="1" dirty="0"/>
              <a:t>or ownership shares of the corporation (each shareholder owns percentage of company)</a:t>
            </a:r>
          </a:p>
          <a:p>
            <a:pPr lvl="1"/>
            <a:r>
              <a:rPr lang="en-US" sz="2700" b="1" dirty="0"/>
              <a:t>Stockholders elect a </a:t>
            </a:r>
            <a:r>
              <a:rPr lang="en-US" sz="2700" b="1" dirty="0" smtClean="0">
                <a:solidFill>
                  <a:srgbClr val="FF0000"/>
                </a:solidFill>
              </a:rPr>
              <a:t>BOARD </a:t>
            </a:r>
            <a:r>
              <a:rPr lang="en-US" sz="2700" b="1" dirty="0" smtClean="0"/>
              <a:t>of </a:t>
            </a:r>
            <a:r>
              <a:rPr lang="en-US" sz="2700" b="1" dirty="0" smtClean="0">
                <a:solidFill>
                  <a:srgbClr val="FF0000"/>
                </a:solidFill>
              </a:rPr>
              <a:t>DIRECTORS</a:t>
            </a:r>
            <a:endParaRPr lang="en-US" sz="2700" b="1" dirty="0">
              <a:solidFill>
                <a:srgbClr val="FF0000"/>
              </a:solidFill>
            </a:endParaRPr>
          </a:p>
          <a:p>
            <a:pPr lvl="1"/>
            <a:r>
              <a:rPr lang="en-US" sz="2700" b="1" dirty="0"/>
              <a:t>The board hires </a:t>
            </a:r>
            <a:r>
              <a:rPr lang="en-US" sz="2700" b="1" dirty="0" smtClean="0">
                <a:solidFill>
                  <a:srgbClr val="FF0000"/>
                </a:solidFill>
              </a:rPr>
              <a:t>MANAGERS </a:t>
            </a:r>
            <a:r>
              <a:rPr lang="en-US" sz="2700" b="1" dirty="0" smtClean="0"/>
              <a:t>to </a:t>
            </a:r>
            <a:r>
              <a:rPr lang="en-US" sz="2700" b="1" dirty="0"/>
              <a:t>run the company on a daily </a:t>
            </a:r>
            <a:r>
              <a:rPr lang="en-US" sz="2700" b="1" dirty="0" smtClean="0"/>
              <a:t>basis</a:t>
            </a:r>
            <a:endParaRPr lang="en-US" sz="2700" b="1" dirty="0"/>
          </a:p>
        </p:txBody>
      </p:sp>
    </p:spTree>
    <p:extLst>
      <p:ext uri="{BB962C8B-B14F-4D97-AF65-F5344CB8AC3E}">
        <p14:creationId xmlns:p14="http://schemas.microsoft.com/office/powerpoint/2010/main" val="8792297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7.7 – CORPORATIONS </a:t>
            </a:r>
            <a:r>
              <a:rPr lang="en-US" b="1" dirty="0" smtClean="0">
                <a:solidFill>
                  <a:srgbClr val="FF0000"/>
                </a:solidFill>
              </a:rPr>
              <a:t>(P. 604-605)</a:t>
            </a:r>
            <a:endParaRPr lang="en-US" b="1" dirty="0">
              <a:solidFill>
                <a:srgbClr val="FF0000"/>
              </a:solidFill>
            </a:endParaRPr>
          </a:p>
        </p:txBody>
      </p:sp>
      <p:sp>
        <p:nvSpPr>
          <p:cNvPr id="3" name="Content Placeholder 2"/>
          <p:cNvSpPr>
            <a:spLocks noGrp="1"/>
          </p:cNvSpPr>
          <p:nvPr>
            <p:ph idx="1"/>
          </p:nvPr>
        </p:nvSpPr>
        <p:spPr>
          <a:xfrm>
            <a:off x="0" y="457201"/>
            <a:ext cx="12192000" cy="6400799"/>
          </a:xfrm>
        </p:spPr>
        <p:txBody>
          <a:bodyPr>
            <a:noAutofit/>
          </a:bodyPr>
          <a:lstStyle/>
          <a:p>
            <a:pPr lvl="0"/>
            <a:r>
              <a:rPr lang="en-US" sz="2700" b="1" dirty="0" smtClean="0"/>
              <a:t>Advantages</a:t>
            </a:r>
            <a:r>
              <a:rPr lang="en-US" sz="2700" b="1" dirty="0"/>
              <a:t>:</a:t>
            </a:r>
          </a:p>
          <a:p>
            <a:pPr lvl="1"/>
            <a:r>
              <a:rPr lang="en-US" sz="2700" b="1" dirty="0"/>
              <a:t>Ease of raising </a:t>
            </a:r>
            <a:r>
              <a:rPr lang="en-US" sz="2700" b="1" dirty="0" smtClean="0">
                <a:solidFill>
                  <a:srgbClr val="FF0000"/>
                </a:solidFill>
              </a:rPr>
              <a:t>FINANCIAL CAPITAL</a:t>
            </a:r>
            <a:r>
              <a:rPr lang="en-US" sz="2700" b="1" dirty="0" smtClean="0"/>
              <a:t>; </a:t>
            </a:r>
            <a:r>
              <a:rPr lang="en-US" sz="2700" b="1" dirty="0"/>
              <a:t>if it needs more money to expand business operations, it can </a:t>
            </a:r>
            <a:r>
              <a:rPr lang="en-US" sz="2700" b="1" dirty="0" smtClean="0">
                <a:solidFill>
                  <a:srgbClr val="FF0000"/>
                </a:solidFill>
              </a:rPr>
              <a:t>SELL </a:t>
            </a:r>
            <a:r>
              <a:rPr lang="en-US" sz="2700" b="1" dirty="0" smtClean="0"/>
              <a:t>new </a:t>
            </a:r>
            <a:r>
              <a:rPr lang="en-US" sz="2700" b="1" dirty="0"/>
              <a:t>shares of </a:t>
            </a:r>
            <a:r>
              <a:rPr lang="en-US" sz="2700" b="1" dirty="0" smtClean="0">
                <a:solidFill>
                  <a:srgbClr val="FF0000"/>
                </a:solidFill>
              </a:rPr>
              <a:t>STOCK</a:t>
            </a:r>
            <a:endParaRPr lang="en-US" sz="2700" b="1" dirty="0">
              <a:solidFill>
                <a:srgbClr val="FF0000"/>
              </a:solidFill>
            </a:endParaRPr>
          </a:p>
          <a:p>
            <a:pPr lvl="1"/>
            <a:r>
              <a:rPr lang="en-US" sz="2700" b="1" dirty="0"/>
              <a:t>The board of directors can hire </a:t>
            </a:r>
            <a:r>
              <a:rPr lang="en-US" sz="2700" b="1" dirty="0" smtClean="0">
                <a:solidFill>
                  <a:srgbClr val="FF0000"/>
                </a:solidFill>
              </a:rPr>
              <a:t>PROFESSIONAL MANAGERS </a:t>
            </a:r>
            <a:r>
              <a:rPr lang="en-US" sz="2700" b="1" dirty="0" smtClean="0"/>
              <a:t>to </a:t>
            </a:r>
            <a:r>
              <a:rPr lang="en-US" sz="2700" b="1" dirty="0"/>
              <a:t>run the business who are qualified</a:t>
            </a:r>
          </a:p>
          <a:p>
            <a:pPr lvl="1"/>
            <a:r>
              <a:rPr lang="en-US" sz="2700" b="1" dirty="0" smtClean="0">
                <a:solidFill>
                  <a:srgbClr val="FF0000"/>
                </a:solidFill>
              </a:rPr>
              <a:t>OWNERSHIP </a:t>
            </a:r>
            <a:r>
              <a:rPr lang="en-US" sz="2700" b="1" dirty="0" smtClean="0"/>
              <a:t>of </a:t>
            </a:r>
            <a:r>
              <a:rPr lang="en-US" sz="2700" b="1" dirty="0"/>
              <a:t>corporation easily </a:t>
            </a:r>
            <a:r>
              <a:rPr lang="en-US" sz="2700" b="1" dirty="0" smtClean="0">
                <a:solidFill>
                  <a:srgbClr val="FF0000"/>
                </a:solidFill>
              </a:rPr>
              <a:t>TRANSFER</a:t>
            </a:r>
            <a:r>
              <a:rPr lang="en-US" sz="2700" b="1" dirty="0" smtClean="0"/>
              <a:t> by </a:t>
            </a:r>
            <a:r>
              <a:rPr lang="en-US" sz="2700" b="1" dirty="0" smtClean="0">
                <a:solidFill>
                  <a:srgbClr val="FF0000"/>
                </a:solidFill>
              </a:rPr>
              <a:t>SELLING </a:t>
            </a:r>
            <a:r>
              <a:rPr lang="en-US" sz="2700" b="1" dirty="0" smtClean="0"/>
              <a:t>or </a:t>
            </a:r>
            <a:r>
              <a:rPr lang="en-US" sz="2700" b="1" dirty="0" smtClean="0">
                <a:solidFill>
                  <a:srgbClr val="FF0000"/>
                </a:solidFill>
              </a:rPr>
              <a:t>BUYING </a:t>
            </a:r>
            <a:r>
              <a:rPr lang="en-US" sz="2700" b="1" dirty="0" smtClean="0"/>
              <a:t>shares </a:t>
            </a:r>
            <a:r>
              <a:rPr lang="en-US" sz="2700" b="1" dirty="0"/>
              <a:t>of </a:t>
            </a:r>
            <a:r>
              <a:rPr lang="en-US" sz="2700" b="1" dirty="0" smtClean="0">
                <a:solidFill>
                  <a:srgbClr val="FF0000"/>
                </a:solidFill>
              </a:rPr>
              <a:t>STOCK</a:t>
            </a:r>
            <a:endParaRPr lang="en-US" sz="2700" b="1" dirty="0">
              <a:solidFill>
                <a:srgbClr val="FF0000"/>
              </a:solidFill>
            </a:endParaRPr>
          </a:p>
        </p:txBody>
      </p:sp>
    </p:spTree>
    <p:extLst>
      <p:ext uri="{BB962C8B-B14F-4D97-AF65-F5344CB8AC3E}">
        <p14:creationId xmlns:p14="http://schemas.microsoft.com/office/powerpoint/2010/main" val="24982040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7.7 – CORPORATIONS </a:t>
            </a:r>
            <a:r>
              <a:rPr lang="en-US" b="1" dirty="0" smtClean="0">
                <a:solidFill>
                  <a:srgbClr val="FF0000"/>
                </a:solidFill>
              </a:rPr>
              <a:t>(P. 605-606)</a:t>
            </a:r>
            <a:endParaRPr lang="en-US" b="1" dirty="0">
              <a:solidFill>
                <a:srgbClr val="FF0000"/>
              </a:solidFill>
            </a:endParaRPr>
          </a:p>
        </p:txBody>
      </p:sp>
      <p:sp>
        <p:nvSpPr>
          <p:cNvPr id="3" name="Content Placeholder 2"/>
          <p:cNvSpPr>
            <a:spLocks noGrp="1"/>
          </p:cNvSpPr>
          <p:nvPr>
            <p:ph idx="1"/>
          </p:nvPr>
        </p:nvSpPr>
        <p:spPr>
          <a:xfrm>
            <a:off x="0" y="457201"/>
            <a:ext cx="12192000" cy="6400799"/>
          </a:xfrm>
        </p:spPr>
        <p:txBody>
          <a:bodyPr>
            <a:noAutofit/>
          </a:bodyPr>
          <a:lstStyle/>
          <a:p>
            <a:pPr lvl="0"/>
            <a:r>
              <a:rPr lang="en-US" sz="2700" b="1" dirty="0" smtClean="0"/>
              <a:t>Disadvantages</a:t>
            </a:r>
            <a:r>
              <a:rPr lang="en-US" sz="2700" b="1" dirty="0"/>
              <a:t>:</a:t>
            </a:r>
          </a:p>
          <a:p>
            <a:pPr lvl="1"/>
            <a:r>
              <a:rPr lang="en-US" sz="2700" b="1" dirty="0"/>
              <a:t>Often </a:t>
            </a:r>
            <a:r>
              <a:rPr lang="en-US" sz="2700" b="1" dirty="0" smtClean="0">
                <a:solidFill>
                  <a:srgbClr val="FF0000"/>
                </a:solidFill>
              </a:rPr>
              <a:t>EXPENSIVE</a:t>
            </a:r>
            <a:r>
              <a:rPr lang="en-US" sz="2700" b="1" dirty="0" smtClean="0"/>
              <a:t> </a:t>
            </a:r>
            <a:r>
              <a:rPr lang="en-US" sz="2700" b="1" dirty="0"/>
              <a:t>and </a:t>
            </a:r>
            <a:r>
              <a:rPr lang="en-US" sz="2700" b="1" dirty="0" smtClean="0">
                <a:solidFill>
                  <a:srgbClr val="FF0000"/>
                </a:solidFill>
              </a:rPr>
              <a:t>COMPLEX </a:t>
            </a:r>
            <a:r>
              <a:rPr lang="en-US" sz="2700" b="1" dirty="0" smtClean="0"/>
              <a:t>to </a:t>
            </a:r>
            <a:r>
              <a:rPr lang="en-US" sz="2700" b="1" dirty="0"/>
              <a:t>set up</a:t>
            </a:r>
          </a:p>
          <a:p>
            <a:pPr lvl="1"/>
            <a:r>
              <a:rPr lang="en-US" sz="2700" b="1" dirty="0"/>
              <a:t>Business owners </a:t>
            </a:r>
            <a:r>
              <a:rPr lang="en-US" sz="2700" b="1" dirty="0" smtClean="0"/>
              <a:t>(</a:t>
            </a:r>
            <a:r>
              <a:rPr lang="en-US" sz="2700" b="1" dirty="0" smtClean="0">
                <a:solidFill>
                  <a:srgbClr val="FF0000"/>
                </a:solidFill>
              </a:rPr>
              <a:t>SHAREHOLDERS</a:t>
            </a:r>
            <a:r>
              <a:rPr lang="en-US" sz="2700" b="1" dirty="0" smtClean="0"/>
              <a:t>) </a:t>
            </a:r>
            <a:r>
              <a:rPr lang="en-US" sz="2700" b="1" dirty="0"/>
              <a:t>have very little say in the </a:t>
            </a:r>
            <a:r>
              <a:rPr lang="en-US" sz="2700" b="1" dirty="0" smtClean="0">
                <a:solidFill>
                  <a:srgbClr val="FF0000"/>
                </a:solidFill>
              </a:rPr>
              <a:t>MANAGEMENT </a:t>
            </a:r>
            <a:r>
              <a:rPr lang="en-US" sz="2700" b="1" dirty="0" smtClean="0"/>
              <a:t>of </a:t>
            </a:r>
            <a:r>
              <a:rPr lang="en-US" sz="2700" b="1" dirty="0"/>
              <a:t>the business</a:t>
            </a:r>
          </a:p>
          <a:p>
            <a:pPr lvl="1"/>
            <a:r>
              <a:rPr lang="en-US" sz="2700" b="1" dirty="0"/>
              <a:t>Subject to more </a:t>
            </a:r>
            <a:r>
              <a:rPr lang="en-US" sz="2700" b="1" dirty="0" smtClean="0">
                <a:solidFill>
                  <a:srgbClr val="FF0000"/>
                </a:solidFill>
              </a:rPr>
              <a:t>REGULATIONS </a:t>
            </a:r>
            <a:r>
              <a:rPr lang="en-US" sz="2700" b="1" dirty="0" smtClean="0"/>
              <a:t>by </a:t>
            </a:r>
            <a:r>
              <a:rPr lang="en-US" sz="2700" b="1" dirty="0"/>
              <a:t>government than other forms of business, including </a:t>
            </a:r>
            <a:r>
              <a:rPr lang="en-US" sz="2700" b="1" dirty="0" smtClean="0">
                <a:solidFill>
                  <a:srgbClr val="FF0000"/>
                </a:solidFill>
              </a:rPr>
              <a:t>RELEASE </a:t>
            </a:r>
            <a:r>
              <a:rPr lang="en-US" sz="2700" b="1" dirty="0" smtClean="0"/>
              <a:t>of </a:t>
            </a:r>
            <a:r>
              <a:rPr lang="en-US" sz="2700" b="1" dirty="0"/>
              <a:t>certain </a:t>
            </a:r>
            <a:r>
              <a:rPr lang="en-US" sz="2700" b="1" dirty="0" smtClean="0">
                <a:solidFill>
                  <a:srgbClr val="FF0000"/>
                </a:solidFill>
              </a:rPr>
              <a:t>REPORTS </a:t>
            </a:r>
            <a:r>
              <a:rPr lang="en-US" sz="2700" b="1" dirty="0" smtClean="0"/>
              <a:t>on </a:t>
            </a:r>
            <a:r>
              <a:rPr lang="en-US" sz="2700" b="1" dirty="0"/>
              <a:t>a regular basis detailing </a:t>
            </a:r>
            <a:r>
              <a:rPr lang="en-US" sz="2700" b="1" dirty="0" smtClean="0">
                <a:solidFill>
                  <a:srgbClr val="FF0000"/>
                </a:solidFill>
              </a:rPr>
              <a:t>FINANCIAL INFORMATION </a:t>
            </a:r>
            <a:r>
              <a:rPr lang="en-US" sz="2700" b="1" dirty="0" smtClean="0"/>
              <a:t>to </a:t>
            </a:r>
            <a:r>
              <a:rPr lang="en-US" sz="2700" b="1" dirty="0"/>
              <a:t>inform </a:t>
            </a:r>
            <a:r>
              <a:rPr lang="en-US" sz="2700" b="1" dirty="0" smtClean="0">
                <a:solidFill>
                  <a:srgbClr val="FF0000"/>
                </a:solidFill>
              </a:rPr>
              <a:t>CURRENT </a:t>
            </a:r>
            <a:r>
              <a:rPr lang="en-US" sz="2700" b="1" dirty="0" smtClean="0"/>
              <a:t>&amp; </a:t>
            </a:r>
            <a:r>
              <a:rPr lang="en-US" sz="2700" b="1" dirty="0" smtClean="0">
                <a:solidFill>
                  <a:srgbClr val="FF0000"/>
                </a:solidFill>
              </a:rPr>
              <a:t>POTENTIAL SHARHOLDERS (INVESTORS)</a:t>
            </a:r>
            <a:r>
              <a:rPr lang="en-US" sz="2700" b="1" dirty="0" smtClean="0"/>
              <a:t> about </a:t>
            </a:r>
            <a:r>
              <a:rPr lang="en-US" sz="2700" b="1" dirty="0"/>
              <a:t>state of the business</a:t>
            </a:r>
          </a:p>
          <a:p>
            <a:pPr lvl="1"/>
            <a:r>
              <a:rPr lang="en-US" sz="2700" b="1" dirty="0" smtClean="0">
                <a:solidFill>
                  <a:srgbClr val="FF0000"/>
                </a:solidFill>
              </a:rPr>
              <a:t>DOUBLE TAXATION</a:t>
            </a:r>
            <a:endParaRPr lang="en-US" sz="2700" b="1" dirty="0">
              <a:solidFill>
                <a:srgbClr val="FF0000"/>
              </a:solidFill>
            </a:endParaRPr>
          </a:p>
          <a:p>
            <a:pPr lvl="2"/>
            <a:r>
              <a:rPr lang="en-US" sz="2700" b="1" dirty="0"/>
              <a:t>Corporation pays a tax on its </a:t>
            </a:r>
            <a:r>
              <a:rPr lang="en-US" sz="2700" b="1" dirty="0" smtClean="0">
                <a:solidFill>
                  <a:srgbClr val="FF0000"/>
                </a:solidFill>
              </a:rPr>
              <a:t>PROFITS</a:t>
            </a:r>
            <a:endParaRPr lang="en-US" sz="2700" b="1" dirty="0">
              <a:solidFill>
                <a:srgbClr val="FF0000"/>
              </a:solidFill>
            </a:endParaRPr>
          </a:p>
          <a:p>
            <a:pPr lvl="2"/>
            <a:r>
              <a:rPr lang="en-US" sz="2700" b="1" dirty="0"/>
              <a:t>Profits are </a:t>
            </a:r>
            <a:r>
              <a:rPr lang="en-US" sz="2700" b="1" dirty="0" smtClean="0">
                <a:solidFill>
                  <a:srgbClr val="FF0000"/>
                </a:solidFill>
              </a:rPr>
              <a:t>DISTRIBUTED</a:t>
            </a:r>
            <a:r>
              <a:rPr lang="en-US" sz="2700" b="1" dirty="0" smtClean="0"/>
              <a:t> </a:t>
            </a:r>
            <a:r>
              <a:rPr lang="en-US" sz="2700" b="1" dirty="0"/>
              <a:t>to </a:t>
            </a:r>
            <a:r>
              <a:rPr lang="en-US" sz="2700" b="1" dirty="0" smtClean="0">
                <a:solidFill>
                  <a:srgbClr val="FF0000"/>
                </a:solidFill>
              </a:rPr>
              <a:t>SHAREHOLDERS </a:t>
            </a:r>
            <a:r>
              <a:rPr lang="en-US" sz="2700" b="1" dirty="0" smtClean="0"/>
              <a:t>(known </a:t>
            </a:r>
            <a:r>
              <a:rPr lang="en-US" sz="2700" b="1" dirty="0"/>
              <a:t>as </a:t>
            </a:r>
            <a:r>
              <a:rPr lang="en-US" sz="2700" b="1" dirty="0" smtClean="0">
                <a:solidFill>
                  <a:srgbClr val="FF0000"/>
                </a:solidFill>
              </a:rPr>
              <a:t>DIVIDENDS</a:t>
            </a:r>
            <a:r>
              <a:rPr lang="en-US" sz="2700" b="1" dirty="0" smtClean="0"/>
              <a:t>), </a:t>
            </a:r>
            <a:r>
              <a:rPr lang="en-US" sz="2700" b="1" dirty="0"/>
              <a:t>and they must pay a tax on these </a:t>
            </a:r>
            <a:r>
              <a:rPr lang="en-US" sz="2700" b="1" dirty="0" smtClean="0">
                <a:solidFill>
                  <a:srgbClr val="FF0000"/>
                </a:solidFill>
              </a:rPr>
              <a:t>EARNINGS</a:t>
            </a:r>
            <a:endParaRPr lang="en-US" sz="2700" b="1" dirty="0">
              <a:solidFill>
                <a:srgbClr val="FF0000"/>
              </a:solidFill>
            </a:endParaRPr>
          </a:p>
        </p:txBody>
      </p:sp>
    </p:spTree>
    <p:extLst>
      <p:ext uri="{BB962C8B-B14F-4D97-AF65-F5344CB8AC3E}">
        <p14:creationId xmlns:p14="http://schemas.microsoft.com/office/powerpoint/2010/main" val="7363075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7.7 – NON-PROFITS </a:t>
            </a:r>
            <a:r>
              <a:rPr lang="en-US" b="1" dirty="0" smtClean="0">
                <a:solidFill>
                  <a:srgbClr val="FF0000"/>
                </a:solidFill>
              </a:rPr>
              <a:t>(P. 606)</a:t>
            </a:r>
            <a:endParaRPr lang="en-US" b="1" dirty="0">
              <a:solidFill>
                <a:srgbClr val="FF0000"/>
              </a:solidFill>
            </a:endParaRPr>
          </a:p>
        </p:txBody>
      </p:sp>
      <p:sp>
        <p:nvSpPr>
          <p:cNvPr id="3" name="Content Placeholder 2"/>
          <p:cNvSpPr>
            <a:spLocks noGrp="1"/>
          </p:cNvSpPr>
          <p:nvPr>
            <p:ph idx="1"/>
          </p:nvPr>
        </p:nvSpPr>
        <p:spPr>
          <a:xfrm>
            <a:off x="0" y="457201"/>
            <a:ext cx="12192000" cy="6400799"/>
          </a:xfrm>
        </p:spPr>
        <p:txBody>
          <a:bodyPr>
            <a:noAutofit/>
          </a:bodyPr>
          <a:lstStyle/>
          <a:p>
            <a:pPr lvl="0"/>
            <a:r>
              <a:rPr lang="en-US" sz="2700" b="1" dirty="0"/>
              <a:t>These entities do not have to make any more money beyond that which is required to cover </a:t>
            </a:r>
            <a:r>
              <a:rPr lang="en-US" sz="2700" b="1" dirty="0" smtClean="0">
                <a:solidFill>
                  <a:srgbClr val="FF0000"/>
                </a:solidFill>
              </a:rPr>
              <a:t>OPERATIONAL COSTS </a:t>
            </a:r>
            <a:r>
              <a:rPr lang="en-US" sz="2700" b="1" dirty="0" smtClean="0"/>
              <a:t>(paying </a:t>
            </a:r>
            <a:r>
              <a:rPr lang="en-US" sz="2700" b="1" dirty="0"/>
              <a:t>staff, building, equipment, supplies, etc.)</a:t>
            </a:r>
          </a:p>
          <a:p>
            <a:pPr lvl="0"/>
            <a:r>
              <a:rPr lang="en-US" sz="2700" b="1" dirty="0"/>
              <a:t>Ex.: </a:t>
            </a:r>
            <a:r>
              <a:rPr lang="en-US" sz="2700" b="1" dirty="0" smtClean="0">
                <a:solidFill>
                  <a:srgbClr val="FF0000"/>
                </a:solidFill>
              </a:rPr>
              <a:t>CHURCHES, HOSPITALS, SOCIAL SERVICE AGENCIES</a:t>
            </a:r>
            <a:endParaRPr lang="en-US" sz="2700" b="1" dirty="0">
              <a:solidFill>
                <a:srgbClr val="FF0000"/>
              </a:solidFill>
            </a:endParaRPr>
          </a:p>
          <a:p>
            <a:pPr lvl="0"/>
            <a:r>
              <a:rPr lang="en-US" sz="2700" b="1" dirty="0"/>
              <a:t>Well-known examples would include: </a:t>
            </a:r>
            <a:r>
              <a:rPr lang="en-US" sz="2700" b="1" dirty="0" smtClean="0">
                <a:solidFill>
                  <a:srgbClr val="FF0000"/>
                </a:solidFill>
              </a:rPr>
              <a:t>RED CROSS, UNITED WAY</a:t>
            </a:r>
            <a:r>
              <a:rPr lang="en-US" sz="2700" b="1" dirty="0" smtClean="0"/>
              <a:t>, </a:t>
            </a:r>
            <a:r>
              <a:rPr lang="en-US" sz="2700" b="1" dirty="0"/>
              <a:t>YMCA, </a:t>
            </a:r>
            <a:r>
              <a:rPr lang="en-US" sz="2700" b="1" dirty="0" smtClean="0">
                <a:solidFill>
                  <a:srgbClr val="FF0000"/>
                </a:solidFill>
              </a:rPr>
              <a:t>DOCTORS WITHOUT BORDERS</a:t>
            </a:r>
            <a:endParaRPr lang="en-US" sz="2700" b="1" dirty="0">
              <a:solidFill>
                <a:srgbClr val="FF0000"/>
              </a:solidFill>
            </a:endParaRPr>
          </a:p>
          <a:p>
            <a:pPr lvl="0"/>
            <a:r>
              <a:rPr lang="en-US" sz="2700" b="1" dirty="0"/>
              <a:t>One type of non-profit is a </a:t>
            </a:r>
            <a:r>
              <a:rPr lang="en-US" sz="2700" b="1" dirty="0" smtClean="0">
                <a:solidFill>
                  <a:srgbClr val="FF0000"/>
                </a:solidFill>
              </a:rPr>
              <a:t>COOPERATIVE </a:t>
            </a:r>
            <a:r>
              <a:rPr lang="en-US" sz="2700" b="1" dirty="0" smtClean="0"/>
              <a:t>or </a:t>
            </a:r>
            <a:r>
              <a:rPr lang="en-US" sz="2700" b="1" dirty="0"/>
              <a:t>“co-op”</a:t>
            </a:r>
          </a:p>
          <a:p>
            <a:pPr lvl="1"/>
            <a:r>
              <a:rPr lang="en-US" sz="2700" b="1" dirty="0" smtClean="0">
                <a:solidFill>
                  <a:srgbClr val="FF0000"/>
                </a:solidFill>
              </a:rPr>
              <a:t>VOLUNTARY </a:t>
            </a:r>
            <a:r>
              <a:rPr lang="en-US" sz="2700" b="1" dirty="0" smtClean="0"/>
              <a:t>association </a:t>
            </a:r>
            <a:r>
              <a:rPr lang="en-US" sz="2700" b="1" dirty="0"/>
              <a:t>of people that carry out economic activity that </a:t>
            </a:r>
            <a:r>
              <a:rPr lang="en-US" sz="2700" b="1" dirty="0" smtClean="0">
                <a:solidFill>
                  <a:srgbClr val="FF0000"/>
                </a:solidFill>
              </a:rPr>
              <a:t>BENEFITS ALL MEMBERS</a:t>
            </a:r>
            <a:endParaRPr lang="en-US" sz="2700" b="1" dirty="0">
              <a:solidFill>
                <a:srgbClr val="FF0000"/>
              </a:solidFill>
            </a:endParaRPr>
          </a:p>
          <a:p>
            <a:pPr lvl="1"/>
            <a:r>
              <a:rPr lang="en-US" sz="2700" b="1" dirty="0"/>
              <a:t>Types: </a:t>
            </a:r>
            <a:r>
              <a:rPr lang="en-US" sz="2700" b="1" dirty="0" smtClean="0">
                <a:solidFill>
                  <a:srgbClr val="FF0000"/>
                </a:solidFill>
              </a:rPr>
              <a:t>CONSUMER </a:t>
            </a:r>
            <a:r>
              <a:rPr lang="en-US" sz="2700" b="1" dirty="0" smtClean="0"/>
              <a:t>cooperatives</a:t>
            </a:r>
            <a:r>
              <a:rPr lang="en-US" sz="2700" b="1" dirty="0"/>
              <a:t>, </a:t>
            </a:r>
            <a:r>
              <a:rPr lang="en-US" sz="2700" b="1" dirty="0" smtClean="0">
                <a:solidFill>
                  <a:srgbClr val="FF0000"/>
                </a:solidFill>
              </a:rPr>
              <a:t>SERVICE </a:t>
            </a:r>
            <a:r>
              <a:rPr lang="en-US" sz="2700" b="1" dirty="0" smtClean="0"/>
              <a:t>cooperatives </a:t>
            </a:r>
            <a:r>
              <a:rPr lang="en-US" sz="2700" b="1" dirty="0"/>
              <a:t>(like </a:t>
            </a:r>
            <a:r>
              <a:rPr lang="en-US" sz="2700" b="1" dirty="0" smtClean="0">
                <a:solidFill>
                  <a:srgbClr val="FF0000"/>
                </a:solidFill>
              </a:rPr>
              <a:t>CREDIT UNIONS</a:t>
            </a:r>
            <a:r>
              <a:rPr lang="en-US" sz="2700" b="1" dirty="0" smtClean="0"/>
              <a:t>), </a:t>
            </a:r>
            <a:r>
              <a:rPr lang="en-US" sz="2700" b="1" dirty="0"/>
              <a:t>&amp; </a:t>
            </a:r>
            <a:r>
              <a:rPr lang="en-US" sz="2700" b="1" dirty="0" smtClean="0">
                <a:solidFill>
                  <a:srgbClr val="FF0000"/>
                </a:solidFill>
              </a:rPr>
              <a:t>PRODUCER </a:t>
            </a:r>
            <a:r>
              <a:rPr lang="en-US" sz="2700" b="1" dirty="0" smtClean="0"/>
              <a:t>cooperatives </a:t>
            </a:r>
            <a:r>
              <a:rPr lang="en-US" sz="2700" b="1" dirty="0"/>
              <a:t>(farmer cooperatives help individual member-farmers sell their goods directly to central markets or companies)</a:t>
            </a:r>
          </a:p>
        </p:txBody>
      </p:sp>
    </p:spTree>
    <p:extLst>
      <p:ext uri="{BB962C8B-B14F-4D97-AF65-F5344CB8AC3E}">
        <p14:creationId xmlns:p14="http://schemas.microsoft.com/office/powerpoint/2010/main" val="38759027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29"/>
            <a:ext cx="12192000" cy="522514"/>
          </a:xfrm>
        </p:spPr>
        <p:txBody>
          <a:bodyPr>
            <a:normAutofit fontScale="90000"/>
          </a:bodyPr>
          <a:lstStyle/>
          <a:p>
            <a:r>
              <a:rPr lang="en-US" b="1" dirty="0" smtClean="0"/>
              <a:t>7.7 – FRANCHISES</a:t>
            </a:r>
            <a:endParaRPr lang="en-US" b="1" dirty="0">
              <a:solidFill>
                <a:srgbClr val="FF0000"/>
              </a:solidFill>
            </a:endParaRPr>
          </a:p>
        </p:txBody>
      </p:sp>
      <p:sp>
        <p:nvSpPr>
          <p:cNvPr id="3" name="Content Placeholder 2"/>
          <p:cNvSpPr>
            <a:spLocks noGrp="1"/>
          </p:cNvSpPr>
          <p:nvPr>
            <p:ph idx="1"/>
          </p:nvPr>
        </p:nvSpPr>
        <p:spPr>
          <a:xfrm>
            <a:off x="0" y="653143"/>
            <a:ext cx="12192000" cy="6204857"/>
          </a:xfrm>
        </p:spPr>
        <p:txBody>
          <a:bodyPr>
            <a:noAutofit/>
          </a:bodyPr>
          <a:lstStyle/>
          <a:p>
            <a:pPr lvl="0"/>
            <a:r>
              <a:rPr lang="en-US" sz="2700" b="1" dirty="0"/>
              <a:t>Businesses where </a:t>
            </a:r>
            <a:r>
              <a:rPr lang="en-US" sz="2700" b="1" dirty="0" smtClean="0">
                <a:solidFill>
                  <a:srgbClr val="FF0000"/>
                </a:solidFill>
              </a:rPr>
              <a:t>sole proprietors </a:t>
            </a:r>
            <a:r>
              <a:rPr lang="en-US" sz="2700" b="1" dirty="0">
                <a:solidFill>
                  <a:srgbClr val="FF0000"/>
                </a:solidFill>
              </a:rPr>
              <a:t>or </a:t>
            </a:r>
            <a:r>
              <a:rPr lang="en-US" sz="2700" b="1" dirty="0" smtClean="0">
                <a:solidFill>
                  <a:srgbClr val="FF0000"/>
                </a:solidFill>
              </a:rPr>
              <a:t>partnerships </a:t>
            </a:r>
            <a:r>
              <a:rPr lang="en-US" sz="2700" b="1" dirty="0"/>
              <a:t>purchase </a:t>
            </a:r>
            <a:r>
              <a:rPr lang="en-US" sz="2700" b="1" dirty="0" smtClean="0">
                <a:solidFill>
                  <a:srgbClr val="FF0000"/>
                </a:solidFill>
              </a:rPr>
              <a:t>legal rights </a:t>
            </a:r>
            <a:r>
              <a:rPr lang="en-US" sz="2700" b="1" dirty="0"/>
              <a:t>to a </a:t>
            </a:r>
            <a:r>
              <a:rPr lang="en-US" sz="2700" b="1" dirty="0" smtClean="0">
                <a:solidFill>
                  <a:srgbClr val="FF0000"/>
                </a:solidFill>
              </a:rPr>
              <a:t>trademark corporation</a:t>
            </a:r>
            <a:endParaRPr lang="en-US" sz="2700" b="1" dirty="0">
              <a:solidFill>
                <a:srgbClr val="FF0000"/>
              </a:solidFill>
            </a:endParaRPr>
          </a:p>
          <a:p>
            <a:pPr lvl="0"/>
            <a:r>
              <a:rPr lang="en-US" sz="2700" b="1" dirty="0"/>
              <a:t>Franchise owner (</a:t>
            </a:r>
            <a:r>
              <a:rPr lang="en-US" sz="2700" b="1" dirty="0" smtClean="0">
                <a:solidFill>
                  <a:srgbClr val="FF0000"/>
                </a:solidFill>
              </a:rPr>
              <a:t>franchisee</a:t>
            </a:r>
            <a:r>
              <a:rPr lang="en-US" sz="2700" b="1" dirty="0" smtClean="0"/>
              <a:t>) </a:t>
            </a:r>
            <a:r>
              <a:rPr lang="en-US" sz="2700" b="1" dirty="0"/>
              <a:t>much pay </a:t>
            </a:r>
            <a:r>
              <a:rPr lang="en-US" sz="2700" b="1" dirty="0" smtClean="0"/>
              <a:t>licensing fee </a:t>
            </a:r>
            <a:r>
              <a:rPr lang="en-US" sz="2700" b="1" dirty="0"/>
              <a:t>and maintain a contractual agreement with trademark corporation (</a:t>
            </a:r>
            <a:r>
              <a:rPr lang="en-US" sz="2700" b="1" dirty="0" smtClean="0">
                <a:solidFill>
                  <a:srgbClr val="FF0000"/>
                </a:solidFill>
              </a:rPr>
              <a:t>franchiser</a:t>
            </a:r>
            <a:r>
              <a:rPr lang="en-US" sz="2700" b="1" dirty="0" smtClean="0"/>
              <a:t>)</a:t>
            </a:r>
            <a:endParaRPr lang="en-US" sz="2700" b="1" dirty="0"/>
          </a:p>
          <a:p>
            <a:pPr lvl="0"/>
            <a:r>
              <a:rPr lang="en-US" sz="2700" b="1" dirty="0"/>
              <a:t>Ex.: </a:t>
            </a:r>
            <a:r>
              <a:rPr lang="en-US" sz="2700" b="1" dirty="0">
                <a:solidFill>
                  <a:srgbClr val="FF0000"/>
                </a:solidFill>
              </a:rPr>
              <a:t>many </a:t>
            </a:r>
            <a:r>
              <a:rPr lang="en-US" sz="2700" b="1" dirty="0" smtClean="0">
                <a:solidFill>
                  <a:srgbClr val="FF0000"/>
                </a:solidFill>
              </a:rPr>
              <a:t>gas stations </a:t>
            </a:r>
            <a:r>
              <a:rPr lang="en-US" sz="2700" b="1" dirty="0">
                <a:solidFill>
                  <a:srgbClr val="FF0000"/>
                </a:solidFill>
              </a:rPr>
              <a:t>&amp; </a:t>
            </a:r>
            <a:r>
              <a:rPr lang="en-US" sz="2700" b="1" dirty="0" smtClean="0">
                <a:solidFill>
                  <a:srgbClr val="FF0000"/>
                </a:solidFill>
              </a:rPr>
              <a:t>fast-food restaurants</a:t>
            </a:r>
            <a:endParaRPr lang="en-US" sz="2700" b="1" dirty="0">
              <a:solidFill>
                <a:srgbClr val="FF0000"/>
              </a:solidFill>
            </a:endParaRPr>
          </a:p>
          <a:p>
            <a:pPr lvl="0"/>
            <a:r>
              <a:rPr lang="en-US" sz="2700" b="1" dirty="0"/>
              <a:t>Advantages: </a:t>
            </a:r>
            <a:r>
              <a:rPr lang="en-US" sz="2700" b="1" dirty="0" smtClean="0">
                <a:solidFill>
                  <a:srgbClr val="FF0000"/>
                </a:solidFill>
              </a:rPr>
              <a:t>Name recognition </a:t>
            </a:r>
            <a:r>
              <a:rPr lang="en-US" sz="2700" b="1" dirty="0"/>
              <a:t>&amp; </a:t>
            </a:r>
            <a:r>
              <a:rPr lang="en-US" sz="2700" b="1" dirty="0" smtClean="0">
                <a:solidFill>
                  <a:srgbClr val="FF0000"/>
                </a:solidFill>
              </a:rPr>
              <a:t>back-up</a:t>
            </a:r>
            <a:r>
              <a:rPr lang="en-US" sz="2700" b="1" dirty="0" smtClean="0"/>
              <a:t> </a:t>
            </a:r>
            <a:r>
              <a:rPr lang="en-US" sz="2700" b="1" dirty="0"/>
              <a:t>support that </a:t>
            </a:r>
            <a:r>
              <a:rPr lang="en-US" sz="2700" b="1" dirty="0" smtClean="0">
                <a:solidFill>
                  <a:srgbClr val="FF0000"/>
                </a:solidFill>
              </a:rPr>
              <a:t>national chain </a:t>
            </a:r>
            <a:r>
              <a:rPr lang="en-US" sz="2700" b="1" dirty="0"/>
              <a:t>can provide</a:t>
            </a:r>
          </a:p>
          <a:p>
            <a:pPr lvl="0"/>
            <a:r>
              <a:rPr lang="en-US" sz="2700" b="1" dirty="0"/>
              <a:t>Disadvantage: lack of </a:t>
            </a:r>
            <a:r>
              <a:rPr lang="en-US" sz="2700" b="1" dirty="0" smtClean="0">
                <a:solidFill>
                  <a:srgbClr val="FF0000"/>
                </a:solidFill>
              </a:rPr>
              <a:t>freedom </a:t>
            </a:r>
            <a:r>
              <a:rPr lang="en-US" sz="2700" b="1" dirty="0"/>
              <a:t>&amp; limited </a:t>
            </a:r>
            <a:r>
              <a:rPr lang="en-US" sz="2700" b="1" dirty="0" smtClean="0">
                <a:solidFill>
                  <a:srgbClr val="FF0000"/>
                </a:solidFill>
              </a:rPr>
              <a:t>creativity</a:t>
            </a:r>
            <a:r>
              <a:rPr lang="en-US" sz="2700" b="1" dirty="0" smtClean="0"/>
              <a:t> </a:t>
            </a:r>
            <a:r>
              <a:rPr lang="en-US" sz="2700" b="1" dirty="0"/>
              <a:t>that owners have, because they must </a:t>
            </a:r>
            <a:r>
              <a:rPr lang="en-US" sz="2700" b="1" dirty="0" smtClean="0">
                <a:solidFill>
                  <a:srgbClr val="FF0000"/>
                </a:solidFill>
              </a:rPr>
              <a:t>uphold </a:t>
            </a:r>
            <a:r>
              <a:rPr lang="en-US" sz="2700" b="1" dirty="0"/>
              <a:t>national chain’s </a:t>
            </a:r>
            <a:r>
              <a:rPr lang="en-US" sz="2700" b="1" dirty="0" smtClean="0">
                <a:solidFill>
                  <a:srgbClr val="FF0000"/>
                </a:solidFill>
              </a:rPr>
              <a:t>identity</a:t>
            </a:r>
            <a:r>
              <a:rPr lang="en-US" sz="2700" b="1" dirty="0" smtClean="0"/>
              <a:t> </a:t>
            </a:r>
            <a:r>
              <a:rPr lang="en-US" sz="2700" b="1" dirty="0"/>
              <a:t>&amp; sell only certain products</a:t>
            </a:r>
          </a:p>
        </p:txBody>
      </p:sp>
    </p:spTree>
    <p:extLst>
      <p:ext uri="{BB962C8B-B14F-4D97-AF65-F5344CB8AC3E}">
        <p14:creationId xmlns:p14="http://schemas.microsoft.com/office/powerpoint/2010/main" val="21804753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53142"/>
          </a:xfrm>
        </p:spPr>
        <p:txBody>
          <a:bodyPr>
            <a:normAutofit fontScale="90000"/>
          </a:bodyPr>
          <a:lstStyle/>
          <a:p>
            <a:r>
              <a:rPr lang="en-US" b="1" dirty="0" smtClean="0"/>
              <a:t>7.7 – MARKETS &amp; COMPETITION</a:t>
            </a:r>
            <a:endParaRPr lang="en-US" b="1" dirty="0">
              <a:solidFill>
                <a:srgbClr val="FF0000"/>
              </a:solidFill>
            </a:endParaRPr>
          </a:p>
        </p:txBody>
      </p:sp>
      <p:sp>
        <p:nvSpPr>
          <p:cNvPr id="3" name="Content Placeholder 2"/>
          <p:cNvSpPr>
            <a:spLocks noGrp="1"/>
          </p:cNvSpPr>
          <p:nvPr>
            <p:ph idx="1"/>
          </p:nvPr>
        </p:nvSpPr>
        <p:spPr>
          <a:xfrm>
            <a:off x="0" y="819397"/>
            <a:ext cx="12192000" cy="6038603"/>
          </a:xfrm>
        </p:spPr>
        <p:txBody>
          <a:bodyPr>
            <a:noAutofit/>
          </a:bodyPr>
          <a:lstStyle/>
          <a:p>
            <a:pPr lvl="0"/>
            <a:r>
              <a:rPr lang="en-US" sz="2700" b="1" dirty="0"/>
              <a:t>In a truly </a:t>
            </a:r>
            <a:r>
              <a:rPr lang="en-US" sz="2700" b="1" dirty="0" smtClean="0">
                <a:solidFill>
                  <a:srgbClr val="FF0000"/>
                </a:solidFill>
              </a:rPr>
              <a:t>competitive market </a:t>
            </a:r>
            <a:r>
              <a:rPr lang="en-US" sz="2700" b="1" dirty="0"/>
              <a:t>system, there must be four conditions:</a:t>
            </a:r>
          </a:p>
          <a:p>
            <a:pPr lvl="1"/>
            <a:r>
              <a:rPr lang="en-US" sz="2700" b="1" dirty="0" smtClean="0">
                <a:solidFill>
                  <a:srgbClr val="FF0000"/>
                </a:solidFill>
              </a:rPr>
              <a:t>Large number </a:t>
            </a:r>
            <a:r>
              <a:rPr lang="en-US" sz="2700" b="1" dirty="0">
                <a:solidFill>
                  <a:srgbClr val="FF0000"/>
                </a:solidFill>
              </a:rPr>
              <a:t>of </a:t>
            </a:r>
            <a:r>
              <a:rPr lang="en-US" sz="2700" b="1" dirty="0" smtClean="0">
                <a:solidFill>
                  <a:srgbClr val="FF0000"/>
                </a:solidFill>
              </a:rPr>
              <a:t>buyers </a:t>
            </a:r>
            <a:r>
              <a:rPr lang="en-US" sz="2700" b="1" dirty="0">
                <a:solidFill>
                  <a:srgbClr val="FF0000"/>
                </a:solidFill>
              </a:rPr>
              <a:t>(or </a:t>
            </a:r>
            <a:r>
              <a:rPr lang="en-US" sz="2700" b="1" dirty="0" smtClean="0">
                <a:solidFill>
                  <a:srgbClr val="FF0000"/>
                </a:solidFill>
              </a:rPr>
              <a:t>consumers) </a:t>
            </a:r>
            <a:r>
              <a:rPr lang="en-US" sz="2700" b="1" dirty="0">
                <a:solidFill>
                  <a:srgbClr val="FF0000"/>
                </a:solidFill>
              </a:rPr>
              <a:t>&amp; </a:t>
            </a:r>
            <a:r>
              <a:rPr lang="en-US" sz="2700" b="1" dirty="0" smtClean="0">
                <a:solidFill>
                  <a:srgbClr val="FF0000"/>
                </a:solidFill>
              </a:rPr>
              <a:t>sellers </a:t>
            </a:r>
            <a:r>
              <a:rPr lang="en-US" sz="2700" b="1" dirty="0">
                <a:solidFill>
                  <a:srgbClr val="FF0000"/>
                </a:solidFill>
              </a:rPr>
              <a:t>(</a:t>
            </a:r>
            <a:r>
              <a:rPr lang="en-US" sz="2700" b="1" dirty="0" smtClean="0">
                <a:solidFill>
                  <a:srgbClr val="FF0000"/>
                </a:solidFill>
              </a:rPr>
              <a:t>producers)</a:t>
            </a:r>
            <a:endParaRPr lang="en-US" sz="2700" b="1" dirty="0">
              <a:solidFill>
                <a:srgbClr val="FF0000"/>
              </a:solidFill>
            </a:endParaRPr>
          </a:p>
          <a:p>
            <a:pPr lvl="1"/>
            <a:r>
              <a:rPr lang="en-US" sz="2700" b="1" dirty="0"/>
              <a:t>Products must have the same </a:t>
            </a:r>
            <a:r>
              <a:rPr lang="en-US" sz="2700" b="1" dirty="0" smtClean="0">
                <a:solidFill>
                  <a:srgbClr val="FF0000"/>
                </a:solidFill>
              </a:rPr>
              <a:t>quality</a:t>
            </a:r>
            <a:endParaRPr lang="en-US" sz="2700" b="1" dirty="0">
              <a:solidFill>
                <a:srgbClr val="FF0000"/>
              </a:solidFill>
            </a:endParaRPr>
          </a:p>
          <a:p>
            <a:pPr lvl="1"/>
            <a:r>
              <a:rPr lang="en-US" sz="2700" b="1" dirty="0"/>
              <a:t>No major </a:t>
            </a:r>
            <a:r>
              <a:rPr lang="en-US" sz="2700" b="1" dirty="0" smtClean="0">
                <a:solidFill>
                  <a:srgbClr val="FF0000"/>
                </a:solidFill>
              </a:rPr>
              <a:t>barriers</a:t>
            </a:r>
            <a:r>
              <a:rPr lang="en-US" sz="2700" b="1" dirty="0" smtClean="0"/>
              <a:t> </a:t>
            </a:r>
            <a:r>
              <a:rPr lang="en-US" sz="2700" b="1" dirty="0"/>
              <a:t>to entering the market</a:t>
            </a:r>
          </a:p>
          <a:p>
            <a:pPr lvl="1"/>
            <a:r>
              <a:rPr lang="en-US" sz="2700" b="1" dirty="0" smtClean="0">
                <a:solidFill>
                  <a:srgbClr val="FF0000"/>
                </a:solidFill>
              </a:rPr>
              <a:t>Free exchange </a:t>
            </a:r>
            <a:r>
              <a:rPr lang="en-US" sz="2700" b="1" dirty="0">
                <a:solidFill>
                  <a:srgbClr val="FF0000"/>
                </a:solidFill>
              </a:rPr>
              <a:t>of </a:t>
            </a:r>
            <a:r>
              <a:rPr lang="en-US" sz="2700" b="1" dirty="0" smtClean="0">
                <a:solidFill>
                  <a:srgbClr val="FF0000"/>
                </a:solidFill>
              </a:rPr>
              <a:t>price information</a:t>
            </a:r>
            <a:r>
              <a:rPr lang="en-US" sz="2700" b="1" dirty="0" smtClean="0"/>
              <a:t> </a:t>
            </a:r>
            <a:r>
              <a:rPr lang="en-US" sz="2700" b="1" dirty="0"/>
              <a:t>(consumers &amp; producers must have access to know what each producer is charging for their goods</a:t>
            </a:r>
            <a:r>
              <a:rPr lang="en-US" sz="2700" b="1" dirty="0" smtClean="0"/>
              <a:t>)</a:t>
            </a:r>
            <a:endParaRPr lang="en-US" sz="2700" b="1" dirty="0"/>
          </a:p>
        </p:txBody>
      </p:sp>
    </p:spTree>
    <p:extLst>
      <p:ext uri="{BB962C8B-B14F-4D97-AF65-F5344CB8AC3E}">
        <p14:creationId xmlns:p14="http://schemas.microsoft.com/office/powerpoint/2010/main" val="8733935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7.7 – MARKETS &amp; COMPETITION</a:t>
            </a:r>
            <a:endParaRPr lang="en-US" b="1" dirty="0">
              <a:solidFill>
                <a:srgbClr val="FF0000"/>
              </a:solidFill>
            </a:endParaRPr>
          </a:p>
        </p:txBody>
      </p:sp>
      <p:sp>
        <p:nvSpPr>
          <p:cNvPr id="3" name="Content Placeholder 2"/>
          <p:cNvSpPr>
            <a:spLocks noGrp="1"/>
          </p:cNvSpPr>
          <p:nvPr>
            <p:ph idx="1"/>
          </p:nvPr>
        </p:nvSpPr>
        <p:spPr>
          <a:xfrm>
            <a:off x="0" y="457201"/>
            <a:ext cx="12192000" cy="6400799"/>
          </a:xfrm>
        </p:spPr>
        <p:txBody>
          <a:bodyPr>
            <a:noAutofit/>
          </a:bodyPr>
          <a:lstStyle/>
          <a:p>
            <a:pPr lvl="0"/>
            <a:r>
              <a:rPr lang="en-US" sz="2700" b="1" dirty="0" smtClean="0"/>
              <a:t>Situations </a:t>
            </a:r>
            <a:r>
              <a:rPr lang="en-US" sz="2700" b="1" dirty="0"/>
              <a:t>where perfect competition does not exist:</a:t>
            </a:r>
          </a:p>
          <a:p>
            <a:pPr lvl="1"/>
            <a:r>
              <a:rPr lang="en-US" sz="2700" b="1" dirty="0" smtClean="0">
                <a:solidFill>
                  <a:srgbClr val="FF0000"/>
                </a:solidFill>
              </a:rPr>
              <a:t>MONOPOLY</a:t>
            </a:r>
            <a:r>
              <a:rPr lang="en-US" sz="2700" b="1" dirty="0" smtClean="0"/>
              <a:t>: </a:t>
            </a:r>
            <a:r>
              <a:rPr lang="en-US" sz="2700" b="1" dirty="0"/>
              <a:t>market where there is only one </a:t>
            </a:r>
            <a:r>
              <a:rPr lang="en-US" sz="2700" b="1" dirty="0" smtClean="0">
                <a:solidFill>
                  <a:srgbClr val="FF0000"/>
                </a:solidFill>
              </a:rPr>
              <a:t>PRODUCER</a:t>
            </a:r>
            <a:r>
              <a:rPr lang="en-US" sz="2700" b="1" dirty="0" smtClean="0"/>
              <a:t> </a:t>
            </a:r>
            <a:r>
              <a:rPr lang="en-US" sz="2700" b="1" dirty="0"/>
              <a:t>of good/service &amp; no substitutes</a:t>
            </a:r>
          </a:p>
          <a:p>
            <a:pPr lvl="2"/>
            <a:r>
              <a:rPr lang="en-US" sz="2700" b="1" dirty="0"/>
              <a:t>Since they are the only </a:t>
            </a:r>
            <a:r>
              <a:rPr lang="en-US" sz="2700" b="1" dirty="0" smtClean="0">
                <a:solidFill>
                  <a:srgbClr val="FF0000"/>
                </a:solidFill>
              </a:rPr>
              <a:t>SUPPLIER</a:t>
            </a:r>
            <a:r>
              <a:rPr lang="en-US" sz="2700" b="1" dirty="0" smtClean="0"/>
              <a:t> of </a:t>
            </a:r>
            <a:r>
              <a:rPr lang="en-US" sz="2700" b="1" dirty="0"/>
              <a:t>a good, they can dictate the </a:t>
            </a:r>
            <a:r>
              <a:rPr lang="en-US" sz="2700" b="1" dirty="0" smtClean="0">
                <a:solidFill>
                  <a:srgbClr val="FF0000"/>
                </a:solidFill>
              </a:rPr>
              <a:t>PRICES, QUALITY, &amp; QUANTITY</a:t>
            </a:r>
            <a:r>
              <a:rPr lang="en-US" sz="2700" b="1" dirty="0" smtClean="0"/>
              <a:t> of </a:t>
            </a:r>
            <a:r>
              <a:rPr lang="en-US" sz="2700" b="1" dirty="0"/>
              <a:t>how much they sell</a:t>
            </a:r>
          </a:p>
          <a:p>
            <a:pPr lvl="2"/>
            <a:r>
              <a:rPr lang="en-US" sz="2700" b="1" dirty="0"/>
              <a:t>Can charge </a:t>
            </a:r>
            <a:r>
              <a:rPr lang="en-US" sz="2700" b="1" dirty="0" smtClean="0">
                <a:solidFill>
                  <a:srgbClr val="FF0000"/>
                </a:solidFill>
              </a:rPr>
              <a:t>HIGHER </a:t>
            </a:r>
            <a:r>
              <a:rPr lang="en-US" sz="2700" b="1" dirty="0" smtClean="0"/>
              <a:t>prices </a:t>
            </a:r>
            <a:r>
              <a:rPr lang="en-US" sz="2700" b="1" dirty="0"/>
              <a:t>&amp; </a:t>
            </a:r>
            <a:r>
              <a:rPr lang="en-US" sz="2700" b="1" dirty="0" smtClean="0"/>
              <a:t>produce </a:t>
            </a:r>
            <a:r>
              <a:rPr lang="en-US" sz="2700" b="1" dirty="0" smtClean="0">
                <a:solidFill>
                  <a:srgbClr val="FF0000"/>
                </a:solidFill>
              </a:rPr>
              <a:t>LESS </a:t>
            </a:r>
            <a:r>
              <a:rPr lang="en-US" sz="2700" b="1" dirty="0" smtClean="0"/>
              <a:t>because </a:t>
            </a:r>
            <a:r>
              <a:rPr lang="en-US" sz="2700" b="1" dirty="0"/>
              <a:t>they have no </a:t>
            </a:r>
            <a:r>
              <a:rPr lang="en-US" sz="2700" b="1" dirty="0" smtClean="0">
                <a:solidFill>
                  <a:srgbClr val="FF0000"/>
                </a:solidFill>
              </a:rPr>
              <a:t>COMPETITION </a:t>
            </a:r>
            <a:r>
              <a:rPr lang="en-US" sz="2700" b="1" dirty="0" smtClean="0"/>
              <a:t>&amp; </a:t>
            </a:r>
            <a:r>
              <a:rPr lang="en-US" sz="2700" b="1" dirty="0" smtClean="0">
                <a:solidFill>
                  <a:srgbClr val="FF0000"/>
                </a:solidFill>
              </a:rPr>
              <a:t>CONSUMERS</a:t>
            </a:r>
            <a:r>
              <a:rPr lang="en-US" sz="2700" b="1" dirty="0" smtClean="0"/>
              <a:t> </a:t>
            </a:r>
            <a:r>
              <a:rPr lang="en-US" sz="2700" b="1" dirty="0"/>
              <a:t>have nowhere else to purchase </a:t>
            </a:r>
            <a:r>
              <a:rPr lang="en-US" sz="2700" b="1" dirty="0" smtClean="0"/>
              <a:t>good/service</a:t>
            </a:r>
            <a:endParaRPr lang="en-US" sz="2700" b="1" dirty="0"/>
          </a:p>
          <a:p>
            <a:pPr lvl="1"/>
            <a:r>
              <a:rPr lang="en-US" sz="2700" b="1" dirty="0" smtClean="0">
                <a:solidFill>
                  <a:srgbClr val="FF0000"/>
                </a:solidFill>
              </a:rPr>
              <a:t>OLIGOPOLY</a:t>
            </a:r>
            <a:r>
              <a:rPr lang="en-US" sz="2700" b="1" dirty="0" smtClean="0"/>
              <a:t>: </a:t>
            </a:r>
            <a:r>
              <a:rPr lang="en-US" sz="2700" b="1" dirty="0"/>
              <a:t>market where there are only a </a:t>
            </a:r>
            <a:r>
              <a:rPr lang="en-US" sz="2700" b="1" dirty="0" smtClean="0">
                <a:solidFill>
                  <a:srgbClr val="FF0000"/>
                </a:solidFill>
              </a:rPr>
              <a:t>FEW PRODUCERS </a:t>
            </a:r>
            <a:r>
              <a:rPr lang="en-US" sz="2700" b="1" dirty="0" smtClean="0"/>
              <a:t>of </a:t>
            </a:r>
            <a:r>
              <a:rPr lang="en-US" sz="2700" b="1" dirty="0"/>
              <a:t>a given good/service</a:t>
            </a:r>
          </a:p>
          <a:p>
            <a:pPr lvl="2"/>
            <a:r>
              <a:rPr lang="en-US" sz="2700" b="1" dirty="0"/>
              <a:t>Usually form in industries that require large amounts of </a:t>
            </a:r>
            <a:r>
              <a:rPr lang="en-US" sz="2700" b="1" dirty="0" smtClean="0">
                <a:solidFill>
                  <a:srgbClr val="FF0000"/>
                </a:solidFill>
              </a:rPr>
              <a:t>FUNDING</a:t>
            </a:r>
            <a:endParaRPr lang="en-US" sz="2700" b="1" dirty="0">
              <a:solidFill>
                <a:srgbClr val="FF0000"/>
              </a:solidFill>
            </a:endParaRPr>
          </a:p>
          <a:p>
            <a:pPr lvl="2"/>
            <a:r>
              <a:rPr lang="en-US" sz="2700" b="1" dirty="0"/>
              <a:t>Ex.: </a:t>
            </a:r>
            <a:r>
              <a:rPr lang="en-US" sz="2700" b="1" dirty="0" smtClean="0">
                <a:solidFill>
                  <a:srgbClr val="FF0000"/>
                </a:solidFill>
              </a:rPr>
              <a:t>UTILITY</a:t>
            </a:r>
            <a:r>
              <a:rPr lang="en-US" sz="2700" b="1" dirty="0" smtClean="0"/>
              <a:t> </a:t>
            </a:r>
            <a:r>
              <a:rPr lang="en-US" sz="2700" b="1" dirty="0"/>
              <a:t>companies like those that provide </a:t>
            </a:r>
            <a:r>
              <a:rPr lang="en-US" sz="2700" b="1" dirty="0" smtClean="0">
                <a:solidFill>
                  <a:srgbClr val="FF0000"/>
                </a:solidFill>
              </a:rPr>
              <a:t>ELECTRICITY</a:t>
            </a:r>
            <a:r>
              <a:rPr lang="en-US" sz="2700" b="1" dirty="0" smtClean="0"/>
              <a:t> &amp; </a:t>
            </a:r>
            <a:r>
              <a:rPr lang="en-US" sz="2700" b="1" dirty="0"/>
              <a:t>require large amounts of </a:t>
            </a:r>
            <a:r>
              <a:rPr lang="en-US" sz="2700" b="1" dirty="0" smtClean="0">
                <a:solidFill>
                  <a:srgbClr val="FF0000"/>
                </a:solidFill>
              </a:rPr>
              <a:t>INVESTMENTS</a:t>
            </a:r>
            <a:r>
              <a:rPr lang="en-US" sz="2700" b="1" dirty="0" smtClean="0"/>
              <a:t> </a:t>
            </a:r>
            <a:r>
              <a:rPr lang="en-US" sz="2700" b="1" dirty="0"/>
              <a:t>for various projects</a:t>
            </a:r>
          </a:p>
          <a:p>
            <a:pPr lvl="2"/>
            <a:r>
              <a:rPr lang="en-US" sz="2700" b="1" dirty="0"/>
              <a:t>Oligopolies are a mix of purely competitive markets who have business </a:t>
            </a:r>
            <a:r>
              <a:rPr lang="en-US" sz="2700" b="1" dirty="0" smtClean="0">
                <a:solidFill>
                  <a:srgbClr val="FF0000"/>
                </a:solidFill>
              </a:rPr>
              <a:t>COMPETITORS</a:t>
            </a:r>
            <a:r>
              <a:rPr lang="en-US" sz="2700" b="1" dirty="0" smtClean="0"/>
              <a:t> and </a:t>
            </a:r>
            <a:r>
              <a:rPr lang="en-US" sz="2700" b="1" dirty="0"/>
              <a:t>monopolies that can influence </a:t>
            </a:r>
            <a:r>
              <a:rPr lang="en-US" sz="2700" b="1" dirty="0" smtClean="0">
                <a:solidFill>
                  <a:srgbClr val="FF0000"/>
                </a:solidFill>
              </a:rPr>
              <a:t>PRICES</a:t>
            </a:r>
            <a:endParaRPr lang="en-US" sz="2700" b="1" dirty="0">
              <a:solidFill>
                <a:srgbClr val="FF0000"/>
              </a:solidFill>
            </a:endParaRPr>
          </a:p>
        </p:txBody>
      </p:sp>
    </p:spTree>
    <p:extLst>
      <p:ext uri="{BB962C8B-B14F-4D97-AF65-F5344CB8AC3E}">
        <p14:creationId xmlns:p14="http://schemas.microsoft.com/office/powerpoint/2010/main" val="15378737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7.7 – MARKETS &amp; COMPETITION</a:t>
            </a:r>
            <a:endParaRPr lang="en-US" b="1" dirty="0">
              <a:solidFill>
                <a:srgbClr val="FF0000"/>
              </a:solidFill>
            </a:endParaRPr>
          </a:p>
        </p:txBody>
      </p:sp>
      <p:sp>
        <p:nvSpPr>
          <p:cNvPr id="3" name="Content Placeholder 2"/>
          <p:cNvSpPr>
            <a:spLocks noGrp="1"/>
          </p:cNvSpPr>
          <p:nvPr>
            <p:ph idx="1"/>
          </p:nvPr>
        </p:nvSpPr>
        <p:spPr>
          <a:xfrm>
            <a:off x="0" y="457201"/>
            <a:ext cx="12192000" cy="6400799"/>
          </a:xfrm>
        </p:spPr>
        <p:txBody>
          <a:bodyPr>
            <a:noAutofit/>
          </a:bodyPr>
          <a:lstStyle/>
          <a:p>
            <a:pPr lvl="0"/>
            <a:r>
              <a:rPr lang="en-US" sz="2700" b="1" dirty="0" smtClean="0"/>
              <a:t>Conglomerates </a:t>
            </a:r>
            <a:r>
              <a:rPr lang="en-US" sz="2700" b="1" dirty="0"/>
              <a:t>&amp; Mergers:</a:t>
            </a:r>
          </a:p>
          <a:p>
            <a:pPr lvl="1"/>
            <a:r>
              <a:rPr lang="en-US" sz="2700" b="1" dirty="0"/>
              <a:t>Conglomerates are </a:t>
            </a:r>
            <a:r>
              <a:rPr lang="en-US" sz="2700" b="1" dirty="0" smtClean="0">
                <a:solidFill>
                  <a:srgbClr val="FF0000"/>
                </a:solidFill>
              </a:rPr>
              <a:t>LARGE COMPANIES </a:t>
            </a:r>
            <a:r>
              <a:rPr lang="en-US" sz="2700" b="1" dirty="0" smtClean="0"/>
              <a:t>that </a:t>
            </a:r>
            <a:r>
              <a:rPr lang="en-US" sz="2700" b="1" dirty="0"/>
              <a:t>consist of many </a:t>
            </a:r>
            <a:r>
              <a:rPr lang="en-US" sz="2700" b="1" dirty="0" smtClean="0">
                <a:solidFill>
                  <a:srgbClr val="FF0000"/>
                </a:solidFill>
              </a:rPr>
              <a:t>BSUINESSES</a:t>
            </a:r>
            <a:r>
              <a:rPr lang="en-US" sz="2700" b="1" dirty="0" smtClean="0"/>
              <a:t>, </a:t>
            </a:r>
            <a:r>
              <a:rPr lang="en-US" sz="2700" b="1" dirty="0"/>
              <a:t>some of which may be </a:t>
            </a:r>
            <a:r>
              <a:rPr lang="en-US" sz="2700" b="1" dirty="0" smtClean="0">
                <a:solidFill>
                  <a:srgbClr val="FF0000"/>
                </a:solidFill>
              </a:rPr>
              <a:t>UNRELATED</a:t>
            </a:r>
            <a:endParaRPr lang="en-US" sz="2700" b="1" dirty="0">
              <a:solidFill>
                <a:srgbClr val="FF0000"/>
              </a:solidFill>
            </a:endParaRPr>
          </a:p>
          <a:p>
            <a:pPr lvl="1"/>
            <a:r>
              <a:rPr lang="en-US" sz="2700" b="1" dirty="0"/>
              <a:t>Conglomerates form through </a:t>
            </a:r>
            <a:r>
              <a:rPr lang="en-US" sz="2700" b="1" dirty="0" smtClean="0">
                <a:solidFill>
                  <a:srgbClr val="FF0000"/>
                </a:solidFill>
              </a:rPr>
              <a:t>MERGERS</a:t>
            </a:r>
            <a:r>
              <a:rPr lang="en-US" sz="2700" b="1" dirty="0" smtClean="0"/>
              <a:t> </a:t>
            </a:r>
            <a:r>
              <a:rPr lang="en-US" sz="2700" b="1" dirty="0"/>
              <a:t>(when </a:t>
            </a:r>
            <a:r>
              <a:rPr lang="en-US" sz="2700" b="1" dirty="0" smtClean="0"/>
              <a:t>one firm </a:t>
            </a:r>
            <a:r>
              <a:rPr lang="en-US" sz="2700" b="1" dirty="0" smtClean="0">
                <a:solidFill>
                  <a:srgbClr val="FF0000"/>
                </a:solidFill>
              </a:rPr>
              <a:t>BUYS</a:t>
            </a:r>
            <a:r>
              <a:rPr lang="en-US" sz="2700" b="1" dirty="0" smtClean="0"/>
              <a:t> </a:t>
            </a:r>
            <a:r>
              <a:rPr lang="en-US" sz="2700" b="1" dirty="0"/>
              <a:t>or </a:t>
            </a:r>
            <a:r>
              <a:rPr lang="en-US" sz="2700" b="1" dirty="0" smtClean="0">
                <a:solidFill>
                  <a:srgbClr val="FF0000"/>
                </a:solidFill>
              </a:rPr>
              <a:t>JOINS</a:t>
            </a:r>
            <a:r>
              <a:rPr lang="en-US" sz="2700" b="1" dirty="0" smtClean="0"/>
              <a:t> w/ </a:t>
            </a:r>
            <a:r>
              <a:rPr lang="en-US" sz="2700" b="1" dirty="0"/>
              <a:t>another)</a:t>
            </a:r>
          </a:p>
          <a:p>
            <a:pPr lvl="1"/>
            <a:r>
              <a:rPr lang="en-US" sz="2700" b="1" dirty="0" smtClean="0">
                <a:solidFill>
                  <a:srgbClr val="FF0000"/>
                </a:solidFill>
              </a:rPr>
              <a:t>MULTINATIONAL CONGLOMERATES</a:t>
            </a:r>
            <a:r>
              <a:rPr lang="en-US" sz="2700" b="1" dirty="0" smtClean="0"/>
              <a:t> </a:t>
            </a:r>
            <a:r>
              <a:rPr lang="en-US" sz="2700" b="1" dirty="0"/>
              <a:t>have companies that operate in more than one country</a:t>
            </a:r>
          </a:p>
          <a:p>
            <a:pPr lvl="1"/>
            <a:r>
              <a:rPr lang="en-US" sz="2700" b="1" dirty="0"/>
              <a:t>Two types of mergers:</a:t>
            </a:r>
          </a:p>
          <a:p>
            <a:pPr lvl="2"/>
            <a:r>
              <a:rPr lang="en-US" sz="2700" b="1" dirty="0" smtClean="0">
                <a:solidFill>
                  <a:srgbClr val="FF0000"/>
                </a:solidFill>
              </a:rPr>
              <a:t>VERTICAL</a:t>
            </a:r>
            <a:r>
              <a:rPr lang="en-US" sz="2700" b="1" dirty="0" smtClean="0"/>
              <a:t>: </a:t>
            </a:r>
            <a:r>
              <a:rPr lang="en-US" sz="2700" b="1" dirty="0"/>
              <a:t>when a company buys out another company that was its </a:t>
            </a:r>
            <a:r>
              <a:rPr lang="en-US" sz="2700" b="1" dirty="0" smtClean="0">
                <a:solidFill>
                  <a:srgbClr val="FF0000"/>
                </a:solidFill>
              </a:rPr>
              <a:t>SUPPLIER</a:t>
            </a:r>
            <a:r>
              <a:rPr lang="en-US" sz="2700" b="1" dirty="0" smtClean="0"/>
              <a:t> </a:t>
            </a:r>
            <a:r>
              <a:rPr lang="en-US" sz="2700" b="1" dirty="0"/>
              <a:t>or that it </a:t>
            </a:r>
            <a:r>
              <a:rPr lang="en-US" sz="2700" b="1" dirty="0" smtClean="0">
                <a:solidFill>
                  <a:srgbClr val="FF0000"/>
                </a:solidFill>
              </a:rPr>
              <a:t>PREVIOUSLY SUPPLIED</a:t>
            </a:r>
            <a:r>
              <a:rPr lang="en-US" sz="2700" b="1" dirty="0" smtClean="0"/>
              <a:t> </a:t>
            </a:r>
            <a:r>
              <a:rPr lang="en-US" sz="2700" b="1" dirty="0"/>
              <a:t>(ex.: car company </a:t>
            </a:r>
            <a:r>
              <a:rPr lang="en-US" sz="2700" b="1" dirty="0" smtClean="0"/>
              <a:t>buys tire </a:t>
            </a:r>
            <a:r>
              <a:rPr lang="en-US" sz="2700" b="1" dirty="0"/>
              <a:t>company)</a:t>
            </a:r>
          </a:p>
          <a:p>
            <a:pPr lvl="2"/>
            <a:r>
              <a:rPr lang="en-US" sz="2700" b="1" dirty="0" smtClean="0">
                <a:solidFill>
                  <a:srgbClr val="FF0000"/>
                </a:solidFill>
              </a:rPr>
              <a:t>HORIZONTAL</a:t>
            </a:r>
            <a:r>
              <a:rPr lang="en-US" sz="2700" b="1" dirty="0" smtClean="0"/>
              <a:t>: </a:t>
            </a:r>
            <a:r>
              <a:rPr lang="en-US" sz="2700" b="1" dirty="0"/>
              <a:t>when two firms join together that make similar products (ex.: one oil company merges with another oil company</a:t>
            </a:r>
          </a:p>
        </p:txBody>
      </p:sp>
    </p:spTree>
    <p:extLst>
      <p:ext uri="{BB962C8B-B14F-4D97-AF65-F5344CB8AC3E}">
        <p14:creationId xmlns:p14="http://schemas.microsoft.com/office/powerpoint/2010/main" val="244830859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49928"/>
          </a:xfrm>
        </p:spPr>
        <p:txBody>
          <a:bodyPr>
            <a:noAutofit/>
          </a:bodyPr>
          <a:lstStyle/>
          <a:p>
            <a:r>
              <a:rPr lang="en-US" sz="3000" b="1" dirty="0" smtClean="0">
                <a:solidFill>
                  <a:srgbClr val="0070C0"/>
                </a:solidFill>
                <a:latin typeface="+mn-lt"/>
              </a:rPr>
              <a:t>§7.8 – VOCAB LOG (11/17) </a:t>
            </a:r>
            <a:r>
              <a:rPr lang="en-US" sz="3000" b="1" dirty="0" smtClean="0">
                <a:solidFill>
                  <a:srgbClr val="0070C0"/>
                </a:solidFill>
                <a:latin typeface="+mn-lt"/>
                <a:sym typeface="Wingdings" panose="05000000000000000000" pitchFamily="2" charset="2"/>
              </a:rPr>
              <a:t> </a:t>
            </a:r>
            <a:r>
              <a:rPr lang="en-US" sz="3000" b="1" dirty="0" smtClean="0">
                <a:solidFill>
                  <a:srgbClr val="FF0000"/>
                </a:solidFill>
                <a:latin typeface="+mn-lt"/>
                <a:sym typeface="Wingdings" panose="05000000000000000000" pitchFamily="2" charset="2"/>
              </a:rPr>
              <a:t>Label as 7.8 &amp; 11/7</a:t>
            </a:r>
            <a:endParaRPr lang="en-US" sz="3000" b="1" dirty="0">
              <a:solidFill>
                <a:srgbClr val="FF0000"/>
              </a:solidFill>
              <a:latin typeface="+mn-lt"/>
            </a:endParaRPr>
          </a:p>
        </p:txBody>
      </p:sp>
      <p:sp>
        <p:nvSpPr>
          <p:cNvPr id="3" name="Content Placeholder 2"/>
          <p:cNvSpPr>
            <a:spLocks noGrp="1"/>
          </p:cNvSpPr>
          <p:nvPr>
            <p:ph idx="1"/>
          </p:nvPr>
        </p:nvSpPr>
        <p:spPr>
          <a:xfrm>
            <a:off x="0" y="371699"/>
            <a:ext cx="12192000" cy="6486301"/>
          </a:xfrm>
        </p:spPr>
        <p:txBody>
          <a:bodyPr>
            <a:noAutofit/>
          </a:bodyPr>
          <a:lstStyle/>
          <a:p>
            <a:pPr>
              <a:spcBef>
                <a:spcPts val="100"/>
              </a:spcBef>
              <a:buFont typeface="Wingdings" panose="05000000000000000000" pitchFamily="2" charset="2"/>
              <a:buChar char="§"/>
            </a:pPr>
            <a:r>
              <a:rPr lang="en-US" sz="2700" b="1" u="sng" dirty="0" smtClean="0">
                <a:solidFill>
                  <a:schemeClr val="bg2">
                    <a:lumMod val="10000"/>
                  </a:schemeClr>
                </a:solidFill>
              </a:rPr>
              <a:t>MARKET ECONOMY / CAPITALISM / FREE ENTERPRISE</a:t>
            </a:r>
            <a:r>
              <a:rPr lang="en-US" sz="2700" b="1" dirty="0" smtClean="0">
                <a:solidFill>
                  <a:schemeClr val="bg2">
                    <a:lumMod val="10000"/>
                  </a:schemeClr>
                </a:solidFill>
              </a:rPr>
              <a:t>: </a:t>
            </a:r>
            <a:r>
              <a:rPr lang="en-US" sz="2700" b="1" dirty="0" err="1" smtClean="0">
                <a:solidFill>
                  <a:schemeClr val="bg2">
                    <a:lumMod val="10000"/>
                  </a:schemeClr>
                </a:solidFill>
              </a:rPr>
              <a:t>indvs</a:t>
            </a:r>
            <a:r>
              <a:rPr lang="en-US" sz="2700" b="1" dirty="0" smtClean="0">
                <a:solidFill>
                  <a:schemeClr val="bg2">
                    <a:lumMod val="10000"/>
                  </a:schemeClr>
                </a:solidFill>
              </a:rPr>
              <a:t> &amp; businesses make all major economic decisions</a:t>
            </a:r>
          </a:p>
          <a:p>
            <a:pPr>
              <a:spcBef>
                <a:spcPts val="100"/>
              </a:spcBef>
              <a:buFont typeface="Wingdings" panose="05000000000000000000" pitchFamily="2" charset="2"/>
              <a:buChar char="§"/>
            </a:pPr>
            <a:r>
              <a:rPr lang="en-US" sz="2700" b="1" u="sng" dirty="0" smtClean="0">
                <a:solidFill>
                  <a:schemeClr val="bg2">
                    <a:lumMod val="10000"/>
                  </a:schemeClr>
                </a:solidFill>
              </a:rPr>
              <a:t>PROFIT MOTIVE</a:t>
            </a:r>
            <a:r>
              <a:rPr lang="en-US" sz="2700" b="1" dirty="0" smtClean="0">
                <a:solidFill>
                  <a:schemeClr val="bg2">
                    <a:lumMod val="10000"/>
                  </a:schemeClr>
                </a:solidFill>
              </a:rPr>
              <a:t>: force that drives </a:t>
            </a:r>
            <a:r>
              <a:rPr lang="en-US" sz="2700" b="1" dirty="0" err="1" smtClean="0">
                <a:solidFill>
                  <a:schemeClr val="bg2">
                    <a:lumMod val="10000"/>
                  </a:schemeClr>
                </a:solidFill>
              </a:rPr>
              <a:t>indvs</a:t>
            </a:r>
            <a:r>
              <a:rPr lang="en-US" sz="2700" b="1" dirty="0" smtClean="0">
                <a:solidFill>
                  <a:schemeClr val="bg2">
                    <a:lumMod val="10000"/>
                  </a:schemeClr>
                </a:solidFill>
              </a:rPr>
              <a:t> &amp; businesses to work hard &amp; take risks</a:t>
            </a:r>
            <a:endParaRPr lang="en-US" sz="2700" b="1" u="sng" dirty="0" smtClean="0">
              <a:solidFill>
                <a:schemeClr val="bg2">
                  <a:lumMod val="10000"/>
                </a:schemeClr>
              </a:solidFill>
            </a:endParaRPr>
          </a:p>
          <a:p>
            <a:pPr>
              <a:spcBef>
                <a:spcPts val="100"/>
              </a:spcBef>
              <a:buFont typeface="Wingdings" panose="05000000000000000000" pitchFamily="2" charset="2"/>
              <a:buChar char="§"/>
            </a:pPr>
            <a:r>
              <a:rPr lang="en-US" sz="2700" b="1" u="sng" dirty="0" smtClean="0">
                <a:solidFill>
                  <a:schemeClr val="bg2">
                    <a:lumMod val="10000"/>
                  </a:schemeClr>
                </a:solidFill>
              </a:rPr>
              <a:t>CONSUMER SOVEREIGNTY</a:t>
            </a:r>
            <a:r>
              <a:rPr lang="en-US" sz="2700" b="1" dirty="0" smtClean="0">
                <a:solidFill>
                  <a:schemeClr val="bg2">
                    <a:lumMod val="10000"/>
                  </a:schemeClr>
                </a:solidFill>
              </a:rPr>
              <a:t>: consumers decide what businesses should produce</a:t>
            </a:r>
          </a:p>
          <a:p>
            <a:pPr>
              <a:spcBef>
                <a:spcPts val="100"/>
              </a:spcBef>
              <a:buFont typeface="Wingdings" panose="05000000000000000000" pitchFamily="2" charset="2"/>
              <a:buChar char="§"/>
            </a:pPr>
            <a:r>
              <a:rPr lang="en-US" sz="2700" b="1" i="1" u="sng" dirty="0" smtClean="0">
                <a:solidFill>
                  <a:schemeClr val="bg2">
                    <a:lumMod val="10000"/>
                  </a:schemeClr>
                </a:solidFill>
              </a:rPr>
              <a:t>LAISSEZ-FAIRE</a:t>
            </a:r>
            <a:r>
              <a:rPr lang="en-US" sz="2700" b="1" dirty="0" smtClean="0">
                <a:solidFill>
                  <a:schemeClr val="bg2">
                    <a:lumMod val="10000"/>
                  </a:schemeClr>
                </a:solidFill>
              </a:rPr>
              <a:t>: Smith’s idea that </a:t>
            </a:r>
            <a:r>
              <a:rPr lang="en-US" sz="2700" b="1" dirty="0" err="1" smtClean="0">
                <a:solidFill>
                  <a:schemeClr val="bg2">
                    <a:lumMod val="10000"/>
                  </a:schemeClr>
                </a:solidFill>
              </a:rPr>
              <a:t>govt</a:t>
            </a:r>
            <a:r>
              <a:rPr lang="en-US" sz="2700" b="1" dirty="0" smtClean="0">
                <a:solidFill>
                  <a:schemeClr val="bg2">
                    <a:lumMod val="10000"/>
                  </a:schemeClr>
                </a:solidFill>
              </a:rPr>
              <a:t> shouldn’t interfere w/ economic decisions of </a:t>
            </a:r>
            <a:r>
              <a:rPr lang="en-US" sz="2700" b="1" dirty="0" err="1" smtClean="0">
                <a:solidFill>
                  <a:schemeClr val="bg2">
                    <a:lumMod val="10000"/>
                  </a:schemeClr>
                </a:solidFill>
              </a:rPr>
              <a:t>indvs</a:t>
            </a:r>
            <a:r>
              <a:rPr lang="en-US" sz="2700" b="1" dirty="0" smtClean="0">
                <a:solidFill>
                  <a:schemeClr val="bg2">
                    <a:lumMod val="10000"/>
                  </a:schemeClr>
                </a:solidFill>
              </a:rPr>
              <a:t> &amp; businesses</a:t>
            </a:r>
          </a:p>
          <a:p>
            <a:pPr>
              <a:spcBef>
                <a:spcPts val="100"/>
              </a:spcBef>
              <a:buFont typeface="Wingdings" panose="05000000000000000000" pitchFamily="2" charset="2"/>
              <a:buChar char="§"/>
            </a:pPr>
            <a:r>
              <a:rPr lang="en-US" sz="2700" b="1" u="sng" dirty="0" smtClean="0">
                <a:solidFill>
                  <a:schemeClr val="bg2">
                    <a:lumMod val="10000"/>
                  </a:schemeClr>
                </a:solidFill>
              </a:rPr>
              <a:t>INVISIBLE HAND</a:t>
            </a:r>
            <a:r>
              <a:rPr lang="en-US" sz="2700" b="1" dirty="0" smtClean="0">
                <a:solidFill>
                  <a:schemeClr val="bg2">
                    <a:lumMod val="10000"/>
                  </a:schemeClr>
                </a:solidFill>
              </a:rPr>
              <a:t>: Smith’s idea that </a:t>
            </a:r>
            <a:r>
              <a:rPr lang="en-US" sz="2700" b="1" dirty="0" err="1" smtClean="0">
                <a:solidFill>
                  <a:schemeClr val="bg2">
                    <a:lumMod val="10000"/>
                  </a:schemeClr>
                </a:solidFill>
              </a:rPr>
              <a:t>indvs</a:t>
            </a:r>
            <a:r>
              <a:rPr lang="en-US" sz="2700" b="1" dirty="0" smtClean="0">
                <a:solidFill>
                  <a:schemeClr val="bg2">
                    <a:lumMod val="10000"/>
                  </a:schemeClr>
                </a:solidFill>
              </a:rPr>
              <a:t> &amp; businesses produce goods/services, not out of kindness, but out of self-interest</a:t>
            </a:r>
          </a:p>
          <a:p>
            <a:pPr>
              <a:spcBef>
                <a:spcPts val="100"/>
              </a:spcBef>
              <a:buFont typeface="Wingdings" panose="05000000000000000000" pitchFamily="2" charset="2"/>
              <a:buChar char="§"/>
            </a:pPr>
            <a:r>
              <a:rPr lang="en-US" sz="2700" b="1" u="sng" dirty="0" smtClean="0">
                <a:solidFill>
                  <a:schemeClr val="bg2">
                    <a:lumMod val="10000"/>
                  </a:schemeClr>
                </a:solidFill>
              </a:rPr>
              <a:t>COMMAND ECONOMY / COMMUNISM</a:t>
            </a:r>
            <a:r>
              <a:rPr lang="en-US" sz="2700" b="1" dirty="0" smtClean="0">
                <a:solidFill>
                  <a:schemeClr val="bg2">
                    <a:lumMod val="10000"/>
                  </a:schemeClr>
                </a:solidFill>
              </a:rPr>
              <a:t>: </a:t>
            </a:r>
            <a:r>
              <a:rPr lang="en-US" sz="2700" b="1" dirty="0" err="1" smtClean="0">
                <a:solidFill>
                  <a:schemeClr val="bg2">
                    <a:lumMod val="10000"/>
                  </a:schemeClr>
                </a:solidFill>
              </a:rPr>
              <a:t>govt</a:t>
            </a:r>
            <a:r>
              <a:rPr lang="en-US" sz="2700" b="1" dirty="0" smtClean="0">
                <a:solidFill>
                  <a:schemeClr val="bg2">
                    <a:lumMod val="10000"/>
                  </a:schemeClr>
                </a:solidFill>
              </a:rPr>
              <a:t> makes all major economic decisions</a:t>
            </a:r>
          </a:p>
          <a:p>
            <a:pPr>
              <a:spcBef>
                <a:spcPts val="100"/>
              </a:spcBef>
              <a:buFont typeface="Wingdings" panose="05000000000000000000" pitchFamily="2" charset="2"/>
              <a:buChar char="§"/>
            </a:pPr>
            <a:r>
              <a:rPr lang="en-US" sz="2700" b="1" u="sng" dirty="0" smtClean="0">
                <a:solidFill>
                  <a:schemeClr val="bg2">
                    <a:lumMod val="10000"/>
                  </a:schemeClr>
                </a:solidFill>
              </a:rPr>
              <a:t>CENTRAL PLANNING</a:t>
            </a:r>
            <a:r>
              <a:rPr lang="en-US" sz="2700" b="1" dirty="0" smtClean="0">
                <a:solidFill>
                  <a:schemeClr val="bg2">
                    <a:lumMod val="10000"/>
                  </a:schemeClr>
                </a:solidFill>
              </a:rPr>
              <a:t>: central </a:t>
            </a:r>
            <a:r>
              <a:rPr lang="en-US" sz="2700" b="1" dirty="0" err="1" smtClean="0">
                <a:solidFill>
                  <a:schemeClr val="bg2">
                    <a:lumMod val="10000"/>
                  </a:schemeClr>
                </a:solidFill>
              </a:rPr>
              <a:t>govts</a:t>
            </a:r>
            <a:r>
              <a:rPr lang="en-US" sz="2700" b="1" dirty="0" smtClean="0">
                <a:solidFill>
                  <a:schemeClr val="bg2">
                    <a:lumMod val="10000"/>
                  </a:schemeClr>
                </a:solidFill>
              </a:rPr>
              <a:t> make all of the decisions about what, how, &amp; for whom to produce</a:t>
            </a:r>
          </a:p>
          <a:p>
            <a:pPr>
              <a:spcBef>
                <a:spcPts val="100"/>
              </a:spcBef>
              <a:buFont typeface="Wingdings" panose="05000000000000000000" pitchFamily="2" charset="2"/>
              <a:buChar char="§"/>
            </a:pPr>
            <a:r>
              <a:rPr lang="en-US" sz="2700" b="1" u="sng" dirty="0" smtClean="0">
                <a:solidFill>
                  <a:schemeClr val="bg2">
                    <a:lumMod val="10000"/>
                  </a:schemeClr>
                </a:solidFill>
              </a:rPr>
              <a:t>MIXED ECONOMY</a:t>
            </a:r>
            <a:r>
              <a:rPr lang="en-US" sz="2700" b="1" dirty="0" smtClean="0">
                <a:solidFill>
                  <a:schemeClr val="bg2">
                    <a:lumMod val="10000"/>
                  </a:schemeClr>
                </a:solidFill>
              </a:rPr>
              <a:t>: where BOTH </a:t>
            </a:r>
            <a:r>
              <a:rPr lang="en-US" sz="2700" b="1" dirty="0" err="1" smtClean="0">
                <a:solidFill>
                  <a:schemeClr val="bg2">
                    <a:lumMod val="10000"/>
                  </a:schemeClr>
                </a:solidFill>
              </a:rPr>
              <a:t>govt</a:t>
            </a:r>
            <a:r>
              <a:rPr lang="en-US" sz="2700" b="1" dirty="0" smtClean="0">
                <a:solidFill>
                  <a:schemeClr val="bg2">
                    <a:lumMod val="10000"/>
                  </a:schemeClr>
                </a:solidFill>
              </a:rPr>
              <a:t> &amp; </a:t>
            </a:r>
            <a:r>
              <a:rPr lang="en-US" sz="2700" b="1" dirty="0" err="1" smtClean="0">
                <a:solidFill>
                  <a:schemeClr val="bg2">
                    <a:lumMod val="10000"/>
                  </a:schemeClr>
                </a:solidFill>
              </a:rPr>
              <a:t>indvs</a:t>
            </a:r>
            <a:r>
              <a:rPr lang="en-US" sz="2700" b="1" dirty="0" smtClean="0">
                <a:solidFill>
                  <a:schemeClr val="bg2">
                    <a:lumMod val="10000"/>
                  </a:schemeClr>
                </a:solidFill>
              </a:rPr>
              <a:t>/businesses make economic decisions</a:t>
            </a:r>
          </a:p>
          <a:p>
            <a:pPr>
              <a:spcBef>
                <a:spcPts val="100"/>
              </a:spcBef>
              <a:buFont typeface="Wingdings" panose="05000000000000000000" pitchFamily="2" charset="2"/>
              <a:buChar char="§"/>
            </a:pPr>
            <a:r>
              <a:rPr lang="en-US" sz="2700" b="1" u="sng" dirty="0" smtClean="0">
                <a:solidFill>
                  <a:schemeClr val="bg2">
                    <a:lumMod val="10000"/>
                  </a:schemeClr>
                </a:solidFill>
              </a:rPr>
              <a:t>SOCIALISM</a:t>
            </a:r>
            <a:r>
              <a:rPr lang="en-US" sz="2700" b="1" dirty="0" smtClean="0">
                <a:solidFill>
                  <a:schemeClr val="bg2">
                    <a:lumMod val="10000"/>
                  </a:schemeClr>
                </a:solidFill>
              </a:rPr>
              <a:t>: some factors of production owned/controlled by </a:t>
            </a:r>
            <a:r>
              <a:rPr lang="en-US" sz="2700" b="1" dirty="0" err="1" smtClean="0">
                <a:solidFill>
                  <a:schemeClr val="bg2">
                    <a:lumMod val="10000"/>
                  </a:schemeClr>
                </a:solidFill>
              </a:rPr>
              <a:t>govt</a:t>
            </a:r>
            <a:r>
              <a:rPr lang="en-US" sz="2700" b="1" dirty="0" smtClean="0">
                <a:solidFill>
                  <a:schemeClr val="bg2">
                    <a:lumMod val="10000"/>
                  </a:schemeClr>
                </a:solidFill>
              </a:rPr>
              <a:t> &amp; others are by </a:t>
            </a:r>
            <a:r>
              <a:rPr lang="en-US" sz="2700" b="1" dirty="0" err="1" smtClean="0">
                <a:solidFill>
                  <a:schemeClr val="bg2">
                    <a:lumMod val="10000"/>
                  </a:schemeClr>
                </a:solidFill>
              </a:rPr>
              <a:t>indvs</a:t>
            </a:r>
            <a:r>
              <a:rPr lang="en-US" sz="2700" b="1" dirty="0" smtClean="0">
                <a:solidFill>
                  <a:schemeClr val="bg2">
                    <a:lumMod val="10000"/>
                  </a:schemeClr>
                </a:solidFill>
              </a:rPr>
              <a:t>/business</a:t>
            </a:r>
            <a:endParaRPr lang="en-US" sz="2700" b="1" u="sng" dirty="0" smtClean="0">
              <a:solidFill>
                <a:schemeClr val="bg2">
                  <a:lumMod val="10000"/>
                </a:schemeClr>
              </a:solidFill>
            </a:endParaRPr>
          </a:p>
          <a:p>
            <a:pPr>
              <a:spcBef>
                <a:spcPts val="100"/>
              </a:spcBef>
              <a:buFont typeface="Wingdings" panose="05000000000000000000" pitchFamily="2" charset="2"/>
              <a:buChar char="§"/>
            </a:pPr>
            <a:r>
              <a:rPr lang="en-US" sz="2700" b="1" u="sng" dirty="0" smtClean="0">
                <a:solidFill>
                  <a:schemeClr val="bg2">
                    <a:lumMod val="10000"/>
                  </a:schemeClr>
                </a:solidFill>
              </a:rPr>
              <a:t>KEYNESIANISM</a:t>
            </a:r>
            <a:r>
              <a:rPr lang="en-US" sz="2700" b="1" dirty="0" smtClean="0">
                <a:solidFill>
                  <a:schemeClr val="bg2">
                    <a:lumMod val="10000"/>
                  </a:schemeClr>
                </a:solidFill>
              </a:rPr>
              <a:t>: idea that </a:t>
            </a:r>
            <a:r>
              <a:rPr lang="en-US" sz="2700" b="1" dirty="0" err="1" smtClean="0">
                <a:solidFill>
                  <a:schemeClr val="bg2">
                    <a:lumMod val="10000"/>
                  </a:schemeClr>
                </a:solidFill>
              </a:rPr>
              <a:t>govt</a:t>
            </a:r>
            <a:r>
              <a:rPr lang="en-US" sz="2700" b="1" dirty="0" smtClean="0">
                <a:solidFill>
                  <a:schemeClr val="bg2">
                    <a:lumMod val="10000"/>
                  </a:schemeClr>
                </a:solidFill>
              </a:rPr>
              <a:t> should step in &amp; provide income to people during economic downturns to promote economic recovery/growth</a:t>
            </a:r>
          </a:p>
          <a:p>
            <a:pPr>
              <a:spcBef>
                <a:spcPts val="100"/>
              </a:spcBef>
              <a:buFont typeface="Wingdings" panose="05000000000000000000" pitchFamily="2" charset="2"/>
              <a:buChar char="§"/>
            </a:pPr>
            <a:r>
              <a:rPr lang="en-US" sz="2700" b="1" u="sng" dirty="0" smtClean="0">
                <a:solidFill>
                  <a:schemeClr val="bg2">
                    <a:lumMod val="10000"/>
                  </a:schemeClr>
                </a:solidFill>
              </a:rPr>
              <a:t>TRADITIONAL ECONOMY</a:t>
            </a:r>
            <a:r>
              <a:rPr lang="en-US" sz="2700" b="1" dirty="0" smtClean="0">
                <a:solidFill>
                  <a:schemeClr val="bg2">
                    <a:lumMod val="10000"/>
                  </a:schemeClr>
                </a:solidFill>
              </a:rPr>
              <a:t>: economic decisions are based on customs &amp; habits</a:t>
            </a:r>
          </a:p>
        </p:txBody>
      </p:sp>
    </p:spTree>
    <p:extLst>
      <p:ext uri="{BB962C8B-B14F-4D97-AF65-F5344CB8AC3E}">
        <p14:creationId xmlns:p14="http://schemas.microsoft.com/office/powerpoint/2010/main" val="21013341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7.8 – TYPES OF ECONOMIES</a:t>
            </a:r>
            <a:endParaRPr lang="en-US" b="1" dirty="0">
              <a:solidFill>
                <a:srgbClr val="FF0000"/>
              </a:solidFill>
            </a:endParaRPr>
          </a:p>
        </p:txBody>
      </p:sp>
      <p:sp>
        <p:nvSpPr>
          <p:cNvPr id="3" name="Content Placeholder 2"/>
          <p:cNvSpPr>
            <a:spLocks noGrp="1"/>
          </p:cNvSpPr>
          <p:nvPr>
            <p:ph idx="1"/>
          </p:nvPr>
        </p:nvSpPr>
        <p:spPr>
          <a:xfrm>
            <a:off x="0" y="457201"/>
            <a:ext cx="12192000" cy="6400799"/>
          </a:xfrm>
        </p:spPr>
        <p:txBody>
          <a:bodyPr>
            <a:noAutofit/>
          </a:bodyPr>
          <a:lstStyle/>
          <a:p>
            <a:r>
              <a:rPr lang="en-US" sz="3000" b="1" dirty="0"/>
              <a:t>There are four main types of economic systems:</a:t>
            </a:r>
          </a:p>
          <a:p>
            <a:pPr lvl="1"/>
            <a:r>
              <a:rPr lang="en-US" sz="3000" b="1" dirty="0" smtClean="0"/>
              <a:t>FREE MARKET ECONOMY / CAPITALISM</a:t>
            </a:r>
            <a:endParaRPr lang="en-US" sz="3000" b="1" dirty="0"/>
          </a:p>
          <a:p>
            <a:pPr lvl="1"/>
            <a:r>
              <a:rPr lang="en-US" sz="3000" b="1" dirty="0" smtClean="0"/>
              <a:t>COMMAND ECONOMY / COMMUNISM</a:t>
            </a:r>
            <a:endParaRPr lang="en-US" sz="3000" b="1" dirty="0"/>
          </a:p>
          <a:p>
            <a:pPr lvl="1"/>
            <a:r>
              <a:rPr lang="en-US" sz="3000" b="1" dirty="0" smtClean="0"/>
              <a:t>MIXED ECONOMY</a:t>
            </a:r>
            <a:endParaRPr lang="en-US" sz="3000" b="1" dirty="0"/>
          </a:p>
          <a:p>
            <a:pPr lvl="1"/>
            <a:r>
              <a:rPr lang="en-US" sz="3000" b="1" dirty="0" smtClean="0"/>
              <a:t>TRADITIONAL ECONOMY</a:t>
            </a:r>
            <a:endParaRPr lang="en-US" sz="3000" b="1" dirty="0"/>
          </a:p>
        </p:txBody>
      </p:sp>
    </p:spTree>
    <p:extLst>
      <p:ext uri="{BB962C8B-B14F-4D97-AF65-F5344CB8AC3E}">
        <p14:creationId xmlns:p14="http://schemas.microsoft.com/office/powerpoint/2010/main" val="1388350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§7.1 – FUNDAMENTALS OF ECONOMICS </a:t>
            </a:r>
            <a:r>
              <a:rPr lang="en-US" b="1" dirty="0" smtClean="0">
                <a:solidFill>
                  <a:srgbClr val="FF0000"/>
                </a:solidFill>
                <a:latin typeface="+mn-lt"/>
              </a:rPr>
              <a:t>(P. 524-525)</a:t>
            </a:r>
            <a:endParaRPr lang="en-US" b="1" dirty="0">
              <a:solidFill>
                <a:srgbClr val="FF0000"/>
              </a:solidFill>
              <a:latin typeface="+mn-lt"/>
            </a:endParaRPr>
          </a:p>
        </p:txBody>
      </p:sp>
      <p:sp>
        <p:nvSpPr>
          <p:cNvPr id="3" name="Content Placeholder 2"/>
          <p:cNvSpPr>
            <a:spLocks noGrp="1"/>
          </p:cNvSpPr>
          <p:nvPr>
            <p:ph idx="1"/>
          </p:nvPr>
        </p:nvSpPr>
        <p:spPr>
          <a:xfrm>
            <a:off x="0" y="495300"/>
            <a:ext cx="12192000" cy="6362699"/>
          </a:xfrm>
        </p:spPr>
        <p:txBody>
          <a:bodyPr>
            <a:noAutofit/>
          </a:bodyPr>
          <a:lstStyle/>
          <a:p>
            <a:pPr lvl="0">
              <a:buFont typeface="Wingdings" panose="05000000000000000000" pitchFamily="2" charset="2"/>
              <a:buChar char="§"/>
            </a:pPr>
            <a:r>
              <a:rPr lang="en-US" sz="2700" b="1" dirty="0">
                <a:solidFill>
                  <a:srgbClr val="0070C0"/>
                </a:solidFill>
              </a:rPr>
              <a:t>Increase in productivity </a:t>
            </a:r>
            <a:r>
              <a:rPr lang="en-US" sz="2700" b="1" dirty="0"/>
              <a:t>can result from:</a:t>
            </a:r>
          </a:p>
          <a:p>
            <a:pPr lvl="1">
              <a:buFont typeface="Wingdings" panose="05000000000000000000" pitchFamily="2" charset="2"/>
              <a:buChar char="§"/>
            </a:pPr>
            <a:r>
              <a:rPr lang="en-US" sz="2700" b="1" i="1" u="sng" dirty="0">
                <a:solidFill>
                  <a:srgbClr val="0070C0"/>
                </a:solidFill>
              </a:rPr>
              <a:t>Specialization</a:t>
            </a:r>
            <a:r>
              <a:rPr lang="en-US" sz="2700" b="1" dirty="0"/>
              <a:t>: when </a:t>
            </a:r>
            <a:r>
              <a:rPr lang="en-US" sz="2700" b="1" dirty="0" smtClean="0"/>
              <a:t>PEOPLE, BUSINESSES, REGIONS, </a:t>
            </a:r>
            <a:r>
              <a:rPr lang="en-US" sz="2700" b="1" dirty="0"/>
              <a:t>or even entire </a:t>
            </a:r>
            <a:r>
              <a:rPr lang="en-US" sz="2700" b="1" dirty="0" smtClean="0"/>
              <a:t>COUNTRIES </a:t>
            </a:r>
            <a:r>
              <a:rPr lang="en-US" sz="2700" b="1" dirty="0" smtClean="0">
                <a:solidFill>
                  <a:srgbClr val="0070C0"/>
                </a:solidFill>
              </a:rPr>
              <a:t>concentrate </a:t>
            </a:r>
            <a:r>
              <a:rPr lang="en-US" sz="2700" b="1" dirty="0">
                <a:solidFill>
                  <a:srgbClr val="0070C0"/>
                </a:solidFill>
              </a:rPr>
              <a:t>on producing goods and services that they can produce </a:t>
            </a:r>
            <a:r>
              <a:rPr lang="en-US" sz="2700" b="1" dirty="0" smtClean="0">
                <a:solidFill>
                  <a:srgbClr val="0070C0"/>
                </a:solidFill>
              </a:rPr>
              <a:t>BETTER than </a:t>
            </a:r>
            <a:r>
              <a:rPr lang="en-US" sz="2700" b="1" dirty="0">
                <a:solidFill>
                  <a:srgbClr val="0070C0"/>
                </a:solidFill>
              </a:rPr>
              <a:t>anyone else</a:t>
            </a:r>
          </a:p>
          <a:p>
            <a:pPr lvl="2">
              <a:buFont typeface="Wingdings" panose="05000000000000000000" pitchFamily="2" charset="2"/>
              <a:buChar char="§"/>
            </a:pPr>
            <a:r>
              <a:rPr lang="en-US" sz="2700" b="1" dirty="0"/>
              <a:t>As a result, </a:t>
            </a:r>
            <a:r>
              <a:rPr lang="en-US" sz="2700" b="1" dirty="0">
                <a:solidFill>
                  <a:srgbClr val="0070C0"/>
                </a:solidFill>
              </a:rPr>
              <a:t>nearly everyone </a:t>
            </a:r>
            <a:r>
              <a:rPr lang="en-US" sz="2700" b="1" dirty="0" smtClean="0">
                <a:solidFill>
                  <a:srgbClr val="0070C0"/>
                </a:solidFill>
              </a:rPr>
              <a:t>DEPENDS upon OTHERS </a:t>
            </a:r>
            <a:r>
              <a:rPr lang="en-US" sz="2700" b="1" dirty="0">
                <a:solidFill>
                  <a:srgbClr val="0070C0"/>
                </a:solidFill>
              </a:rPr>
              <a:t>to produce the things they </a:t>
            </a:r>
            <a:r>
              <a:rPr lang="en-US" sz="2700" b="1" dirty="0" smtClean="0">
                <a:solidFill>
                  <a:srgbClr val="0070C0"/>
                </a:solidFill>
              </a:rPr>
              <a:t>CONSUME</a:t>
            </a:r>
            <a:endParaRPr lang="en-US" sz="2700" b="1" dirty="0">
              <a:solidFill>
                <a:srgbClr val="0070C0"/>
              </a:solidFill>
            </a:endParaRPr>
          </a:p>
          <a:p>
            <a:pPr lvl="2">
              <a:buFont typeface="Wingdings" panose="05000000000000000000" pitchFamily="2" charset="2"/>
              <a:buChar char="§"/>
            </a:pPr>
            <a:r>
              <a:rPr lang="en-US" sz="2700" b="1" dirty="0"/>
              <a:t>When people specialize, they are usually far more </a:t>
            </a:r>
            <a:r>
              <a:rPr lang="en-US" sz="2700" b="1" dirty="0" smtClean="0"/>
              <a:t>PRODUCTIVE than </a:t>
            </a:r>
            <a:r>
              <a:rPr lang="en-US" sz="2700" b="1" dirty="0"/>
              <a:t>if they attempt to do </a:t>
            </a:r>
            <a:r>
              <a:rPr lang="en-US" sz="2700" b="1" dirty="0" smtClean="0"/>
              <a:t>MANY THINGS</a:t>
            </a:r>
            <a:endParaRPr lang="en-US" sz="2700" b="1" dirty="0"/>
          </a:p>
          <a:p>
            <a:pPr lvl="1">
              <a:buFont typeface="Wingdings" panose="05000000000000000000" pitchFamily="2" charset="2"/>
              <a:buChar char="§"/>
            </a:pPr>
            <a:r>
              <a:rPr lang="en-US" sz="2700" b="1" i="1" u="sng" dirty="0">
                <a:solidFill>
                  <a:srgbClr val="0070C0"/>
                </a:solidFill>
              </a:rPr>
              <a:t>Division of labor</a:t>
            </a:r>
            <a:r>
              <a:rPr lang="en-US" sz="2700" b="1" dirty="0"/>
              <a:t>: </a:t>
            </a:r>
            <a:r>
              <a:rPr lang="en-US" sz="2700" b="1" dirty="0" smtClean="0">
                <a:solidFill>
                  <a:srgbClr val="0070C0"/>
                </a:solidFill>
              </a:rPr>
              <a:t>BREAKING DOWN </a:t>
            </a:r>
            <a:r>
              <a:rPr lang="en-US" sz="2700" b="1" dirty="0">
                <a:solidFill>
                  <a:srgbClr val="0070C0"/>
                </a:solidFill>
              </a:rPr>
              <a:t>job into </a:t>
            </a:r>
            <a:r>
              <a:rPr lang="en-US" sz="2700" b="1" dirty="0" smtClean="0">
                <a:solidFill>
                  <a:srgbClr val="0070C0"/>
                </a:solidFill>
              </a:rPr>
              <a:t>SMALLER </a:t>
            </a:r>
            <a:r>
              <a:rPr lang="en-US" sz="2700" b="1" dirty="0">
                <a:solidFill>
                  <a:srgbClr val="0070C0"/>
                </a:solidFill>
              </a:rPr>
              <a:t>tasks performed by different </a:t>
            </a:r>
            <a:r>
              <a:rPr lang="en-US" sz="2700" b="1" dirty="0" smtClean="0">
                <a:solidFill>
                  <a:srgbClr val="0070C0"/>
                </a:solidFill>
              </a:rPr>
              <a:t>WORKERS</a:t>
            </a:r>
            <a:endParaRPr lang="en-US" sz="2700" b="1" dirty="0">
              <a:solidFill>
                <a:srgbClr val="0070C0"/>
              </a:solidFill>
            </a:endParaRPr>
          </a:p>
          <a:p>
            <a:pPr lvl="2">
              <a:buFont typeface="Wingdings" panose="05000000000000000000" pitchFamily="2" charset="2"/>
              <a:buChar char="§"/>
            </a:pPr>
            <a:r>
              <a:rPr lang="en-US" sz="2700" b="1" dirty="0">
                <a:solidFill>
                  <a:srgbClr val="0070C0"/>
                </a:solidFill>
              </a:rPr>
              <a:t>Each person does the tasks for which they are </a:t>
            </a:r>
            <a:r>
              <a:rPr lang="en-US" sz="2700" b="1" dirty="0" smtClean="0">
                <a:solidFill>
                  <a:srgbClr val="0070C0"/>
                </a:solidFill>
              </a:rPr>
              <a:t>BEST SUITED</a:t>
            </a:r>
            <a:endParaRPr lang="en-US" sz="2700" b="1" dirty="0">
              <a:solidFill>
                <a:srgbClr val="0070C0"/>
              </a:solidFill>
            </a:endParaRPr>
          </a:p>
          <a:p>
            <a:pPr lvl="2">
              <a:buFont typeface="Wingdings" panose="05000000000000000000" pitchFamily="2" charset="2"/>
              <a:buChar char="§"/>
            </a:pPr>
            <a:r>
              <a:rPr lang="en-US" sz="2700" b="1" dirty="0"/>
              <a:t>Even if different people are equally suited, breaking down tasks can improve productivity, because one could </a:t>
            </a:r>
            <a:r>
              <a:rPr lang="en-US" sz="2700" b="1" dirty="0" smtClean="0"/>
              <a:t>DEVELOP BETTER TECHNIQUES </a:t>
            </a:r>
            <a:r>
              <a:rPr lang="en-US" sz="2700" b="1" dirty="0"/>
              <a:t>for their assigned task</a:t>
            </a:r>
          </a:p>
          <a:p>
            <a:pPr lvl="2">
              <a:buFont typeface="Wingdings" panose="05000000000000000000" pitchFamily="2" charset="2"/>
              <a:buChar char="§"/>
            </a:pPr>
            <a:r>
              <a:rPr lang="en-US" sz="2700" b="1" dirty="0"/>
              <a:t>Ex.: </a:t>
            </a:r>
            <a:r>
              <a:rPr lang="en-US" sz="2700" b="1" dirty="0" smtClean="0"/>
              <a:t>ASSEMBLY LINE</a:t>
            </a:r>
            <a:endParaRPr lang="en-US" sz="2700" b="1" dirty="0"/>
          </a:p>
        </p:txBody>
      </p:sp>
    </p:spTree>
    <p:extLst>
      <p:ext uri="{BB962C8B-B14F-4D97-AF65-F5344CB8AC3E}">
        <p14:creationId xmlns:p14="http://schemas.microsoft.com/office/powerpoint/2010/main" val="428687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7.8 – MARKET ECONOMIES</a:t>
            </a:r>
            <a:endParaRPr lang="en-US" b="1" dirty="0">
              <a:solidFill>
                <a:srgbClr val="FF0000"/>
              </a:solidFill>
            </a:endParaRPr>
          </a:p>
        </p:txBody>
      </p:sp>
      <p:sp>
        <p:nvSpPr>
          <p:cNvPr id="3" name="Content Placeholder 2"/>
          <p:cNvSpPr>
            <a:spLocks noGrp="1"/>
          </p:cNvSpPr>
          <p:nvPr>
            <p:ph idx="1"/>
          </p:nvPr>
        </p:nvSpPr>
        <p:spPr>
          <a:xfrm>
            <a:off x="0" y="370115"/>
            <a:ext cx="12192000" cy="6487886"/>
          </a:xfrm>
        </p:spPr>
        <p:txBody>
          <a:bodyPr>
            <a:noAutofit/>
          </a:bodyPr>
          <a:lstStyle/>
          <a:p>
            <a:pPr marL="0" indent="0">
              <a:spcBef>
                <a:spcPts val="0"/>
              </a:spcBef>
              <a:buNone/>
            </a:pPr>
            <a:r>
              <a:rPr lang="en-US" sz="2600" b="1" dirty="0">
                <a:solidFill>
                  <a:srgbClr val="0070C0"/>
                </a:solidFill>
              </a:rPr>
              <a:t>MARKET</a:t>
            </a:r>
            <a:r>
              <a:rPr lang="en-US" sz="2600" b="1" dirty="0"/>
              <a:t> ECONOMIES / </a:t>
            </a:r>
            <a:r>
              <a:rPr lang="en-US" sz="2600" b="1" dirty="0" smtClean="0">
                <a:solidFill>
                  <a:srgbClr val="0070C0"/>
                </a:solidFill>
              </a:rPr>
              <a:t>CAPITALISM </a:t>
            </a:r>
            <a:r>
              <a:rPr lang="en-US" sz="2600" b="1" dirty="0">
                <a:solidFill>
                  <a:srgbClr val="0070C0"/>
                </a:solidFill>
              </a:rPr>
              <a:t>/ </a:t>
            </a:r>
            <a:r>
              <a:rPr lang="en-US" sz="2600" b="1" dirty="0" smtClean="0">
                <a:solidFill>
                  <a:srgbClr val="0070C0"/>
                </a:solidFill>
              </a:rPr>
              <a:t>FREE ENTERPRISE</a:t>
            </a:r>
            <a:endParaRPr lang="en-US" sz="2600" b="1" dirty="0">
              <a:solidFill>
                <a:srgbClr val="0070C0"/>
              </a:solidFill>
            </a:endParaRPr>
          </a:p>
          <a:p>
            <a:pPr lvl="0">
              <a:spcBef>
                <a:spcPts val="0"/>
              </a:spcBef>
            </a:pPr>
            <a:r>
              <a:rPr lang="en-US" sz="2600" b="1" dirty="0" smtClean="0"/>
              <a:t>PURE </a:t>
            </a:r>
            <a:r>
              <a:rPr lang="en-US" sz="2600" b="1" dirty="0"/>
              <a:t>market economies seldom exist; the </a:t>
            </a:r>
            <a:r>
              <a:rPr lang="en-US" sz="2600" b="1" dirty="0" smtClean="0"/>
              <a:t>GOVERNMENT usually </a:t>
            </a:r>
            <a:r>
              <a:rPr lang="en-US" sz="2600" b="1" dirty="0"/>
              <a:t>plays SOME role in every economy</a:t>
            </a:r>
          </a:p>
          <a:p>
            <a:pPr lvl="1">
              <a:spcBef>
                <a:spcPts val="0"/>
              </a:spcBef>
            </a:pPr>
            <a:r>
              <a:rPr lang="en-US" sz="2600" b="1" dirty="0"/>
              <a:t>Protecting </a:t>
            </a:r>
            <a:r>
              <a:rPr lang="en-US" sz="2600" b="1" dirty="0" smtClean="0"/>
              <a:t>PRIVATE PROPERTY of </a:t>
            </a:r>
            <a:r>
              <a:rPr lang="en-US" sz="2600" b="1" dirty="0"/>
              <a:t>its citizens &amp; businesses</a:t>
            </a:r>
          </a:p>
          <a:p>
            <a:pPr lvl="1">
              <a:spcBef>
                <a:spcPts val="0"/>
              </a:spcBef>
            </a:pPr>
            <a:r>
              <a:rPr lang="en-US" sz="2600" b="1" dirty="0"/>
              <a:t>Protecting </a:t>
            </a:r>
            <a:r>
              <a:rPr lang="en-US" sz="2600" b="1" dirty="0" smtClean="0"/>
              <a:t>CONSUMERS from UNFAIR BUSINESS PRACTICES</a:t>
            </a:r>
            <a:endParaRPr lang="en-US" sz="2600" b="1" dirty="0"/>
          </a:p>
          <a:p>
            <a:pPr lvl="0">
              <a:spcBef>
                <a:spcPts val="0"/>
              </a:spcBef>
            </a:pPr>
            <a:r>
              <a:rPr lang="en-US" sz="2600" b="1" dirty="0"/>
              <a:t>Characteristics:</a:t>
            </a:r>
          </a:p>
          <a:p>
            <a:pPr lvl="1">
              <a:spcBef>
                <a:spcPts val="0"/>
              </a:spcBef>
            </a:pPr>
            <a:r>
              <a:rPr lang="en-US" sz="2600" b="1" dirty="0" smtClean="0">
                <a:solidFill>
                  <a:srgbClr val="0070C0"/>
                </a:solidFill>
              </a:rPr>
              <a:t>PRIVATE CITIZENS, </a:t>
            </a:r>
            <a:r>
              <a:rPr lang="en-US" sz="2600" b="1" dirty="0">
                <a:solidFill>
                  <a:srgbClr val="0070C0"/>
                </a:solidFill>
              </a:rPr>
              <a:t>not the </a:t>
            </a:r>
            <a:r>
              <a:rPr lang="en-US" sz="2600" b="1" dirty="0" err="1" smtClean="0">
                <a:solidFill>
                  <a:srgbClr val="0070C0"/>
                </a:solidFill>
              </a:rPr>
              <a:t>govt</a:t>
            </a:r>
            <a:r>
              <a:rPr lang="en-US" sz="2600" b="1" dirty="0">
                <a:solidFill>
                  <a:srgbClr val="0070C0"/>
                </a:solidFill>
              </a:rPr>
              <a:t>, </a:t>
            </a:r>
            <a:r>
              <a:rPr lang="en-US" sz="2600" b="1" dirty="0" smtClean="0">
                <a:solidFill>
                  <a:srgbClr val="0070C0"/>
                </a:solidFill>
              </a:rPr>
              <a:t>OWN </a:t>
            </a:r>
            <a:r>
              <a:rPr lang="en-US" sz="2600" b="1" dirty="0">
                <a:solidFill>
                  <a:srgbClr val="0070C0"/>
                </a:solidFill>
              </a:rPr>
              <a:t>&amp; </a:t>
            </a:r>
            <a:r>
              <a:rPr lang="en-US" sz="2600" b="1" dirty="0" smtClean="0">
                <a:solidFill>
                  <a:srgbClr val="0070C0"/>
                </a:solidFill>
              </a:rPr>
              <a:t>USE the FACTORS of PRODCUTION</a:t>
            </a:r>
            <a:endParaRPr lang="en-US" sz="2600" b="1" dirty="0">
              <a:solidFill>
                <a:srgbClr val="0070C0"/>
              </a:solidFill>
            </a:endParaRPr>
          </a:p>
          <a:p>
            <a:pPr lvl="1">
              <a:spcBef>
                <a:spcPts val="0"/>
              </a:spcBef>
            </a:pPr>
            <a:r>
              <a:rPr lang="en-US" sz="2600" b="1" dirty="0"/>
              <a:t>The </a:t>
            </a:r>
            <a:r>
              <a:rPr lang="en-US" sz="2600" b="1" dirty="0" smtClean="0">
                <a:solidFill>
                  <a:srgbClr val="0070C0"/>
                </a:solidFill>
              </a:rPr>
              <a:t>QUANTITY and PRICE of </a:t>
            </a:r>
            <a:r>
              <a:rPr lang="en-US" sz="2600" b="1" dirty="0">
                <a:solidFill>
                  <a:srgbClr val="0070C0"/>
                </a:solidFill>
              </a:rPr>
              <a:t>goods/services produced is based on the </a:t>
            </a:r>
            <a:r>
              <a:rPr lang="en-US" sz="2600" b="1" dirty="0" smtClean="0">
                <a:solidFill>
                  <a:srgbClr val="0070C0"/>
                </a:solidFill>
              </a:rPr>
              <a:t>INTERACTIVE forces </a:t>
            </a:r>
            <a:r>
              <a:rPr lang="en-US" sz="2600" b="1" dirty="0">
                <a:solidFill>
                  <a:srgbClr val="0070C0"/>
                </a:solidFill>
              </a:rPr>
              <a:t>of </a:t>
            </a:r>
            <a:r>
              <a:rPr lang="en-US" sz="2600" b="1" dirty="0" smtClean="0">
                <a:solidFill>
                  <a:srgbClr val="0070C0"/>
                </a:solidFill>
              </a:rPr>
              <a:t>SUPPLY &amp; DEMAND</a:t>
            </a:r>
            <a:endParaRPr lang="en-US" sz="2600" b="1" dirty="0">
              <a:solidFill>
                <a:srgbClr val="0070C0"/>
              </a:solidFill>
            </a:endParaRPr>
          </a:p>
          <a:p>
            <a:pPr lvl="1">
              <a:spcBef>
                <a:spcPts val="0"/>
              </a:spcBef>
            </a:pPr>
            <a:r>
              <a:rPr lang="en-US" sz="2600" b="1" dirty="0" smtClean="0">
                <a:solidFill>
                  <a:srgbClr val="0070C0"/>
                </a:solidFill>
              </a:rPr>
              <a:t>INDIVIDUAL FREEDOM: </a:t>
            </a:r>
            <a:r>
              <a:rPr lang="en-US" sz="2600" b="1" dirty="0">
                <a:solidFill>
                  <a:srgbClr val="0070C0"/>
                </a:solidFill>
              </a:rPr>
              <a:t>businesses &amp; consumers make economic decisions </a:t>
            </a:r>
            <a:r>
              <a:rPr lang="en-US" sz="2600" b="1" dirty="0"/>
              <a:t>for themselves</a:t>
            </a:r>
          </a:p>
          <a:p>
            <a:pPr lvl="1">
              <a:spcBef>
                <a:spcPts val="0"/>
              </a:spcBef>
            </a:pPr>
            <a:r>
              <a:rPr lang="en-US" sz="2600" b="1" dirty="0" smtClean="0">
                <a:solidFill>
                  <a:srgbClr val="0070C0"/>
                </a:solidFill>
              </a:rPr>
              <a:t>COMPETITION b/w </a:t>
            </a:r>
            <a:r>
              <a:rPr lang="en-US" sz="2600" b="1" dirty="0">
                <a:solidFill>
                  <a:srgbClr val="0070C0"/>
                </a:solidFill>
              </a:rPr>
              <a:t>many different businesses</a:t>
            </a:r>
            <a:r>
              <a:rPr lang="en-US" sz="2600" b="1" dirty="0"/>
              <a:t> (</a:t>
            </a:r>
            <a:r>
              <a:rPr lang="en-US" sz="2600" b="1" dirty="0" err="1" smtClean="0"/>
              <a:t>govt</a:t>
            </a:r>
            <a:r>
              <a:rPr lang="en-US" sz="2600" b="1" dirty="0" smtClean="0"/>
              <a:t> </a:t>
            </a:r>
            <a:r>
              <a:rPr lang="en-US" sz="2600" b="1" dirty="0"/>
              <a:t>can </a:t>
            </a:r>
            <a:r>
              <a:rPr lang="en-US" sz="2600" b="1" dirty="0" smtClean="0"/>
              <a:t>INTERVENE to </a:t>
            </a:r>
            <a:r>
              <a:rPr lang="en-US" sz="2600" b="1" dirty="0"/>
              <a:t>punish businesses that break laws)</a:t>
            </a:r>
          </a:p>
          <a:p>
            <a:pPr lvl="1">
              <a:spcBef>
                <a:spcPts val="0"/>
              </a:spcBef>
            </a:pPr>
            <a:r>
              <a:rPr lang="en-US" sz="2600" b="1" dirty="0"/>
              <a:t>Dealing with </a:t>
            </a:r>
            <a:r>
              <a:rPr lang="en-US" sz="2600" b="1" dirty="0" smtClean="0">
                <a:solidFill>
                  <a:srgbClr val="0070C0"/>
                </a:solidFill>
              </a:rPr>
              <a:t>EXTERNALITIES (UNINTENDED SIDE EFFECTS)</a:t>
            </a:r>
            <a:endParaRPr lang="en-US" sz="2600" b="1" dirty="0">
              <a:solidFill>
                <a:srgbClr val="0070C0"/>
              </a:solidFill>
            </a:endParaRPr>
          </a:p>
          <a:p>
            <a:pPr lvl="2">
              <a:spcBef>
                <a:spcPts val="0"/>
              </a:spcBef>
            </a:pPr>
            <a:r>
              <a:rPr lang="en-US" sz="2600" b="1" dirty="0"/>
              <a:t>Can be </a:t>
            </a:r>
            <a:r>
              <a:rPr lang="en-US" sz="2600" b="1" dirty="0" smtClean="0">
                <a:solidFill>
                  <a:srgbClr val="0070C0"/>
                </a:solidFill>
              </a:rPr>
              <a:t>NEGATIVE like POLLUTION </a:t>
            </a:r>
            <a:r>
              <a:rPr lang="en-US" sz="2600" b="1" dirty="0"/>
              <a:t>from manufacturing businesses </a:t>
            </a:r>
          </a:p>
          <a:p>
            <a:pPr lvl="2">
              <a:spcBef>
                <a:spcPts val="0"/>
              </a:spcBef>
            </a:pPr>
            <a:r>
              <a:rPr lang="en-US" sz="2600" b="1" dirty="0"/>
              <a:t>Can be </a:t>
            </a:r>
            <a:r>
              <a:rPr lang="en-US" sz="2600" b="1" dirty="0" smtClean="0">
                <a:solidFill>
                  <a:srgbClr val="0070C0"/>
                </a:solidFill>
              </a:rPr>
              <a:t>POSITIVE like INNOVATIONS </a:t>
            </a:r>
            <a:r>
              <a:rPr lang="en-US" sz="2600" b="1" dirty="0"/>
              <a:t>that lead to new businesses </a:t>
            </a:r>
            <a:r>
              <a:rPr lang="en-US" sz="2600" b="1" dirty="0" smtClean="0"/>
              <a:t>&amp; </a:t>
            </a:r>
            <a:r>
              <a:rPr lang="en-US" sz="2600" b="1" dirty="0"/>
              <a:t>products</a:t>
            </a:r>
          </a:p>
          <a:p>
            <a:pPr lvl="1">
              <a:spcBef>
                <a:spcPts val="0"/>
              </a:spcBef>
            </a:pPr>
            <a:r>
              <a:rPr lang="en-US" sz="2600" b="1" dirty="0"/>
              <a:t>Usually high </a:t>
            </a:r>
            <a:r>
              <a:rPr lang="en-US" sz="2600" b="1" dirty="0" smtClean="0"/>
              <a:t>PER CAPITA </a:t>
            </a:r>
            <a:r>
              <a:rPr lang="en-US" sz="2600" b="1" dirty="0"/>
              <a:t>Gross Domestic Product (GDP) compared with other types of </a:t>
            </a:r>
            <a:r>
              <a:rPr lang="en-US" sz="2600" b="1" dirty="0" smtClean="0"/>
              <a:t>economies</a:t>
            </a:r>
            <a:endParaRPr lang="en-US" sz="2600" b="1" dirty="0"/>
          </a:p>
        </p:txBody>
      </p:sp>
    </p:spTree>
    <p:extLst>
      <p:ext uri="{BB962C8B-B14F-4D97-AF65-F5344CB8AC3E}">
        <p14:creationId xmlns:p14="http://schemas.microsoft.com/office/powerpoint/2010/main" val="35610478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7.8 – MARKET ECONOMIES</a:t>
            </a:r>
            <a:endParaRPr lang="en-US" b="1" dirty="0">
              <a:solidFill>
                <a:srgbClr val="FF0000"/>
              </a:solidFill>
            </a:endParaRPr>
          </a:p>
        </p:txBody>
      </p:sp>
      <p:sp>
        <p:nvSpPr>
          <p:cNvPr id="3" name="Content Placeholder 2"/>
          <p:cNvSpPr>
            <a:spLocks noGrp="1"/>
          </p:cNvSpPr>
          <p:nvPr>
            <p:ph idx="1"/>
          </p:nvPr>
        </p:nvSpPr>
        <p:spPr>
          <a:xfrm>
            <a:off x="0" y="457201"/>
            <a:ext cx="12192000" cy="6400800"/>
          </a:xfrm>
        </p:spPr>
        <p:txBody>
          <a:bodyPr>
            <a:noAutofit/>
          </a:bodyPr>
          <a:lstStyle/>
          <a:p>
            <a:pPr lvl="0">
              <a:spcBef>
                <a:spcPts val="0"/>
              </a:spcBef>
            </a:pPr>
            <a:r>
              <a:rPr lang="en-US" sz="2700" b="1" dirty="0" smtClean="0"/>
              <a:t>Related </a:t>
            </a:r>
            <a:r>
              <a:rPr lang="en-US" sz="2700" b="1" dirty="0"/>
              <a:t>concepts:</a:t>
            </a:r>
          </a:p>
          <a:p>
            <a:pPr lvl="1">
              <a:spcBef>
                <a:spcPts val="0"/>
              </a:spcBef>
            </a:pPr>
            <a:r>
              <a:rPr lang="en-US" sz="2700" b="1" u="sng" dirty="0">
                <a:solidFill>
                  <a:srgbClr val="0070C0"/>
                </a:solidFill>
              </a:rPr>
              <a:t>Free enterprise</a:t>
            </a:r>
            <a:r>
              <a:rPr lang="en-US" sz="2700" b="1" dirty="0">
                <a:solidFill>
                  <a:srgbClr val="0070C0"/>
                </a:solidFill>
              </a:rPr>
              <a:t>: </a:t>
            </a:r>
            <a:r>
              <a:rPr lang="en-US" sz="2700" b="1" dirty="0" smtClean="0">
                <a:solidFill>
                  <a:srgbClr val="0070C0"/>
                </a:solidFill>
              </a:rPr>
              <a:t>COMPETITION allowed </a:t>
            </a:r>
            <a:r>
              <a:rPr lang="en-US" sz="2700" b="1" dirty="0">
                <a:solidFill>
                  <a:srgbClr val="0070C0"/>
                </a:solidFill>
              </a:rPr>
              <a:t>to flourish with a minimum of government </a:t>
            </a:r>
            <a:r>
              <a:rPr lang="en-US" sz="2700" b="1" dirty="0" smtClean="0">
                <a:solidFill>
                  <a:srgbClr val="0070C0"/>
                </a:solidFill>
              </a:rPr>
              <a:t>INTERVENTION</a:t>
            </a:r>
            <a:endParaRPr lang="en-US" sz="2700" b="1" dirty="0">
              <a:solidFill>
                <a:srgbClr val="0070C0"/>
              </a:solidFill>
            </a:endParaRPr>
          </a:p>
          <a:p>
            <a:pPr lvl="1">
              <a:spcBef>
                <a:spcPts val="0"/>
              </a:spcBef>
            </a:pPr>
            <a:r>
              <a:rPr lang="en-US" sz="2700" b="1" u="sng" dirty="0">
                <a:solidFill>
                  <a:srgbClr val="0070C0"/>
                </a:solidFill>
              </a:rPr>
              <a:t>Consumer sovereignty</a:t>
            </a:r>
            <a:r>
              <a:rPr lang="en-US" sz="2700" b="1" dirty="0">
                <a:solidFill>
                  <a:srgbClr val="0070C0"/>
                </a:solidFill>
              </a:rPr>
              <a:t>: </a:t>
            </a:r>
            <a:r>
              <a:rPr lang="en-US" sz="2700" b="1" dirty="0" smtClean="0">
                <a:solidFill>
                  <a:srgbClr val="0070C0"/>
                </a:solidFill>
              </a:rPr>
              <a:t>CONSUMERS DECIDE </a:t>
            </a:r>
            <a:r>
              <a:rPr lang="en-US" sz="2700" b="1" dirty="0">
                <a:solidFill>
                  <a:srgbClr val="0070C0"/>
                </a:solidFill>
              </a:rPr>
              <a:t>what </a:t>
            </a:r>
            <a:r>
              <a:rPr lang="en-US" sz="2700" b="1" dirty="0" smtClean="0">
                <a:solidFill>
                  <a:srgbClr val="0070C0"/>
                </a:solidFill>
              </a:rPr>
              <a:t>GOODS/SERVICES </a:t>
            </a:r>
            <a:r>
              <a:rPr lang="en-US" sz="2700" b="1" dirty="0">
                <a:solidFill>
                  <a:srgbClr val="0070C0"/>
                </a:solidFill>
              </a:rPr>
              <a:t>will be </a:t>
            </a:r>
            <a:r>
              <a:rPr lang="en-US" sz="2700" b="1" dirty="0" smtClean="0">
                <a:solidFill>
                  <a:srgbClr val="0070C0"/>
                </a:solidFill>
              </a:rPr>
              <a:t>PRODUCED</a:t>
            </a:r>
            <a:endParaRPr lang="en-US" sz="2700" b="1" dirty="0">
              <a:solidFill>
                <a:srgbClr val="0070C0"/>
              </a:solidFill>
            </a:endParaRPr>
          </a:p>
          <a:p>
            <a:pPr lvl="1">
              <a:spcBef>
                <a:spcPts val="0"/>
              </a:spcBef>
            </a:pPr>
            <a:r>
              <a:rPr lang="en-US" sz="2700" b="1" u="sng" dirty="0">
                <a:solidFill>
                  <a:srgbClr val="0070C0"/>
                </a:solidFill>
              </a:rPr>
              <a:t>Profit motive</a:t>
            </a:r>
            <a:r>
              <a:rPr lang="en-US" sz="2700" b="1" dirty="0">
                <a:solidFill>
                  <a:srgbClr val="0070C0"/>
                </a:solidFill>
              </a:rPr>
              <a:t>:</a:t>
            </a:r>
            <a:r>
              <a:rPr lang="en-US" sz="2700" b="1" dirty="0"/>
              <a:t> driving force that </a:t>
            </a:r>
            <a:r>
              <a:rPr lang="en-US" sz="2700" b="1" dirty="0" smtClean="0">
                <a:solidFill>
                  <a:srgbClr val="0070C0"/>
                </a:solidFill>
              </a:rPr>
              <a:t>ENCOURAGES individuals </a:t>
            </a:r>
            <a:r>
              <a:rPr lang="en-US" sz="2700" b="1" dirty="0">
                <a:solidFill>
                  <a:srgbClr val="0070C0"/>
                </a:solidFill>
              </a:rPr>
              <a:t>&amp; organizations to improve their </a:t>
            </a:r>
            <a:r>
              <a:rPr lang="en-US" sz="2700" b="1" dirty="0" smtClean="0">
                <a:solidFill>
                  <a:srgbClr val="0070C0"/>
                </a:solidFill>
              </a:rPr>
              <a:t>MATERIAL WELL-BEING by WORKING HARD &amp; TAKING RISKS</a:t>
            </a:r>
            <a:endParaRPr lang="en-US" sz="2700" b="1" dirty="0">
              <a:solidFill>
                <a:srgbClr val="0070C0"/>
              </a:solidFill>
            </a:endParaRPr>
          </a:p>
          <a:p>
            <a:pPr lvl="0">
              <a:spcBef>
                <a:spcPts val="0"/>
              </a:spcBef>
            </a:pPr>
            <a:r>
              <a:rPr lang="en-US" sz="2700" b="1" dirty="0"/>
              <a:t>History of capitalism</a:t>
            </a:r>
          </a:p>
          <a:p>
            <a:pPr lvl="1">
              <a:spcBef>
                <a:spcPts val="0"/>
              </a:spcBef>
            </a:pPr>
            <a:r>
              <a:rPr lang="en-US" sz="2700" b="1" dirty="0" smtClean="0">
                <a:solidFill>
                  <a:srgbClr val="0070C0"/>
                </a:solidFill>
              </a:rPr>
              <a:t>ADAM SMITH</a:t>
            </a:r>
            <a:r>
              <a:rPr lang="en-US" sz="2700" b="1" dirty="0" smtClean="0"/>
              <a:t>: </a:t>
            </a:r>
            <a:r>
              <a:rPr lang="en-US" sz="2700" b="1" dirty="0"/>
              <a:t>“father of capitalism”</a:t>
            </a:r>
          </a:p>
          <a:p>
            <a:pPr lvl="2">
              <a:spcBef>
                <a:spcPts val="0"/>
              </a:spcBef>
            </a:pPr>
            <a:r>
              <a:rPr lang="en-US" sz="2700" b="1" dirty="0"/>
              <a:t>Wrote </a:t>
            </a:r>
            <a:r>
              <a:rPr lang="en-US" sz="2700" b="1" i="1" dirty="0"/>
              <a:t>The </a:t>
            </a:r>
            <a:r>
              <a:rPr lang="en-US" sz="2700" b="1" i="1" dirty="0" smtClean="0"/>
              <a:t>WEALTH </a:t>
            </a:r>
            <a:r>
              <a:rPr lang="en-US" sz="2700" b="1" i="1" dirty="0"/>
              <a:t>of </a:t>
            </a:r>
            <a:r>
              <a:rPr lang="en-US" sz="2700" b="1" i="1" dirty="0" smtClean="0"/>
              <a:t>NATIONS</a:t>
            </a:r>
            <a:endParaRPr lang="en-US" sz="2700" b="1" dirty="0"/>
          </a:p>
          <a:p>
            <a:pPr lvl="2">
              <a:spcBef>
                <a:spcPts val="0"/>
              </a:spcBef>
            </a:pPr>
            <a:r>
              <a:rPr lang="en-US" sz="2700" b="1" i="1" dirty="0" smtClean="0">
                <a:solidFill>
                  <a:srgbClr val="0070C0"/>
                </a:solidFill>
              </a:rPr>
              <a:t>LAISSEZ-FAIRE </a:t>
            </a:r>
            <a:r>
              <a:rPr lang="en-US" sz="2700" b="1" dirty="0" smtClean="0">
                <a:solidFill>
                  <a:srgbClr val="0070C0"/>
                </a:solidFill>
              </a:rPr>
              <a:t>economics</a:t>
            </a:r>
            <a:r>
              <a:rPr lang="en-US" sz="2700" b="1" dirty="0">
                <a:solidFill>
                  <a:srgbClr val="0070C0"/>
                </a:solidFill>
              </a:rPr>
              <a:t>: government shouldn’t </a:t>
            </a:r>
            <a:r>
              <a:rPr lang="en-US" sz="2700" b="1" dirty="0" smtClean="0">
                <a:solidFill>
                  <a:srgbClr val="0070C0"/>
                </a:solidFill>
              </a:rPr>
              <a:t>INTERFERE in </a:t>
            </a:r>
            <a:r>
              <a:rPr lang="en-US" sz="2700" b="1" dirty="0">
                <a:solidFill>
                  <a:srgbClr val="0070C0"/>
                </a:solidFill>
              </a:rPr>
              <a:t>the </a:t>
            </a:r>
            <a:r>
              <a:rPr lang="en-US" sz="2700" b="1" dirty="0" smtClean="0">
                <a:solidFill>
                  <a:srgbClr val="0070C0"/>
                </a:solidFill>
              </a:rPr>
              <a:t>MARKETPLACE</a:t>
            </a:r>
            <a:endParaRPr lang="en-US" sz="2700" b="1" dirty="0">
              <a:solidFill>
                <a:srgbClr val="0070C0"/>
              </a:solidFill>
            </a:endParaRPr>
          </a:p>
          <a:p>
            <a:pPr lvl="2">
              <a:spcBef>
                <a:spcPts val="0"/>
              </a:spcBef>
            </a:pPr>
            <a:r>
              <a:rPr lang="en-US" sz="2700" b="1" dirty="0" smtClean="0">
                <a:solidFill>
                  <a:srgbClr val="0070C0"/>
                </a:solidFill>
              </a:rPr>
              <a:t>“INVISIBLE HAND” </a:t>
            </a:r>
            <a:r>
              <a:rPr lang="en-US" sz="2700" b="1" dirty="0">
                <a:solidFill>
                  <a:srgbClr val="0070C0"/>
                </a:solidFill>
              </a:rPr>
              <a:t>– If individuals are left on their own, they would </a:t>
            </a:r>
            <a:r>
              <a:rPr lang="en-US" sz="2700" b="1" dirty="0" smtClean="0">
                <a:solidFill>
                  <a:srgbClr val="0070C0"/>
                </a:solidFill>
              </a:rPr>
              <a:t>WORK for </a:t>
            </a:r>
            <a:r>
              <a:rPr lang="en-US" sz="2700" b="1" dirty="0">
                <a:solidFill>
                  <a:srgbClr val="0070C0"/>
                </a:solidFill>
              </a:rPr>
              <a:t>their own </a:t>
            </a:r>
            <a:r>
              <a:rPr lang="en-US" sz="2700" b="1" dirty="0" smtClean="0">
                <a:solidFill>
                  <a:srgbClr val="0070C0"/>
                </a:solidFill>
              </a:rPr>
              <a:t>SELF-INTEREST to </a:t>
            </a:r>
            <a:r>
              <a:rPr lang="en-US" sz="2700" b="1" dirty="0">
                <a:solidFill>
                  <a:srgbClr val="0070C0"/>
                </a:solidFill>
              </a:rPr>
              <a:t>use </a:t>
            </a:r>
            <a:r>
              <a:rPr lang="en-US" sz="2700" b="1" dirty="0" smtClean="0">
                <a:solidFill>
                  <a:srgbClr val="0070C0"/>
                </a:solidFill>
              </a:rPr>
              <a:t>RESOURCES EFFICIENTLY and </a:t>
            </a:r>
            <a:r>
              <a:rPr lang="en-US" sz="2700" b="1" dirty="0">
                <a:solidFill>
                  <a:srgbClr val="0070C0"/>
                </a:solidFill>
              </a:rPr>
              <a:t>produce the goods/services that society needs/wants </a:t>
            </a:r>
            <a:r>
              <a:rPr lang="en-US" sz="2700" b="1" dirty="0"/>
              <a:t>(baker bakes bread for others, </a:t>
            </a:r>
            <a:r>
              <a:rPr lang="en-US" sz="2700" b="1" dirty="0">
                <a:solidFill>
                  <a:srgbClr val="0070C0"/>
                </a:solidFill>
              </a:rPr>
              <a:t>not out of </a:t>
            </a:r>
            <a:r>
              <a:rPr lang="en-US" sz="2700" b="1" dirty="0" smtClean="0">
                <a:solidFill>
                  <a:srgbClr val="0070C0"/>
                </a:solidFill>
              </a:rPr>
              <a:t>KINDNESS, </a:t>
            </a:r>
            <a:r>
              <a:rPr lang="en-US" sz="2700" b="1" dirty="0">
                <a:solidFill>
                  <a:srgbClr val="0070C0"/>
                </a:solidFill>
              </a:rPr>
              <a:t>but to gain money </a:t>
            </a:r>
            <a:r>
              <a:rPr lang="en-US" sz="2700" b="1" dirty="0"/>
              <a:t>to satisfy their own needs/wants)</a:t>
            </a:r>
          </a:p>
          <a:p>
            <a:pPr marL="0" indent="0">
              <a:buNone/>
            </a:pPr>
            <a:endParaRPr lang="en-US" sz="2700" b="1" dirty="0"/>
          </a:p>
        </p:txBody>
      </p:sp>
    </p:spTree>
    <p:extLst>
      <p:ext uri="{BB962C8B-B14F-4D97-AF65-F5344CB8AC3E}">
        <p14:creationId xmlns:p14="http://schemas.microsoft.com/office/powerpoint/2010/main" val="39741648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7.8 – COMMAND ECONOMIES</a:t>
            </a:r>
            <a:endParaRPr lang="en-US" b="1" dirty="0">
              <a:solidFill>
                <a:srgbClr val="FF0000"/>
              </a:solidFill>
            </a:endParaRPr>
          </a:p>
        </p:txBody>
      </p:sp>
      <p:sp>
        <p:nvSpPr>
          <p:cNvPr id="3" name="Content Placeholder 2"/>
          <p:cNvSpPr>
            <a:spLocks noGrp="1"/>
          </p:cNvSpPr>
          <p:nvPr>
            <p:ph idx="1"/>
          </p:nvPr>
        </p:nvSpPr>
        <p:spPr>
          <a:xfrm>
            <a:off x="0" y="457201"/>
            <a:ext cx="12192000" cy="6400800"/>
          </a:xfrm>
        </p:spPr>
        <p:txBody>
          <a:bodyPr>
            <a:noAutofit/>
          </a:bodyPr>
          <a:lstStyle/>
          <a:p>
            <a:pPr marL="0" indent="0">
              <a:spcBef>
                <a:spcPts val="600"/>
              </a:spcBef>
              <a:buNone/>
            </a:pPr>
            <a:r>
              <a:rPr lang="en-US" sz="2850" b="1" dirty="0">
                <a:solidFill>
                  <a:srgbClr val="0070C0"/>
                </a:solidFill>
              </a:rPr>
              <a:t>COMMAND</a:t>
            </a:r>
            <a:r>
              <a:rPr lang="en-US" sz="2850" b="1" dirty="0"/>
              <a:t> ECONOMIES / </a:t>
            </a:r>
            <a:r>
              <a:rPr lang="en-US" sz="2850" b="1" dirty="0" smtClean="0">
                <a:solidFill>
                  <a:srgbClr val="0070C0"/>
                </a:solidFill>
              </a:rPr>
              <a:t>COMMUNISM</a:t>
            </a:r>
            <a:endParaRPr lang="en-US" sz="2850" b="1" dirty="0">
              <a:solidFill>
                <a:srgbClr val="0070C0"/>
              </a:solidFill>
            </a:endParaRPr>
          </a:p>
          <a:p>
            <a:pPr lvl="0">
              <a:spcBef>
                <a:spcPts val="600"/>
              </a:spcBef>
            </a:pPr>
            <a:r>
              <a:rPr lang="en-US" sz="2850" b="1" dirty="0" smtClean="0"/>
              <a:t>ECONOMIC SYSTEM </a:t>
            </a:r>
            <a:r>
              <a:rPr lang="en-US" sz="2850" b="1" dirty="0"/>
              <a:t>in which </a:t>
            </a:r>
            <a:r>
              <a:rPr lang="en-US" sz="2850" b="1" dirty="0">
                <a:solidFill>
                  <a:srgbClr val="0070C0"/>
                </a:solidFill>
              </a:rPr>
              <a:t>major </a:t>
            </a:r>
            <a:r>
              <a:rPr lang="en-US" sz="2850" b="1" dirty="0" smtClean="0">
                <a:solidFill>
                  <a:srgbClr val="0070C0"/>
                </a:solidFill>
              </a:rPr>
              <a:t>ECONOMIC DECISIONS </a:t>
            </a:r>
            <a:r>
              <a:rPr lang="en-US" sz="2850" b="1" dirty="0">
                <a:solidFill>
                  <a:srgbClr val="0070C0"/>
                </a:solidFill>
              </a:rPr>
              <a:t>are made by the </a:t>
            </a:r>
            <a:r>
              <a:rPr lang="en-US" sz="2850" b="1" dirty="0" smtClean="0">
                <a:solidFill>
                  <a:srgbClr val="0070C0"/>
                </a:solidFill>
              </a:rPr>
              <a:t>CENTRAL government</a:t>
            </a:r>
            <a:r>
              <a:rPr lang="en-US" sz="2850" b="1" dirty="0">
                <a:solidFill>
                  <a:srgbClr val="0070C0"/>
                </a:solidFill>
              </a:rPr>
              <a:t>; opposite of </a:t>
            </a:r>
            <a:r>
              <a:rPr lang="en-US" sz="2850" b="1" dirty="0" smtClean="0">
                <a:solidFill>
                  <a:srgbClr val="0070C0"/>
                </a:solidFill>
              </a:rPr>
              <a:t>MARKET ECONOMY</a:t>
            </a:r>
            <a:endParaRPr lang="en-US" sz="2850" b="1" dirty="0">
              <a:solidFill>
                <a:srgbClr val="0070C0"/>
              </a:solidFill>
            </a:endParaRPr>
          </a:p>
          <a:p>
            <a:pPr lvl="0">
              <a:spcBef>
                <a:spcPts val="600"/>
              </a:spcBef>
            </a:pPr>
            <a:r>
              <a:rPr lang="en-US" sz="2850" b="1" dirty="0"/>
              <a:t>Most common form of command economy is </a:t>
            </a:r>
            <a:r>
              <a:rPr lang="en-US" sz="2850" b="1" dirty="0" smtClean="0"/>
              <a:t>COMMUNISM: </a:t>
            </a:r>
            <a:endParaRPr lang="en-US" sz="2850" b="1" dirty="0"/>
          </a:p>
          <a:p>
            <a:pPr lvl="0">
              <a:spcBef>
                <a:spcPts val="600"/>
              </a:spcBef>
            </a:pPr>
            <a:r>
              <a:rPr lang="en-US" sz="2850" b="1" dirty="0" smtClean="0">
                <a:solidFill>
                  <a:srgbClr val="0070C0"/>
                </a:solidFill>
              </a:rPr>
              <a:t>CENTRAL-PLANNING: CENTRAL GOVERNMENT </a:t>
            </a:r>
            <a:r>
              <a:rPr lang="en-US" sz="2850" b="1" dirty="0">
                <a:solidFill>
                  <a:srgbClr val="0070C0"/>
                </a:solidFill>
              </a:rPr>
              <a:t>makes all major economic decisions</a:t>
            </a:r>
            <a:r>
              <a:rPr lang="en-US" sz="2850" b="1" dirty="0"/>
              <a:t>, </a:t>
            </a:r>
            <a:r>
              <a:rPr lang="en-US" sz="2850" b="1" dirty="0" smtClean="0"/>
              <a:t>incl.: WHAT </a:t>
            </a:r>
            <a:r>
              <a:rPr lang="en-US" sz="2850" b="1" dirty="0"/>
              <a:t>to produce, </a:t>
            </a:r>
            <a:r>
              <a:rPr lang="en-US" sz="2850" b="1" dirty="0" smtClean="0"/>
              <a:t>HOW </a:t>
            </a:r>
            <a:r>
              <a:rPr lang="en-US" sz="2850" b="1" dirty="0"/>
              <a:t>to produce, &amp; </a:t>
            </a:r>
            <a:r>
              <a:rPr lang="en-US" sz="2850" b="1" dirty="0" smtClean="0"/>
              <a:t>FOR WHOM </a:t>
            </a:r>
            <a:r>
              <a:rPr lang="en-US" sz="2850" b="1" dirty="0"/>
              <a:t>to produce</a:t>
            </a:r>
          </a:p>
          <a:p>
            <a:pPr lvl="0">
              <a:spcBef>
                <a:spcPts val="600"/>
              </a:spcBef>
            </a:pPr>
            <a:r>
              <a:rPr lang="en-US" sz="2850" b="1" dirty="0" smtClean="0">
                <a:solidFill>
                  <a:srgbClr val="0070C0"/>
                </a:solidFill>
              </a:rPr>
              <a:t>KARL MARX</a:t>
            </a:r>
            <a:r>
              <a:rPr lang="en-US" sz="2850" b="1" dirty="0" smtClean="0"/>
              <a:t>: “father </a:t>
            </a:r>
            <a:r>
              <a:rPr lang="en-US" sz="2850" b="1" dirty="0"/>
              <a:t>of communism”</a:t>
            </a:r>
          </a:p>
          <a:p>
            <a:pPr lvl="1">
              <a:spcBef>
                <a:spcPts val="600"/>
              </a:spcBef>
            </a:pPr>
            <a:r>
              <a:rPr lang="en-US" sz="2850" b="1" dirty="0"/>
              <a:t>Wrote </a:t>
            </a:r>
            <a:r>
              <a:rPr lang="en-US" sz="2850" b="1" i="1" dirty="0" smtClean="0"/>
              <a:t>COMMUNIST MANIFESTO</a:t>
            </a:r>
            <a:endParaRPr lang="en-US" sz="2850" b="1" i="1" dirty="0"/>
          </a:p>
          <a:p>
            <a:pPr lvl="1">
              <a:spcBef>
                <a:spcPts val="600"/>
              </a:spcBef>
            </a:pPr>
            <a:r>
              <a:rPr lang="en-US" sz="2850" b="1" dirty="0"/>
              <a:t>German </a:t>
            </a:r>
            <a:r>
              <a:rPr lang="en-US" sz="2850" b="1" dirty="0" smtClean="0"/>
              <a:t>THINKER &amp; WRITER </a:t>
            </a:r>
          </a:p>
          <a:p>
            <a:pPr lvl="1">
              <a:spcBef>
                <a:spcPts val="600"/>
              </a:spcBef>
            </a:pPr>
            <a:r>
              <a:rPr lang="en-US" sz="2850" b="1" dirty="0" smtClean="0"/>
              <a:t>Saw </a:t>
            </a:r>
            <a:r>
              <a:rPr lang="en-US" sz="2850" b="1" dirty="0">
                <a:solidFill>
                  <a:srgbClr val="0070C0"/>
                </a:solidFill>
              </a:rPr>
              <a:t>human history as a </a:t>
            </a:r>
            <a:r>
              <a:rPr lang="en-US" sz="2850" b="1" dirty="0" smtClean="0">
                <a:solidFill>
                  <a:srgbClr val="0070C0"/>
                </a:solidFill>
              </a:rPr>
              <a:t>CLASS STRUGGLE b/w </a:t>
            </a:r>
            <a:r>
              <a:rPr lang="en-US" sz="2850" b="1" dirty="0">
                <a:solidFill>
                  <a:srgbClr val="0070C0"/>
                </a:solidFill>
              </a:rPr>
              <a:t>owners of the factors/means of production </a:t>
            </a:r>
            <a:r>
              <a:rPr lang="en-US" sz="2850" b="1" dirty="0" smtClean="0">
                <a:solidFill>
                  <a:srgbClr val="0070C0"/>
                </a:solidFill>
              </a:rPr>
              <a:t>(BOURGEOISIE) </a:t>
            </a:r>
            <a:r>
              <a:rPr lang="en-US" sz="2850" b="1" dirty="0">
                <a:solidFill>
                  <a:srgbClr val="0070C0"/>
                </a:solidFill>
              </a:rPr>
              <a:t>&amp; the workers </a:t>
            </a:r>
            <a:r>
              <a:rPr lang="en-US" sz="2850" b="1" dirty="0" smtClean="0">
                <a:solidFill>
                  <a:srgbClr val="0070C0"/>
                </a:solidFill>
              </a:rPr>
              <a:t>(PROLETARIAT)</a:t>
            </a:r>
            <a:endParaRPr lang="en-US" sz="2850" b="1" dirty="0">
              <a:solidFill>
                <a:srgbClr val="0070C0"/>
              </a:solidFill>
            </a:endParaRPr>
          </a:p>
          <a:p>
            <a:pPr lvl="1">
              <a:spcBef>
                <a:spcPts val="600"/>
              </a:spcBef>
            </a:pPr>
            <a:r>
              <a:rPr lang="en-US" sz="2850" b="1" dirty="0"/>
              <a:t>Eventually, he predicted, the </a:t>
            </a:r>
            <a:r>
              <a:rPr lang="en-US" sz="2850" b="1" dirty="0" smtClean="0">
                <a:solidFill>
                  <a:srgbClr val="0070C0"/>
                </a:solidFill>
              </a:rPr>
              <a:t>WORKERS would REVOLT </a:t>
            </a:r>
            <a:r>
              <a:rPr lang="en-US" sz="2850" b="1" dirty="0">
                <a:solidFill>
                  <a:srgbClr val="0070C0"/>
                </a:solidFill>
              </a:rPr>
              <a:t>&amp; </a:t>
            </a:r>
            <a:r>
              <a:rPr lang="en-US" sz="2850" b="1" dirty="0" smtClean="0">
                <a:solidFill>
                  <a:srgbClr val="0070C0"/>
                </a:solidFill>
              </a:rPr>
              <a:t>OVERTHROW </a:t>
            </a:r>
            <a:r>
              <a:rPr lang="en-US" sz="2850" b="1" dirty="0">
                <a:solidFill>
                  <a:srgbClr val="0070C0"/>
                </a:solidFill>
              </a:rPr>
              <a:t>the </a:t>
            </a:r>
            <a:r>
              <a:rPr lang="en-US" sz="2850" b="1" dirty="0" smtClean="0">
                <a:solidFill>
                  <a:srgbClr val="0070C0"/>
                </a:solidFill>
              </a:rPr>
              <a:t>CAPITALIST </a:t>
            </a:r>
            <a:r>
              <a:rPr lang="en-US" sz="2850" b="1" dirty="0">
                <a:solidFill>
                  <a:srgbClr val="0070C0"/>
                </a:solidFill>
              </a:rPr>
              <a:t>owners to create a society without different </a:t>
            </a:r>
            <a:r>
              <a:rPr lang="en-US" sz="2850" b="1" dirty="0" smtClean="0">
                <a:solidFill>
                  <a:srgbClr val="0070C0"/>
                </a:solidFill>
              </a:rPr>
              <a:t>CLASSES </a:t>
            </a:r>
            <a:endParaRPr lang="en-US" sz="2850" b="1" dirty="0">
              <a:solidFill>
                <a:srgbClr val="0070C0"/>
              </a:solidFill>
            </a:endParaRPr>
          </a:p>
        </p:txBody>
      </p:sp>
    </p:spTree>
    <p:extLst>
      <p:ext uri="{BB962C8B-B14F-4D97-AF65-F5344CB8AC3E}">
        <p14:creationId xmlns:p14="http://schemas.microsoft.com/office/powerpoint/2010/main" val="25323289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7.8 – MIXED ECONOMIES</a:t>
            </a:r>
            <a:endParaRPr lang="en-US" b="1" dirty="0">
              <a:solidFill>
                <a:srgbClr val="FF0000"/>
              </a:solidFill>
            </a:endParaRPr>
          </a:p>
        </p:txBody>
      </p:sp>
      <p:sp>
        <p:nvSpPr>
          <p:cNvPr id="3" name="Content Placeholder 2"/>
          <p:cNvSpPr>
            <a:spLocks noGrp="1"/>
          </p:cNvSpPr>
          <p:nvPr>
            <p:ph idx="1"/>
          </p:nvPr>
        </p:nvSpPr>
        <p:spPr>
          <a:xfrm>
            <a:off x="0" y="457201"/>
            <a:ext cx="12192000" cy="6400800"/>
          </a:xfrm>
        </p:spPr>
        <p:txBody>
          <a:bodyPr>
            <a:noAutofit/>
          </a:bodyPr>
          <a:lstStyle/>
          <a:p>
            <a:pPr marL="0" indent="0">
              <a:spcBef>
                <a:spcPts val="0"/>
              </a:spcBef>
              <a:buNone/>
            </a:pPr>
            <a:r>
              <a:rPr lang="en-US" sz="2850" b="1" dirty="0">
                <a:solidFill>
                  <a:srgbClr val="0070C0"/>
                </a:solidFill>
              </a:rPr>
              <a:t>MIXED </a:t>
            </a:r>
            <a:r>
              <a:rPr lang="en-US" sz="2850" b="1" dirty="0"/>
              <a:t>ECONOMIES</a:t>
            </a:r>
          </a:p>
          <a:p>
            <a:pPr lvl="0">
              <a:spcBef>
                <a:spcPts val="0"/>
              </a:spcBef>
            </a:pPr>
            <a:r>
              <a:rPr lang="en-US" sz="2850" b="1" dirty="0"/>
              <a:t>System </a:t>
            </a:r>
            <a:r>
              <a:rPr lang="en-US" sz="2850" b="1" dirty="0" smtClean="0">
                <a:solidFill>
                  <a:srgbClr val="0070C0"/>
                </a:solidFill>
              </a:rPr>
              <a:t>COMBINING the </a:t>
            </a:r>
            <a:r>
              <a:rPr lang="en-US" sz="2850" b="1" dirty="0">
                <a:solidFill>
                  <a:srgbClr val="0070C0"/>
                </a:solidFill>
              </a:rPr>
              <a:t>characteristics of </a:t>
            </a:r>
            <a:r>
              <a:rPr lang="en-US" sz="2850" b="1" dirty="0" smtClean="0">
                <a:solidFill>
                  <a:srgbClr val="0070C0"/>
                </a:solidFill>
              </a:rPr>
              <a:t>MARKET &amp; COMMAND </a:t>
            </a:r>
            <a:r>
              <a:rPr lang="en-US" sz="2850" b="1" dirty="0">
                <a:solidFill>
                  <a:srgbClr val="0070C0"/>
                </a:solidFill>
              </a:rPr>
              <a:t>econo</a:t>
            </a:r>
            <a:r>
              <a:rPr lang="en-US" sz="2850" b="1" dirty="0"/>
              <a:t>mies</a:t>
            </a:r>
          </a:p>
          <a:p>
            <a:pPr lvl="0">
              <a:spcBef>
                <a:spcPts val="0"/>
              </a:spcBef>
            </a:pPr>
            <a:r>
              <a:rPr lang="en-US" sz="2850" b="1" dirty="0" smtClean="0">
                <a:solidFill>
                  <a:srgbClr val="0070C0"/>
                </a:solidFill>
              </a:rPr>
              <a:t>GOVERNMENT aims </a:t>
            </a:r>
            <a:r>
              <a:rPr lang="en-US" sz="2850" b="1" dirty="0">
                <a:solidFill>
                  <a:srgbClr val="0070C0"/>
                </a:solidFill>
              </a:rPr>
              <a:t>to keep </a:t>
            </a:r>
            <a:r>
              <a:rPr lang="en-US" sz="2850" b="1" dirty="0" smtClean="0">
                <a:solidFill>
                  <a:srgbClr val="0070C0"/>
                </a:solidFill>
              </a:rPr>
              <a:t>FREE &amp; FAIR COMPETITION and </a:t>
            </a:r>
            <a:r>
              <a:rPr lang="en-US" sz="2850" b="1" dirty="0">
                <a:solidFill>
                  <a:srgbClr val="0070C0"/>
                </a:solidFill>
              </a:rPr>
              <a:t>to protect </a:t>
            </a:r>
            <a:r>
              <a:rPr lang="en-US" sz="2850" b="1" dirty="0" smtClean="0">
                <a:solidFill>
                  <a:srgbClr val="0070C0"/>
                </a:solidFill>
              </a:rPr>
              <a:t>PUBLIC INTEREST</a:t>
            </a:r>
            <a:endParaRPr lang="en-US" sz="2850" b="1" dirty="0">
              <a:solidFill>
                <a:srgbClr val="0070C0"/>
              </a:solidFill>
            </a:endParaRPr>
          </a:p>
          <a:p>
            <a:pPr lvl="0">
              <a:spcBef>
                <a:spcPts val="0"/>
              </a:spcBef>
            </a:pPr>
            <a:r>
              <a:rPr lang="en-US" sz="2850" b="1" dirty="0" smtClean="0">
                <a:solidFill>
                  <a:srgbClr val="0070C0"/>
                </a:solidFill>
              </a:rPr>
              <a:t>USA </a:t>
            </a:r>
            <a:r>
              <a:rPr lang="en-US" sz="2850" b="1" dirty="0">
                <a:solidFill>
                  <a:srgbClr val="0070C0"/>
                </a:solidFill>
              </a:rPr>
              <a:t>is a mixed economy </a:t>
            </a:r>
            <a:r>
              <a:rPr lang="en-US" sz="2850" b="1" dirty="0"/>
              <a:t>b/c </a:t>
            </a:r>
            <a:r>
              <a:rPr lang="en-US" sz="2850" b="1" dirty="0" smtClean="0"/>
              <a:t>FREE ENTERPRISE </a:t>
            </a:r>
            <a:r>
              <a:rPr lang="en-US" sz="2850" b="1" dirty="0"/>
              <a:t>is combined with and supported by government </a:t>
            </a:r>
            <a:r>
              <a:rPr lang="en-US" sz="2850" b="1" dirty="0" smtClean="0"/>
              <a:t>DECISIONS in </a:t>
            </a:r>
            <a:r>
              <a:rPr lang="en-US" sz="2850" b="1" dirty="0"/>
              <a:t>the marketplace</a:t>
            </a:r>
          </a:p>
          <a:p>
            <a:pPr lvl="0">
              <a:spcBef>
                <a:spcPts val="0"/>
              </a:spcBef>
            </a:pPr>
            <a:r>
              <a:rPr lang="en-US" sz="2850" b="1" dirty="0"/>
              <a:t>3 examples of how the USA is a mixed economy:</a:t>
            </a:r>
          </a:p>
          <a:p>
            <a:pPr lvl="1">
              <a:spcBef>
                <a:spcPts val="0"/>
              </a:spcBef>
            </a:pPr>
            <a:r>
              <a:rPr lang="en-US" sz="2850" b="1" dirty="0"/>
              <a:t>US government promotes economic prosperity by providing </a:t>
            </a:r>
            <a:r>
              <a:rPr lang="en-US" sz="2850" b="1" dirty="0" smtClean="0"/>
              <a:t>SERVICES to </a:t>
            </a:r>
            <a:r>
              <a:rPr lang="en-US" sz="2850" b="1" dirty="0"/>
              <a:t>businesses &amp; customers (ex: building </a:t>
            </a:r>
            <a:r>
              <a:rPr lang="en-US" sz="2850" b="1" dirty="0" smtClean="0"/>
              <a:t>HIGHWAYS to </a:t>
            </a:r>
            <a:r>
              <a:rPr lang="en-US" sz="2850" b="1" dirty="0"/>
              <a:t>promote travel &amp; transport of goods)</a:t>
            </a:r>
          </a:p>
          <a:p>
            <a:pPr lvl="1">
              <a:spcBef>
                <a:spcPts val="0"/>
              </a:spcBef>
            </a:pPr>
            <a:r>
              <a:rPr lang="en-US" sz="2850" b="1" dirty="0"/>
              <a:t>Government agencies </a:t>
            </a:r>
            <a:r>
              <a:rPr lang="en-US" sz="2850" b="1" dirty="0" smtClean="0"/>
              <a:t>PRODUCE &amp; DISTRIBUTE GOODS </a:t>
            </a:r>
            <a:r>
              <a:rPr lang="en-US" sz="2850" b="1" dirty="0"/>
              <a:t>&amp; </a:t>
            </a:r>
            <a:r>
              <a:rPr lang="en-US" sz="2850" b="1" dirty="0" smtClean="0"/>
              <a:t>SERVICES </a:t>
            </a:r>
            <a:r>
              <a:rPr lang="en-US" sz="2850" b="1" dirty="0"/>
              <a:t>to consumers directly, competing with </a:t>
            </a:r>
            <a:r>
              <a:rPr lang="en-US" sz="2850" b="1" dirty="0" smtClean="0"/>
              <a:t>PRIVATE </a:t>
            </a:r>
            <a:r>
              <a:rPr lang="en-US" sz="2850" b="1" dirty="0"/>
              <a:t>business (ex: mail/package delivery through the </a:t>
            </a:r>
            <a:r>
              <a:rPr lang="en-US" sz="2850" b="1" dirty="0" smtClean="0"/>
              <a:t>US POSTAL SERVICE, </a:t>
            </a:r>
            <a:r>
              <a:rPr lang="en-US" sz="2850" b="1" dirty="0"/>
              <a:t>a government corporation)</a:t>
            </a:r>
          </a:p>
          <a:p>
            <a:pPr lvl="1">
              <a:spcBef>
                <a:spcPts val="0"/>
              </a:spcBef>
            </a:pPr>
            <a:r>
              <a:rPr lang="en-US" sz="2850" b="1" dirty="0"/>
              <a:t>Government acts as an </a:t>
            </a:r>
            <a:r>
              <a:rPr lang="en-US" sz="2850" b="1" dirty="0" smtClean="0"/>
              <a:t>UMPIRE to </a:t>
            </a:r>
            <a:r>
              <a:rPr lang="en-US" sz="2850" b="1" dirty="0"/>
              <a:t>make sure economy operates </a:t>
            </a:r>
            <a:r>
              <a:rPr lang="en-US" sz="2850" b="1" dirty="0" smtClean="0"/>
              <a:t>SMOOTHLY &amp; EFFICIENTLY </a:t>
            </a:r>
            <a:r>
              <a:rPr lang="en-US" sz="2850" b="1" dirty="0"/>
              <a:t>(ex: government may own or </a:t>
            </a:r>
            <a:r>
              <a:rPr lang="en-US" sz="2850" b="1" dirty="0" smtClean="0"/>
              <a:t>REGULATE UTILITIES </a:t>
            </a:r>
            <a:r>
              <a:rPr lang="en-US" sz="2850" b="1" dirty="0"/>
              <a:t>such as water or electricity</a:t>
            </a:r>
            <a:r>
              <a:rPr lang="en-US" sz="2850" b="1" dirty="0" smtClean="0"/>
              <a:t>)</a:t>
            </a:r>
            <a:endParaRPr lang="en-US" sz="2850" b="1" dirty="0"/>
          </a:p>
        </p:txBody>
      </p:sp>
    </p:spTree>
    <p:extLst>
      <p:ext uri="{BB962C8B-B14F-4D97-AF65-F5344CB8AC3E}">
        <p14:creationId xmlns:p14="http://schemas.microsoft.com/office/powerpoint/2010/main" val="14974116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7.8 – MIXED ECONOMIES</a:t>
            </a:r>
            <a:endParaRPr lang="en-US" b="1" dirty="0">
              <a:solidFill>
                <a:srgbClr val="FF0000"/>
              </a:solidFill>
            </a:endParaRPr>
          </a:p>
        </p:txBody>
      </p:sp>
      <p:sp>
        <p:nvSpPr>
          <p:cNvPr id="3" name="Content Placeholder 2"/>
          <p:cNvSpPr>
            <a:spLocks noGrp="1"/>
          </p:cNvSpPr>
          <p:nvPr>
            <p:ph idx="1"/>
          </p:nvPr>
        </p:nvSpPr>
        <p:spPr>
          <a:xfrm>
            <a:off x="0" y="457201"/>
            <a:ext cx="12192000" cy="6400800"/>
          </a:xfrm>
        </p:spPr>
        <p:txBody>
          <a:bodyPr>
            <a:noAutofit/>
          </a:bodyPr>
          <a:lstStyle/>
          <a:p>
            <a:pPr lvl="0">
              <a:spcBef>
                <a:spcPts val="0"/>
              </a:spcBef>
            </a:pPr>
            <a:r>
              <a:rPr lang="en-US" sz="2850" b="1" dirty="0" smtClean="0">
                <a:solidFill>
                  <a:srgbClr val="0070C0"/>
                </a:solidFill>
              </a:rPr>
              <a:t>Socialism</a:t>
            </a:r>
            <a:r>
              <a:rPr lang="en-US" sz="2850" b="1" dirty="0"/>
              <a:t>:</a:t>
            </a:r>
          </a:p>
          <a:p>
            <a:pPr lvl="1">
              <a:spcBef>
                <a:spcPts val="0"/>
              </a:spcBef>
            </a:pPr>
            <a:r>
              <a:rPr lang="en-US" sz="2850" b="1" dirty="0"/>
              <a:t>Economic system in which </a:t>
            </a:r>
            <a:r>
              <a:rPr lang="en-US" sz="2850" b="1" dirty="0">
                <a:solidFill>
                  <a:srgbClr val="0070C0"/>
                </a:solidFill>
              </a:rPr>
              <a:t>government </a:t>
            </a:r>
            <a:r>
              <a:rPr lang="en-US" sz="2850" b="1" dirty="0" smtClean="0">
                <a:solidFill>
                  <a:srgbClr val="0070C0"/>
                </a:solidFill>
              </a:rPr>
              <a:t>OWNS some FACTORS </a:t>
            </a:r>
            <a:r>
              <a:rPr lang="en-US" sz="2850" b="1" dirty="0">
                <a:solidFill>
                  <a:srgbClr val="0070C0"/>
                </a:solidFill>
              </a:rPr>
              <a:t>of </a:t>
            </a:r>
            <a:r>
              <a:rPr lang="en-US" sz="2850" b="1" dirty="0" smtClean="0">
                <a:solidFill>
                  <a:srgbClr val="0070C0"/>
                </a:solidFill>
              </a:rPr>
              <a:t>PRODUCTION</a:t>
            </a:r>
            <a:endParaRPr lang="en-US" sz="2850" b="1" dirty="0">
              <a:solidFill>
                <a:srgbClr val="0070C0"/>
              </a:solidFill>
            </a:endParaRPr>
          </a:p>
          <a:p>
            <a:pPr lvl="1">
              <a:spcBef>
                <a:spcPts val="0"/>
              </a:spcBef>
            </a:pPr>
            <a:r>
              <a:rPr lang="en-US" sz="2850" b="1" dirty="0"/>
              <a:t>Some factors of production like utilities are </a:t>
            </a:r>
            <a:r>
              <a:rPr lang="en-US" sz="2850" b="1" dirty="0" smtClean="0"/>
              <a:t>OWNED and CONTROLLED </a:t>
            </a:r>
            <a:r>
              <a:rPr lang="en-US" sz="2850" b="1" dirty="0"/>
              <a:t>by </a:t>
            </a:r>
            <a:r>
              <a:rPr lang="en-US" sz="2850" b="1" dirty="0" smtClean="0"/>
              <a:t>SOCIETY, </a:t>
            </a:r>
            <a:r>
              <a:rPr lang="en-US" sz="2850" b="1" dirty="0"/>
              <a:t>either directly themselves or indirectly through government; and </a:t>
            </a:r>
            <a:r>
              <a:rPr lang="en-US" sz="2850" b="1" dirty="0">
                <a:solidFill>
                  <a:srgbClr val="0070C0"/>
                </a:solidFill>
              </a:rPr>
              <a:t>some factors are privately owned</a:t>
            </a:r>
          </a:p>
          <a:p>
            <a:pPr lvl="1">
              <a:spcBef>
                <a:spcPts val="0"/>
              </a:spcBef>
            </a:pPr>
            <a:r>
              <a:rPr lang="en-US" sz="2850" b="1" dirty="0"/>
              <a:t>GOVT DOESN’T ALWAYS MAKE ALL ECONOMIC DECISIONS</a:t>
            </a:r>
          </a:p>
          <a:p>
            <a:pPr lvl="0">
              <a:spcBef>
                <a:spcPts val="0"/>
              </a:spcBef>
            </a:pPr>
            <a:r>
              <a:rPr lang="en-US" sz="2850" b="1" dirty="0" smtClean="0">
                <a:solidFill>
                  <a:srgbClr val="0070C0"/>
                </a:solidFill>
              </a:rPr>
              <a:t>ALFRED KEYNES</a:t>
            </a:r>
            <a:r>
              <a:rPr lang="en-US" sz="2850" b="1" dirty="0" smtClean="0"/>
              <a:t>: </a:t>
            </a:r>
            <a:endParaRPr lang="en-US" sz="2850" b="1" dirty="0"/>
          </a:p>
          <a:p>
            <a:pPr lvl="1">
              <a:spcBef>
                <a:spcPts val="0"/>
              </a:spcBef>
            </a:pPr>
            <a:r>
              <a:rPr lang="en-US" sz="2850" b="1" dirty="0" smtClean="0">
                <a:solidFill>
                  <a:srgbClr val="0070C0"/>
                </a:solidFill>
              </a:rPr>
              <a:t>KEYNESIANISM: </a:t>
            </a:r>
            <a:r>
              <a:rPr lang="en-US" sz="2850" b="1" dirty="0">
                <a:solidFill>
                  <a:srgbClr val="0070C0"/>
                </a:solidFill>
              </a:rPr>
              <a:t>government should step in during </a:t>
            </a:r>
            <a:r>
              <a:rPr lang="en-US" sz="2850" b="1" dirty="0" smtClean="0">
                <a:solidFill>
                  <a:srgbClr val="0070C0"/>
                </a:solidFill>
              </a:rPr>
              <a:t>ECONOMIC DOWNTURNS (RECESSIONS) </a:t>
            </a:r>
            <a:r>
              <a:rPr lang="en-US" sz="2850" b="1" dirty="0">
                <a:solidFill>
                  <a:srgbClr val="0070C0"/>
                </a:solidFill>
              </a:rPr>
              <a:t>and hire people to </a:t>
            </a:r>
            <a:r>
              <a:rPr lang="en-US" sz="2850" b="1" dirty="0" smtClean="0">
                <a:solidFill>
                  <a:srgbClr val="0070C0"/>
                </a:solidFill>
              </a:rPr>
              <a:t>PROMOTE </a:t>
            </a:r>
            <a:r>
              <a:rPr lang="en-US" sz="2850" b="1" dirty="0">
                <a:solidFill>
                  <a:srgbClr val="0070C0"/>
                </a:solidFill>
              </a:rPr>
              <a:t>economic </a:t>
            </a:r>
            <a:r>
              <a:rPr lang="en-US" sz="2850" b="1" dirty="0" smtClean="0">
                <a:solidFill>
                  <a:srgbClr val="0070C0"/>
                </a:solidFill>
              </a:rPr>
              <a:t>GROWTH</a:t>
            </a:r>
            <a:endParaRPr lang="en-US" sz="2850" b="1" dirty="0">
              <a:solidFill>
                <a:srgbClr val="0070C0"/>
              </a:solidFill>
            </a:endParaRPr>
          </a:p>
          <a:p>
            <a:pPr lvl="1">
              <a:spcBef>
                <a:spcPts val="0"/>
              </a:spcBef>
            </a:pPr>
            <a:r>
              <a:rPr lang="en-US" sz="2850" b="1" dirty="0"/>
              <a:t>If the government hires people, they will have steady </a:t>
            </a:r>
            <a:r>
              <a:rPr lang="en-US" sz="2850" b="1" dirty="0" smtClean="0"/>
              <a:t>INCOME to </a:t>
            </a:r>
            <a:r>
              <a:rPr lang="en-US" sz="2850" b="1" dirty="0"/>
              <a:t>spend at private </a:t>
            </a:r>
            <a:r>
              <a:rPr lang="en-US" sz="2850" b="1" dirty="0" smtClean="0"/>
              <a:t>BUSINESSES</a:t>
            </a:r>
            <a:endParaRPr lang="en-US" sz="2850" b="1" dirty="0"/>
          </a:p>
          <a:p>
            <a:pPr lvl="1">
              <a:spcBef>
                <a:spcPts val="0"/>
              </a:spcBef>
            </a:pPr>
            <a:r>
              <a:rPr lang="en-US" sz="2850" b="1" dirty="0"/>
              <a:t>These businesses will then </a:t>
            </a:r>
            <a:r>
              <a:rPr lang="en-US" sz="2850" b="1" dirty="0" smtClean="0"/>
              <a:t>HIRE more </a:t>
            </a:r>
            <a:r>
              <a:rPr lang="en-US" sz="2850" b="1" dirty="0"/>
              <a:t>people who will also spend at private businesses</a:t>
            </a:r>
          </a:p>
          <a:p>
            <a:pPr lvl="1">
              <a:spcBef>
                <a:spcPts val="0"/>
              </a:spcBef>
            </a:pPr>
            <a:r>
              <a:rPr lang="en-US" sz="2850" b="1" dirty="0"/>
              <a:t>Advised President </a:t>
            </a:r>
            <a:r>
              <a:rPr lang="en-US" sz="2850" b="1" dirty="0" smtClean="0"/>
              <a:t>FRANKLIN ROOSEVELT </a:t>
            </a:r>
            <a:r>
              <a:rPr lang="en-US" sz="2850" b="1" dirty="0"/>
              <a:t>during the </a:t>
            </a:r>
            <a:r>
              <a:rPr lang="en-US" sz="2850" b="1" dirty="0" smtClean="0"/>
              <a:t>GREAT DEPRESSION</a:t>
            </a:r>
            <a:endParaRPr lang="en-US" sz="2850" b="1" dirty="0"/>
          </a:p>
        </p:txBody>
      </p:sp>
    </p:spTree>
    <p:extLst>
      <p:ext uri="{BB962C8B-B14F-4D97-AF65-F5344CB8AC3E}">
        <p14:creationId xmlns:p14="http://schemas.microsoft.com/office/powerpoint/2010/main" val="69166384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7.8 – TRADITIONAL ECONOMIES</a:t>
            </a:r>
            <a:endParaRPr lang="en-US" b="1" dirty="0">
              <a:solidFill>
                <a:srgbClr val="FF0000"/>
              </a:solidFill>
            </a:endParaRPr>
          </a:p>
        </p:txBody>
      </p:sp>
      <p:sp>
        <p:nvSpPr>
          <p:cNvPr id="3" name="Content Placeholder 2"/>
          <p:cNvSpPr>
            <a:spLocks noGrp="1"/>
          </p:cNvSpPr>
          <p:nvPr>
            <p:ph idx="1"/>
          </p:nvPr>
        </p:nvSpPr>
        <p:spPr>
          <a:xfrm>
            <a:off x="0" y="457201"/>
            <a:ext cx="12192000" cy="6400800"/>
          </a:xfrm>
        </p:spPr>
        <p:txBody>
          <a:bodyPr>
            <a:noAutofit/>
          </a:bodyPr>
          <a:lstStyle/>
          <a:p>
            <a:pPr marL="0" indent="0">
              <a:buNone/>
            </a:pPr>
            <a:r>
              <a:rPr lang="en-US" sz="2850" b="1" dirty="0">
                <a:solidFill>
                  <a:srgbClr val="0070C0"/>
                </a:solidFill>
              </a:rPr>
              <a:t>TRADITIONAL</a:t>
            </a:r>
            <a:r>
              <a:rPr lang="en-US" sz="2850" b="1" dirty="0"/>
              <a:t> ECONOMIES</a:t>
            </a:r>
          </a:p>
          <a:p>
            <a:pPr lvl="0"/>
            <a:r>
              <a:rPr lang="en-US" sz="2850" b="1" dirty="0" smtClean="0">
                <a:solidFill>
                  <a:srgbClr val="0070C0"/>
                </a:solidFill>
              </a:rPr>
              <a:t>ECONOMIC DECISIONS </a:t>
            </a:r>
            <a:r>
              <a:rPr lang="en-US" sz="2850" b="1" dirty="0" smtClean="0"/>
              <a:t>including WHAT, HOW, </a:t>
            </a:r>
            <a:r>
              <a:rPr lang="en-US" sz="2850" b="1" dirty="0"/>
              <a:t>&amp; </a:t>
            </a:r>
            <a:r>
              <a:rPr lang="en-US" sz="2850" b="1" dirty="0" smtClean="0"/>
              <a:t>FOR WHOM </a:t>
            </a:r>
            <a:r>
              <a:rPr lang="en-US" sz="2850" b="1" dirty="0"/>
              <a:t>to </a:t>
            </a:r>
            <a:r>
              <a:rPr lang="en-US" sz="2850" b="1" dirty="0" smtClean="0"/>
              <a:t>PRODUCE </a:t>
            </a:r>
            <a:r>
              <a:rPr lang="en-US" sz="2850" b="1" dirty="0"/>
              <a:t>are </a:t>
            </a:r>
            <a:r>
              <a:rPr lang="en-US" sz="2850" b="1" dirty="0">
                <a:solidFill>
                  <a:srgbClr val="0070C0"/>
                </a:solidFill>
              </a:rPr>
              <a:t>based on </a:t>
            </a:r>
            <a:r>
              <a:rPr lang="en-US" sz="2850" b="1" dirty="0" smtClean="0">
                <a:solidFill>
                  <a:srgbClr val="0070C0"/>
                </a:solidFill>
              </a:rPr>
              <a:t>CUSTOM </a:t>
            </a:r>
            <a:r>
              <a:rPr lang="en-US" sz="2850" b="1" dirty="0"/>
              <a:t>or habit</a:t>
            </a:r>
          </a:p>
          <a:p>
            <a:pPr lvl="0"/>
            <a:r>
              <a:rPr lang="en-US" sz="2850" b="1" dirty="0"/>
              <a:t>Uses </a:t>
            </a:r>
            <a:r>
              <a:rPr lang="en-US" sz="2850" b="1" dirty="0">
                <a:solidFill>
                  <a:srgbClr val="0070C0"/>
                </a:solidFill>
              </a:rPr>
              <a:t>traditional </a:t>
            </a:r>
            <a:r>
              <a:rPr lang="en-US" sz="2850" b="1" dirty="0" smtClean="0">
                <a:solidFill>
                  <a:srgbClr val="0070C0"/>
                </a:solidFill>
              </a:rPr>
              <a:t>MATERIALS &amp; METHODS </a:t>
            </a:r>
            <a:r>
              <a:rPr lang="en-US" sz="2850" b="1" dirty="0"/>
              <a:t>to make items in the economy, which makes it </a:t>
            </a:r>
            <a:r>
              <a:rPr lang="en-US" sz="2850" b="1" dirty="0">
                <a:solidFill>
                  <a:srgbClr val="0070C0"/>
                </a:solidFill>
              </a:rPr>
              <a:t>difficult to </a:t>
            </a:r>
            <a:r>
              <a:rPr lang="en-US" sz="2850" b="1" dirty="0" smtClean="0">
                <a:solidFill>
                  <a:srgbClr val="0070C0"/>
                </a:solidFill>
              </a:rPr>
              <a:t>ADJUST </a:t>
            </a:r>
            <a:r>
              <a:rPr lang="en-US" sz="2850" b="1" dirty="0">
                <a:solidFill>
                  <a:srgbClr val="0070C0"/>
                </a:solidFill>
              </a:rPr>
              <a:t>to sudden </a:t>
            </a:r>
            <a:r>
              <a:rPr lang="en-US" sz="2850" b="1" dirty="0" smtClean="0">
                <a:solidFill>
                  <a:srgbClr val="0070C0"/>
                </a:solidFill>
              </a:rPr>
              <a:t>CHANGES</a:t>
            </a:r>
            <a:endParaRPr lang="en-US" sz="2850" b="1" dirty="0">
              <a:solidFill>
                <a:srgbClr val="0070C0"/>
              </a:solidFill>
            </a:endParaRPr>
          </a:p>
          <a:p>
            <a:pPr lvl="0"/>
            <a:r>
              <a:rPr lang="en-US" sz="2850" b="1" dirty="0"/>
              <a:t>Where </a:t>
            </a:r>
            <a:r>
              <a:rPr lang="en-US" sz="2850" b="1" dirty="0">
                <a:solidFill>
                  <a:srgbClr val="0070C0"/>
                </a:solidFill>
              </a:rPr>
              <a:t>found: In </a:t>
            </a:r>
            <a:r>
              <a:rPr lang="en-US" sz="2850" b="1" dirty="0" smtClean="0">
                <a:solidFill>
                  <a:srgbClr val="0070C0"/>
                </a:solidFill>
              </a:rPr>
              <a:t>DEVELOPING countries</a:t>
            </a:r>
            <a:r>
              <a:rPr lang="en-US" sz="2850" b="1" dirty="0"/>
              <a:t>, such as those in Sub-Saharan </a:t>
            </a:r>
            <a:r>
              <a:rPr lang="en-US" sz="2850" b="1" dirty="0" smtClean="0"/>
              <a:t>AFRICA </a:t>
            </a:r>
            <a:r>
              <a:rPr lang="en-US" sz="2850" b="1" dirty="0"/>
              <a:t>&amp; Southern </a:t>
            </a:r>
            <a:r>
              <a:rPr lang="en-US" sz="2850" b="1" dirty="0" smtClean="0"/>
              <a:t>ASIA</a:t>
            </a:r>
            <a:endParaRPr lang="en-US" sz="2850" b="1" dirty="0"/>
          </a:p>
          <a:p>
            <a:pPr lvl="0"/>
            <a:r>
              <a:rPr lang="en-US" sz="2850" b="1" dirty="0"/>
              <a:t>Ex: If your grandparents and parents fished for a living, you </a:t>
            </a:r>
            <a:r>
              <a:rPr lang="en-US" sz="2850" b="1" dirty="0" smtClean="0"/>
              <a:t>WILL LIKELY BECOME A FISHER AS WELL.</a:t>
            </a:r>
            <a:endParaRPr lang="en-US" sz="2850" b="1" dirty="0"/>
          </a:p>
        </p:txBody>
      </p:sp>
    </p:spTree>
    <p:extLst>
      <p:ext uri="{BB962C8B-B14F-4D97-AF65-F5344CB8AC3E}">
        <p14:creationId xmlns:p14="http://schemas.microsoft.com/office/powerpoint/2010/main" val="220751061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57200"/>
          </a:xfrm>
        </p:spPr>
        <p:txBody>
          <a:bodyPr>
            <a:normAutofit fontScale="90000"/>
          </a:bodyPr>
          <a:lstStyle/>
          <a:p>
            <a:r>
              <a:rPr lang="en-US" b="1" dirty="0" smtClean="0"/>
              <a:t>7.8 – EXIT TICKET (BACK OF NOTES)</a:t>
            </a:r>
            <a:endParaRPr lang="en-US" b="1" dirty="0">
              <a:solidFill>
                <a:srgbClr val="FF0000"/>
              </a:solidFill>
            </a:endParaRPr>
          </a:p>
        </p:txBody>
      </p:sp>
      <p:sp>
        <p:nvSpPr>
          <p:cNvPr id="3" name="Content Placeholder 2"/>
          <p:cNvSpPr>
            <a:spLocks noGrp="1"/>
          </p:cNvSpPr>
          <p:nvPr>
            <p:ph idx="1"/>
          </p:nvPr>
        </p:nvSpPr>
        <p:spPr>
          <a:xfrm>
            <a:off x="0" y="502277"/>
            <a:ext cx="12192000" cy="1030309"/>
          </a:xfrm>
        </p:spPr>
        <p:txBody>
          <a:bodyPr>
            <a:noAutofit/>
          </a:bodyPr>
          <a:lstStyle/>
          <a:p>
            <a:pPr marL="0" indent="0">
              <a:buNone/>
            </a:pPr>
            <a:r>
              <a:rPr lang="en-US" sz="2850" b="1" dirty="0" smtClean="0">
                <a:solidFill>
                  <a:srgbClr val="FF0000"/>
                </a:solidFill>
              </a:rPr>
              <a:t>COMPLETE ON A SEPARATE SHEET OF PAPER! TURN IN BEFORE END OF CLASS.</a:t>
            </a:r>
          </a:p>
          <a:p>
            <a:pPr marL="0" indent="0">
              <a:buNone/>
            </a:pPr>
            <a:r>
              <a:rPr lang="en-US" sz="2850" b="1" dirty="0" smtClean="0">
                <a:solidFill>
                  <a:srgbClr val="FF0000"/>
                </a:solidFill>
              </a:rPr>
              <a:t>MATCH EACH BULLET IN ITS APPROPRIATE COLUMN.</a:t>
            </a:r>
            <a:endParaRPr lang="en-US" sz="2850" b="1" dirty="0">
              <a:solidFill>
                <a:srgbClr val="FF0000"/>
              </a:solidFill>
            </a:endParaRPr>
          </a:p>
        </p:txBody>
      </p:sp>
      <p:sp>
        <p:nvSpPr>
          <p:cNvPr id="8" name="Rectangle 7"/>
          <p:cNvSpPr/>
          <p:nvPr/>
        </p:nvSpPr>
        <p:spPr>
          <a:xfrm>
            <a:off x="201769" y="3272543"/>
            <a:ext cx="6096000" cy="3352328"/>
          </a:xfrm>
          <a:prstGeom prst="rect">
            <a:avLst/>
          </a:prstGeom>
        </p:spPr>
        <p:txBody>
          <a:bodyPr>
            <a:spAutoFit/>
          </a:bodyPr>
          <a:lstStyle/>
          <a:p>
            <a:pPr marL="342900" marR="0" lvl="0" indent="-342900">
              <a:lnSpc>
                <a:spcPct val="107000"/>
              </a:lnSpc>
              <a:spcBef>
                <a:spcPts val="0"/>
              </a:spcBef>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Economic decisions &amp; ownership of the factors of production are determined by customs &amp; habit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Govt</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owns factors of production &amp; makes all major economic decisions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Govt</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individuals, &amp; businesses share ownership in factors of production &amp; economic decision-making</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Individuals &amp; businesses own factors of production &amp; make all major economic decisions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Karl Marx</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Alfred Keynes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Consumer sovereignty, profit motive, free-enterprise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6196885" y="3420724"/>
            <a:ext cx="5995115" cy="3352328"/>
          </a:xfrm>
          <a:prstGeom prst="rect">
            <a:avLst/>
          </a:prstGeom>
        </p:spPr>
        <p:txBody>
          <a:bodyPr wrap="square">
            <a:spAutoFit/>
          </a:bodyPr>
          <a:lstStyle/>
          <a:p>
            <a:pPr marL="342900" marR="0" lvl="0" indent="-342900">
              <a:lnSpc>
                <a:spcPct val="107000"/>
              </a:lnSpc>
              <a:spcBef>
                <a:spcPts val="0"/>
              </a:spcBef>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Adam Smith</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Central planning</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Govt</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should step in during economic downturns to help people &amp; promote economic growth</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“Invisible hand,” where society benefits when people follow their self-interests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i="1" dirty="0" smtClean="0">
                <a:effectLst/>
                <a:latin typeface="Times New Roman" panose="02020603050405020304" pitchFamily="18" charset="0"/>
                <a:ea typeface="Calibri" panose="020F0502020204030204" pitchFamily="34" charset="0"/>
                <a:cs typeface="Times New Roman" panose="02020603050405020304" pitchFamily="18" charset="0"/>
              </a:rPr>
              <a:t>Laissez-faire</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where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govt</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should stay out of economic decisions &amp; only protect property rights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Includes socialist economies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Difficulty adapting to sudden changes, like natural disasters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Table 9"/>
          <p:cNvGraphicFramePr>
            <a:graphicFrameLocks noGrp="1"/>
          </p:cNvGraphicFramePr>
          <p:nvPr>
            <p:extLst/>
          </p:nvPr>
        </p:nvGraphicFramePr>
        <p:xfrm>
          <a:off x="0" y="1611767"/>
          <a:ext cx="12192000" cy="1484479"/>
        </p:xfrm>
        <a:graphic>
          <a:graphicData uri="http://schemas.openxmlformats.org/drawingml/2006/table">
            <a:tbl>
              <a:tblPr firstRow="1" firstCol="1" bandRow="1">
                <a:tableStyleId>{5940675A-B579-460E-94D1-54222C63F5DA}</a:tableStyleId>
              </a:tblPr>
              <a:tblGrid>
                <a:gridCol w="3047435"/>
                <a:gridCol w="3047435"/>
                <a:gridCol w="3048565"/>
                <a:gridCol w="3048565"/>
              </a:tblGrid>
              <a:tr h="285771">
                <a:tc>
                  <a:txBody>
                    <a:bodyPr/>
                    <a:lstStyle/>
                    <a:p>
                      <a:pPr marL="0" marR="0" algn="ctr">
                        <a:lnSpc>
                          <a:spcPct val="107000"/>
                        </a:lnSpc>
                        <a:spcBef>
                          <a:spcPts val="0"/>
                        </a:spcBef>
                        <a:spcAft>
                          <a:spcPts val="0"/>
                        </a:spcAft>
                      </a:pPr>
                      <a:r>
                        <a:rPr lang="en-US" sz="2400" b="1" dirty="0">
                          <a:effectLst/>
                        </a:rPr>
                        <a:t>FREE-MARKET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a:effectLst/>
                        </a:rPr>
                        <a:t>COMMAND</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a:effectLst/>
                        </a:rPr>
                        <a:t>MIXED</a:t>
                      </a: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a:effectLst/>
                        </a:rPr>
                        <a:t>TRADITIONAL</a:t>
                      </a: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93128">
                <a:tc>
                  <a:txBody>
                    <a:bodyPr/>
                    <a:lstStyle/>
                    <a:p>
                      <a:pPr marL="0" marR="0">
                        <a:lnSpc>
                          <a:spcPct val="107000"/>
                        </a:lnSpc>
                        <a:spcBef>
                          <a:spcPts val="0"/>
                        </a:spcBef>
                        <a:spcAft>
                          <a:spcPts val="0"/>
                        </a:spcAft>
                      </a:pPr>
                      <a:r>
                        <a:rPr lang="en-US" sz="2400" b="1" u="none" strike="noStrike" dirty="0">
                          <a:effectLst/>
                        </a:rPr>
                        <a:t> </a:t>
                      </a:r>
                      <a:endParaRPr lang="en-US" sz="2400" b="1" dirty="0">
                        <a:effectLst/>
                      </a:endParaRPr>
                    </a:p>
                    <a:p>
                      <a:pPr marL="0" marR="0">
                        <a:lnSpc>
                          <a:spcPct val="107000"/>
                        </a:lnSpc>
                        <a:spcBef>
                          <a:spcPts val="0"/>
                        </a:spcBef>
                        <a:spcAft>
                          <a:spcPts val="0"/>
                        </a:spcAft>
                      </a:pPr>
                      <a:endParaRPr lang="en-US" sz="2400" b="1" dirty="0">
                        <a:effectLst/>
                      </a:endParaRPr>
                    </a:p>
                  </a:txBody>
                  <a:tcPr marL="68580" marR="68580" marT="0" marB="0"/>
                </a:tc>
                <a:tc>
                  <a:txBody>
                    <a:bodyPr/>
                    <a:lstStyle/>
                    <a:p>
                      <a:pPr marL="0" marR="0">
                        <a:lnSpc>
                          <a:spcPct val="107000"/>
                        </a:lnSpc>
                        <a:spcBef>
                          <a:spcPts val="0"/>
                        </a:spcBef>
                        <a:spcAft>
                          <a:spcPts val="0"/>
                        </a:spcAft>
                      </a:pPr>
                      <a:r>
                        <a:rPr lang="en-US" sz="2400" b="1" u="none" strike="noStrike" dirty="0">
                          <a:effectLst/>
                        </a:rPr>
                        <a:t>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u="none" strike="noStrike" dirty="0">
                          <a:effectLst/>
                        </a:rPr>
                        <a:t>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u="none" strike="noStrike" dirty="0">
                          <a:effectLst/>
                        </a:rPr>
                        <a:t>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85715314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85216"/>
          </a:xfrm>
        </p:spPr>
        <p:txBody>
          <a:bodyPr>
            <a:normAutofit fontScale="90000"/>
          </a:bodyPr>
          <a:lstStyle/>
          <a:p>
            <a:r>
              <a:rPr lang="en-US" b="1" dirty="0" smtClean="0">
                <a:latin typeface="+mn-lt"/>
              </a:rPr>
              <a:t>Study Guide #1-7 </a:t>
            </a:r>
            <a:r>
              <a:rPr lang="en-US" b="1" dirty="0" smtClean="0">
                <a:solidFill>
                  <a:srgbClr val="FF0000"/>
                </a:solidFill>
                <a:latin typeface="+mn-lt"/>
              </a:rPr>
              <a:t>(we will learn these tomorrow!)</a:t>
            </a:r>
            <a:endParaRPr lang="en-US" b="1" dirty="0">
              <a:solidFill>
                <a:srgbClr val="FF0000"/>
              </a:solidFill>
              <a:latin typeface="+mn-lt"/>
            </a:endParaRPr>
          </a:p>
        </p:txBody>
      </p:sp>
      <p:sp>
        <p:nvSpPr>
          <p:cNvPr id="3" name="Content Placeholder 2"/>
          <p:cNvSpPr>
            <a:spLocks noGrp="1"/>
          </p:cNvSpPr>
          <p:nvPr>
            <p:ph idx="1"/>
          </p:nvPr>
        </p:nvSpPr>
        <p:spPr>
          <a:xfrm>
            <a:off x="0" y="585216"/>
            <a:ext cx="12192000" cy="6181343"/>
          </a:xfrm>
        </p:spPr>
        <p:txBody>
          <a:bodyPr>
            <a:normAutofit/>
          </a:bodyPr>
          <a:lstStyle/>
          <a:p>
            <a:pPr marL="742950" indent="-742950">
              <a:buFont typeface="+mj-lt"/>
              <a:buAutoNum type="arabicPeriod"/>
            </a:pPr>
            <a:r>
              <a:rPr lang="en-US" sz="4200" b="1" dirty="0">
                <a:solidFill>
                  <a:srgbClr val="FF0000"/>
                </a:solidFill>
              </a:rPr>
              <a:t>“Invisible hand</a:t>
            </a:r>
            <a:r>
              <a:rPr lang="en-US" sz="4200" b="1" dirty="0" smtClean="0">
                <a:solidFill>
                  <a:srgbClr val="FF0000"/>
                </a:solidFill>
              </a:rPr>
              <a:t>”</a:t>
            </a:r>
            <a:endParaRPr lang="en-US" sz="4200" b="1" dirty="0">
              <a:solidFill>
                <a:srgbClr val="FF0000"/>
              </a:solidFill>
            </a:endParaRPr>
          </a:p>
          <a:p>
            <a:pPr marL="742950" indent="-742950">
              <a:buFont typeface="+mj-lt"/>
              <a:buAutoNum type="arabicPeriod"/>
            </a:pPr>
            <a:r>
              <a:rPr lang="en-US" sz="4200" b="1" i="1" dirty="0">
                <a:solidFill>
                  <a:srgbClr val="FF0000"/>
                </a:solidFill>
              </a:rPr>
              <a:t>Laissez-faire</a:t>
            </a:r>
          </a:p>
          <a:p>
            <a:pPr marL="742950" indent="-742950">
              <a:buFont typeface="+mj-lt"/>
              <a:buAutoNum type="arabicPeriod"/>
            </a:pPr>
            <a:r>
              <a:rPr lang="en-US" sz="4200" b="1" dirty="0">
                <a:solidFill>
                  <a:srgbClr val="FF0000"/>
                </a:solidFill>
              </a:rPr>
              <a:t>Consumer sovereignty</a:t>
            </a:r>
          </a:p>
          <a:p>
            <a:pPr marL="742950" indent="-742950">
              <a:buFont typeface="+mj-lt"/>
              <a:buAutoNum type="arabicPeriod"/>
            </a:pPr>
            <a:r>
              <a:rPr lang="en-US" sz="4200" b="1" dirty="0" smtClean="0">
                <a:solidFill>
                  <a:srgbClr val="FF0000"/>
                </a:solidFill>
              </a:rPr>
              <a:t>Best value</a:t>
            </a:r>
          </a:p>
          <a:p>
            <a:pPr marL="742950" indent="-742950">
              <a:buFont typeface="+mj-lt"/>
              <a:buAutoNum type="arabicPeriod"/>
            </a:pPr>
            <a:r>
              <a:rPr lang="en-US" sz="4200" b="1" dirty="0" smtClean="0">
                <a:solidFill>
                  <a:srgbClr val="FF0000"/>
                </a:solidFill>
              </a:rPr>
              <a:t>Traditional (economies)</a:t>
            </a:r>
          </a:p>
          <a:p>
            <a:pPr marL="742950" indent="-742950">
              <a:buFont typeface="+mj-lt"/>
              <a:buAutoNum type="arabicPeriod"/>
            </a:pPr>
            <a:r>
              <a:rPr lang="en-US" sz="4200" b="1" dirty="0" smtClean="0">
                <a:solidFill>
                  <a:srgbClr val="FF0000"/>
                </a:solidFill>
              </a:rPr>
              <a:t>Command (economies)</a:t>
            </a:r>
          </a:p>
          <a:p>
            <a:pPr marL="742950" indent="-742950">
              <a:buFont typeface="+mj-lt"/>
              <a:buAutoNum type="arabicPeriod"/>
            </a:pPr>
            <a:r>
              <a:rPr lang="en-US" sz="4200" b="1" dirty="0" smtClean="0">
                <a:solidFill>
                  <a:srgbClr val="FF0000"/>
                </a:solidFill>
              </a:rPr>
              <a:t>Mixed (economies)</a:t>
            </a:r>
          </a:p>
          <a:p>
            <a:pPr marL="742950" indent="-742950">
              <a:buFont typeface="+mj-lt"/>
              <a:buAutoNum type="arabicPeriod"/>
            </a:pPr>
            <a:r>
              <a:rPr lang="en-US" sz="4200" b="1" dirty="0" smtClean="0">
                <a:solidFill>
                  <a:srgbClr val="FF0000"/>
                </a:solidFill>
              </a:rPr>
              <a:t>Free market, free enterprise, capitalism</a:t>
            </a:r>
          </a:p>
          <a:p>
            <a:pPr marL="742950" indent="-742950">
              <a:buFont typeface="+mj-lt"/>
              <a:buAutoNum type="arabicPeriod"/>
            </a:pPr>
            <a:endParaRPr lang="en-US" sz="4200" b="1" dirty="0" smtClean="0">
              <a:solidFill>
                <a:srgbClr val="FF0000"/>
              </a:solidFill>
            </a:endParaRPr>
          </a:p>
        </p:txBody>
      </p:sp>
    </p:spTree>
    <p:extLst>
      <p:ext uri="{BB962C8B-B14F-4D97-AF65-F5344CB8AC3E}">
        <p14:creationId xmlns:p14="http://schemas.microsoft.com/office/powerpoint/2010/main" val="28207414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85216"/>
          </a:xfrm>
        </p:spPr>
        <p:txBody>
          <a:bodyPr>
            <a:normAutofit fontScale="90000"/>
          </a:bodyPr>
          <a:lstStyle/>
          <a:p>
            <a:r>
              <a:rPr lang="en-US" b="1" dirty="0" smtClean="0">
                <a:latin typeface="+mn-lt"/>
              </a:rPr>
              <a:t>Study Guide #9-16 </a:t>
            </a:r>
            <a:r>
              <a:rPr lang="en-US" b="1" dirty="0" smtClean="0">
                <a:solidFill>
                  <a:srgbClr val="FF0000"/>
                </a:solidFill>
                <a:latin typeface="+mn-lt"/>
              </a:rPr>
              <a:t>(we’ll learn more about these </a:t>
            </a:r>
            <a:r>
              <a:rPr lang="en-US" b="1" dirty="0" err="1" smtClean="0">
                <a:solidFill>
                  <a:srgbClr val="FF0000"/>
                </a:solidFill>
                <a:latin typeface="+mn-lt"/>
              </a:rPr>
              <a:t>tmrw</a:t>
            </a:r>
            <a:r>
              <a:rPr lang="en-US" b="1" dirty="0" smtClean="0">
                <a:solidFill>
                  <a:srgbClr val="FF0000"/>
                </a:solidFill>
                <a:latin typeface="+mn-lt"/>
              </a:rPr>
              <a:t>!)</a:t>
            </a:r>
            <a:endParaRPr lang="en-US" b="1" dirty="0">
              <a:solidFill>
                <a:srgbClr val="FF0000"/>
              </a:solidFill>
              <a:latin typeface="+mn-lt"/>
            </a:endParaRPr>
          </a:p>
        </p:txBody>
      </p:sp>
      <p:sp>
        <p:nvSpPr>
          <p:cNvPr id="3" name="Content Placeholder 2"/>
          <p:cNvSpPr>
            <a:spLocks noGrp="1"/>
          </p:cNvSpPr>
          <p:nvPr>
            <p:ph idx="1"/>
          </p:nvPr>
        </p:nvSpPr>
        <p:spPr>
          <a:xfrm>
            <a:off x="0" y="585216"/>
            <a:ext cx="12192000" cy="6181343"/>
          </a:xfrm>
        </p:spPr>
        <p:txBody>
          <a:bodyPr>
            <a:normAutofit/>
          </a:bodyPr>
          <a:lstStyle/>
          <a:p>
            <a:pPr marL="742950" indent="-742950">
              <a:buFont typeface="+mj-lt"/>
              <a:buAutoNum type="arabicPeriod" startAt="9"/>
            </a:pPr>
            <a:r>
              <a:rPr lang="en-US" sz="4200" b="1" dirty="0">
                <a:solidFill>
                  <a:srgbClr val="FF0000"/>
                </a:solidFill>
              </a:rPr>
              <a:t>Productivity</a:t>
            </a:r>
          </a:p>
          <a:p>
            <a:pPr marL="742950" indent="-742950">
              <a:buFont typeface="+mj-lt"/>
              <a:buAutoNum type="arabicPeriod" startAt="9"/>
            </a:pPr>
            <a:r>
              <a:rPr lang="en-US" sz="4200" b="1" dirty="0">
                <a:solidFill>
                  <a:srgbClr val="FF0000"/>
                </a:solidFill>
              </a:rPr>
              <a:t>Command (economy)</a:t>
            </a:r>
          </a:p>
          <a:p>
            <a:pPr marL="742950" indent="-742950">
              <a:buFont typeface="+mj-lt"/>
              <a:buAutoNum type="arabicPeriod" startAt="9"/>
            </a:pPr>
            <a:r>
              <a:rPr lang="en-US" sz="4200" b="1" dirty="0">
                <a:solidFill>
                  <a:srgbClr val="FF0000"/>
                </a:solidFill>
              </a:rPr>
              <a:t>Market (economy)</a:t>
            </a:r>
          </a:p>
          <a:p>
            <a:pPr marL="742950" indent="-742950">
              <a:buFont typeface="+mj-lt"/>
              <a:buAutoNum type="arabicPeriod" startAt="9"/>
            </a:pPr>
            <a:r>
              <a:rPr lang="en-US" sz="4200" b="1" dirty="0">
                <a:solidFill>
                  <a:srgbClr val="FF0000"/>
                </a:solidFill>
              </a:rPr>
              <a:t>Individuals &amp; businesses</a:t>
            </a:r>
          </a:p>
          <a:p>
            <a:pPr marL="742950" indent="-742950">
              <a:buFont typeface="+mj-lt"/>
              <a:buAutoNum type="arabicPeriod" startAt="9"/>
            </a:pPr>
            <a:r>
              <a:rPr lang="en-US" sz="4200" b="1" dirty="0">
                <a:solidFill>
                  <a:srgbClr val="FF0000"/>
                </a:solidFill>
              </a:rPr>
              <a:t>Traditional (economies)</a:t>
            </a:r>
          </a:p>
          <a:p>
            <a:pPr marL="742950" indent="-742950">
              <a:buFont typeface="+mj-lt"/>
              <a:buAutoNum type="arabicPeriod" startAt="9"/>
            </a:pPr>
            <a:r>
              <a:rPr lang="en-US" sz="4200" b="1" dirty="0">
                <a:solidFill>
                  <a:srgbClr val="FF0000"/>
                </a:solidFill>
              </a:rPr>
              <a:t>Adam Smith</a:t>
            </a:r>
          </a:p>
          <a:p>
            <a:pPr marL="742950" indent="-742950">
              <a:buFont typeface="+mj-lt"/>
              <a:buAutoNum type="arabicPeriod" startAt="9"/>
            </a:pPr>
            <a:r>
              <a:rPr lang="en-US" sz="4200" b="1" dirty="0" smtClean="0">
                <a:solidFill>
                  <a:srgbClr val="FF0000"/>
                </a:solidFill>
              </a:rPr>
              <a:t>Karl Marx</a:t>
            </a:r>
          </a:p>
          <a:p>
            <a:pPr marL="742950" indent="-742950">
              <a:buFont typeface="+mj-lt"/>
              <a:buAutoNum type="arabicPeriod" startAt="9"/>
            </a:pPr>
            <a:r>
              <a:rPr lang="en-US" sz="4200" b="1" dirty="0" smtClean="0">
                <a:solidFill>
                  <a:srgbClr val="FF0000"/>
                </a:solidFill>
              </a:rPr>
              <a:t>Alfred Keynes</a:t>
            </a:r>
          </a:p>
          <a:p>
            <a:pPr marL="0" indent="0">
              <a:buNone/>
            </a:pPr>
            <a:endParaRPr lang="en-US" sz="4200" b="1" dirty="0" smtClean="0">
              <a:solidFill>
                <a:srgbClr val="FF0000"/>
              </a:solidFill>
            </a:endParaRPr>
          </a:p>
          <a:p>
            <a:endParaRPr lang="en-US" sz="4200" b="1" dirty="0" smtClean="0">
              <a:solidFill>
                <a:srgbClr val="FF0000"/>
              </a:solidFill>
            </a:endParaRPr>
          </a:p>
        </p:txBody>
      </p:sp>
    </p:spTree>
    <p:extLst>
      <p:ext uri="{BB962C8B-B14F-4D97-AF65-F5344CB8AC3E}">
        <p14:creationId xmlns:p14="http://schemas.microsoft.com/office/powerpoint/2010/main" val="12696185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15600" cy="585216"/>
          </a:xfrm>
        </p:spPr>
        <p:txBody>
          <a:bodyPr>
            <a:normAutofit fontScale="90000"/>
          </a:bodyPr>
          <a:lstStyle/>
          <a:p>
            <a:r>
              <a:rPr lang="en-US" b="1" dirty="0" smtClean="0">
                <a:latin typeface="+mn-lt"/>
              </a:rPr>
              <a:t>Study Guide #17-25</a:t>
            </a:r>
            <a:endParaRPr lang="en-US" b="1" dirty="0">
              <a:solidFill>
                <a:srgbClr val="FF0000"/>
              </a:solidFill>
              <a:latin typeface="+mn-lt"/>
            </a:endParaRPr>
          </a:p>
        </p:txBody>
      </p:sp>
      <p:sp>
        <p:nvSpPr>
          <p:cNvPr id="3" name="Content Placeholder 2"/>
          <p:cNvSpPr>
            <a:spLocks noGrp="1"/>
          </p:cNvSpPr>
          <p:nvPr>
            <p:ph idx="1"/>
          </p:nvPr>
        </p:nvSpPr>
        <p:spPr>
          <a:xfrm>
            <a:off x="0" y="585216"/>
            <a:ext cx="5747657" cy="6181343"/>
          </a:xfrm>
        </p:spPr>
        <p:txBody>
          <a:bodyPr>
            <a:normAutofit/>
          </a:bodyPr>
          <a:lstStyle/>
          <a:p>
            <a:pPr marL="0" indent="0">
              <a:buNone/>
            </a:pPr>
            <a:r>
              <a:rPr lang="en-US" sz="4200" b="1" dirty="0" smtClean="0">
                <a:solidFill>
                  <a:srgbClr val="FF0000"/>
                </a:solidFill>
              </a:rPr>
              <a:t>(17) Needs or wants?</a:t>
            </a:r>
          </a:p>
          <a:p>
            <a:pPr marL="0" indent="0">
              <a:buNone/>
            </a:pPr>
            <a:r>
              <a:rPr lang="en-US" sz="4200" b="1" dirty="0">
                <a:solidFill>
                  <a:srgbClr val="FF0000"/>
                </a:solidFill>
              </a:rPr>
              <a:t>	</a:t>
            </a:r>
            <a:r>
              <a:rPr lang="en-US" sz="4200" b="1" dirty="0" smtClean="0">
                <a:solidFill>
                  <a:srgbClr val="FF0000"/>
                </a:solidFill>
              </a:rPr>
              <a:t>(a) wants</a:t>
            </a:r>
          </a:p>
          <a:p>
            <a:pPr marL="0" indent="0">
              <a:buNone/>
            </a:pPr>
            <a:r>
              <a:rPr lang="en-US" sz="4200" b="1" dirty="0">
                <a:solidFill>
                  <a:srgbClr val="FF0000"/>
                </a:solidFill>
              </a:rPr>
              <a:t>	</a:t>
            </a:r>
            <a:r>
              <a:rPr lang="en-US" sz="4200" b="1" dirty="0" smtClean="0">
                <a:solidFill>
                  <a:srgbClr val="FF0000"/>
                </a:solidFill>
              </a:rPr>
              <a:t>(b) needs</a:t>
            </a:r>
          </a:p>
          <a:p>
            <a:pPr marL="0" indent="0">
              <a:buNone/>
            </a:pPr>
            <a:r>
              <a:rPr lang="en-US" sz="4200" b="1" dirty="0" smtClean="0">
                <a:solidFill>
                  <a:srgbClr val="FF0000"/>
                </a:solidFill>
              </a:rPr>
              <a:t>(18) Goods or services?</a:t>
            </a:r>
          </a:p>
          <a:p>
            <a:pPr marL="0" indent="0">
              <a:buNone/>
            </a:pPr>
            <a:r>
              <a:rPr lang="en-US" sz="4200" b="1" dirty="0">
                <a:solidFill>
                  <a:srgbClr val="FF0000"/>
                </a:solidFill>
              </a:rPr>
              <a:t>	</a:t>
            </a:r>
            <a:r>
              <a:rPr lang="en-US" sz="4200" b="1" dirty="0" smtClean="0">
                <a:solidFill>
                  <a:srgbClr val="FF0000"/>
                </a:solidFill>
              </a:rPr>
              <a:t>(a) Services</a:t>
            </a:r>
          </a:p>
          <a:p>
            <a:pPr marL="0" indent="0">
              <a:buNone/>
            </a:pPr>
            <a:r>
              <a:rPr lang="en-US" sz="4200" b="1" dirty="0">
                <a:solidFill>
                  <a:srgbClr val="FF0000"/>
                </a:solidFill>
              </a:rPr>
              <a:t>	</a:t>
            </a:r>
            <a:r>
              <a:rPr lang="en-US" sz="4200" b="1" dirty="0" smtClean="0">
                <a:solidFill>
                  <a:srgbClr val="FF0000"/>
                </a:solidFill>
              </a:rPr>
              <a:t>(b) Goods</a:t>
            </a:r>
          </a:p>
          <a:p>
            <a:pPr marL="0" indent="0">
              <a:buNone/>
            </a:pPr>
            <a:r>
              <a:rPr lang="en-US" sz="4200" b="1" dirty="0" smtClean="0">
                <a:solidFill>
                  <a:srgbClr val="FF0000"/>
                </a:solidFill>
              </a:rPr>
              <a:t>(19) Automation</a:t>
            </a:r>
          </a:p>
          <a:p>
            <a:pPr marL="0" indent="0">
              <a:buNone/>
            </a:pPr>
            <a:r>
              <a:rPr lang="en-US" sz="4200" b="1" dirty="0" smtClean="0">
                <a:solidFill>
                  <a:srgbClr val="FF0000"/>
                </a:solidFill>
              </a:rPr>
              <a:t>(20) Scarcity</a:t>
            </a:r>
          </a:p>
          <a:p>
            <a:pPr marL="0" indent="0">
              <a:buNone/>
            </a:pPr>
            <a:endParaRPr lang="en-US" sz="4200" b="1" dirty="0" smtClean="0">
              <a:solidFill>
                <a:srgbClr val="FF0000"/>
              </a:solidFill>
            </a:endParaRPr>
          </a:p>
          <a:p>
            <a:endParaRPr lang="en-US" sz="4200" b="1" dirty="0" smtClean="0">
              <a:solidFill>
                <a:srgbClr val="FF0000"/>
              </a:solidFill>
            </a:endParaRPr>
          </a:p>
        </p:txBody>
      </p:sp>
      <p:sp>
        <p:nvSpPr>
          <p:cNvPr id="4" name="Content Placeholder 2"/>
          <p:cNvSpPr txBox="1">
            <a:spLocks/>
          </p:cNvSpPr>
          <p:nvPr/>
        </p:nvSpPr>
        <p:spPr>
          <a:xfrm>
            <a:off x="5747657" y="178130"/>
            <a:ext cx="6444343" cy="658842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200" b="1" dirty="0" smtClean="0">
                <a:solidFill>
                  <a:srgbClr val="FF0000"/>
                </a:solidFill>
              </a:rPr>
              <a:t>(21) Fixed or variable costs?</a:t>
            </a:r>
          </a:p>
          <a:p>
            <a:pPr marL="0" indent="0">
              <a:buFont typeface="Arial" panose="020B0604020202020204" pitchFamily="34" charset="0"/>
              <a:buNone/>
            </a:pPr>
            <a:r>
              <a:rPr lang="en-US" sz="4200" b="1" dirty="0">
                <a:solidFill>
                  <a:srgbClr val="FF0000"/>
                </a:solidFill>
              </a:rPr>
              <a:t>	</a:t>
            </a:r>
            <a:r>
              <a:rPr lang="en-US" sz="4200" b="1" dirty="0" smtClean="0">
                <a:solidFill>
                  <a:srgbClr val="FF0000"/>
                </a:solidFill>
              </a:rPr>
              <a:t>(a) variable</a:t>
            </a:r>
          </a:p>
          <a:p>
            <a:pPr marL="0" indent="0">
              <a:buFont typeface="Arial" panose="020B0604020202020204" pitchFamily="34" charset="0"/>
              <a:buNone/>
            </a:pPr>
            <a:r>
              <a:rPr lang="en-US" sz="4200" b="1" dirty="0">
                <a:solidFill>
                  <a:srgbClr val="FF0000"/>
                </a:solidFill>
              </a:rPr>
              <a:t>	</a:t>
            </a:r>
            <a:r>
              <a:rPr lang="en-US" sz="4200" b="1" dirty="0" smtClean="0">
                <a:solidFill>
                  <a:srgbClr val="FF0000"/>
                </a:solidFill>
              </a:rPr>
              <a:t>(b) fixed</a:t>
            </a:r>
          </a:p>
          <a:p>
            <a:pPr marL="0" indent="0">
              <a:buFont typeface="Arial" panose="020B0604020202020204" pitchFamily="34" charset="0"/>
              <a:buNone/>
            </a:pPr>
            <a:r>
              <a:rPr lang="en-US" sz="4200" b="1" dirty="0">
                <a:solidFill>
                  <a:srgbClr val="FF0000"/>
                </a:solidFill>
              </a:rPr>
              <a:t>	</a:t>
            </a:r>
            <a:r>
              <a:rPr lang="en-US" sz="4200" b="1" dirty="0" smtClean="0">
                <a:solidFill>
                  <a:srgbClr val="FF0000"/>
                </a:solidFill>
              </a:rPr>
              <a:t>(c) fixed</a:t>
            </a:r>
          </a:p>
          <a:p>
            <a:pPr marL="0" indent="0">
              <a:buFont typeface="Arial" panose="020B0604020202020204" pitchFamily="34" charset="0"/>
              <a:buNone/>
            </a:pPr>
            <a:r>
              <a:rPr lang="en-US" sz="4200" b="1" dirty="0" smtClean="0">
                <a:solidFill>
                  <a:srgbClr val="FF0000"/>
                </a:solidFill>
              </a:rPr>
              <a:t>	(d) variable</a:t>
            </a:r>
          </a:p>
          <a:p>
            <a:pPr marL="0" indent="0">
              <a:buFont typeface="Arial" panose="020B0604020202020204" pitchFamily="34" charset="0"/>
              <a:buNone/>
            </a:pPr>
            <a:r>
              <a:rPr lang="en-US" sz="4200" b="1" dirty="0">
                <a:solidFill>
                  <a:srgbClr val="FF0000"/>
                </a:solidFill>
              </a:rPr>
              <a:t>	</a:t>
            </a:r>
            <a:r>
              <a:rPr lang="en-US" sz="4200" b="1" dirty="0" smtClean="0">
                <a:solidFill>
                  <a:srgbClr val="FF0000"/>
                </a:solidFill>
              </a:rPr>
              <a:t>(e) variable</a:t>
            </a:r>
          </a:p>
          <a:p>
            <a:pPr marL="0" indent="0">
              <a:buFont typeface="Arial" panose="020B0604020202020204" pitchFamily="34" charset="0"/>
              <a:buNone/>
            </a:pPr>
            <a:r>
              <a:rPr lang="en-US" sz="4200" b="1" dirty="0">
                <a:solidFill>
                  <a:srgbClr val="FF0000"/>
                </a:solidFill>
              </a:rPr>
              <a:t>	</a:t>
            </a:r>
            <a:r>
              <a:rPr lang="en-US" sz="4200" b="1" dirty="0" smtClean="0">
                <a:solidFill>
                  <a:srgbClr val="FF0000"/>
                </a:solidFill>
              </a:rPr>
              <a:t>(f) fixed</a:t>
            </a:r>
          </a:p>
          <a:p>
            <a:pPr marL="0" indent="0">
              <a:buFont typeface="Arial" panose="020B0604020202020204" pitchFamily="34" charset="0"/>
              <a:buNone/>
            </a:pPr>
            <a:r>
              <a:rPr lang="en-US" sz="4200" b="1" dirty="0" smtClean="0">
                <a:solidFill>
                  <a:srgbClr val="FF0000"/>
                </a:solidFill>
              </a:rPr>
              <a:t>(22) Marginal costs</a:t>
            </a:r>
          </a:p>
          <a:p>
            <a:pPr marL="463550" indent="-463550">
              <a:buFont typeface="Arial" panose="020B0604020202020204" pitchFamily="34" charset="0"/>
              <a:buNone/>
            </a:pPr>
            <a:r>
              <a:rPr lang="en-US" sz="4200" b="1" dirty="0" smtClean="0">
                <a:solidFill>
                  <a:srgbClr val="FF0000"/>
                </a:solidFill>
              </a:rPr>
              <a:t>(23) When marginal costs become greater than marginal benefits (when MC &gt; MB)</a:t>
            </a:r>
          </a:p>
        </p:txBody>
      </p:sp>
    </p:spTree>
    <p:extLst>
      <p:ext uri="{BB962C8B-B14F-4D97-AF65-F5344CB8AC3E}">
        <p14:creationId xmlns:p14="http://schemas.microsoft.com/office/powerpoint/2010/main" val="1554503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§7.1 – FUNDAMENTALS OF ECONOMICS </a:t>
            </a:r>
            <a:r>
              <a:rPr lang="en-US" b="1" dirty="0" smtClean="0">
                <a:solidFill>
                  <a:srgbClr val="FF0000"/>
                </a:solidFill>
                <a:latin typeface="+mn-lt"/>
              </a:rPr>
              <a:t>(see vocab log)</a:t>
            </a:r>
            <a:endParaRPr lang="en-US" b="1" dirty="0">
              <a:solidFill>
                <a:srgbClr val="FF0000"/>
              </a:solidFill>
              <a:latin typeface="+mn-lt"/>
            </a:endParaRPr>
          </a:p>
        </p:txBody>
      </p:sp>
      <p:sp>
        <p:nvSpPr>
          <p:cNvPr id="3" name="Content Placeholder 2"/>
          <p:cNvSpPr>
            <a:spLocks noGrp="1"/>
          </p:cNvSpPr>
          <p:nvPr>
            <p:ph idx="1"/>
          </p:nvPr>
        </p:nvSpPr>
        <p:spPr>
          <a:xfrm>
            <a:off x="0" y="495300"/>
            <a:ext cx="12192000" cy="6362699"/>
          </a:xfrm>
        </p:spPr>
        <p:txBody>
          <a:bodyPr>
            <a:noAutofit/>
          </a:bodyPr>
          <a:lstStyle/>
          <a:p>
            <a:pPr lvl="0">
              <a:buFont typeface="Wingdings" panose="05000000000000000000" pitchFamily="2" charset="2"/>
              <a:buChar char="§"/>
            </a:pPr>
            <a:r>
              <a:rPr lang="en-US" sz="3000" b="1" dirty="0"/>
              <a:t>Increase in productivity can result from:</a:t>
            </a:r>
          </a:p>
          <a:p>
            <a:pPr lvl="1">
              <a:buFont typeface="Wingdings" panose="05000000000000000000" pitchFamily="2" charset="2"/>
              <a:buChar char="§"/>
            </a:pPr>
            <a:r>
              <a:rPr lang="en-US" sz="3000" b="1" i="1" u="sng" dirty="0" smtClean="0">
                <a:solidFill>
                  <a:srgbClr val="0070C0"/>
                </a:solidFill>
              </a:rPr>
              <a:t>Invention</a:t>
            </a:r>
            <a:r>
              <a:rPr lang="en-US" sz="3000" b="1" dirty="0">
                <a:solidFill>
                  <a:srgbClr val="0070C0"/>
                </a:solidFill>
              </a:rPr>
              <a:t>: new form of </a:t>
            </a:r>
            <a:r>
              <a:rPr lang="en-US" sz="3000" b="1" dirty="0" smtClean="0">
                <a:solidFill>
                  <a:srgbClr val="0070C0"/>
                </a:solidFill>
              </a:rPr>
              <a:t>TECHNOLOGY </a:t>
            </a:r>
            <a:r>
              <a:rPr lang="en-US" sz="3000" b="1" dirty="0" smtClean="0"/>
              <a:t>created </a:t>
            </a:r>
            <a:r>
              <a:rPr lang="en-US" sz="3000" b="1" dirty="0"/>
              <a:t>to meet a </a:t>
            </a:r>
            <a:r>
              <a:rPr lang="en-US" sz="3000" b="1" dirty="0" smtClean="0"/>
              <a:t>NEED</a:t>
            </a:r>
            <a:endParaRPr lang="en-US" sz="3000" b="1" dirty="0"/>
          </a:p>
          <a:p>
            <a:pPr lvl="2">
              <a:buFont typeface="Wingdings" panose="05000000000000000000" pitchFamily="2" charset="2"/>
              <a:buChar char="§"/>
            </a:pPr>
            <a:r>
              <a:rPr lang="en-US" sz="3000" b="1" dirty="0" smtClean="0"/>
              <a:t>COTTON GIN invented </a:t>
            </a:r>
            <a:r>
              <a:rPr lang="en-US" sz="3000" b="1" dirty="0"/>
              <a:t>to remove seeds from cotton much quicker than removing by </a:t>
            </a:r>
            <a:r>
              <a:rPr lang="en-US" sz="3000" b="1" dirty="0" smtClean="0"/>
              <a:t>HAND</a:t>
            </a:r>
            <a:endParaRPr lang="en-US" sz="3000" b="1" dirty="0"/>
          </a:p>
          <a:p>
            <a:pPr lvl="1">
              <a:buFont typeface="Wingdings" panose="05000000000000000000" pitchFamily="2" charset="2"/>
              <a:buChar char="§"/>
            </a:pPr>
            <a:r>
              <a:rPr lang="en-US" sz="3000" b="1" i="1" u="sng" dirty="0">
                <a:solidFill>
                  <a:srgbClr val="0070C0"/>
                </a:solidFill>
              </a:rPr>
              <a:t>Innovation</a:t>
            </a:r>
            <a:r>
              <a:rPr lang="en-US" sz="3000" b="1" dirty="0"/>
              <a:t>: something that profoundly </a:t>
            </a:r>
            <a:r>
              <a:rPr lang="en-US" sz="3000" b="1" dirty="0" smtClean="0">
                <a:solidFill>
                  <a:srgbClr val="0070C0"/>
                </a:solidFill>
              </a:rPr>
              <a:t>CHANGES the </a:t>
            </a:r>
            <a:r>
              <a:rPr lang="en-US" sz="3000" b="1" dirty="0">
                <a:solidFill>
                  <a:srgbClr val="0070C0"/>
                </a:solidFill>
              </a:rPr>
              <a:t>way things are </a:t>
            </a:r>
            <a:r>
              <a:rPr lang="en-US" sz="3000" b="1" dirty="0" smtClean="0">
                <a:solidFill>
                  <a:srgbClr val="0070C0"/>
                </a:solidFill>
              </a:rPr>
              <a:t>DONE</a:t>
            </a:r>
            <a:r>
              <a:rPr lang="en-US" sz="3000" b="1" dirty="0" smtClean="0"/>
              <a:t>; </a:t>
            </a:r>
            <a:r>
              <a:rPr lang="en-US" sz="3000" b="1" dirty="0"/>
              <a:t>can be an </a:t>
            </a:r>
            <a:r>
              <a:rPr lang="en-US" sz="3000" b="1" dirty="0" smtClean="0">
                <a:solidFill>
                  <a:srgbClr val="0070C0"/>
                </a:solidFill>
              </a:rPr>
              <a:t>INVENTION or </a:t>
            </a:r>
            <a:r>
              <a:rPr lang="en-US" sz="3000" b="1" dirty="0">
                <a:solidFill>
                  <a:srgbClr val="0070C0"/>
                </a:solidFill>
              </a:rPr>
              <a:t>a change in </a:t>
            </a:r>
            <a:r>
              <a:rPr lang="en-US" sz="3000" b="1" dirty="0" smtClean="0">
                <a:solidFill>
                  <a:srgbClr val="0070C0"/>
                </a:solidFill>
              </a:rPr>
              <a:t>PROCESS </a:t>
            </a:r>
            <a:r>
              <a:rPr lang="en-US" sz="3000" b="1" dirty="0" smtClean="0"/>
              <a:t>(ex</a:t>
            </a:r>
            <a:r>
              <a:rPr lang="en-US" sz="3000" b="1" dirty="0"/>
              <a:t>.: the </a:t>
            </a:r>
            <a:r>
              <a:rPr lang="en-US" sz="3000" b="1" dirty="0" smtClean="0"/>
              <a:t>INTERNET changes </a:t>
            </a:r>
            <a:r>
              <a:rPr lang="en-US" sz="3000" b="1" dirty="0"/>
              <a:t>the way we can </a:t>
            </a:r>
            <a:r>
              <a:rPr lang="en-US" sz="3000" b="1" dirty="0" smtClean="0"/>
              <a:t>SHOP for </a:t>
            </a:r>
            <a:r>
              <a:rPr lang="en-US" sz="3000" b="1" dirty="0"/>
              <a:t>items we want)</a:t>
            </a:r>
          </a:p>
          <a:p>
            <a:pPr lvl="1">
              <a:buFont typeface="Wingdings" panose="05000000000000000000" pitchFamily="2" charset="2"/>
              <a:buChar char="§"/>
            </a:pPr>
            <a:r>
              <a:rPr lang="en-US" sz="3000" b="1" i="1" u="sng" dirty="0">
                <a:solidFill>
                  <a:srgbClr val="0070C0"/>
                </a:solidFill>
              </a:rPr>
              <a:t>Automation</a:t>
            </a:r>
            <a:r>
              <a:rPr lang="en-US" sz="3000" b="1" dirty="0"/>
              <a:t>: </a:t>
            </a:r>
            <a:r>
              <a:rPr lang="en-US" sz="3000" b="1" dirty="0">
                <a:solidFill>
                  <a:srgbClr val="0070C0"/>
                </a:solidFill>
              </a:rPr>
              <a:t>replacing </a:t>
            </a:r>
            <a:r>
              <a:rPr lang="en-US" sz="3000" b="1" dirty="0" smtClean="0">
                <a:solidFill>
                  <a:srgbClr val="0070C0"/>
                </a:solidFill>
              </a:rPr>
              <a:t>HUMAN LABOR w</a:t>
            </a:r>
            <a:r>
              <a:rPr lang="en-US" sz="3000" b="1" dirty="0">
                <a:solidFill>
                  <a:srgbClr val="0070C0"/>
                </a:solidFill>
              </a:rPr>
              <a:t>/ </a:t>
            </a:r>
            <a:r>
              <a:rPr lang="en-US" sz="3000" b="1" dirty="0" smtClean="0">
                <a:solidFill>
                  <a:srgbClr val="0070C0"/>
                </a:solidFill>
              </a:rPr>
              <a:t>MACHINES </a:t>
            </a:r>
            <a:r>
              <a:rPr lang="en-US" sz="3000" b="1" dirty="0"/>
              <a:t>(ex.: </a:t>
            </a:r>
            <a:r>
              <a:rPr lang="en-US" sz="3000" b="1" dirty="0" smtClean="0"/>
              <a:t>“SELF-CHECKOUT” </a:t>
            </a:r>
            <a:r>
              <a:rPr lang="en-US" sz="3000" b="1" dirty="0"/>
              <a:t>at grocery store)</a:t>
            </a:r>
          </a:p>
          <a:p>
            <a:pPr lvl="2">
              <a:buFont typeface="Wingdings" panose="05000000000000000000" pitchFamily="2" charset="2"/>
              <a:buChar char="§"/>
            </a:pPr>
            <a:r>
              <a:rPr lang="en-US" sz="3000" b="1" dirty="0"/>
              <a:t>Businesses decide to automate tasks when they believe that machines can complete the same tasks as humans at </a:t>
            </a:r>
            <a:r>
              <a:rPr lang="en-US" sz="3000" b="1" dirty="0" smtClean="0"/>
              <a:t>LOWER cost </a:t>
            </a:r>
            <a:r>
              <a:rPr lang="en-US" sz="3000" b="1" dirty="0"/>
              <a:t>or w/ </a:t>
            </a:r>
            <a:r>
              <a:rPr lang="en-US" sz="3000" b="1" dirty="0" smtClean="0"/>
              <a:t>GREATER productivity</a:t>
            </a:r>
            <a:endParaRPr lang="en-US" sz="3000" b="1" dirty="0"/>
          </a:p>
        </p:txBody>
      </p:sp>
    </p:spTree>
    <p:extLst>
      <p:ext uri="{BB962C8B-B14F-4D97-AF65-F5344CB8AC3E}">
        <p14:creationId xmlns:p14="http://schemas.microsoft.com/office/powerpoint/2010/main" val="34647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15600" cy="585216"/>
          </a:xfrm>
        </p:spPr>
        <p:txBody>
          <a:bodyPr>
            <a:normAutofit fontScale="90000"/>
          </a:bodyPr>
          <a:lstStyle/>
          <a:p>
            <a:r>
              <a:rPr lang="en-US" b="1" dirty="0" smtClean="0">
                <a:latin typeface="+mn-lt"/>
              </a:rPr>
              <a:t>Study Guide</a:t>
            </a:r>
            <a:endParaRPr lang="en-US" b="1" dirty="0">
              <a:solidFill>
                <a:srgbClr val="FF0000"/>
              </a:solidFill>
              <a:latin typeface="+mn-lt"/>
            </a:endParaRPr>
          </a:p>
        </p:txBody>
      </p:sp>
      <p:sp>
        <p:nvSpPr>
          <p:cNvPr id="3" name="Content Placeholder 2"/>
          <p:cNvSpPr>
            <a:spLocks noGrp="1"/>
          </p:cNvSpPr>
          <p:nvPr>
            <p:ph idx="1"/>
          </p:nvPr>
        </p:nvSpPr>
        <p:spPr>
          <a:xfrm>
            <a:off x="0" y="585216"/>
            <a:ext cx="12192000" cy="6181343"/>
          </a:xfrm>
        </p:spPr>
        <p:txBody>
          <a:bodyPr>
            <a:noAutofit/>
          </a:bodyPr>
          <a:lstStyle/>
          <a:p>
            <a:pPr marL="0" indent="0">
              <a:spcBef>
                <a:spcPts val="600"/>
              </a:spcBef>
              <a:buNone/>
            </a:pPr>
            <a:r>
              <a:rPr lang="en-US" sz="2700" b="1" dirty="0" smtClean="0"/>
              <a:t>(24) </a:t>
            </a:r>
            <a:r>
              <a:rPr lang="en-US" sz="2700" b="1" dirty="0" smtClean="0">
                <a:solidFill>
                  <a:srgbClr val="FF0000"/>
                </a:solidFill>
              </a:rPr>
              <a:t>Specialization</a:t>
            </a:r>
          </a:p>
          <a:p>
            <a:pPr marL="0" indent="0">
              <a:spcBef>
                <a:spcPts val="600"/>
              </a:spcBef>
              <a:buNone/>
            </a:pPr>
            <a:r>
              <a:rPr lang="en-US" sz="2700" b="1" dirty="0" smtClean="0"/>
              <a:t>(25) </a:t>
            </a:r>
            <a:r>
              <a:rPr lang="en-US" sz="2700" b="1" dirty="0" smtClean="0">
                <a:solidFill>
                  <a:srgbClr val="FF0000"/>
                </a:solidFill>
              </a:rPr>
              <a:t>Division of labor</a:t>
            </a:r>
          </a:p>
          <a:p>
            <a:pPr marL="0" indent="0">
              <a:spcBef>
                <a:spcPts val="600"/>
              </a:spcBef>
              <a:buNone/>
            </a:pPr>
            <a:r>
              <a:rPr lang="en-US" sz="2700" b="1" dirty="0" smtClean="0"/>
              <a:t>(</a:t>
            </a:r>
            <a:r>
              <a:rPr lang="en-US" sz="2700" b="1" dirty="0"/>
              <a:t>26) Incentives / Trade-Offs / Opportunity Costs</a:t>
            </a:r>
          </a:p>
          <a:p>
            <a:pPr marL="457200" lvl="1" indent="0">
              <a:spcBef>
                <a:spcPts val="600"/>
              </a:spcBef>
              <a:buNone/>
            </a:pPr>
            <a:r>
              <a:rPr lang="en-US" sz="2700" b="1" dirty="0" smtClean="0"/>
              <a:t>(</a:t>
            </a:r>
            <a:r>
              <a:rPr lang="en-US" sz="2700" b="1" dirty="0"/>
              <a:t>a) </a:t>
            </a:r>
            <a:r>
              <a:rPr lang="en-US" sz="2700" b="1" dirty="0" smtClean="0">
                <a:solidFill>
                  <a:srgbClr val="FF0000"/>
                </a:solidFill>
              </a:rPr>
              <a:t>Incentives:</a:t>
            </a:r>
            <a:r>
              <a:rPr lang="en-US" sz="2700" b="1" dirty="0" smtClean="0"/>
              <a:t> </a:t>
            </a:r>
            <a:r>
              <a:rPr lang="en-US" sz="2700" b="1" dirty="0"/>
              <a:t>For producers it is to make profits, for consumers it is to get best value for money</a:t>
            </a:r>
          </a:p>
          <a:p>
            <a:pPr marL="457200" lvl="1" indent="0">
              <a:spcBef>
                <a:spcPts val="600"/>
              </a:spcBef>
              <a:buNone/>
            </a:pPr>
            <a:r>
              <a:rPr lang="en-US" sz="2700" b="1" dirty="0" smtClean="0"/>
              <a:t>(</a:t>
            </a:r>
            <a:r>
              <a:rPr lang="en-US" sz="2700" b="1" dirty="0"/>
              <a:t>b) </a:t>
            </a:r>
            <a:r>
              <a:rPr lang="en-US" sz="2700" b="1" dirty="0" smtClean="0">
                <a:solidFill>
                  <a:srgbClr val="FF0000"/>
                </a:solidFill>
              </a:rPr>
              <a:t>Trade-offs</a:t>
            </a:r>
            <a:r>
              <a:rPr lang="en-US" sz="2700" b="1" dirty="0" smtClean="0"/>
              <a:t>: </a:t>
            </a:r>
            <a:r>
              <a:rPr lang="en-US" sz="2700" b="1" dirty="0"/>
              <a:t>Because of scarce resources, the decision alternatives an economic actor faces</a:t>
            </a:r>
          </a:p>
          <a:p>
            <a:pPr marL="457200" lvl="1" indent="0">
              <a:spcBef>
                <a:spcPts val="600"/>
              </a:spcBef>
              <a:buNone/>
            </a:pPr>
            <a:r>
              <a:rPr lang="en-US" sz="2700" b="1" dirty="0" smtClean="0"/>
              <a:t>(</a:t>
            </a:r>
            <a:r>
              <a:rPr lang="en-US" sz="2700" b="1" dirty="0"/>
              <a:t>c) </a:t>
            </a:r>
            <a:r>
              <a:rPr lang="en-US" sz="2700" b="1" dirty="0" smtClean="0">
                <a:solidFill>
                  <a:srgbClr val="FF0000"/>
                </a:solidFill>
              </a:rPr>
              <a:t>Opportunity costs</a:t>
            </a:r>
            <a:r>
              <a:rPr lang="en-US" sz="2700" b="1" dirty="0" smtClean="0"/>
              <a:t>: </a:t>
            </a:r>
            <a:r>
              <a:rPr lang="en-US" sz="2700" b="1" dirty="0"/>
              <a:t>Next-best alternative given up by economic actors when deciding between alternatives</a:t>
            </a:r>
          </a:p>
          <a:p>
            <a:pPr marL="225425" indent="-225425">
              <a:spcBef>
                <a:spcPts val="600"/>
              </a:spcBef>
              <a:buNone/>
            </a:pPr>
            <a:r>
              <a:rPr lang="en-US" sz="2700" b="1" dirty="0"/>
              <a:t>(27) Circular flow of economic activity involves the flow of money, goods, and services between four sectors</a:t>
            </a:r>
            <a:r>
              <a:rPr lang="en-US" sz="2700" b="1" dirty="0" smtClean="0"/>
              <a:t>: </a:t>
            </a:r>
            <a:r>
              <a:rPr lang="en-US" sz="2700" b="1" dirty="0" smtClean="0">
                <a:solidFill>
                  <a:srgbClr val="FF0000"/>
                </a:solidFill>
              </a:rPr>
              <a:t>consumer, business, </a:t>
            </a:r>
            <a:r>
              <a:rPr lang="en-US" sz="2700" b="1" dirty="0" err="1" smtClean="0">
                <a:solidFill>
                  <a:srgbClr val="FF0000"/>
                </a:solidFill>
              </a:rPr>
              <a:t>govt</a:t>
            </a:r>
            <a:r>
              <a:rPr lang="en-US" sz="2700" b="1" dirty="0" smtClean="0">
                <a:solidFill>
                  <a:srgbClr val="FF0000"/>
                </a:solidFill>
              </a:rPr>
              <a:t>, foreign</a:t>
            </a:r>
            <a:endParaRPr lang="en-US" sz="2700" b="1" dirty="0">
              <a:solidFill>
                <a:srgbClr val="FF0000"/>
              </a:solidFill>
            </a:endParaRPr>
          </a:p>
        </p:txBody>
      </p:sp>
    </p:spTree>
    <p:extLst>
      <p:ext uri="{BB962C8B-B14F-4D97-AF65-F5344CB8AC3E}">
        <p14:creationId xmlns:p14="http://schemas.microsoft.com/office/powerpoint/2010/main" val="260805097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15600" cy="585216"/>
          </a:xfrm>
        </p:spPr>
        <p:txBody>
          <a:bodyPr>
            <a:normAutofit fontScale="90000"/>
          </a:bodyPr>
          <a:lstStyle/>
          <a:p>
            <a:r>
              <a:rPr lang="en-US" b="1" dirty="0" smtClean="0">
                <a:latin typeface="+mn-lt"/>
              </a:rPr>
              <a:t>Study Guide</a:t>
            </a:r>
            <a:endParaRPr lang="en-US" b="1" dirty="0">
              <a:solidFill>
                <a:srgbClr val="FF0000"/>
              </a:solidFill>
              <a:latin typeface="+mn-lt"/>
            </a:endParaRPr>
          </a:p>
        </p:txBody>
      </p:sp>
      <p:sp>
        <p:nvSpPr>
          <p:cNvPr id="3" name="Content Placeholder 2"/>
          <p:cNvSpPr>
            <a:spLocks noGrp="1"/>
          </p:cNvSpPr>
          <p:nvPr>
            <p:ph idx="1"/>
          </p:nvPr>
        </p:nvSpPr>
        <p:spPr>
          <a:xfrm>
            <a:off x="0" y="463296"/>
            <a:ext cx="12192000" cy="6181343"/>
          </a:xfrm>
        </p:spPr>
        <p:txBody>
          <a:bodyPr>
            <a:noAutofit/>
          </a:bodyPr>
          <a:lstStyle/>
          <a:p>
            <a:pPr marL="0" indent="0">
              <a:spcBef>
                <a:spcPts val="0"/>
              </a:spcBef>
              <a:buNone/>
            </a:pPr>
            <a:r>
              <a:rPr lang="en-US" sz="2600" b="1" dirty="0" smtClean="0"/>
              <a:t>(</a:t>
            </a:r>
            <a:r>
              <a:rPr lang="en-US" sz="2600" b="1" dirty="0"/>
              <a:t>28) Product or Factor market</a:t>
            </a:r>
          </a:p>
          <a:p>
            <a:pPr marL="457200" lvl="1" indent="0">
              <a:spcBef>
                <a:spcPts val="0"/>
              </a:spcBef>
              <a:buNone/>
            </a:pPr>
            <a:r>
              <a:rPr lang="en-US" sz="2600" b="1" dirty="0" smtClean="0"/>
              <a:t>(</a:t>
            </a:r>
            <a:r>
              <a:rPr lang="en-US" sz="2600" b="1" dirty="0"/>
              <a:t>a) </a:t>
            </a:r>
            <a:r>
              <a:rPr lang="en-US" sz="2600" b="1" dirty="0" smtClean="0">
                <a:solidFill>
                  <a:srgbClr val="FF0000"/>
                </a:solidFill>
              </a:rPr>
              <a:t>Factor</a:t>
            </a:r>
            <a:r>
              <a:rPr lang="en-US" sz="2600" b="1" dirty="0" smtClean="0"/>
              <a:t>: </a:t>
            </a:r>
            <a:r>
              <a:rPr lang="en-US" sz="2600" b="1" dirty="0"/>
              <a:t>Where consumers earn income to spend on the things they want/need</a:t>
            </a:r>
          </a:p>
          <a:p>
            <a:pPr marL="457200" lvl="1" indent="0">
              <a:spcBef>
                <a:spcPts val="0"/>
              </a:spcBef>
              <a:buNone/>
            </a:pPr>
            <a:r>
              <a:rPr lang="en-US" sz="2600" b="1" dirty="0" smtClean="0"/>
              <a:t>(</a:t>
            </a:r>
            <a:r>
              <a:rPr lang="en-US" sz="2600" b="1" dirty="0"/>
              <a:t>b) </a:t>
            </a:r>
            <a:r>
              <a:rPr lang="en-US" sz="2600" b="1" dirty="0" smtClean="0">
                <a:solidFill>
                  <a:srgbClr val="FF0000"/>
                </a:solidFill>
              </a:rPr>
              <a:t>Product</a:t>
            </a:r>
            <a:r>
              <a:rPr lang="en-US" sz="2600" b="1" dirty="0" smtClean="0"/>
              <a:t>: </a:t>
            </a:r>
            <a:r>
              <a:rPr lang="en-US" sz="2600" b="1" dirty="0"/>
              <a:t>Where consumers spend their income to purchase what they need/want</a:t>
            </a:r>
          </a:p>
          <a:p>
            <a:pPr marL="457200" lvl="1" indent="0">
              <a:spcBef>
                <a:spcPts val="0"/>
              </a:spcBef>
              <a:buNone/>
            </a:pPr>
            <a:r>
              <a:rPr lang="en-US" sz="2600" b="1" dirty="0" smtClean="0"/>
              <a:t>(</a:t>
            </a:r>
            <a:r>
              <a:rPr lang="en-US" sz="2600" b="1" dirty="0"/>
              <a:t>c) </a:t>
            </a:r>
            <a:r>
              <a:rPr lang="en-US" sz="2600" b="1" dirty="0" smtClean="0">
                <a:solidFill>
                  <a:srgbClr val="FF0000"/>
                </a:solidFill>
              </a:rPr>
              <a:t>Factor</a:t>
            </a:r>
            <a:r>
              <a:rPr lang="en-US" sz="2600" b="1" dirty="0" smtClean="0"/>
              <a:t>: Where </a:t>
            </a:r>
            <a:r>
              <a:rPr lang="en-US" sz="2600" b="1" dirty="0"/>
              <a:t>businesses spend their earnings to make what consumers need/want</a:t>
            </a:r>
          </a:p>
          <a:p>
            <a:pPr marL="457200" lvl="1" indent="0">
              <a:spcBef>
                <a:spcPts val="0"/>
              </a:spcBef>
              <a:buNone/>
            </a:pPr>
            <a:r>
              <a:rPr lang="en-US" sz="2600" b="1" dirty="0" smtClean="0"/>
              <a:t>(</a:t>
            </a:r>
            <a:r>
              <a:rPr lang="en-US" sz="2600" b="1" dirty="0"/>
              <a:t>d) </a:t>
            </a:r>
            <a:r>
              <a:rPr lang="en-US" sz="2600" b="1" dirty="0" smtClean="0">
                <a:solidFill>
                  <a:srgbClr val="FF0000"/>
                </a:solidFill>
              </a:rPr>
              <a:t>Product</a:t>
            </a:r>
            <a:r>
              <a:rPr lang="en-US" sz="2600" b="1" dirty="0" smtClean="0"/>
              <a:t>: </a:t>
            </a:r>
            <a:r>
              <a:rPr lang="en-US" sz="2600" b="1" dirty="0"/>
              <a:t>Where businesses earn revenues from the things consumers want/need</a:t>
            </a:r>
          </a:p>
          <a:p>
            <a:pPr marL="0" indent="0">
              <a:spcBef>
                <a:spcPts val="0"/>
              </a:spcBef>
              <a:buNone/>
            </a:pPr>
            <a:r>
              <a:rPr lang="en-US" sz="2600" b="1" dirty="0"/>
              <a:t>(29) Factors of Production</a:t>
            </a:r>
          </a:p>
          <a:p>
            <a:pPr marL="0" indent="0">
              <a:spcBef>
                <a:spcPts val="0"/>
              </a:spcBef>
              <a:buNone/>
            </a:pPr>
            <a:r>
              <a:rPr lang="en-US" sz="2600" b="1" dirty="0"/>
              <a:t>	(a) </a:t>
            </a:r>
            <a:r>
              <a:rPr lang="en-US" sz="2600" b="1" dirty="0" smtClean="0">
                <a:solidFill>
                  <a:srgbClr val="FF0000"/>
                </a:solidFill>
              </a:rPr>
              <a:t>Physical capital:</a:t>
            </a:r>
            <a:r>
              <a:rPr lang="en-US" sz="2600" b="1" dirty="0" smtClean="0"/>
              <a:t> </a:t>
            </a:r>
            <a:r>
              <a:rPr lang="en-US" sz="2600" b="1" dirty="0"/>
              <a:t>Pizza ovens, dishwashers, meat grinders, refrigerators</a:t>
            </a:r>
          </a:p>
          <a:p>
            <a:pPr marL="0" indent="0">
              <a:spcBef>
                <a:spcPts val="0"/>
              </a:spcBef>
              <a:buNone/>
            </a:pPr>
            <a:r>
              <a:rPr lang="en-US" sz="2600" b="1" dirty="0"/>
              <a:t>	(b) </a:t>
            </a:r>
            <a:r>
              <a:rPr lang="en-US" sz="2600" b="1" dirty="0" smtClean="0">
                <a:solidFill>
                  <a:srgbClr val="FF0000"/>
                </a:solidFill>
              </a:rPr>
              <a:t>Entrepreneurship:</a:t>
            </a:r>
            <a:r>
              <a:rPr lang="en-US" sz="2600" b="1" dirty="0" smtClean="0"/>
              <a:t> </a:t>
            </a:r>
            <a:r>
              <a:rPr lang="en-US" sz="2600" b="1" dirty="0"/>
              <a:t>Advertising, new recipes, </a:t>
            </a:r>
            <a:r>
              <a:rPr lang="en-US" sz="2600" b="1" dirty="0" smtClean="0"/>
              <a:t>promotions</a:t>
            </a:r>
            <a:endParaRPr lang="en-US" sz="2600" b="1" dirty="0"/>
          </a:p>
          <a:p>
            <a:pPr marL="0" indent="0">
              <a:spcBef>
                <a:spcPts val="0"/>
              </a:spcBef>
              <a:buNone/>
            </a:pPr>
            <a:r>
              <a:rPr lang="en-US" sz="2600" b="1" dirty="0"/>
              <a:t>	(c) </a:t>
            </a:r>
            <a:r>
              <a:rPr lang="en-US" sz="2600" b="1" dirty="0" smtClean="0">
                <a:solidFill>
                  <a:srgbClr val="FF0000"/>
                </a:solidFill>
              </a:rPr>
              <a:t>Human capital: </a:t>
            </a:r>
            <a:r>
              <a:rPr lang="en-US" sz="2600" b="1" dirty="0" smtClean="0"/>
              <a:t>Pizza </a:t>
            </a:r>
            <a:r>
              <a:rPr lang="en-US" sz="2600" b="1" dirty="0"/>
              <a:t>chef’s culinary skills</a:t>
            </a:r>
          </a:p>
          <a:p>
            <a:pPr marL="0" indent="0">
              <a:spcBef>
                <a:spcPts val="0"/>
              </a:spcBef>
              <a:buNone/>
            </a:pPr>
            <a:r>
              <a:rPr lang="en-US" sz="2600" b="1" dirty="0"/>
              <a:t>	(d) </a:t>
            </a:r>
            <a:r>
              <a:rPr lang="en-US" sz="2600" b="1" dirty="0" smtClean="0">
                <a:solidFill>
                  <a:srgbClr val="FF0000"/>
                </a:solidFill>
              </a:rPr>
              <a:t>Financial capital:</a:t>
            </a:r>
            <a:r>
              <a:rPr lang="en-US" sz="2600" b="1" dirty="0" smtClean="0"/>
              <a:t> </a:t>
            </a:r>
            <a:r>
              <a:rPr lang="en-US" sz="2600" b="1" dirty="0"/>
              <a:t>Money invested into new projects to grow the business</a:t>
            </a:r>
          </a:p>
          <a:p>
            <a:pPr marL="0" indent="0">
              <a:spcBef>
                <a:spcPts val="0"/>
              </a:spcBef>
              <a:buNone/>
            </a:pPr>
            <a:r>
              <a:rPr lang="en-US" sz="2600" b="1" dirty="0"/>
              <a:t>	(e) </a:t>
            </a:r>
            <a:r>
              <a:rPr lang="en-US" sz="2600" b="1" dirty="0" smtClean="0">
                <a:solidFill>
                  <a:srgbClr val="FF0000"/>
                </a:solidFill>
              </a:rPr>
              <a:t>Labor:</a:t>
            </a:r>
            <a:r>
              <a:rPr lang="en-US" sz="2600" b="1" dirty="0" smtClean="0"/>
              <a:t> </a:t>
            </a:r>
            <a:r>
              <a:rPr lang="en-US" sz="2600" b="1" dirty="0"/>
              <a:t>Waiters, the hostess, chefs, cashiers</a:t>
            </a:r>
          </a:p>
          <a:p>
            <a:pPr marL="0" indent="0">
              <a:spcBef>
                <a:spcPts val="0"/>
              </a:spcBef>
              <a:buNone/>
            </a:pPr>
            <a:r>
              <a:rPr lang="en-US" sz="2600" b="1" dirty="0"/>
              <a:t>	(f) </a:t>
            </a:r>
            <a:r>
              <a:rPr lang="en-US" sz="2600" b="1" dirty="0" smtClean="0">
                <a:solidFill>
                  <a:srgbClr val="FF0000"/>
                </a:solidFill>
              </a:rPr>
              <a:t>Natural resources/land: </a:t>
            </a:r>
            <a:r>
              <a:rPr lang="en-US" sz="2600" b="1" dirty="0"/>
              <a:t>Cows used to make cheese, grain for the dough, </a:t>
            </a:r>
            <a:r>
              <a:rPr lang="en-US" sz="2600" b="1" dirty="0" smtClean="0"/>
              <a:t>			tomato plants </a:t>
            </a:r>
            <a:r>
              <a:rPr lang="en-US" sz="2600" b="1" dirty="0"/>
              <a:t>for the pizza </a:t>
            </a:r>
            <a:r>
              <a:rPr lang="en-US" sz="2600" b="1" dirty="0" smtClean="0"/>
              <a:t>sauce</a:t>
            </a:r>
            <a:endParaRPr lang="en-US" sz="2700" b="1" dirty="0" smtClean="0">
              <a:solidFill>
                <a:srgbClr val="FF0000"/>
              </a:solidFill>
            </a:endParaRPr>
          </a:p>
          <a:p>
            <a:pPr marL="0" indent="0">
              <a:spcBef>
                <a:spcPts val="600"/>
              </a:spcBef>
              <a:buNone/>
            </a:pPr>
            <a:endParaRPr lang="en-US" sz="2700" b="1" dirty="0" smtClean="0">
              <a:solidFill>
                <a:srgbClr val="FF0000"/>
              </a:solidFill>
            </a:endParaRPr>
          </a:p>
          <a:p>
            <a:pPr marL="0" indent="0">
              <a:spcBef>
                <a:spcPts val="600"/>
              </a:spcBef>
              <a:buNone/>
            </a:pPr>
            <a:endParaRPr lang="en-US" sz="2700" b="1" dirty="0" smtClean="0">
              <a:solidFill>
                <a:srgbClr val="FF0000"/>
              </a:solidFill>
            </a:endParaRPr>
          </a:p>
        </p:txBody>
      </p:sp>
    </p:spTree>
    <p:extLst>
      <p:ext uri="{BB962C8B-B14F-4D97-AF65-F5344CB8AC3E}">
        <p14:creationId xmlns:p14="http://schemas.microsoft.com/office/powerpoint/2010/main" val="44877423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15600" cy="585216"/>
          </a:xfrm>
        </p:spPr>
        <p:txBody>
          <a:bodyPr>
            <a:normAutofit fontScale="90000"/>
          </a:bodyPr>
          <a:lstStyle/>
          <a:p>
            <a:r>
              <a:rPr lang="en-US" b="1" dirty="0" smtClean="0">
                <a:latin typeface="+mn-lt"/>
              </a:rPr>
              <a:t>Study Guide</a:t>
            </a:r>
            <a:endParaRPr lang="en-US" b="1" dirty="0">
              <a:solidFill>
                <a:srgbClr val="FF0000"/>
              </a:solidFill>
              <a:latin typeface="+mn-lt"/>
            </a:endParaRPr>
          </a:p>
        </p:txBody>
      </p:sp>
      <p:sp>
        <p:nvSpPr>
          <p:cNvPr id="3" name="Content Placeholder 2"/>
          <p:cNvSpPr>
            <a:spLocks noGrp="1"/>
          </p:cNvSpPr>
          <p:nvPr>
            <p:ph idx="1"/>
          </p:nvPr>
        </p:nvSpPr>
        <p:spPr>
          <a:xfrm>
            <a:off x="0" y="463296"/>
            <a:ext cx="12192000" cy="6181343"/>
          </a:xfrm>
        </p:spPr>
        <p:txBody>
          <a:bodyPr>
            <a:noAutofit/>
          </a:bodyPr>
          <a:lstStyle/>
          <a:p>
            <a:pPr marL="0" indent="0">
              <a:spcBef>
                <a:spcPts val="0"/>
              </a:spcBef>
              <a:buNone/>
            </a:pPr>
            <a:r>
              <a:rPr lang="en-US" sz="2700" b="1" dirty="0" smtClean="0"/>
              <a:t>(</a:t>
            </a:r>
            <a:r>
              <a:rPr lang="en-US" sz="2700" b="1" dirty="0"/>
              <a:t>30) Sole proprietorship, partnership, corporation, non-profit, franchise</a:t>
            </a:r>
          </a:p>
          <a:p>
            <a:pPr marL="914400" lvl="1" indent="-457200">
              <a:spcBef>
                <a:spcPts val="0"/>
              </a:spcBef>
              <a:buNone/>
            </a:pPr>
            <a:r>
              <a:rPr lang="en-US" sz="2700" b="1" dirty="0" smtClean="0"/>
              <a:t>(</a:t>
            </a:r>
            <a:r>
              <a:rPr lang="en-US" sz="2700" b="1" dirty="0"/>
              <a:t>a) </a:t>
            </a:r>
            <a:r>
              <a:rPr lang="en-US" sz="2700" b="1" dirty="0" smtClean="0">
                <a:solidFill>
                  <a:srgbClr val="FF0000"/>
                </a:solidFill>
              </a:rPr>
              <a:t>Corporation</a:t>
            </a:r>
            <a:r>
              <a:rPr lang="en-US" sz="2700" b="1" dirty="0" smtClean="0"/>
              <a:t>: </a:t>
            </a:r>
            <a:r>
              <a:rPr lang="en-US" sz="2700" b="1" dirty="0"/>
              <a:t>Owned by stockholders; easy to raise capital; stockholders elect board who hires managers</a:t>
            </a:r>
          </a:p>
          <a:p>
            <a:pPr marL="914400" lvl="1" indent="-457200">
              <a:spcBef>
                <a:spcPts val="0"/>
              </a:spcBef>
              <a:buNone/>
            </a:pPr>
            <a:r>
              <a:rPr lang="en-US" sz="2700" b="1" dirty="0" smtClean="0"/>
              <a:t>(</a:t>
            </a:r>
            <a:r>
              <a:rPr lang="en-US" sz="2700" b="1" dirty="0"/>
              <a:t>b) </a:t>
            </a:r>
            <a:r>
              <a:rPr lang="en-US" sz="2700" b="1" dirty="0" smtClean="0">
                <a:solidFill>
                  <a:srgbClr val="FF0000"/>
                </a:solidFill>
              </a:rPr>
              <a:t>Partnership:</a:t>
            </a:r>
            <a:r>
              <a:rPr lang="en-US" sz="2700" b="1" dirty="0" smtClean="0"/>
              <a:t> </a:t>
            </a:r>
            <a:r>
              <a:rPr lang="en-US" sz="2700" b="1" dirty="0"/>
              <a:t>Owned by two or more people; share profits; each part-owner has unlimited liability</a:t>
            </a:r>
          </a:p>
          <a:p>
            <a:pPr marL="914400" lvl="1" indent="-457200">
              <a:spcBef>
                <a:spcPts val="0"/>
              </a:spcBef>
              <a:buNone/>
            </a:pPr>
            <a:r>
              <a:rPr lang="en-US" sz="2700" b="1" dirty="0" smtClean="0"/>
              <a:t>(</a:t>
            </a:r>
            <a:r>
              <a:rPr lang="en-US" sz="2700" b="1" dirty="0"/>
              <a:t>c) </a:t>
            </a:r>
            <a:r>
              <a:rPr lang="en-US" sz="2700" b="1" dirty="0" smtClean="0">
                <a:solidFill>
                  <a:srgbClr val="FF0000"/>
                </a:solidFill>
              </a:rPr>
              <a:t>Non-profit:</a:t>
            </a:r>
            <a:r>
              <a:rPr lang="en-US" sz="2700" b="1" dirty="0" smtClean="0"/>
              <a:t> </a:t>
            </a:r>
            <a:r>
              <a:rPr lang="en-US" sz="2700" b="1" dirty="0"/>
              <a:t>Must bring in only enough revenue to cover operating costs; examples include Red Cross</a:t>
            </a:r>
          </a:p>
          <a:p>
            <a:pPr marL="914400" lvl="1" indent="-457200">
              <a:spcBef>
                <a:spcPts val="0"/>
              </a:spcBef>
              <a:buNone/>
            </a:pPr>
            <a:r>
              <a:rPr lang="en-US" sz="2700" b="1" dirty="0" smtClean="0"/>
              <a:t>(</a:t>
            </a:r>
            <a:r>
              <a:rPr lang="en-US" sz="2700" b="1" dirty="0"/>
              <a:t>d) </a:t>
            </a:r>
            <a:r>
              <a:rPr lang="en-US" sz="2700" b="1" dirty="0" smtClean="0">
                <a:solidFill>
                  <a:srgbClr val="FF0000"/>
                </a:solidFill>
              </a:rPr>
              <a:t>Franchise:</a:t>
            </a:r>
            <a:r>
              <a:rPr lang="en-US" sz="2700" b="1" dirty="0" smtClean="0"/>
              <a:t> </a:t>
            </a:r>
            <a:r>
              <a:rPr lang="en-US" sz="2700" b="1" dirty="0"/>
              <a:t>Person or partners buys legal rights from a trademark corporation to open a local business</a:t>
            </a:r>
          </a:p>
          <a:p>
            <a:pPr marL="914400" lvl="1" indent="-457200">
              <a:spcBef>
                <a:spcPts val="0"/>
              </a:spcBef>
              <a:buNone/>
            </a:pPr>
            <a:r>
              <a:rPr lang="en-US" sz="2700" b="1" dirty="0" smtClean="0"/>
              <a:t>(</a:t>
            </a:r>
            <a:r>
              <a:rPr lang="en-US" sz="2700" b="1" dirty="0"/>
              <a:t>e) </a:t>
            </a:r>
            <a:r>
              <a:rPr lang="en-US" sz="2700" b="1" dirty="0" smtClean="0">
                <a:solidFill>
                  <a:srgbClr val="FF0000"/>
                </a:solidFill>
              </a:rPr>
              <a:t>Sole proprietorship: </a:t>
            </a:r>
            <a:r>
              <a:rPr lang="en-US" sz="2700" b="1" dirty="0" smtClean="0"/>
              <a:t>Owned </a:t>
            </a:r>
            <a:r>
              <a:rPr lang="en-US" sz="2700" b="1" dirty="0"/>
              <a:t>by one person; difficult to raise capital; has unlimited liability</a:t>
            </a:r>
          </a:p>
          <a:p>
            <a:pPr marL="0" indent="0">
              <a:spcBef>
                <a:spcPts val="0"/>
              </a:spcBef>
              <a:buNone/>
            </a:pPr>
            <a:r>
              <a:rPr lang="en-US" sz="2700" b="1" dirty="0"/>
              <a:t>(31) Disadvantage of franchises: </a:t>
            </a:r>
            <a:r>
              <a:rPr lang="en-US" sz="2700" b="1" dirty="0" smtClean="0">
                <a:solidFill>
                  <a:srgbClr val="FF0000"/>
                </a:solidFill>
              </a:rPr>
              <a:t>lack freedom to run business the way you want to</a:t>
            </a:r>
          </a:p>
          <a:p>
            <a:pPr marL="0" indent="0">
              <a:spcBef>
                <a:spcPts val="0"/>
              </a:spcBef>
              <a:buNone/>
            </a:pPr>
            <a:r>
              <a:rPr lang="en-US" sz="2700" b="1" dirty="0" smtClean="0"/>
              <a:t>(</a:t>
            </a:r>
            <a:r>
              <a:rPr lang="en-US" sz="2700" b="1" dirty="0"/>
              <a:t>32) </a:t>
            </a:r>
            <a:r>
              <a:rPr lang="en-US" sz="2600" b="1" dirty="0" smtClean="0"/>
              <a:t>Advantage of franchises:</a:t>
            </a:r>
            <a:r>
              <a:rPr lang="en-US" sz="2700" b="1" dirty="0" smtClean="0"/>
              <a:t> </a:t>
            </a:r>
            <a:r>
              <a:rPr lang="en-US" sz="2700" b="1" dirty="0" smtClean="0">
                <a:solidFill>
                  <a:srgbClr val="FF0000"/>
                </a:solidFill>
              </a:rPr>
              <a:t>brand-name recognition, business model is ready-made</a:t>
            </a:r>
          </a:p>
        </p:txBody>
      </p:sp>
    </p:spTree>
    <p:extLst>
      <p:ext uri="{BB962C8B-B14F-4D97-AF65-F5344CB8AC3E}">
        <p14:creationId xmlns:p14="http://schemas.microsoft.com/office/powerpoint/2010/main" val="189768142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15600" cy="498763"/>
          </a:xfrm>
        </p:spPr>
        <p:txBody>
          <a:bodyPr>
            <a:normAutofit fontScale="90000"/>
          </a:bodyPr>
          <a:lstStyle/>
          <a:p>
            <a:r>
              <a:rPr lang="en-US" b="1" dirty="0" smtClean="0">
                <a:latin typeface="+mn-lt"/>
              </a:rPr>
              <a:t>Study Guide</a:t>
            </a:r>
            <a:endParaRPr lang="en-US" b="1" dirty="0">
              <a:solidFill>
                <a:srgbClr val="FF0000"/>
              </a:solidFill>
              <a:latin typeface="+mn-lt"/>
            </a:endParaRPr>
          </a:p>
        </p:txBody>
      </p:sp>
      <p:sp>
        <p:nvSpPr>
          <p:cNvPr id="3" name="Content Placeholder 2"/>
          <p:cNvSpPr>
            <a:spLocks noGrp="1"/>
          </p:cNvSpPr>
          <p:nvPr>
            <p:ph idx="1"/>
          </p:nvPr>
        </p:nvSpPr>
        <p:spPr>
          <a:xfrm>
            <a:off x="0" y="498764"/>
            <a:ext cx="12192000" cy="6359235"/>
          </a:xfrm>
        </p:spPr>
        <p:txBody>
          <a:bodyPr>
            <a:noAutofit/>
          </a:bodyPr>
          <a:lstStyle/>
          <a:p>
            <a:pPr marL="0" indent="0">
              <a:spcBef>
                <a:spcPts val="0"/>
              </a:spcBef>
              <a:buNone/>
            </a:pPr>
            <a:r>
              <a:rPr lang="en-US" sz="2500" b="1" dirty="0"/>
              <a:t>Each month, Daisy’s Doughnut Shop pays </a:t>
            </a:r>
            <a:r>
              <a:rPr lang="en-US" sz="2500" b="1" dirty="0">
                <a:solidFill>
                  <a:srgbClr val="FF0000"/>
                </a:solidFill>
              </a:rPr>
              <a:t>$2,000 </a:t>
            </a:r>
            <a:r>
              <a:rPr lang="en-US" sz="2500" b="1" dirty="0"/>
              <a:t>on a </a:t>
            </a:r>
            <a:r>
              <a:rPr lang="en-US" sz="2500" b="1" dirty="0">
                <a:solidFill>
                  <a:srgbClr val="FF0000"/>
                </a:solidFill>
              </a:rPr>
              <a:t>lease </a:t>
            </a:r>
            <a:r>
              <a:rPr lang="en-US" sz="2500" b="1" dirty="0"/>
              <a:t>for the building. </a:t>
            </a:r>
            <a:r>
              <a:rPr lang="en-US" sz="2500" b="1" dirty="0">
                <a:solidFill>
                  <a:srgbClr val="00B050"/>
                </a:solidFill>
              </a:rPr>
              <a:t>Utility bills </a:t>
            </a:r>
            <a:r>
              <a:rPr lang="en-US" sz="2500" b="1" dirty="0"/>
              <a:t>average </a:t>
            </a:r>
            <a:r>
              <a:rPr lang="en-US" sz="2500" b="1" dirty="0">
                <a:solidFill>
                  <a:srgbClr val="00B050"/>
                </a:solidFill>
              </a:rPr>
              <a:t>$0.10 </a:t>
            </a:r>
            <a:r>
              <a:rPr lang="en-US" sz="2500" b="1" i="1" u="sng" dirty="0">
                <a:solidFill>
                  <a:srgbClr val="00B050"/>
                </a:solidFill>
              </a:rPr>
              <a:t>per doughnut</a:t>
            </a:r>
            <a:r>
              <a:rPr lang="en-US" sz="2500" b="1" dirty="0"/>
              <a:t> produced. The manager’s monthly </a:t>
            </a:r>
            <a:r>
              <a:rPr lang="en-US" sz="2500" b="1" dirty="0">
                <a:solidFill>
                  <a:srgbClr val="FF9900"/>
                </a:solidFill>
              </a:rPr>
              <a:t>salary </a:t>
            </a:r>
            <a:r>
              <a:rPr lang="en-US" sz="2500" b="1" dirty="0"/>
              <a:t>is </a:t>
            </a:r>
            <a:r>
              <a:rPr lang="en-US" sz="2500" b="1" dirty="0">
                <a:solidFill>
                  <a:srgbClr val="FF9900"/>
                </a:solidFill>
              </a:rPr>
              <a:t>$3,000</a:t>
            </a:r>
            <a:r>
              <a:rPr lang="en-US" sz="2500" b="1" dirty="0"/>
              <a:t>. </a:t>
            </a:r>
            <a:r>
              <a:rPr lang="en-US" sz="2500" b="1" dirty="0">
                <a:solidFill>
                  <a:srgbClr val="0070C0"/>
                </a:solidFill>
              </a:rPr>
              <a:t>Ingredients </a:t>
            </a:r>
            <a:r>
              <a:rPr lang="en-US" sz="2500" b="1" dirty="0"/>
              <a:t>average</a:t>
            </a:r>
            <a:r>
              <a:rPr lang="en-US" sz="2500" b="1" dirty="0">
                <a:solidFill>
                  <a:srgbClr val="0070C0"/>
                </a:solidFill>
              </a:rPr>
              <a:t> $0.20 </a:t>
            </a:r>
            <a:r>
              <a:rPr lang="en-US" sz="2500" b="1" i="1" u="sng" dirty="0">
                <a:solidFill>
                  <a:srgbClr val="0070C0"/>
                </a:solidFill>
              </a:rPr>
              <a:t>per doughnut</a:t>
            </a:r>
            <a:r>
              <a:rPr lang="en-US" sz="2500" b="1" dirty="0">
                <a:solidFill>
                  <a:srgbClr val="0070C0"/>
                </a:solidFill>
              </a:rPr>
              <a:t> </a:t>
            </a:r>
            <a:r>
              <a:rPr lang="en-US" sz="2500" b="1" dirty="0"/>
              <a:t>produced. The </a:t>
            </a:r>
            <a:r>
              <a:rPr lang="en-US" sz="2500" b="1" dirty="0">
                <a:solidFill>
                  <a:srgbClr val="CC00FF"/>
                </a:solidFill>
              </a:rPr>
              <a:t>wages/tips</a:t>
            </a:r>
            <a:r>
              <a:rPr lang="en-US" sz="2500" b="1" dirty="0"/>
              <a:t> for the cook/server average </a:t>
            </a:r>
            <a:r>
              <a:rPr lang="en-US" sz="2500" b="1" dirty="0">
                <a:solidFill>
                  <a:srgbClr val="CC00FF"/>
                </a:solidFill>
              </a:rPr>
              <a:t>$0.20 </a:t>
            </a:r>
            <a:r>
              <a:rPr lang="en-US" sz="2500" b="1" i="1" u="sng" dirty="0">
                <a:solidFill>
                  <a:srgbClr val="CC00FF"/>
                </a:solidFill>
              </a:rPr>
              <a:t>per doughnut</a:t>
            </a:r>
            <a:r>
              <a:rPr lang="en-US" sz="2500" b="1" dirty="0"/>
              <a:t> produced. </a:t>
            </a:r>
            <a:r>
              <a:rPr lang="en-US" sz="2500" b="1" dirty="0">
                <a:solidFill>
                  <a:schemeClr val="accent4"/>
                </a:solidFill>
                <a:effectLst>
                  <a:outerShdw blurRad="38100" dist="38100" dir="2700000" algn="tl">
                    <a:srgbClr val="000000">
                      <a:alpha val="43137"/>
                    </a:srgbClr>
                  </a:outerShdw>
                </a:effectLst>
              </a:rPr>
              <a:t>Production is 10,000 doughnuts</a:t>
            </a:r>
            <a:r>
              <a:rPr lang="en-US" sz="2500" b="1" dirty="0">
                <a:effectLst>
                  <a:outerShdw blurRad="38100" dist="38100" dir="2700000" algn="tl">
                    <a:srgbClr val="000000">
                      <a:alpha val="43137"/>
                    </a:srgbClr>
                  </a:outerShdw>
                </a:effectLst>
              </a:rPr>
              <a:t> </a:t>
            </a:r>
            <a:r>
              <a:rPr lang="en-US" sz="2500" b="1" dirty="0"/>
              <a:t>for the month. During the month, </a:t>
            </a:r>
            <a:r>
              <a:rPr lang="en-US" sz="2500" b="1" dirty="0">
                <a:solidFill>
                  <a:srgbClr val="FF6699"/>
                </a:solidFill>
              </a:rPr>
              <a:t>8,000 doughnuts are sold for $1 each</a:t>
            </a:r>
            <a:r>
              <a:rPr lang="en-US" sz="2500" b="1" dirty="0"/>
              <a:t>. What is the </a:t>
            </a:r>
            <a:r>
              <a:rPr lang="en-US" sz="2500" b="1" dirty="0" smtClean="0"/>
              <a:t>profit/loss </a:t>
            </a:r>
            <a:r>
              <a:rPr lang="en-US" sz="2500" b="1" dirty="0"/>
              <a:t>for the store for the month</a:t>
            </a:r>
            <a:r>
              <a:rPr lang="en-US" sz="2500" b="1" dirty="0" smtClean="0"/>
              <a:t>?</a:t>
            </a:r>
            <a:endParaRPr lang="en-US" sz="2500" b="1" dirty="0"/>
          </a:p>
          <a:p>
            <a:pPr marL="457200" indent="-457200">
              <a:spcBef>
                <a:spcPts val="0"/>
              </a:spcBef>
              <a:buAutoNum type="arabicParenBoth"/>
            </a:pPr>
            <a:r>
              <a:rPr lang="en-US" sz="2500" b="1" dirty="0" smtClean="0"/>
              <a:t>Identify fixed &amp; variable costs</a:t>
            </a:r>
          </a:p>
          <a:p>
            <a:pPr marL="0" indent="0">
              <a:spcBef>
                <a:spcPts val="0"/>
              </a:spcBef>
              <a:buNone/>
            </a:pPr>
            <a:r>
              <a:rPr lang="en-US" sz="2500" b="1" dirty="0"/>
              <a:t>	</a:t>
            </a:r>
            <a:r>
              <a:rPr lang="en-US" sz="2500" b="1" u="sng" dirty="0" smtClean="0"/>
              <a:t>Fixed</a:t>
            </a:r>
            <a:r>
              <a:rPr lang="en-US" sz="2500" b="1" dirty="0" smtClean="0"/>
              <a:t>: </a:t>
            </a:r>
            <a:r>
              <a:rPr lang="en-US" sz="2500" b="1" dirty="0" smtClean="0">
                <a:solidFill>
                  <a:srgbClr val="FF0000"/>
                </a:solidFill>
              </a:rPr>
              <a:t>Lease</a:t>
            </a:r>
            <a:r>
              <a:rPr lang="en-US" sz="2500" b="1" dirty="0" smtClean="0"/>
              <a:t>, </a:t>
            </a:r>
            <a:r>
              <a:rPr lang="en-US" sz="2500" b="1" dirty="0" smtClean="0">
                <a:solidFill>
                  <a:srgbClr val="FF9900"/>
                </a:solidFill>
              </a:rPr>
              <a:t>salary</a:t>
            </a:r>
          </a:p>
          <a:p>
            <a:pPr marL="0" indent="0">
              <a:spcBef>
                <a:spcPts val="0"/>
              </a:spcBef>
              <a:buNone/>
            </a:pPr>
            <a:r>
              <a:rPr lang="en-US" sz="2500" b="1" dirty="0"/>
              <a:t>	</a:t>
            </a:r>
            <a:r>
              <a:rPr lang="en-US" sz="2500" b="1" i="1" dirty="0" smtClean="0"/>
              <a:t>Variable</a:t>
            </a:r>
            <a:r>
              <a:rPr lang="en-US" sz="2500" b="1" dirty="0" smtClean="0"/>
              <a:t>: </a:t>
            </a:r>
            <a:r>
              <a:rPr lang="en-US" sz="2500" b="1" dirty="0" smtClean="0">
                <a:solidFill>
                  <a:srgbClr val="0070C0"/>
                </a:solidFill>
              </a:rPr>
              <a:t>Ingredients</a:t>
            </a:r>
            <a:r>
              <a:rPr lang="en-US" sz="2500" b="1" dirty="0" smtClean="0"/>
              <a:t>, </a:t>
            </a:r>
            <a:r>
              <a:rPr lang="en-US" sz="2500" b="1" dirty="0" smtClean="0">
                <a:solidFill>
                  <a:srgbClr val="00B050"/>
                </a:solidFill>
              </a:rPr>
              <a:t>utilities</a:t>
            </a:r>
            <a:r>
              <a:rPr lang="en-US" sz="2500" b="1" dirty="0" smtClean="0"/>
              <a:t>, </a:t>
            </a:r>
            <a:r>
              <a:rPr lang="en-US" sz="2500" b="1" dirty="0" smtClean="0">
                <a:solidFill>
                  <a:srgbClr val="CC00FF"/>
                </a:solidFill>
              </a:rPr>
              <a:t>wages</a:t>
            </a:r>
            <a:endParaRPr lang="en-US" sz="2500" b="1" dirty="0" smtClean="0"/>
          </a:p>
          <a:p>
            <a:pPr marL="0" indent="0">
              <a:spcBef>
                <a:spcPts val="0"/>
              </a:spcBef>
              <a:buNone/>
            </a:pPr>
            <a:r>
              <a:rPr lang="en-US" sz="2500" b="1" dirty="0" smtClean="0"/>
              <a:t>(2) Units Produced</a:t>
            </a:r>
          </a:p>
          <a:p>
            <a:pPr marL="0" indent="0">
              <a:spcBef>
                <a:spcPts val="0"/>
              </a:spcBef>
              <a:buNone/>
            </a:pPr>
            <a:r>
              <a:rPr lang="en-US" sz="2500" b="1" dirty="0"/>
              <a:t>	</a:t>
            </a:r>
            <a:r>
              <a:rPr lang="en-US" sz="2500" b="1" dirty="0" smtClean="0">
                <a:solidFill>
                  <a:schemeClr val="accent4"/>
                </a:solidFill>
                <a:effectLst>
                  <a:outerShdw blurRad="38100" dist="38100" dir="2700000" algn="tl">
                    <a:srgbClr val="000000">
                      <a:alpha val="43137"/>
                    </a:srgbClr>
                  </a:outerShdw>
                </a:effectLst>
              </a:rPr>
              <a:t>10,000 </a:t>
            </a:r>
            <a:r>
              <a:rPr lang="en-US" sz="2500" b="1" dirty="0" err="1" smtClean="0">
                <a:solidFill>
                  <a:schemeClr val="accent4"/>
                </a:solidFill>
                <a:effectLst>
                  <a:outerShdw blurRad="38100" dist="38100" dir="2700000" algn="tl">
                    <a:srgbClr val="000000">
                      <a:alpha val="43137"/>
                    </a:srgbClr>
                  </a:outerShdw>
                </a:effectLst>
              </a:rPr>
              <a:t>dnts</a:t>
            </a:r>
            <a:endParaRPr lang="en-US" sz="2500" b="1" dirty="0">
              <a:solidFill>
                <a:schemeClr val="accent4"/>
              </a:solidFill>
              <a:effectLst>
                <a:outerShdw blurRad="38100" dist="38100" dir="2700000" algn="tl">
                  <a:srgbClr val="000000">
                    <a:alpha val="43137"/>
                  </a:srgbClr>
                </a:outerShdw>
              </a:effectLst>
            </a:endParaRPr>
          </a:p>
          <a:p>
            <a:pPr marL="0" indent="0">
              <a:spcBef>
                <a:spcPts val="0"/>
              </a:spcBef>
              <a:buNone/>
            </a:pPr>
            <a:r>
              <a:rPr lang="en-US" sz="2500" b="1" dirty="0" smtClean="0"/>
              <a:t>(3) </a:t>
            </a:r>
            <a:r>
              <a:rPr lang="en-US" sz="2500" b="1" i="1" dirty="0" smtClean="0"/>
              <a:t>Marginal</a:t>
            </a:r>
            <a:r>
              <a:rPr lang="en-US" sz="2500" b="1" dirty="0" smtClean="0"/>
              <a:t> costs:</a:t>
            </a:r>
          </a:p>
          <a:p>
            <a:pPr marL="0" indent="0">
              <a:spcBef>
                <a:spcPts val="0"/>
              </a:spcBef>
              <a:buNone/>
            </a:pPr>
            <a:r>
              <a:rPr lang="en-US" sz="2500" b="1" dirty="0" smtClean="0"/>
              <a:t>	</a:t>
            </a:r>
            <a:r>
              <a:rPr lang="en-US" sz="2500" b="1" dirty="0" smtClean="0">
                <a:solidFill>
                  <a:srgbClr val="0070C0"/>
                </a:solidFill>
              </a:rPr>
              <a:t>($0.20/</a:t>
            </a:r>
            <a:r>
              <a:rPr lang="en-US" sz="2500" b="1" dirty="0" err="1" smtClean="0">
                <a:solidFill>
                  <a:srgbClr val="0070C0"/>
                </a:solidFill>
              </a:rPr>
              <a:t>dnt</a:t>
            </a:r>
            <a:r>
              <a:rPr lang="en-US" sz="2500" b="1" dirty="0" smtClean="0">
                <a:solidFill>
                  <a:srgbClr val="0070C0"/>
                </a:solidFill>
              </a:rPr>
              <a:t>) </a:t>
            </a:r>
            <a:r>
              <a:rPr lang="en-US" sz="2500" b="1" dirty="0" smtClean="0"/>
              <a:t>+ </a:t>
            </a:r>
            <a:r>
              <a:rPr lang="en-US" sz="2500" b="1" dirty="0" smtClean="0">
                <a:solidFill>
                  <a:srgbClr val="00B050"/>
                </a:solidFill>
              </a:rPr>
              <a:t>($0.10/</a:t>
            </a:r>
            <a:r>
              <a:rPr lang="en-US" sz="2500" b="1" dirty="0" err="1" smtClean="0">
                <a:solidFill>
                  <a:srgbClr val="00B050"/>
                </a:solidFill>
              </a:rPr>
              <a:t>dnt</a:t>
            </a:r>
            <a:r>
              <a:rPr lang="en-US" sz="2500" b="1" dirty="0" smtClean="0">
                <a:solidFill>
                  <a:srgbClr val="00B050"/>
                </a:solidFill>
              </a:rPr>
              <a:t>) </a:t>
            </a:r>
            <a:r>
              <a:rPr lang="en-US" sz="2500" b="1" dirty="0" smtClean="0"/>
              <a:t>+ </a:t>
            </a:r>
            <a:r>
              <a:rPr lang="en-US" sz="2500" b="1" dirty="0" smtClean="0">
                <a:solidFill>
                  <a:srgbClr val="CC00FF"/>
                </a:solidFill>
              </a:rPr>
              <a:t>($0.20/</a:t>
            </a:r>
            <a:r>
              <a:rPr lang="en-US" sz="2500" b="1" dirty="0" err="1" smtClean="0">
                <a:solidFill>
                  <a:srgbClr val="CC00FF"/>
                </a:solidFill>
              </a:rPr>
              <a:t>dnt</a:t>
            </a:r>
            <a:r>
              <a:rPr lang="en-US" sz="2500" b="1" dirty="0" smtClean="0">
                <a:solidFill>
                  <a:srgbClr val="CC00FF"/>
                </a:solidFill>
              </a:rPr>
              <a:t>) </a:t>
            </a:r>
            <a:r>
              <a:rPr lang="en-US" sz="2500" b="1" dirty="0" smtClean="0"/>
              <a:t>= $0.50/</a:t>
            </a:r>
            <a:r>
              <a:rPr lang="en-US" sz="2500" b="1" dirty="0" err="1" smtClean="0"/>
              <a:t>dnt</a:t>
            </a:r>
            <a:endParaRPr lang="en-US" sz="2500" b="1" dirty="0" smtClean="0"/>
          </a:p>
          <a:p>
            <a:pPr marL="0" indent="0">
              <a:spcBef>
                <a:spcPts val="0"/>
              </a:spcBef>
              <a:buNone/>
            </a:pPr>
            <a:r>
              <a:rPr lang="en-US" sz="2500" b="1" dirty="0" smtClean="0"/>
              <a:t>(4) </a:t>
            </a:r>
            <a:r>
              <a:rPr lang="en-US" sz="2500" b="1" i="1" dirty="0" smtClean="0"/>
              <a:t>Variable</a:t>
            </a:r>
            <a:r>
              <a:rPr lang="en-US" sz="2500" b="1" dirty="0" smtClean="0"/>
              <a:t> costs:</a:t>
            </a:r>
          </a:p>
          <a:p>
            <a:pPr marL="0" indent="0">
              <a:spcBef>
                <a:spcPts val="0"/>
              </a:spcBef>
              <a:buNone/>
            </a:pPr>
            <a:r>
              <a:rPr lang="en-US" sz="2500" b="1" dirty="0"/>
              <a:t>	</a:t>
            </a:r>
            <a:r>
              <a:rPr lang="en-US" sz="2500" b="1" dirty="0" smtClean="0"/>
              <a:t>($0.50/</a:t>
            </a:r>
            <a:r>
              <a:rPr lang="en-US" sz="2500" b="1" dirty="0" err="1" smtClean="0"/>
              <a:t>dnt</a:t>
            </a:r>
            <a:r>
              <a:rPr lang="en-US" sz="2500" b="1" dirty="0" smtClean="0"/>
              <a:t>)(</a:t>
            </a:r>
            <a:r>
              <a:rPr lang="en-US" sz="2500" b="1" dirty="0" smtClean="0">
                <a:solidFill>
                  <a:schemeClr val="accent4"/>
                </a:solidFill>
                <a:effectLst>
                  <a:outerShdw blurRad="38100" dist="38100" dir="2700000" algn="tl">
                    <a:srgbClr val="000000">
                      <a:alpha val="43137"/>
                    </a:srgbClr>
                  </a:outerShdw>
                </a:effectLst>
              </a:rPr>
              <a:t>10,000 </a:t>
            </a:r>
            <a:r>
              <a:rPr lang="en-US" sz="2500" b="1" dirty="0" err="1" smtClean="0">
                <a:solidFill>
                  <a:schemeClr val="accent4"/>
                </a:solidFill>
                <a:effectLst>
                  <a:outerShdw blurRad="38100" dist="38100" dir="2700000" algn="tl">
                    <a:srgbClr val="000000">
                      <a:alpha val="43137"/>
                    </a:srgbClr>
                  </a:outerShdw>
                </a:effectLst>
              </a:rPr>
              <a:t>dnts</a:t>
            </a:r>
            <a:r>
              <a:rPr lang="en-US" sz="2500" b="1" dirty="0" smtClean="0"/>
              <a:t>) = </a:t>
            </a:r>
            <a:r>
              <a:rPr lang="en-US" sz="2500" b="1" u="sng" dirty="0" smtClean="0"/>
              <a:t>$5,000</a:t>
            </a:r>
          </a:p>
          <a:p>
            <a:pPr marL="0" indent="0">
              <a:spcBef>
                <a:spcPts val="0"/>
              </a:spcBef>
              <a:buNone/>
            </a:pPr>
            <a:r>
              <a:rPr lang="en-US" sz="2500" b="1" dirty="0" smtClean="0"/>
              <a:t>(5) </a:t>
            </a:r>
            <a:r>
              <a:rPr lang="en-US" sz="2500" b="1" u="sng" dirty="0" smtClean="0"/>
              <a:t>Fixed</a:t>
            </a:r>
            <a:r>
              <a:rPr lang="en-US" sz="2500" b="1" dirty="0" smtClean="0"/>
              <a:t> costs:</a:t>
            </a:r>
          </a:p>
          <a:p>
            <a:pPr marL="0" indent="0">
              <a:spcBef>
                <a:spcPts val="0"/>
              </a:spcBef>
              <a:buNone/>
            </a:pPr>
            <a:r>
              <a:rPr lang="en-US" sz="2500" b="1" dirty="0"/>
              <a:t>	</a:t>
            </a:r>
            <a:r>
              <a:rPr lang="en-US" sz="2500" b="1" dirty="0" smtClean="0">
                <a:solidFill>
                  <a:srgbClr val="FF0000"/>
                </a:solidFill>
              </a:rPr>
              <a:t>$2,000 </a:t>
            </a:r>
            <a:r>
              <a:rPr lang="en-US" sz="2500" b="1" dirty="0" smtClean="0"/>
              <a:t>+ </a:t>
            </a:r>
            <a:r>
              <a:rPr lang="en-US" sz="2500" b="1" dirty="0" smtClean="0">
                <a:solidFill>
                  <a:srgbClr val="FF9900"/>
                </a:solidFill>
              </a:rPr>
              <a:t>$3,000 </a:t>
            </a:r>
            <a:r>
              <a:rPr lang="en-US" sz="2500" b="1" dirty="0" smtClean="0"/>
              <a:t>= </a:t>
            </a:r>
            <a:r>
              <a:rPr lang="en-US" sz="2500" b="1" u="sng" dirty="0" smtClean="0"/>
              <a:t>$5,000</a:t>
            </a:r>
          </a:p>
          <a:p>
            <a:pPr marL="0" indent="0">
              <a:spcBef>
                <a:spcPts val="0"/>
              </a:spcBef>
              <a:buNone/>
            </a:pPr>
            <a:r>
              <a:rPr lang="en-US" sz="2500" b="1" dirty="0" smtClean="0"/>
              <a:t>(6) Total costs:</a:t>
            </a:r>
          </a:p>
          <a:p>
            <a:pPr marL="0" indent="0">
              <a:spcBef>
                <a:spcPts val="0"/>
              </a:spcBef>
              <a:buNone/>
            </a:pPr>
            <a:r>
              <a:rPr lang="en-US" sz="2500" b="1" dirty="0"/>
              <a:t>	</a:t>
            </a:r>
            <a:r>
              <a:rPr lang="en-US" sz="2500" b="1" u="sng" dirty="0" smtClean="0"/>
              <a:t>$5,000 </a:t>
            </a:r>
            <a:r>
              <a:rPr lang="en-US" sz="2500" b="1" dirty="0" smtClean="0"/>
              <a:t>+ </a:t>
            </a:r>
            <a:r>
              <a:rPr lang="en-US" sz="2500" b="1" u="sng" dirty="0" smtClean="0"/>
              <a:t>$5,000 </a:t>
            </a:r>
            <a:r>
              <a:rPr lang="en-US" sz="2500" b="1" dirty="0" smtClean="0"/>
              <a:t>= </a:t>
            </a:r>
            <a:r>
              <a:rPr lang="en-US" sz="2500" b="1" u="dbl" dirty="0" smtClean="0"/>
              <a:t>$10,000</a:t>
            </a:r>
            <a:endParaRPr lang="en-US" sz="2500" b="1" u="dbl" dirty="0"/>
          </a:p>
        </p:txBody>
      </p:sp>
    </p:spTree>
    <p:extLst>
      <p:ext uri="{BB962C8B-B14F-4D97-AF65-F5344CB8AC3E}">
        <p14:creationId xmlns:p14="http://schemas.microsoft.com/office/powerpoint/2010/main" val="402773910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15600" cy="498763"/>
          </a:xfrm>
        </p:spPr>
        <p:txBody>
          <a:bodyPr>
            <a:normAutofit fontScale="90000"/>
          </a:bodyPr>
          <a:lstStyle/>
          <a:p>
            <a:r>
              <a:rPr lang="en-US" b="1" dirty="0" smtClean="0">
                <a:latin typeface="+mn-lt"/>
              </a:rPr>
              <a:t>Study Guide</a:t>
            </a:r>
            <a:endParaRPr lang="en-US" b="1" dirty="0">
              <a:solidFill>
                <a:srgbClr val="FF0000"/>
              </a:solidFill>
              <a:latin typeface="+mn-lt"/>
            </a:endParaRPr>
          </a:p>
        </p:txBody>
      </p:sp>
      <p:sp>
        <p:nvSpPr>
          <p:cNvPr id="3" name="Content Placeholder 2"/>
          <p:cNvSpPr>
            <a:spLocks noGrp="1"/>
          </p:cNvSpPr>
          <p:nvPr>
            <p:ph idx="1"/>
          </p:nvPr>
        </p:nvSpPr>
        <p:spPr>
          <a:xfrm>
            <a:off x="0" y="498764"/>
            <a:ext cx="12192000" cy="6359235"/>
          </a:xfrm>
        </p:spPr>
        <p:txBody>
          <a:bodyPr>
            <a:noAutofit/>
          </a:bodyPr>
          <a:lstStyle/>
          <a:p>
            <a:pPr marL="0" indent="0">
              <a:spcBef>
                <a:spcPts val="0"/>
              </a:spcBef>
              <a:buNone/>
            </a:pPr>
            <a:r>
              <a:rPr lang="en-US" sz="2500" b="1" dirty="0"/>
              <a:t>Each month, Daisy’s Doughnut Shop pays </a:t>
            </a:r>
            <a:r>
              <a:rPr lang="en-US" sz="2500" b="1" dirty="0">
                <a:solidFill>
                  <a:srgbClr val="FF0000"/>
                </a:solidFill>
              </a:rPr>
              <a:t>$2,000 </a:t>
            </a:r>
            <a:r>
              <a:rPr lang="en-US" sz="2500" b="1" dirty="0"/>
              <a:t>on a </a:t>
            </a:r>
            <a:r>
              <a:rPr lang="en-US" sz="2500" b="1" dirty="0">
                <a:solidFill>
                  <a:srgbClr val="FF0000"/>
                </a:solidFill>
              </a:rPr>
              <a:t>lease </a:t>
            </a:r>
            <a:r>
              <a:rPr lang="en-US" sz="2500" b="1" dirty="0"/>
              <a:t>for the building. </a:t>
            </a:r>
            <a:r>
              <a:rPr lang="en-US" sz="2500" b="1" dirty="0">
                <a:solidFill>
                  <a:srgbClr val="00B050"/>
                </a:solidFill>
              </a:rPr>
              <a:t>Utility bills </a:t>
            </a:r>
            <a:r>
              <a:rPr lang="en-US" sz="2500" b="1" dirty="0"/>
              <a:t>average </a:t>
            </a:r>
            <a:r>
              <a:rPr lang="en-US" sz="2500" b="1" dirty="0">
                <a:solidFill>
                  <a:srgbClr val="00B050"/>
                </a:solidFill>
              </a:rPr>
              <a:t>$0.10 </a:t>
            </a:r>
            <a:r>
              <a:rPr lang="en-US" sz="2500" b="1" i="1" u="sng" dirty="0">
                <a:solidFill>
                  <a:srgbClr val="00B050"/>
                </a:solidFill>
              </a:rPr>
              <a:t>per doughnut</a:t>
            </a:r>
            <a:r>
              <a:rPr lang="en-US" sz="2500" b="1" dirty="0"/>
              <a:t> produced. The manager’s monthly </a:t>
            </a:r>
            <a:r>
              <a:rPr lang="en-US" sz="2500" b="1" dirty="0">
                <a:solidFill>
                  <a:srgbClr val="FF9900"/>
                </a:solidFill>
              </a:rPr>
              <a:t>salary </a:t>
            </a:r>
            <a:r>
              <a:rPr lang="en-US" sz="2500" b="1" dirty="0"/>
              <a:t>is </a:t>
            </a:r>
            <a:r>
              <a:rPr lang="en-US" sz="2500" b="1" dirty="0">
                <a:solidFill>
                  <a:srgbClr val="FF9900"/>
                </a:solidFill>
              </a:rPr>
              <a:t>$3,000</a:t>
            </a:r>
            <a:r>
              <a:rPr lang="en-US" sz="2500" b="1" dirty="0"/>
              <a:t>. </a:t>
            </a:r>
            <a:r>
              <a:rPr lang="en-US" sz="2500" b="1" dirty="0">
                <a:solidFill>
                  <a:srgbClr val="0070C0"/>
                </a:solidFill>
              </a:rPr>
              <a:t>Ingredients </a:t>
            </a:r>
            <a:r>
              <a:rPr lang="en-US" sz="2500" b="1" dirty="0"/>
              <a:t>average</a:t>
            </a:r>
            <a:r>
              <a:rPr lang="en-US" sz="2500" b="1" dirty="0">
                <a:solidFill>
                  <a:srgbClr val="0070C0"/>
                </a:solidFill>
              </a:rPr>
              <a:t> $0.20 </a:t>
            </a:r>
            <a:r>
              <a:rPr lang="en-US" sz="2500" b="1" i="1" u="sng" dirty="0">
                <a:solidFill>
                  <a:srgbClr val="0070C0"/>
                </a:solidFill>
              </a:rPr>
              <a:t>per doughnut</a:t>
            </a:r>
            <a:r>
              <a:rPr lang="en-US" sz="2500" b="1" dirty="0">
                <a:solidFill>
                  <a:srgbClr val="0070C0"/>
                </a:solidFill>
              </a:rPr>
              <a:t> </a:t>
            </a:r>
            <a:r>
              <a:rPr lang="en-US" sz="2500" b="1" dirty="0"/>
              <a:t>produced. The </a:t>
            </a:r>
            <a:r>
              <a:rPr lang="en-US" sz="2500" b="1" dirty="0">
                <a:solidFill>
                  <a:srgbClr val="CC00FF"/>
                </a:solidFill>
              </a:rPr>
              <a:t>wages/tips</a:t>
            </a:r>
            <a:r>
              <a:rPr lang="en-US" sz="2500" b="1" dirty="0"/>
              <a:t> for the cook/server average </a:t>
            </a:r>
            <a:r>
              <a:rPr lang="en-US" sz="2500" b="1" dirty="0">
                <a:solidFill>
                  <a:srgbClr val="CC00FF"/>
                </a:solidFill>
              </a:rPr>
              <a:t>$0.20 </a:t>
            </a:r>
            <a:r>
              <a:rPr lang="en-US" sz="2500" b="1" i="1" u="sng" dirty="0">
                <a:solidFill>
                  <a:srgbClr val="CC00FF"/>
                </a:solidFill>
              </a:rPr>
              <a:t>per doughnut</a:t>
            </a:r>
            <a:r>
              <a:rPr lang="en-US" sz="2500" b="1" dirty="0"/>
              <a:t> produced. </a:t>
            </a:r>
            <a:r>
              <a:rPr lang="en-US" sz="2500" b="1" dirty="0">
                <a:solidFill>
                  <a:schemeClr val="accent4"/>
                </a:solidFill>
                <a:effectLst>
                  <a:outerShdw blurRad="38100" dist="38100" dir="2700000" algn="tl">
                    <a:srgbClr val="000000">
                      <a:alpha val="43137"/>
                    </a:srgbClr>
                  </a:outerShdw>
                </a:effectLst>
              </a:rPr>
              <a:t>Production is 10,000 doughnuts</a:t>
            </a:r>
            <a:r>
              <a:rPr lang="en-US" sz="2500" b="1" dirty="0">
                <a:effectLst>
                  <a:outerShdw blurRad="38100" dist="38100" dir="2700000" algn="tl">
                    <a:srgbClr val="000000">
                      <a:alpha val="43137"/>
                    </a:srgbClr>
                  </a:outerShdw>
                </a:effectLst>
              </a:rPr>
              <a:t> </a:t>
            </a:r>
            <a:r>
              <a:rPr lang="en-US" sz="2500" b="1" dirty="0"/>
              <a:t>for the month. During the month, </a:t>
            </a:r>
            <a:r>
              <a:rPr lang="en-US" sz="2500" b="1" dirty="0">
                <a:solidFill>
                  <a:srgbClr val="FF6699"/>
                </a:solidFill>
              </a:rPr>
              <a:t>8,000 doughnuts are sold for $1 each</a:t>
            </a:r>
            <a:r>
              <a:rPr lang="en-US" sz="2500" b="1" dirty="0"/>
              <a:t>. What is the </a:t>
            </a:r>
            <a:r>
              <a:rPr lang="en-US" sz="2500" b="1" dirty="0" smtClean="0"/>
              <a:t>profit/loss </a:t>
            </a:r>
            <a:r>
              <a:rPr lang="en-US" sz="2500" b="1" dirty="0"/>
              <a:t>for the store for the month</a:t>
            </a:r>
            <a:r>
              <a:rPr lang="en-US" sz="2500" b="1" dirty="0" smtClean="0"/>
              <a:t>?</a:t>
            </a:r>
            <a:endParaRPr lang="en-US" sz="2500" b="1" dirty="0"/>
          </a:p>
          <a:p>
            <a:pPr marL="0" indent="0">
              <a:spcBef>
                <a:spcPts val="0"/>
              </a:spcBef>
              <a:buNone/>
            </a:pPr>
            <a:r>
              <a:rPr lang="en-US" sz="2500" b="1" dirty="0" smtClean="0"/>
              <a:t>(6) Total costs:</a:t>
            </a:r>
          </a:p>
          <a:p>
            <a:pPr marL="0" indent="0">
              <a:spcBef>
                <a:spcPts val="0"/>
              </a:spcBef>
              <a:buNone/>
            </a:pPr>
            <a:r>
              <a:rPr lang="en-US" sz="2500" b="1" dirty="0"/>
              <a:t>	</a:t>
            </a:r>
            <a:r>
              <a:rPr lang="en-US" sz="2500" b="1" u="sng" dirty="0" smtClean="0"/>
              <a:t>$5,000 </a:t>
            </a:r>
            <a:r>
              <a:rPr lang="en-US" sz="2500" b="1" dirty="0" smtClean="0"/>
              <a:t>+ </a:t>
            </a:r>
            <a:r>
              <a:rPr lang="en-US" sz="2500" b="1" u="sng" dirty="0" smtClean="0"/>
              <a:t>$5,000 </a:t>
            </a:r>
            <a:r>
              <a:rPr lang="en-US" sz="2500" b="1" dirty="0" smtClean="0"/>
              <a:t>= </a:t>
            </a:r>
            <a:r>
              <a:rPr lang="en-US" sz="2500" b="1" u="dbl" dirty="0" smtClean="0"/>
              <a:t>$10,000</a:t>
            </a:r>
            <a:r>
              <a:rPr lang="en-US" sz="2500" b="1" dirty="0" smtClean="0"/>
              <a:t> </a:t>
            </a:r>
            <a:r>
              <a:rPr lang="en-US" sz="2500" b="1" dirty="0" smtClean="0">
                <a:sym typeface="Wingdings" panose="05000000000000000000" pitchFamily="2" charset="2"/>
              </a:rPr>
              <a:t> WHAT WAS SPENT TO MAKE 10,000 DOUGHNUTS</a:t>
            </a:r>
            <a:endParaRPr lang="en-US" sz="2500" b="1" u="dbl" dirty="0" smtClean="0"/>
          </a:p>
          <a:p>
            <a:pPr marL="0" indent="0">
              <a:spcBef>
                <a:spcPts val="0"/>
              </a:spcBef>
              <a:buNone/>
            </a:pPr>
            <a:r>
              <a:rPr lang="en-US" sz="2500" b="1" dirty="0" smtClean="0"/>
              <a:t>(7) Units sold:</a:t>
            </a:r>
          </a:p>
          <a:p>
            <a:pPr marL="0" indent="0">
              <a:spcBef>
                <a:spcPts val="0"/>
              </a:spcBef>
              <a:buNone/>
            </a:pPr>
            <a:r>
              <a:rPr lang="en-US" sz="2500" b="1" dirty="0"/>
              <a:t>	</a:t>
            </a:r>
            <a:r>
              <a:rPr lang="en-US" sz="2500" b="1" dirty="0" smtClean="0">
                <a:solidFill>
                  <a:srgbClr val="FF6699"/>
                </a:solidFill>
              </a:rPr>
              <a:t>8,000 </a:t>
            </a:r>
            <a:r>
              <a:rPr lang="en-US" sz="2500" b="1" dirty="0" err="1" smtClean="0">
                <a:solidFill>
                  <a:srgbClr val="FF6699"/>
                </a:solidFill>
              </a:rPr>
              <a:t>dnts</a:t>
            </a:r>
            <a:r>
              <a:rPr lang="en-US" sz="2500" b="1" dirty="0" smtClean="0">
                <a:solidFill>
                  <a:srgbClr val="FF6699"/>
                </a:solidFill>
              </a:rPr>
              <a:t> </a:t>
            </a:r>
            <a:r>
              <a:rPr lang="en-US" sz="2500" b="1" dirty="0" smtClean="0">
                <a:sym typeface="Wingdings" panose="05000000000000000000" pitchFamily="2" charset="2"/>
              </a:rPr>
              <a:t> WHAT WAS EARNED TO SELL 8,000 DOUGHNUTS</a:t>
            </a:r>
            <a:endParaRPr lang="en-US" sz="2500" b="1" dirty="0" smtClean="0"/>
          </a:p>
          <a:p>
            <a:pPr marL="0" indent="0">
              <a:spcBef>
                <a:spcPts val="0"/>
              </a:spcBef>
              <a:buNone/>
            </a:pPr>
            <a:r>
              <a:rPr lang="en-US" sz="2500" b="1" dirty="0" smtClean="0"/>
              <a:t>(8) Total Revenue:</a:t>
            </a:r>
          </a:p>
          <a:p>
            <a:pPr marL="0" indent="0">
              <a:spcBef>
                <a:spcPts val="0"/>
              </a:spcBef>
              <a:buNone/>
            </a:pPr>
            <a:r>
              <a:rPr lang="en-US" sz="2500" b="1" dirty="0">
                <a:solidFill>
                  <a:srgbClr val="FF6699"/>
                </a:solidFill>
              </a:rPr>
              <a:t>	</a:t>
            </a:r>
            <a:r>
              <a:rPr lang="en-US" sz="2500" b="1" dirty="0" smtClean="0">
                <a:solidFill>
                  <a:srgbClr val="FF6699"/>
                </a:solidFill>
              </a:rPr>
              <a:t>($1/</a:t>
            </a:r>
            <a:r>
              <a:rPr lang="en-US" sz="2500" b="1" dirty="0" err="1" smtClean="0">
                <a:solidFill>
                  <a:srgbClr val="FF6699"/>
                </a:solidFill>
              </a:rPr>
              <a:t>dnt</a:t>
            </a:r>
            <a:r>
              <a:rPr lang="en-US" sz="2500" b="1" dirty="0" smtClean="0">
                <a:solidFill>
                  <a:srgbClr val="FF6699"/>
                </a:solidFill>
              </a:rPr>
              <a:t>)(8,000 </a:t>
            </a:r>
            <a:r>
              <a:rPr lang="en-US" sz="2500" b="1" dirty="0" err="1" smtClean="0">
                <a:solidFill>
                  <a:srgbClr val="FF6699"/>
                </a:solidFill>
              </a:rPr>
              <a:t>dnts</a:t>
            </a:r>
            <a:r>
              <a:rPr lang="en-US" sz="2500" b="1" dirty="0" smtClean="0">
                <a:solidFill>
                  <a:srgbClr val="FF6699"/>
                </a:solidFill>
              </a:rPr>
              <a:t>) = </a:t>
            </a:r>
            <a:r>
              <a:rPr lang="en-US" sz="2500" b="1" u="dbl" dirty="0" smtClean="0">
                <a:solidFill>
                  <a:srgbClr val="FF6699"/>
                </a:solidFill>
              </a:rPr>
              <a:t>$8,000</a:t>
            </a:r>
          </a:p>
          <a:p>
            <a:pPr marL="0" indent="0">
              <a:spcBef>
                <a:spcPts val="0"/>
              </a:spcBef>
              <a:buNone/>
            </a:pPr>
            <a:r>
              <a:rPr lang="en-US" sz="2500" b="1" dirty="0" smtClean="0">
                <a:solidFill>
                  <a:srgbClr val="FF6699"/>
                </a:solidFill>
              </a:rPr>
              <a:t>(9) PROFIT/LOSS</a:t>
            </a:r>
          </a:p>
          <a:p>
            <a:pPr marL="0" indent="0">
              <a:spcBef>
                <a:spcPts val="0"/>
              </a:spcBef>
              <a:buNone/>
            </a:pPr>
            <a:r>
              <a:rPr lang="en-US" sz="2500" b="1" dirty="0">
                <a:solidFill>
                  <a:srgbClr val="FF6699"/>
                </a:solidFill>
              </a:rPr>
              <a:t>	</a:t>
            </a:r>
            <a:r>
              <a:rPr lang="en-US" sz="2500" b="1" u="dbl" dirty="0" smtClean="0">
                <a:solidFill>
                  <a:srgbClr val="FF6699"/>
                </a:solidFill>
              </a:rPr>
              <a:t>$8,000 </a:t>
            </a:r>
            <a:r>
              <a:rPr lang="en-US" sz="2500" b="1" dirty="0" smtClean="0"/>
              <a:t>-  </a:t>
            </a:r>
            <a:r>
              <a:rPr lang="en-US" sz="2500" b="1" u="dbl" dirty="0" smtClean="0"/>
              <a:t>$10,000 </a:t>
            </a:r>
            <a:r>
              <a:rPr lang="en-US" sz="2500" b="1" dirty="0" smtClean="0"/>
              <a:t>= </a:t>
            </a:r>
            <a:r>
              <a:rPr lang="en-US" sz="3600" b="1" u="dottedHeavy" dirty="0" smtClean="0">
                <a:uFill>
                  <a:solidFill>
                    <a:srgbClr val="FF0000"/>
                  </a:solidFill>
                </a:uFill>
              </a:rPr>
              <a:t>-$2,000 </a:t>
            </a:r>
            <a:r>
              <a:rPr lang="en-US" sz="3600" b="1" dirty="0" smtClean="0"/>
              <a:t>[LOSS]</a:t>
            </a:r>
          </a:p>
        </p:txBody>
      </p:sp>
    </p:spTree>
    <p:extLst>
      <p:ext uri="{BB962C8B-B14F-4D97-AF65-F5344CB8AC3E}">
        <p14:creationId xmlns:p14="http://schemas.microsoft.com/office/powerpoint/2010/main" val="303685137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15600" cy="498763"/>
          </a:xfrm>
        </p:spPr>
        <p:txBody>
          <a:bodyPr>
            <a:normAutofit fontScale="90000"/>
          </a:bodyPr>
          <a:lstStyle/>
          <a:p>
            <a:r>
              <a:rPr lang="en-US" b="1" dirty="0" smtClean="0">
                <a:latin typeface="+mn-lt"/>
              </a:rPr>
              <a:t>AFTER STUDY GUIDE</a:t>
            </a:r>
            <a:endParaRPr lang="en-US" b="1" dirty="0">
              <a:solidFill>
                <a:srgbClr val="FF0000"/>
              </a:solidFill>
              <a:latin typeface="+mn-lt"/>
            </a:endParaRPr>
          </a:p>
        </p:txBody>
      </p:sp>
      <p:sp>
        <p:nvSpPr>
          <p:cNvPr id="3" name="Content Placeholder 2"/>
          <p:cNvSpPr>
            <a:spLocks noGrp="1"/>
          </p:cNvSpPr>
          <p:nvPr>
            <p:ph idx="1"/>
          </p:nvPr>
        </p:nvSpPr>
        <p:spPr>
          <a:xfrm>
            <a:off x="0" y="498764"/>
            <a:ext cx="12192000" cy="6359235"/>
          </a:xfrm>
        </p:spPr>
        <p:txBody>
          <a:bodyPr>
            <a:noAutofit/>
          </a:bodyPr>
          <a:lstStyle/>
          <a:p>
            <a:pPr>
              <a:spcBef>
                <a:spcPts val="0"/>
              </a:spcBef>
              <a:buFont typeface="Wingdings" panose="05000000000000000000" pitchFamily="2" charset="2"/>
              <a:buChar char="§"/>
            </a:pPr>
            <a:r>
              <a:rPr lang="en-US" sz="3000" b="1" dirty="0" smtClean="0"/>
              <a:t>WORK ON 7.7 HW (ON THE BACK OF YOUR NOTES)</a:t>
            </a:r>
          </a:p>
          <a:p>
            <a:pPr>
              <a:spcBef>
                <a:spcPts val="0"/>
              </a:spcBef>
              <a:buFont typeface="Wingdings" panose="05000000000000000000" pitchFamily="2" charset="2"/>
              <a:buChar char="§"/>
            </a:pPr>
            <a:r>
              <a:rPr lang="en-US" sz="3000" b="1" dirty="0" smtClean="0"/>
              <a:t>COMPLETE ON A SEPARATE SHEET OF PAPER</a:t>
            </a:r>
          </a:p>
          <a:p>
            <a:pPr>
              <a:spcBef>
                <a:spcPts val="0"/>
              </a:spcBef>
              <a:buFont typeface="Wingdings" panose="05000000000000000000" pitchFamily="2" charset="2"/>
              <a:buChar char="§"/>
            </a:pPr>
            <a:r>
              <a:rPr lang="en-US" sz="3000" b="1" dirty="0" smtClean="0"/>
              <a:t>TURN IN TO MR. Z IF YOU FINISH EARLY</a:t>
            </a:r>
          </a:p>
          <a:p>
            <a:pPr>
              <a:spcBef>
                <a:spcPts val="0"/>
              </a:spcBef>
              <a:buFont typeface="Wingdings" panose="05000000000000000000" pitchFamily="2" charset="2"/>
              <a:buChar char="§"/>
            </a:pPr>
            <a:r>
              <a:rPr lang="en-US" sz="3000" b="1" dirty="0" smtClean="0"/>
              <a:t>IF YOU DON’T FINISH EARLY, FINISH AT HOME (YOU SHOULD BE ABLE TO USE THE NOTES TO COMPLETE THE ASSIGNMENT W/O THE TEXTBOOK)</a:t>
            </a:r>
          </a:p>
          <a:p>
            <a:pPr>
              <a:spcBef>
                <a:spcPts val="0"/>
              </a:spcBef>
              <a:buFont typeface="Wingdings" panose="05000000000000000000" pitchFamily="2" charset="2"/>
              <a:buChar char="§"/>
            </a:pPr>
            <a:r>
              <a:rPr lang="en-US" sz="3000" b="1" dirty="0" smtClean="0">
                <a:solidFill>
                  <a:srgbClr val="FF0000"/>
                </a:solidFill>
              </a:rPr>
              <a:t>YOU MAY ALSO TURN IN ANY MISSING EXIT SLIPS OR HOMEWORK SENTENCES (WHAT I TOLD YOU THAT YOU WERE MISSING YESTERDAY) TO MR. Z</a:t>
            </a:r>
          </a:p>
          <a:p>
            <a:pPr>
              <a:spcBef>
                <a:spcPts val="0"/>
              </a:spcBef>
              <a:buFont typeface="Wingdings" panose="05000000000000000000" pitchFamily="2" charset="2"/>
              <a:buChar char="§"/>
            </a:pPr>
            <a:r>
              <a:rPr lang="en-US" sz="4200" b="1" dirty="0" smtClean="0">
                <a:solidFill>
                  <a:srgbClr val="FF0000"/>
                </a:solidFill>
              </a:rPr>
              <a:t>EVERYONE SHOULD BE WORKING UNTIL THE END OF THE BELL</a:t>
            </a:r>
          </a:p>
        </p:txBody>
      </p:sp>
    </p:spTree>
    <p:extLst>
      <p:ext uri="{BB962C8B-B14F-4D97-AF65-F5344CB8AC3E}">
        <p14:creationId xmlns:p14="http://schemas.microsoft.com/office/powerpoint/2010/main" val="1349924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23900"/>
          </a:xfrm>
        </p:spPr>
        <p:txBody>
          <a:bodyPr>
            <a:noAutofit/>
          </a:bodyPr>
          <a:lstStyle/>
          <a:p>
            <a:r>
              <a:rPr lang="en-US" sz="3600" b="1" dirty="0" smtClean="0">
                <a:solidFill>
                  <a:srgbClr val="0070C0"/>
                </a:solidFill>
                <a:latin typeface="+mn-lt"/>
              </a:rPr>
              <a:t>§7.2 – VOCAB LOG (11/07)</a:t>
            </a:r>
            <a:endParaRPr lang="en-US" sz="3600" b="1" dirty="0">
              <a:solidFill>
                <a:srgbClr val="0070C0"/>
              </a:solidFill>
              <a:latin typeface="+mn-lt"/>
            </a:endParaRPr>
          </a:p>
        </p:txBody>
      </p:sp>
      <p:sp>
        <p:nvSpPr>
          <p:cNvPr id="3" name="Content Placeholder 2"/>
          <p:cNvSpPr>
            <a:spLocks noGrp="1"/>
          </p:cNvSpPr>
          <p:nvPr>
            <p:ph idx="1"/>
          </p:nvPr>
        </p:nvSpPr>
        <p:spPr>
          <a:xfrm>
            <a:off x="0" y="657224"/>
            <a:ext cx="12192000" cy="6124577"/>
          </a:xfrm>
        </p:spPr>
        <p:txBody>
          <a:bodyPr>
            <a:noAutofit/>
          </a:bodyPr>
          <a:lstStyle/>
          <a:p>
            <a:pPr marL="0" indent="0">
              <a:spcBef>
                <a:spcPts val="200"/>
              </a:spcBef>
              <a:buNone/>
            </a:pPr>
            <a:r>
              <a:rPr lang="en-US" sz="3600" b="1" u="sng" dirty="0" smtClean="0">
                <a:solidFill>
                  <a:srgbClr val="FF0000"/>
                </a:solidFill>
              </a:rPr>
              <a:t>LABEL THE NUMBER (7.2) AND THE DATE (11/07).</a:t>
            </a:r>
          </a:p>
          <a:p>
            <a:pPr>
              <a:spcBef>
                <a:spcPts val="200"/>
              </a:spcBef>
              <a:buFont typeface="Wingdings" panose="05000000000000000000" pitchFamily="2" charset="2"/>
              <a:buChar char="§"/>
            </a:pPr>
            <a:r>
              <a:rPr lang="en-US" sz="3600" b="1" u="sng" dirty="0" smtClean="0">
                <a:solidFill>
                  <a:schemeClr val="bg2">
                    <a:lumMod val="10000"/>
                  </a:schemeClr>
                </a:solidFill>
              </a:rPr>
              <a:t>Trade-off</a:t>
            </a:r>
            <a:r>
              <a:rPr lang="en-US" sz="3600" b="1" dirty="0" smtClean="0">
                <a:solidFill>
                  <a:schemeClr val="bg2">
                    <a:lumMod val="10000"/>
                  </a:schemeClr>
                </a:solidFill>
              </a:rPr>
              <a:t>: alternative that you face if you decide one thing rather than another</a:t>
            </a:r>
          </a:p>
          <a:p>
            <a:pPr>
              <a:spcBef>
                <a:spcPts val="200"/>
              </a:spcBef>
              <a:buFont typeface="Wingdings" panose="05000000000000000000" pitchFamily="2" charset="2"/>
              <a:buChar char="§"/>
            </a:pPr>
            <a:r>
              <a:rPr lang="en-US" sz="3600" b="1" u="sng" dirty="0" smtClean="0">
                <a:solidFill>
                  <a:schemeClr val="bg2">
                    <a:lumMod val="10000"/>
                  </a:schemeClr>
                </a:solidFill>
              </a:rPr>
              <a:t>Opportunity cost</a:t>
            </a:r>
            <a:r>
              <a:rPr lang="en-US" sz="3600" b="1" dirty="0" smtClean="0">
                <a:solidFill>
                  <a:schemeClr val="bg2">
                    <a:lumMod val="10000"/>
                  </a:schemeClr>
                </a:solidFill>
              </a:rPr>
              <a:t>: cost of the next-best use of your time, money, or other resources; the loss associated with what you give up when deciding one alternative over the next-best alternative</a:t>
            </a:r>
          </a:p>
          <a:p>
            <a:pPr>
              <a:spcBef>
                <a:spcPts val="200"/>
              </a:spcBef>
              <a:buFont typeface="Wingdings" panose="05000000000000000000" pitchFamily="2" charset="2"/>
              <a:buChar char="§"/>
            </a:pPr>
            <a:r>
              <a:rPr lang="en-US" sz="3600" b="1" u="sng" dirty="0" smtClean="0">
                <a:solidFill>
                  <a:schemeClr val="bg2">
                    <a:lumMod val="10000"/>
                  </a:schemeClr>
                </a:solidFill>
              </a:rPr>
              <a:t>Incentive</a:t>
            </a:r>
            <a:r>
              <a:rPr lang="en-US" sz="3600" b="1" dirty="0" smtClean="0">
                <a:solidFill>
                  <a:schemeClr val="bg2">
                    <a:lumMod val="10000"/>
                  </a:schemeClr>
                </a:solidFill>
              </a:rPr>
              <a:t>: things that motivate economic actors to act (profit, best value, time, effort, etc.)</a:t>
            </a:r>
          </a:p>
        </p:txBody>
      </p:sp>
    </p:spTree>
    <p:extLst>
      <p:ext uri="{BB962C8B-B14F-4D97-AF65-F5344CB8AC3E}">
        <p14:creationId xmlns:p14="http://schemas.microsoft.com/office/powerpoint/2010/main" val="1573155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§7.2 – TRADE-OFFS, INCENTIVES, OPPORTUNITY COST</a:t>
            </a:r>
            <a:endParaRPr lang="en-US" b="1" dirty="0">
              <a:solidFill>
                <a:srgbClr val="FF0000"/>
              </a:solidFill>
              <a:latin typeface="+mn-lt"/>
            </a:endParaRPr>
          </a:p>
        </p:txBody>
      </p:sp>
      <p:sp>
        <p:nvSpPr>
          <p:cNvPr id="3" name="Content Placeholder 2"/>
          <p:cNvSpPr>
            <a:spLocks noGrp="1"/>
          </p:cNvSpPr>
          <p:nvPr>
            <p:ph idx="1"/>
          </p:nvPr>
        </p:nvSpPr>
        <p:spPr>
          <a:xfrm>
            <a:off x="0" y="495300"/>
            <a:ext cx="12192000" cy="6362699"/>
          </a:xfrm>
        </p:spPr>
        <p:txBody>
          <a:bodyPr>
            <a:noAutofit/>
          </a:bodyPr>
          <a:lstStyle/>
          <a:p>
            <a:pPr marL="0" indent="0">
              <a:buNone/>
            </a:pPr>
            <a:r>
              <a:rPr lang="en-US" sz="3150" b="1" dirty="0"/>
              <a:t>RECALL</a:t>
            </a:r>
            <a:r>
              <a:rPr lang="en-US" sz="3150" b="1" dirty="0" smtClean="0"/>
              <a:t>:</a:t>
            </a:r>
            <a:endParaRPr lang="en-US" sz="3150" b="1" dirty="0"/>
          </a:p>
          <a:p>
            <a:pPr lvl="0">
              <a:buFont typeface="Wingdings" panose="05000000000000000000" pitchFamily="2" charset="2"/>
              <a:buChar char="§"/>
            </a:pPr>
            <a:r>
              <a:rPr lang="en-US" sz="3150" b="1" dirty="0">
                <a:solidFill>
                  <a:srgbClr val="0070C0"/>
                </a:solidFill>
              </a:rPr>
              <a:t>Main problem in </a:t>
            </a:r>
            <a:r>
              <a:rPr lang="en-US" sz="3150" b="1" dirty="0" smtClean="0">
                <a:solidFill>
                  <a:srgbClr val="0070C0"/>
                </a:solidFill>
              </a:rPr>
              <a:t>economics:</a:t>
            </a:r>
          </a:p>
          <a:p>
            <a:pPr marL="0" lvl="0" indent="0" algn="ctr">
              <a:buNone/>
            </a:pPr>
            <a:r>
              <a:rPr lang="en-US" sz="3150" b="1" dirty="0" smtClean="0">
                <a:solidFill>
                  <a:srgbClr val="0070C0"/>
                </a:solidFill>
              </a:rPr>
              <a:t>SCARCITY </a:t>
            </a:r>
            <a:r>
              <a:rPr lang="en-US" sz="3150" b="1" dirty="0">
                <a:solidFill>
                  <a:srgbClr val="0070C0"/>
                </a:solidFill>
              </a:rPr>
              <a:t>= </a:t>
            </a:r>
            <a:r>
              <a:rPr lang="en-US" sz="3150" b="1" dirty="0" smtClean="0">
                <a:solidFill>
                  <a:srgbClr val="0070C0"/>
                </a:solidFill>
              </a:rPr>
              <a:t>UNLIMITED NEEDS </a:t>
            </a:r>
            <a:r>
              <a:rPr lang="en-US" sz="3150" b="1" dirty="0">
                <a:solidFill>
                  <a:srgbClr val="0070C0"/>
                </a:solidFill>
              </a:rPr>
              <a:t>&amp; </a:t>
            </a:r>
            <a:r>
              <a:rPr lang="en-US" sz="3150" b="1" dirty="0" smtClean="0">
                <a:solidFill>
                  <a:srgbClr val="0070C0"/>
                </a:solidFill>
              </a:rPr>
              <a:t>WANTS </a:t>
            </a:r>
            <a:r>
              <a:rPr lang="en-US" sz="3150" b="1" dirty="0">
                <a:solidFill>
                  <a:srgbClr val="0070C0"/>
                </a:solidFill>
              </a:rPr>
              <a:t>+ </a:t>
            </a:r>
            <a:r>
              <a:rPr lang="en-US" sz="3150" b="1" dirty="0" smtClean="0">
                <a:solidFill>
                  <a:srgbClr val="0070C0"/>
                </a:solidFill>
              </a:rPr>
              <a:t>LIMITED RESOURCES</a:t>
            </a:r>
            <a:endParaRPr lang="en-US" sz="3150" b="1" dirty="0">
              <a:solidFill>
                <a:srgbClr val="0070C0"/>
              </a:solidFill>
            </a:endParaRPr>
          </a:p>
          <a:p>
            <a:pPr lvl="0">
              <a:buFont typeface="Wingdings" panose="05000000000000000000" pitchFamily="2" charset="2"/>
              <a:buChar char="§"/>
            </a:pPr>
            <a:r>
              <a:rPr lang="en-US" sz="3150" b="1" dirty="0"/>
              <a:t>THEREFORE, WE </a:t>
            </a:r>
            <a:r>
              <a:rPr lang="en-US" sz="3150" b="1" dirty="0">
                <a:solidFill>
                  <a:srgbClr val="0070C0"/>
                </a:solidFill>
              </a:rPr>
              <a:t>MAKE </a:t>
            </a:r>
            <a:r>
              <a:rPr lang="en-US" sz="3150" b="1" dirty="0" smtClean="0">
                <a:solidFill>
                  <a:srgbClr val="0070C0"/>
                </a:solidFill>
              </a:rPr>
              <a:t>DECISIONS </a:t>
            </a:r>
            <a:r>
              <a:rPr lang="en-US" sz="3150" b="1" dirty="0" smtClean="0"/>
              <a:t>ABOUT </a:t>
            </a:r>
            <a:r>
              <a:rPr lang="en-US" sz="3150" b="1" dirty="0" smtClean="0">
                <a:solidFill>
                  <a:srgbClr val="0070C0"/>
                </a:solidFill>
              </a:rPr>
              <a:t>WHAT </a:t>
            </a:r>
            <a:r>
              <a:rPr lang="en-US" sz="3150" b="1" dirty="0">
                <a:solidFill>
                  <a:srgbClr val="0070C0"/>
                </a:solidFill>
              </a:rPr>
              <a:t>TO PRODUCE, </a:t>
            </a:r>
            <a:r>
              <a:rPr lang="en-US" sz="3150" b="1" dirty="0" smtClean="0">
                <a:solidFill>
                  <a:srgbClr val="0070C0"/>
                </a:solidFill>
              </a:rPr>
              <a:t>HOW </a:t>
            </a:r>
            <a:r>
              <a:rPr lang="en-US" sz="3150" b="1" dirty="0">
                <a:solidFill>
                  <a:srgbClr val="0070C0"/>
                </a:solidFill>
              </a:rPr>
              <a:t>TO PRODUCE, &amp; </a:t>
            </a:r>
            <a:r>
              <a:rPr lang="en-US" sz="3150" b="1" dirty="0" smtClean="0">
                <a:solidFill>
                  <a:srgbClr val="0070C0"/>
                </a:solidFill>
              </a:rPr>
              <a:t>FOR WHOM TO </a:t>
            </a:r>
            <a:r>
              <a:rPr lang="en-US" sz="3150" b="1" dirty="0">
                <a:solidFill>
                  <a:srgbClr val="0070C0"/>
                </a:solidFill>
              </a:rPr>
              <a:t>PRODUCE</a:t>
            </a:r>
          </a:p>
        </p:txBody>
      </p:sp>
      <p:sp>
        <p:nvSpPr>
          <p:cNvPr id="4" name="Title 1"/>
          <p:cNvSpPr txBox="1">
            <a:spLocks/>
          </p:cNvSpPr>
          <p:nvPr/>
        </p:nvSpPr>
        <p:spPr>
          <a:xfrm>
            <a:off x="0" y="3218331"/>
            <a:ext cx="12192000" cy="571499"/>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0070C0"/>
                </a:solidFill>
                <a:latin typeface="+mn-lt"/>
              </a:rPr>
              <a:t>§7.2– TRADE-OFFS </a:t>
            </a:r>
            <a:r>
              <a:rPr lang="en-US" b="1" dirty="0" smtClean="0">
                <a:solidFill>
                  <a:srgbClr val="FF0000"/>
                </a:solidFill>
                <a:latin typeface="+mn-lt"/>
              </a:rPr>
              <a:t>(p. 504)</a:t>
            </a:r>
            <a:endParaRPr lang="en-US" b="1" dirty="0">
              <a:solidFill>
                <a:srgbClr val="FF0000"/>
              </a:solidFill>
              <a:latin typeface="+mn-lt"/>
            </a:endParaRPr>
          </a:p>
        </p:txBody>
      </p:sp>
      <p:sp>
        <p:nvSpPr>
          <p:cNvPr id="5" name="Content Placeholder 2"/>
          <p:cNvSpPr txBox="1">
            <a:spLocks/>
          </p:cNvSpPr>
          <p:nvPr/>
        </p:nvSpPr>
        <p:spPr>
          <a:xfrm>
            <a:off x="0" y="3792071"/>
            <a:ext cx="12192000" cy="30659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sz="3150" b="1" dirty="0" smtClean="0">
                <a:solidFill>
                  <a:srgbClr val="0070C0"/>
                </a:solidFill>
              </a:rPr>
              <a:t>Economic decision-making requires us to understand all of the COSTS &amp; all of the BENEFITS of a CHOICE</a:t>
            </a:r>
          </a:p>
          <a:p>
            <a:pPr>
              <a:buFont typeface="Wingdings" panose="05000000000000000000" pitchFamily="2" charset="2"/>
              <a:buChar char="§"/>
            </a:pPr>
            <a:r>
              <a:rPr lang="en-US" sz="3150" b="1" i="1" u="sng" dirty="0" smtClean="0">
                <a:solidFill>
                  <a:srgbClr val="0070C0"/>
                </a:solidFill>
              </a:rPr>
              <a:t>Trade-off</a:t>
            </a:r>
            <a:r>
              <a:rPr lang="en-US" sz="3150" b="1" dirty="0" smtClean="0">
                <a:solidFill>
                  <a:srgbClr val="0070C0"/>
                </a:solidFill>
              </a:rPr>
              <a:t>: the ALTERNATIVE you face if you decide to do ONE thing rather than ANOTHER</a:t>
            </a:r>
          </a:p>
          <a:p>
            <a:pPr>
              <a:buFont typeface="Wingdings" panose="05000000000000000000" pitchFamily="2" charset="2"/>
              <a:buChar char="§"/>
            </a:pPr>
            <a:r>
              <a:rPr lang="en-US" sz="3150" b="1" dirty="0" smtClean="0"/>
              <a:t>Trade-offs </a:t>
            </a:r>
            <a:r>
              <a:rPr lang="en-US" sz="3150" b="1" dirty="0" smtClean="0">
                <a:solidFill>
                  <a:srgbClr val="0070C0"/>
                </a:solidFill>
              </a:rPr>
              <a:t>do not always involve MONEY</a:t>
            </a:r>
            <a:r>
              <a:rPr lang="en-US" sz="3150" b="1" dirty="0" smtClean="0"/>
              <a:t>; they </a:t>
            </a:r>
            <a:r>
              <a:rPr lang="en-US" sz="3150" b="1" dirty="0" smtClean="0">
                <a:solidFill>
                  <a:srgbClr val="0070C0"/>
                </a:solidFill>
              </a:rPr>
              <a:t>could involve other scarce resources like TIME</a:t>
            </a:r>
            <a:endParaRPr lang="en-US" sz="3150" b="1" dirty="0">
              <a:solidFill>
                <a:srgbClr val="0070C0"/>
              </a:solidFill>
            </a:endParaRPr>
          </a:p>
        </p:txBody>
      </p:sp>
    </p:spTree>
    <p:extLst>
      <p:ext uri="{BB962C8B-B14F-4D97-AF65-F5344CB8AC3E}">
        <p14:creationId xmlns:p14="http://schemas.microsoft.com/office/powerpoint/2010/main" val="262570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 calcmode="lin" valueType="num">
                                      <p:cBhvr additive="base">
                                        <p:cTn id="3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anim calcmode="lin" valueType="num">
                                      <p:cBhvr additive="base">
                                        <p:cTn id="4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1499"/>
          </a:xfrm>
        </p:spPr>
        <p:txBody>
          <a:bodyPr>
            <a:normAutofit fontScale="90000"/>
          </a:bodyPr>
          <a:lstStyle/>
          <a:p>
            <a:r>
              <a:rPr lang="en-US" b="1" dirty="0" smtClean="0">
                <a:solidFill>
                  <a:srgbClr val="0070C0"/>
                </a:solidFill>
                <a:latin typeface="+mn-lt"/>
              </a:rPr>
              <a:t>§7.2 – TRADE-OFFS</a:t>
            </a:r>
            <a:endParaRPr lang="en-US" b="1" dirty="0">
              <a:solidFill>
                <a:srgbClr val="FF0000"/>
              </a:solidFill>
              <a:latin typeface="+mn-lt"/>
            </a:endParaRPr>
          </a:p>
        </p:txBody>
      </p:sp>
      <p:sp>
        <p:nvSpPr>
          <p:cNvPr id="3" name="Content Placeholder 2"/>
          <p:cNvSpPr>
            <a:spLocks noGrp="1"/>
          </p:cNvSpPr>
          <p:nvPr>
            <p:ph idx="1"/>
          </p:nvPr>
        </p:nvSpPr>
        <p:spPr>
          <a:xfrm>
            <a:off x="0" y="495301"/>
            <a:ext cx="6048375" cy="6362699"/>
          </a:xfrm>
        </p:spPr>
        <p:txBody>
          <a:bodyPr>
            <a:noAutofit/>
          </a:bodyPr>
          <a:lstStyle/>
          <a:p>
            <a:pPr lvl="0">
              <a:spcBef>
                <a:spcPts val="0"/>
              </a:spcBef>
              <a:buFont typeface="Wingdings" panose="05000000000000000000" pitchFamily="2" charset="2"/>
              <a:buChar char="§"/>
            </a:pPr>
            <a:r>
              <a:rPr lang="en-US" sz="2400" b="1" dirty="0" smtClean="0"/>
              <a:t>Ex</a:t>
            </a:r>
            <a:r>
              <a:rPr lang="en-US" sz="2400" b="1" dirty="0"/>
              <a:t>.: It’s 3PM. You have a test tomorrow at 7AM. You have estimated the following:</a:t>
            </a:r>
          </a:p>
          <a:p>
            <a:pPr lvl="1">
              <a:spcBef>
                <a:spcPts val="0"/>
              </a:spcBef>
              <a:buFont typeface="Wingdings" panose="05000000000000000000" pitchFamily="2" charset="2"/>
              <a:buChar char="§"/>
            </a:pPr>
            <a:r>
              <a:rPr lang="en-US" b="1" dirty="0" smtClean="0"/>
              <a:t>You </a:t>
            </a:r>
            <a:r>
              <a:rPr lang="en-US" b="1" dirty="0"/>
              <a:t>need at least 2 hours of study to earn a C, 3 hours to study to earn a B, and 4 hours to earn an A. </a:t>
            </a:r>
          </a:p>
          <a:p>
            <a:pPr lvl="1">
              <a:spcBef>
                <a:spcPts val="0"/>
              </a:spcBef>
              <a:buFont typeface="Wingdings" panose="05000000000000000000" pitchFamily="2" charset="2"/>
              <a:buChar char="§"/>
            </a:pPr>
            <a:r>
              <a:rPr lang="en-US" b="1" dirty="0" smtClean="0"/>
              <a:t>You </a:t>
            </a:r>
            <a:r>
              <a:rPr lang="en-US" b="1" dirty="0"/>
              <a:t>need 8 hours of sleep to get through the rest of the school day and be alert for the test. Less sleep automatically means an F.</a:t>
            </a:r>
          </a:p>
          <a:p>
            <a:pPr lvl="1">
              <a:spcBef>
                <a:spcPts val="0"/>
              </a:spcBef>
              <a:buFont typeface="Wingdings" panose="05000000000000000000" pitchFamily="2" charset="2"/>
              <a:buChar char="§"/>
            </a:pPr>
            <a:r>
              <a:rPr lang="en-US" b="1" dirty="0" smtClean="0"/>
              <a:t>You </a:t>
            </a:r>
            <a:r>
              <a:rPr lang="en-US" b="1" dirty="0"/>
              <a:t>have team practice for 2 hours (until 5PM). If you skip, you won’t be able to start in the next game.</a:t>
            </a:r>
          </a:p>
          <a:p>
            <a:pPr lvl="1">
              <a:spcBef>
                <a:spcPts val="0"/>
              </a:spcBef>
              <a:buFont typeface="Wingdings" panose="05000000000000000000" pitchFamily="2" charset="2"/>
              <a:buChar char="§"/>
            </a:pPr>
            <a:r>
              <a:rPr lang="en-US" b="1" dirty="0" smtClean="0"/>
              <a:t>Getting </a:t>
            </a:r>
            <a:r>
              <a:rPr lang="en-US" b="1" dirty="0"/>
              <a:t>to and from school, getting showered, dressed, and fed takes 1 hour.</a:t>
            </a:r>
          </a:p>
          <a:p>
            <a:pPr lvl="1">
              <a:spcBef>
                <a:spcPts val="0"/>
              </a:spcBef>
              <a:buFont typeface="Wingdings" panose="05000000000000000000" pitchFamily="2" charset="2"/>
              <a:buChar char="§"/>
            </a:pPr>
            <a:r>
              <a:rPr lang="en-US" b="1" dirty="0" smtClean="0"/>
              <a:t>You </a:t>
            </a:r>
            <a:r>
              <a:rPr lang="en-US" b="1" dirty="0"/>
              <a:t>have a friend that wants you go see a movie. To meet them, see the movie, and get back home will take 3 hours.</a:t>
            </a:r>
          </a:p>
          <a:p>
            <a:pPr lvl="0">
              <a:spcBef>
                <a:spcPts val="0"/>
              </a:spcBef>
              <a:buFont typeface="Wingdings" panose="05000000000000000000" pitchFamily="2" charset="2"/>
              <a:buChar char="§"/>
            </a:pPr>
            <a:r>
              <a:rPr lang="en-US" sz="2400" b="1" dirty="0" smtClean="0"/>
              <a:t>Create </a:t>
            </a:r>
            <a:r>
              <a:rPr lang="en-US" sz="2400" b="1" dirty="0"/>
              <a:t>two scenarios</a:t>
            </a:r>
            <a:r>
              <a:rPr lang="en-US" sz="2400" b="1" dirty="0" smtClean="0"/>
              <a:t>:</a:t>
            </a:r>
          </a:p>
          <a:p>
            <a:pPr lvl="1">
              <a:spcBef>
                <a:spcPts val="0"/>
              </a:spcBef>
              <a:buFont typeface="Wingdings" panose="05000000000000000000" pitchFamily="2" charset="2"/>
              <a:buChar char="§"/>
            </a:pPr>
            <a:r>
              <a:rPr lang="en-US" b="1" dirty="0"/>
              <a:t>One where you can earn an A</a:t>
            </a:r>
            <a:r>
              <a:rPr lang="en-US" b="1" dirty="0" smtClean="0"/>
              <a:t>:</a:t>
            </a:r>
            <a:endParaRPr lang="en-US" b="1" dirty="0"/>
          </a:p>
        </p:txBody>
      </p:sp>
      <p:sp>
        <p:nvSpPr>
          <p:cNvPr id="4" name="Content Placeholder 2"/>
          <p:cNvSpPr txBox="1">
            <a:spLocks/>
          </p:cNvSpPr>
          <p:nvPr/>
        </p:nvSpPr>
        <p:spPr>
          <a:xfrm>
            <a:off x="5919537" y="429127"/>
            <a:ext cx="6272463" cy="63626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buFont typeface="Wingdings" panose="05000000000000000000" pitchFamily="2" charset="2"/>
              <a:buChar char="§"/>
            </a:pPr>
            <a:r>
              <a:rPr lang="en-US" sz="2400" b="1" dirty="0" smtClean="0">
                <a:solidFill>
                  <a:srgbClr val="FF0000"/>
                </a:solidFill>
              </a:rPr>
              <a:t>YOU MAY WANT TO WRITE DOWN ON SEPARATE PAPER!</a:t>
            </a:r>
          </a:p>
          <a:p>
            <a:pPr>
              <a:spcBef>
                <a:spcPts val="0"/>
              </a:spcBef>
              <a:buFont typeface="Wingdings" panose="05000000000000000000" pitchFamily="2" charset="2"/>
              <a:buChar char="§"/>
            </a:pPr>
            <a:r>
              <a:rPr lang="en-US" sz="2400" b="1" dirty="0" smtClean="0">
                <a:solidFill>
                  <a:srgbClr val="008000"/>
                </a:solidFill>
              </a:rPr>
              <a:t>16 hours from 3PM to 7AM </a:t>
            </a:r>
            <a:r>
              <a:rPr lang="en-US" sz="2400" b="1" dirty="0" smtClean="0">
                <a:solidFill>
                  <a:srgbClr val="008000"/>
                </a:solidFill>
                <a:sym typeface="Wingdings" panose="05000000000000000000" pitchFamily="2" charset="2"/>
              </a:rPr>
              <a:t> time is a limited resource</a:t>
            </a:r>
          </a:p>
          <a:p>
            <a:pPr marL="0" indent="0">
              <a:spcBef>
                <a:spcPts val="0"/>
              </a:spcBef>
              <a:buNone/>
            </a:pPr>
            <a:endParaRPr lang="en-US" sz="600" b="1" dirty="0">
              <a:solidFill>
                <a:srgbClr val="008000"/>
              </a:solidFill>
              <a:sym typeface="Wingdings" panose="05000000000000000000" pitchFamily="2" charset="2"/>
            </a:endParaRPr>
          </a:p>
          <a:p>
            <a:pPr marL="0" indent="0">
              <a:spcBef>
                <a:spcPts val="0"/>
              </a:spcBef>
              <a:buNone/>
            </a:pPr>
            <a:r>
              <a:rPr lang="en-US" sz="2400" b="1" dirty="0" smtClean="0">
                <a:solidFill>
                  <a:srgbClr val="008000"/>
                </a:solidFill>
                <a:sym typeface="Wingdings" panose="05000000000000000000" pitchFamily="2" charset="2"/>
              </a:rPr>
              <a:t>GIVE UP MOVIE:</a:t>
            </a:r>
          </a:p>
          <a:p>
            <a:pPr>
              <a:spcBef>
                <a:spcPts val="0"/>
              </a:spcBef>
              <a:buFont typeface="Wingdings" panose="05000000000000000000" pitchFamily="2" charset="2"/>
              <a:buChar char="§"/>
            </a:pPr>
            <a:r>
              <a:rPr lang="en-US" sz="2400" b="1" dirty="0" smtClean="0">
                <a:solidFill>
                  <a:srgbClr val="008000"/>
                </a:solidFill>
                <a:sym typeface="Wingdings" panose="05000000000000000000" pitchFamily="2" charset="2"/>
              </a:rPr>
              <a:t>16 hours – (4 hours for studying) – (8 hours sleep) – (2 hours practice) – (1 hour travel, shower, food) = 1 hour left</a:t>
            </a:r>
          </a:p>
          <a:p>
            <a:pPr>
              <a:spcBef>
                <a:spcPts val="0"/>
              </a:spcBef>
              <a:buFont typeface="Wingdings" panose="05000000000000000000" pitchFamily="2" charset="2"/>
              <a:buChar char="§"/>
            </a:pPr>
            <a:r>
              <a:rPr lang="en-US" sz="2400" b="1" dirty="0" smtClean="0">
                <a:solidFill>
                  <a:srgbClr val="008000"/>
                </a:solidFill>
                <a:sym typeface="Wingdings" panose="05000000000000000000" pitchFamily="2" charset="2"/>
              </a:rPr>
              <a:t>Not enough time for movie (opportunity cost)</a:t>
            </a:r>
          </a:p>
          <a:p>
            <a:pPr marL="0" indent="0">
              <a:spcBef>
                <a:spcPts val="0"/>
              </a:spcBef>
              <a:buNone/>
            </a:pPr>
            <a:endParaRPr lang="en-US" sz="600" b="1" dirty="0">
              <a:solidFill>
                <a:srgbClr val="008000"/>
              </a:solidFill>
              <a:sym typeface="Wingdings" panose="05000000000000000000" pitchFamily="2" charset="2"/>
            </a:endParaRPr>
          </a:p>
          <a:p>
            <a:pPr marL="0" indent="0">
              <a:spcBef>
                <a:spcPts val="0"/>
              </a:spcBef>
              <a:buNone/>
            </a:pPr>
            <a:r>
              <a:rPr lang="en-US" sz="2400" b="1" dirty="0" smtClean="0">
                <a:solidFill>
                  <a:srgbClr val="008000"/>
                </a:solidFill>
                <a:sym typeface="Wingdings" panose="05000000000000000000" pitchFamily="2" charset="2"/>
              </a:rPr>
              <a:t>OR, GIVE UP PRACTICE:</a:t>
            </a:r>
          </a:p>
          <a:p>
            <a:pPr lvl="0">
              <a:lnSpc>
                <a:spcPct val="100000"/>
              </a:lnSpc>
              <a:spcBef>
                <a:spcPts val="0"/>
              </a:spcBef>
              <a:buFont typeface="Wingdings" panose="05000000000000000000" pitchFamily="2" charset="2"/>
              <a:buChar char="§"/>
            </a:pPr>
            <a:r>
              <a:rPr lang="en-US" sz="2400" b="1" dirty="0">
                <a:solidFill>
                  <a:srgbClr val="008000"/>
                </a:solidFill>
                <a:sym typeface="Wingdings" panose="05000000000000000000" pitchFamily="2" charset="2"/>
              </a:rPr>
              <a:t>16 hours – (4 hours for studying) – (8 hours sleep) – </a:t>
            </a:r>
            <a:r>
              <a:rPr lang="en-US" sz="2400" b="1" dirty="0" smtClean="0">
                <a:solidFill>
                  <a:srgbClr val="008000"/>
                </a:solidFill>
                <a:sym typeface="Wingdings" panose="05000000000000000000" pitchFamily="2" charset="2"/>
              </a:rPr>
              <a:t>(3 </a:t>
            </a:r>
            <a:r>
              <a:rPr lang="en-US" sz="2400" b="1" dirty="0">
                <a:solidFill>
                  <a:srgbClr val="008000"/>
                </a:solidFill>
                <a:sym typeface="Wingdings" panose="05000000000000000000" pitchFamily="2" charset="2"/>
              </a:rPr>
              <a:t>hours </a:t>
            </a:r>
            <a:r>
              <a:rPr lang="en-US" sz="2400" b="1" dirty="0" smtClean="0">
                <a:solidFill>
                  <a:srgbClr val="008000"/>
                </a:solidFill>
                <a:sym typeface="Wingdings" panose="05000000000000000000" pitchFamily="2" charset="2"/>
              </a:rPr>
              <a:t>movie) </a:t>
            </a:r>
            <a:r>
              <a:rPr lang="en-US" sz="2400" b="1" dirty="0">
                <a:solidFill>
                  <a:srgbClr val="008000"/>
                </a:solidFill>
                <a:sym typeface="Wingdings" panose="05000000000000000000" pitchFamily="2" charset="2"/>
              </a:rPr>
              <a:t>– (1 hour travel, shower, food) = </a:t>
            </a:r>
            <a:r>
              <a:rPr lang="en-US" sz="2400" b="1" dirty="0" smtClean="0">
                <a:solidFill>
                  <a:srgbClr val="008000"/>
                </a:solidFill>
                <a:sym typeface="Wingdings" panose="05000000000000000000" pitchFamily="2" charset="2"/>
              </a:rPr>
              <a:t>0 </a:t>
            </a:r>
            <a:r>
              <a:rPr lang="en-US" sz="2400" b="1" dirty="0">
                <a:solidFill>
                  <a:srgbClr val="008000"/>
                </a:solidFill>
                <a:sym typeface="Wingdings" panose="05000000000000000000" pitchFamily="2" charset="2"/>
              </a:rPr>
              <a:t>hour </a:t>
            </a:r>
            <a:r>
              <a:rPr lang="en-US" sz="2400" b="1" dirty="0" smtClean="0">
                <a:solidFill>
                  <a:srgbClr val="008000"/>
                </a:solidFill>
                <a:sym typeface="Wingdings" panose="05000000000000000000" pitchFamily="2" charset="2"/>
              </a:rPr>
              <a:t>left</a:t>
            </a:r>
          </a:p>
          <a:p>
            <a:pPr lvl="0">
              <a:lnSpc>
                <a:spcPct val="100000"/>
              </a:lnSpc>
              <a:spcBef>
                <a:spcPts val="0"/>
              </a:spcBef>
              <a:buFont typeface="Wingdings" panose="05000000000000000000" pitchFamily="2" charset="2"/>
              <a:buChar char="§"/>
            </a:pPr>
            <a:r>
              <a:rPr lang="en-US" sz="2400" b="1" dirty="0" smtClean="0">
                <a:solidFill>
                  <a:srgbClr val="008000"/>
                </a:solidFill>
                <a:sym typeface="Wingdings" panose="05000000000000000000" pitchFamily="2" charset="2"/>
              </a:rPr>
              <a:t>Not enough time for practice, so don’t get to play in next game (opportunity cost)</a:t>
            </a:r>
            <a:endParaRPr lang="en-US" b="1" dirty="0">
              <a:solidFill>
                <a:srgbClr val="008000"/>
              </a:solidFill>
            </a:endParaRPr>
          </a:p>
        </p:txBody>
      </p:sp>
    </p:spTree>
    <p:extLst>
      <p:ext uri="{BB962C8B-B14F-4D97-AF65-F5344CB8AC3E}">
        <p14:creationId xmlns:p14="http://schemas.microsoft.com/office/powerpoint/2010/main" val="159121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7731</Words>
  <Application>Microsoft Office PowerPoint</Application>
  <PresentationFormat>Widescreen</PresentationFormat>
  <Paragraphs>709</Paragraphs>
  <Slides>65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Calibri</vt:lpstr>
      <vt:lpstr>Calibri Light</vt:lpstr>
      <vt:lpstr>Times New Roman</vt:lpstr>
      <vt:lpstr>Wingdings</vt:lpstr>
      <vt:lpstr>Office Theme</vt:lpstr>
      <vt:lpstr>§7.1 – VOCAB LOG (11/04)</vt:lpstr>
      <vt:lpstr>§7.1 – FUNDAMENTALS OF ECONOMICS (P. 499)</vt:lpstr>
      <vt:lpstr>§7.1 – FUNDAMENTALS OF ECONOMICS (P. 499)</vt:lpstr>
      <vt:lpstr>§7.1 – FUNDAMENTALS OF ECONOMICS (p. 517)</vt:lpstr>
      <vt:lpstr>§7.1 – FUNDAMENTALS OF ECONOMICS (P. 524-525)</vt:lpstr>
      <vt:lpstr>§7.1 – FUNDAMENTALS OF ECONOMICS (see vocab log)</vt:lpstr>
      <vt:lpstr>§7.2 – VOCAB LOG (11/07)</vt:lpstr>
      <vt:lpstr>§7.2 – TRADE-OFFS, INCENTIVES, OPPORTUNITY COST</vt:lpstr>
      <vt:lpstr>§7.2 – TRADE-OFFS</vt:lpstr>
      <vt:lpstr>§7.2 – TRADE-OFFS</vt:lpstr>
      <vt:lpstr>§7.2 – TRADE-OFFS</vt:lpstr>
      <vt:lpstr>§7.2 – OPPORTUNITY COST (p. 405)</vt:lpstr>
      <vt:lpstr>§7.3 – VOCAB LOG (11/09)</vt:lpstr>
      <vt:lpstr>§7.3 – FACTORS OF PRODUCTION (p. 504-505)</vt:lpstr>
      <vt:lpstr>§7.3 – FACTORS OF PRODUCTION (p. 517, HANDOUT)</vt:lpstr>
      <vt:lpstr>§7.3 – FACTORS OF PRODUCTION</vt:lpstr>
      <vt:lpstr>§7.3 – FACTORS OF PRODUCTION (p. 517-518)</vt:lpstr>
      <vt:lpstr>§7.3 – FACTORS OF PRODUCTION (p. 517-518)</vt:lpstr>
      <vt:lpstr>§7.4 – VOCAB LOG (11/09)  Label as 7.4 &amp; 3/23</vt:lpstr>
      <vt:lpstr>7.4 – CIRCULAR FLOW MODEL OF ECONOMIC ACTIVITY</vt:lpstr>
      <vt:lpstr>7.4 – CIRCULAR FLOW MODEL OF ECONOMIC ACTIVITY</vt:lpstr>
      <vt:lpstr>7.4 – CIRCULAR FLOW MODEL OF ECONOMIC ACTIVITY</vt:lpstr>
      <vt:lpstr>7.4 EXIT TICKET – BOTTOM OF NOTES</vt:lpstr>
      <vt:lpstr>§7.5 – VOCAB LOG (11/14)  Label as 7.5 &amp; 11/14</vt:lpstr>
      <vt:lpstr>7.5 – COSTS &amp; REVENUES (p. 506-507)</vt:lpstr>
      <vt:lpstr>7.5 – COSTS &amp; REVENUES (p. 507-508)</vt:lpstr>
      <vt:lpstr>7.5 – COSTS &amp; REVENUES (p. 507-508)</vt:lpstr>
      <vt:lpstr>7.5 – BREAK-EVEN POINT, PROFITS, &amp; LOSSES</vt:lpstr>
      <vt:lpstr>7.5 – BREAK-EVEN POINT, PROFITS, &amp; LOSSES</vt:lpstr>
      <vt:lpstr>7.5 – BREAK-EVEN POINT, PROFITS, &amp; LOSSES</vt:lpstr>
      <vt:lpstr>§7.6 – VOCAB LOG (11/15)  Label as 7.6 &amp; 11/15</vt:lpstr>
      <vt:lpstr>7.6 – MARGINAL COST/BENEFIT, DIMINISHING RETURNS</vt:lpstr>
      <vt:lpstr>7.6 – MARGINAL COST/BENEFIT, DIMINISHING RETURNS</vt:lpstr>
      <vt:lpstr>7.6 – MARGINAL COST/BENEFIT, DIMINISHING RETURNS</vt:lpstr>
      <vt:lpstr>7.6 – MARGINAL COST/BENEFIT, DIMINISHING RETURNS</vt:lpstr>
      <vt:lpstr>§7.7 – VOCAB LOG (11/16)  Label as 7.7 &amp; 11/16</vt:lpstr>
      <vt:lpstr>7.7 – SOLE PROPRIETORSHIPS (P. 601)</vt:lpstr>
      <vt:lpstr>7.7 – PARTNERSHIPS (P. 602-603)</vt:lpstr>
      <vt:lpstr>7.7 – PARTNERSHIPS (P. 602-603)</vt:lpstr>
      <vt:lpstr>7.7 – CORPORATIONS (P. 603-604)</vt:lpstr>
      <vt:lpstr>7.7 – CORPORATIONS (P. 604-605)</vt:lpstr>
      <vt:lpstr>7.7 – CORPORATIONS (P. 605-606)</vt:lpstr>
      <vt:lpstr>7.7 – NON-PROFITS (P. 606)</vt:lpstr>
      <vt:lpstr>7.7 – FRANCHISES</vt:lpstr>
      <vt:lpstr>7.7 – MARKETS &amp; COMPETITION</vt:lpstr>
      <vt:lpstr>7.7 – MARKETS &amp; COMPETITION</vt:lpstr>
      <vt:lpstr>7.7 – MARKETS &amp; COMPETITION</vt:lpstr>
      <vt:lpstr>§7.8 – VOCAB LOG (11/17)  Label as 7.8 &amp; 11/7</vt:lpstr>
      <vt:lpstr>7.8 – TYPES OF ECONOMIES</vt:lpstr>
      <vt:lpstr>7.8 – MARKET ECONOMIES</vt:lpstr>
      <vt:lpstr>7.8 – MARKET ECONOMIES</vt:lpstr>
      <vt:lpstr>7.8 – COMMAND ECONOMIES</vt:lpstr>
      <vt:lpstr>7.8 – MIXED ECONOMIES</vt:lpstr>
      <vt:lpstr>7.8 – MIXED ECONOMIES</vt:lpstr>
      <vt:lpstr>7.8 – TRADITIONAL ECONOMIES</vt:lpstr>
      <vt:lpstr>7.8 – EXIT TICKET (BACK OF NOTES)</vt:lpstr>
      <vt:lpstr>Study Guide #1-7 (we will learn these tomorrow!)</vt:lpstr>
      <vt:lpstr>Study Guide #9-16 (we’ll learn more about these tmrw!)</vt:lpstr>
      <vt:lpstr>Study Guide #17-25</vt:lpstr>
      <vt:lpstr>Study Guide</vt:lpstr>
      <vt:lpstr>Study Guide</vt:lpstr>
      <vt:lpstr>Study Guide</vt:lpstr>
      <vt:lpstr>Study Guide</vt:lpstr>
      <vt:lpstr>Study Guide</vt:lpstr>
      <vt:lpstr>AFTER STUDY GUIDE</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Titans!</dc:title>
  <dc:creator>Kakavitsas, Samuel G.</dc:creator>
  <cp:lastModifiedBy>Kakavitsas, Sam</cp:lastModifiedBy>
  <cp:revision>4</cp:revision>
  <dcterms:created xsi:type="dcterms:W3CDTF">2016-11-16T11:40:47Z</dcterms:created>
  <dcterms:modified xsi:type="dcterms:W3CDTF">2016-11-21T00:56:44Z</dcterms:modified>
</cp:coreProperties>
</file>