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notesMasterIdLst>
    <p:notesMasterId r:id="rId61"/>
  </p:notesMasterIdLst>
  <p:handoutMasterIdLst>
    <p:handoutMasterId r:id="rId62"/>
  </p:handoutMasterIdLst>
  <p:sldIdLst>
    <p:sldId id="268" r:id="rId3"/>
    <p:sldId id="327" r:id="rId4"/>
    <p:sldId id="257" r:id="rId5"/>
    <p:sldId id="256" r:id="rId6"/>
    <p:sldId id="258" r:id="rId7"/>
    <p:sldId id="259" r:id="rId8"/>
    <p:sldId id="260" r:id="rId9"/>
    <p:sldId id="265" r:id="rId10"/>
    <p:sldId id="261" r:id="rId11"/>
    <p:sldId id="262" r:id="rId12"/>
    <p:sldId id="263" r:id="rId13"/>
    <p:sldId id="264" r:id="rId14"/>
    <p:sldId id="266" r:id="rId15"/>
    <p:sldId id="267" r:id="rId16"/>
    <p:sldId id="280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77" r:id="rId25"/>
    <p:sldId id="278" r:id="rId26"/>
    <p:sldId id="279" r:id="rId27"/>
    <p:sldId id="289" r:id="rId28"/>
    <p:sldId id="282" r:id="rId29"/>
    <p:sldId id="281" r:id="rId30"/>
    <p:sldId id="283" r:id="rId31"/>
    <p:sldId id="284" r:id="rId32"/>
    <p:sldId id="285" r:id="rId33"/>
    <p:sldId id="288" r:id="rId34"/>
    <p:sldId id="286" r:id="rId35"/>
    <p:sldId id="287" r:id="rId36"/>
    <p:sldId id="290" r:id="rId37"/>
    <p:sldId id="312" r:id="rId38"/>
    <p:sldId id="311" r:id="rId39"/>
    <p:sldId id="291" r:id="rId40"/>
    <p:sldId id="292" r:id="rId41"/>
    <p:sldId id="293" r:id="rId42"/>
    <p:sldId id="296" r:id="rId43"/>
    <p:sldId id="295" r:id="rId44"/>
    <p:sldId id="305" r:id="rId45"/>
    <p:sldId id="306" r:id="rId46"/>
    <p:sldId id="307" r:id="rId47"/>
    <p:sldId id="308" r:id="rId48"/>
    <p:sldId id="309" r:id="rId49"/>
    <p:sldId id="310" r:id="rId50"/>
    <p:sldId id="314" r:id="rId51"/>
    <p:sldId id="315" r:id="rId52"/>
    <p:sldId id="313" r:id="rId53"/>
    <p:sldId id="316" r:id="rId54"/>
    <p:sldId id="320" r:id="rId55"/>
    <p:sldId id="322" r:id="rId56"/>
    <p:sldId id="321" r:id="rId57"/>
    <p:sldId id="323" r:id="rId58"/>
    <p:sldId id="324" r:id="rId59"/>
    <p:sldId id="325" r:id="rId60"/>
  </p:sldIdLst>
  <p:sldSz cx="12192000" cy="6858000"/>
  <p:notesSz cx="9236075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002713" cy="3513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292" y="1"/>
            <a:ext cx="4002713" cy="3513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95B66-72DA-4B57-9174-262128E030AA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9081"/>
            <a:ext cx="4002713" cy="3513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292" y="6659081"/>
            <a:ext cx="4002713" cy="3513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E3A2F-1AF9-438F-8E1C-17CA1FE80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62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02713" cy="3513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292" y="0"/>
            <a:ext cx="4002713" cy="3513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D8C22-E141-477A-922C-C144FD203859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76300"/>
            <a:ext cx="4206875" cy="236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4024" y="3373918"/>
            <a:ext cx="7388031" cy="276002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9080"/>
            <a:ext cx="4002713" cy="3513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292" y="6659080"/>
            <a:ext cx="4002713" cy="3513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3DFE5-B005-4F7C-986A-FA2AA37A1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50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3DFE5-B005-4F7C-986A-FA2AA37A101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6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723B-5366-47F4-AB87-A438B9F544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B425-925E-4AFB-9903-E044CF08A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04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723B-5366-47F4-AB87-A438B9F544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B425-925E-4AFB-9903-E044CF08A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4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723B-5366-47F4-AB87-A438B9F544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B425-925E-4AFB-9903-E044CF08A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66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723B-5366-47F4-AB87-A438B9F544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B425-925E-4AFB-9903-E044CF08A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173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723B-5366-47F4-AB87-A438B9F544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B425-925E-4AFB-9903-E044CF08A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283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723B-5366-47F4-AB87-A438B9F544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B425-925E-4AFB-9903-E044CF08A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54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723B-5366-47F4-AB87-A438B9F544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B425-925E-4AFB-9903-E044CF08A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24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723B-5366-47F4-AB87-A438B9F544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B425-925E-4AFB-9903-E044CF08A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65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723B-5366-47F4-AB87-A438B9F544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B425-925E-4AFB-9903-E044CF08A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80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723B-5366-47F4-AB87-A438B9F544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B425-925E-4AFB-9903-E044CF08A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558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723B-5366-47F4-AB87-A438B9F544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B425-925E-4AFB-9903-E044CF08A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54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25B723B-5366-47F4-AB87-A438B9F544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549B425-925E-4AFB-9903-E044CF08A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2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584945"/>
          </a:xfrm>
        </p:spPr>
        <p:txBody>
          <a:bodyPr>
            <a:normAutofit fontScale="90000"/>
          </a:bodyPr>
          <a:lstStyle/>
          <a:p>
            <a:r>
              <a:rPr lang="en-US" sz="4200" b="1" dirty="0" smtClean="0">
                <a:solidFill>
                  <a:srgbClr val="FF0000"/>
                </a:solidFill>
                <a:latin typeface="+mn-lt"/>
              </a:rPr>
              <a:t>Welcome, Titans!</a:t>
            </a:r>
            <a:endParaRPr lang="en-US" sz="4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7882"/>
            <a:ext cx="12192000" cy="3696235"/>
          </a:xfrm>
        </p:spPr>
        <p:txBody>
          <a:bodyPr>
            <a:normAutofit/>
          </a:bodyPr>
          <a:lstStyle/>
          <a:p>
            <a:pPr algn="l"/>
            <a:r>
              <a:rPr lang="en-US" sz="2900" b="1" dirty="0"/>
              <a:t>Always, always, ALWAYS, read and follow directions on the board.</a:t>
            </a:r>
          </a:p>
          <a:p>
            <a:pPr marL="514350" indent="-514350" algn="l">
              <a:buAutoNum type="arabicParenBoth"/>
            </a:pPr>
            <a:r>
              <a:rPr lang="en-US" sz="2900" b="1" dirty="0"/>
              <a:t>Find your </a:t>
            </a:r>
            <a:r>
              <a:rPr lang="en-US" sz="2900" b="1" u="sng" dirty="0"/>
              <a:t>EXACT</a:t>
            </a:r>
            <a:r>
              <a:rPr lang="en-US" sz="2900" b="1" dirty="0"/>
              <a:t> seat using the chart below</a:t>
            </a:r>
          </a:p>
          <a:p>
            <a:pPr marL="514350" indent="-514350" algn="l">
              <a:buAutoNum type="arabicParenBoth"/>
            </a:pPr>
            <a:r>
              <a:rPr lang="en-US" sz="2900" b="1" dirty="0">
                <a:solidFill>
                  <a:srgbClr val="FF0000"/>
                </a:solidFill>
              </a:rPr>
              <a:t>You will need: </a:t>
            </a:r>
            <a:r>
              <a:rPr lang="en-US" sz="2900" b="1" dirty="0" smtClean="0">
                <a:solidFill>
                  <a:srgbClr val="FF0000"/>
                </a:solidFill>
              </a:rPr>
              <a:t>pencil, </a:t>
            </a:r>
            <a:r>
              <a:rPr lang="en-US" sz="2900" b="1" dirty="0" smtClean="0">
                <a:solidFill>
                  <a:srgbClr val="FF0000"/>
                </a:solidFill>
              </a:rPr>
              <a:t>orange </a:t>
            </a:r>
            <a:r>
              <a:rPr lang="en-US" sz="2900" b="1" dirty="0" err="1" smtClean="0">
                <a:solidFill>
                  <a:srgbClr val="FF0000"/>
                </a:solidFill>
              </a:rPr>
              <a:t>ws</a:t>
            </a:r>
            <a:r>
              <a:rPr lang="en-US" sz="2900" b="1" dirty="0" smtClean="0">
                <a:solidFill>
                  <a:srgbClr val="FF0000"/>
                </a:solidFill>
              </a:rPr>
              <a:t>, yellow </a:t>
            </a:r>
            <a:r>
              <a:rPr lang="en-US" sz="2900" b="1" dirty="0" err="1" smtClean="0">
                <a:solidFill>
                  <a:srgbClr val="FF0000"/>
                </a:solidFill>
              </a:rPr>
              <a:t>ws</a:t>
            </a:r>
            <a:endParaRPr lang="en-US" sz="2900" b="1" dirty="0" smtClean="0">
              <a:solidFill>
                <a:srgbClr val="FF0000"/>
              </a:solidFill>
            </a:endParaRPr>
          </a:p>
          <a:p>
            <a:pPr marL="514350" indent="-514350" algn="l">
              <a:buAutoNum type="arabicParenBoth"/>
            </a:pPr>
            <a:r>
              <a:rPr lang="en-US" sz="4200" b="1" u="sng" dirty="0" smtClean="0">
                <a:solidFill>
                  <a:srgbClr val="FF0000"/>
                </a:solidFill>
              </a:rPr>
              <a:t>Have your white study guide out from yesterday</a:t>
            </a:r>
            <a:endParaRPr lang="en-US" sz="42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777493"/>
              </p:ext>
            </p:extLst>
          </p:nvPr>
        </p:nvGraphicFramePr>
        <p:xfrm>
          <a:off x="545383" y="4134117"/>
          <a:ext cx="11049000" cy="2705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1500"/>
                <a:gridCol w="1841500"/>
                <a:gridCol w="1841500"/>
                <a:gridCol w="1841500"/>
                <a:gridCol w="1841500"/>
                <a:gridCol w="1841500"/>
              </a:tblGrid>
              <a:tr h="5410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/>
                        <a:t>Roop</a:t>
                      </a:r>
                      <a:endParaRPr lang="en-US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Crew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Jones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Manor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Cantu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Sims</a:t>
                      </a:r>
                      <a:endParaRPr lang="en-US" sz="2400" b="1" dirty="0"/>
                    </a:p>
                  </a:txBody>
                  <a:tcPr/>
                </a:tc>
              </a:tr>
              <a:tr h="5410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Beltran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Elkovich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Kidd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Withers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Robinson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Thompson</a:t>
                      </a:r>
                      <a:endParaRPr lang="en-US" sz="2400" b="1" dirty="0"/>
                    </a:p>
                  </a:txBody>
                  <a:tcPr/>
                </a:tc>
              </a:tr>
              <a:tr h="5410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/>
                        <a:t>Blick</a:t>
                      </a:r>
                      <a:endParaRPr lang="en-US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Hall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Legette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Lovato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/>
                        <a:t>Hockaday</a:t>
                      </a:r>
                      <a:endParaRPr lang="en-US" sz="2400" b="1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Walston</a:t>
                      </a:r>
                      <a:endParaRPr lang="en-US" sz="2400" b="1" dirty="0"/>
                    </a:p>
                  </a:txBody>
                  <a:tcPr/>
                </a:tc>
              </a:tr>
              <a:tr h="5410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/>
                        <a:t>Rispinto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Hendrix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/>
                        <a:t>Paasewe</a:t>
                      </a:r>
                      <a:endParaRPr lang="en-US" sz="2400" b="1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Owens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Simpson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Barkley</a:t>
                      </a:r>
                    </a:p>
                  </a:txBody>
                  <a:tcPr>
                    <a:noFill/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Mejia</a:t>
                      </a:r>
                      <a:endParaRPr lang="en-US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Stanton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Lynch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Roberts</a:t>
                      </a:r>
                      <a:endParaRPr lang="en-US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Roseboro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Womack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6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477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7.1: CONSUMER Responsibilities (p. 541-542)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1975"/>
            <a:ext cx="12192000" cy="6296025"/>
          </a:xfrm>
        </p:spPr>
        <p:txBody>
          <a:bodyPr anchor="t">
            <a:noAutofit/>
          </a:bodyPr>
          <a:lstStyle/>
          <a:p>
            <a:pPr lvl="0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5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With </a:t>
            </a:r>
            <a:r>
              <a:rPr lang="en-US" sz="2550" b="1" dirty="0">
                <a:solidFill>
                  <a:srgbClr val="00B050"/>
                </a:solidFill>
              </a:rPr>
              <a:t>every r________, there comes a r___________________</a:t>
            </a:r>
            <a:r>
              <a:rPr lang="en-US" sz="25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(ex.: right to v_______ comes with responsibility of staying </a:t>
            </a:r>
            <a:r>
              <a:rPr lang="en-US" sz="255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25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___________)</a:t>
            </a:r>
          </a:p>
          <a:p>
            <a:pPr lvl="0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5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Smart buying strategies:</a:t>
            </a: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550" b="1" dirty="0">
                <a:solidFill>
                  <a:srgbClr val="00B050"/>
                </a:solidFill>
              </a:rPr>
              <a:t>G_________ </a:t>
            </a:r>
            <a:r>
              <a:rPr lang="en-US" sz="2550" b="1" dirty="0" err="1">
                <a:solidFill>
                  <a:srgbClr val="00B050"/>
                </a:solidFill>
              </a:rPr>
              <a:t>i</a:t>
            </a:r>
            <a:r>
              <a:rPr lang="en-US" sz="2550" b="1" dirty="0" smtClean="0">
                <a:solidFill>
                  <a:srgbClr val="00B050"/>
                </a:solidFill>
              </a:rPr>
              <a:t>______________ </a:t>
            </a:r>
            <a:r>
              <a:rPr lang="en-US" sz="25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to find high q</a:t>
            </a:r>
            <a:r>
              <a:rPr lang="en-US" sz="255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 </a:t>
            </a:r>
            <a:r>
              <a:rPr lang="en-US" sz="25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products</a:t>
            </a: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550" b="1" dirty="0">
                <a:solidFill>
                  <a:srgbClr val="00B050"/>
                </a:solidFill>
              </a:rPr>
              <a:t>Use a</a:t>
            </a:r>
            <a:r>
              <a:rPr lang="en-US" sz="2550" b="1" dirty="0" smtClean="0">
                <a:solidFill>
                  <a:srgbClr val="00B050"/>
                </a:solidFill>
              </a:rPr>
              <a:t>_____________ </a:t>
            </a:r>
            <a:r>
              <a:rPr lang="en-US" sz="2550" b="1" dirty="0">
                <a:solidFill>
                  <a:srgbClr val="00B050"/>
                </a:solidFill>
              </a:rPr>
              <a:t>c</a:t>
            </a:r>
            <a:r>
              <a:rPr lang="en-US" sz="2550" b="1" dirty="0" smtClean="0">
                <a:solidFill>
                  <a:srgbClr val="00B050"/>
                </a:solidFill>
              </a:rPr>
              <a:t>___________</a:t>
            </a:r>
            <a:r>
              <a:rPr lang="en-US" sz="255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5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and avoid being swayed by advertising that appeals to our e</a:t>
            </a:r>
            <a:r>
              <a:rPr lang="en-US" sz="255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__________, </a:t>
            </a:r>
            <a:r>
              <a:rPr lang="en-US" sz="25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tries to make us buy things we do not n</a:t>
            </a:r>
            <a:r>
              <a:rPr lang="en-US" sz="255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____/</a:t>
            </a:r>
            <a:r>
              <a:rPr lang="en-US" sz="25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</a:t>
            </a:r>
            <a:r>
              <a:rPr lang="en-US" sz="255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_____, </a:t>
            </a:r>
            <a:r>
              <a:rPr lang="en-US" sz="25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or uses q</a:t>
            </a:r>
            <a:r>
              <a:rPr lang="en-US" sz="255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____________ </a:t>
            </a:r>
            <a:r>
              <a:rPr lang="en-US" sz="25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55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___________ </a:t>
            </a:r>
            <a:r>
              <a:rPr lang="en-US" sz="25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to convince us to buy a product</a:t>
            </a: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550" b="1" dirty="0">
                <a:solidFill>
                  <a:srgbClr val="00B050"/>
                </a:solidFill>
              </a:rPr>
              <a:t>Decide w</a:t>
            </a:r>
            <a:r>
              <a:rPr lang="en-US" sz="2550" b="1" dirty="0" smtClean="0">
                <a:solidFill>
                  <a:srgbClr val="00B050"/>
                </a:solidFill>
              </a:rPr>
              <a:t>______ </a:t>
            </a:r>
            <a:r>
              <a:rPr lang="en-US" sz="2550" b="1" dirty="0">
                <a:solidFill>
                  <a:srgbClr val="00B050"/>
                </a:solidFill>
              </a:rPr>
              <a:t>to buy </a:t>
            </a:r>
            <a:r>
              <a:rPr lang="en-US" sz="2550" b="1" dirty="0" smtClean="0">
                <a:solidFill>
                  <a:srgbClr val="00B050"/>
                </a:solidFill>
              </a:rPr>
              <a:t>product</a:t>
            </a:r>
            <a:r>
              <a:rPr lang="en-US" sz="25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comparing t</a:t>
            </a:r>
            <a:r>
              <a:rPr lang="en-US" sz="255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 </a:t>
            </a:r>
            <a:r>
              <a:rPr lang="en-US" sz="25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&amp; p</a:t>
            </a:r>
            <a:r>
              <a:rPr lang="en-US" sz="255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 </a:t>
            </a:r>
            <a:r>
              <a:rPr lang="en-US" sz="25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of products available</a:t>
            </a:r>
          </a:p>
          <a:p>
            <a:pPr lvl="2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5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This process is known as </a:t>
            </a:r>
            <a:r>
              <a:rPr lang="en-US" sz="2550" b="1" dirty="0">
                <a:solidFill>
                  <a:srgbClr val="00B050"/>
                </a:solidFill>
              </a:rPr>
              <a:t>c________________ s___________</a:t>
            </a:r>
          </a:p>
          <a:p>
            <a:pPr lvl="2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5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Includes a variety of sources: n_________________, p______ calls, store v</a:t>
            </a:r>
            <a:r>
              <a:rPr lang="en-US" sz="255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______, </a:t>
            </a:r>
            <a:r>
              <a:rPr lang="en-US" sz="255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255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__________ </a:t>
            </a:r>
            <a:r>
              <a:rPr lang="en-US" sz="25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browsing</a:t>
            </a: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550" b="1" dirty="0">
                <a:solidFill>
                  <a:srgbClr val="00B050"/>
                </a:solidFill>
              </a:rPr>
              <a:t>Look at b</a:t>
            </a:r>
            <a:r>
              <a:rPr lang="en-US" sz="2550" b="1" dirty="0" smtClean="0">
                <a:solidFill>
                  <a:srgbClr val="00B050"/>
                </a:solidFill>
              </a:rPr>
              <a:t>______-</a:t>
            </a:r>
            <a:r>
              <a:rPr lang="en-US" sz="2550" b="1" dirty="0">
                <a:solidFill>
                  <a:srgbClr val="00B050"/>
                </a:solidFill>
              </a:rPr>
              <a:t>n</a:t>
            </a:r>
            <a:r>
              <a:rPr lang="en-US" sz="2550" b="1" dirty="0" smtClean="0">
                <a:solidFill>
                  <a:srgbClr val="00B050"/>
                </a:solidFill>
              </a:rPr>
              <a:t>______ </a:t>
            </a:r>
            <a:r>
              <a:rPr lang="en-US" sz="2550" b="1" dirty="0">
                <a:solidFill>
                  <a:srgbClr val="00B050"/>
                </a:solidFill>
              </a:rPr>
              <a:t>products and compare with g</a:t>
            </a:r>
            <a:r>
              <a:rPr lang="en-US" sz="2550" b="1" dirty="0" smtClean="0">
                <a:solidFill>
                  <a:srgbClr val="00B050"/>
                </a:solidFill>
              </a:rPr>
              <a:t>__________ </a:t>
            </a:r>
            <a:r>
              <a:rPr lang="en-US" sz="2550" b="1" dirty="0">
                <a:solidFill>
                  <a:srgbClr val="00B050"/>
                </a:solidFill>
              </a:rPr>
              <a:t>products </a:t>
            </a:r>
            <a:r>
              <a:rPr lang="en-US" sz="25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which are usually </a:t>
            </a:r>
            <a:r>
              <a:rPr lang="en-US" sz="2550" b="1" dirty="0">
                <a:solidFill>
                  <a:srgbClr val="00B050"/>
                </a:solidFill>
              </a:rPr>
              <a:t>nearly </a:t>
            </a:r>
            <a:r>
              <a:rPr lang="en-US" sz="2550" b="1" dirty="0" err="1">
                <a:solidFill>
                  <a:srgbClr val="00B050"/>
                </a:solidFill>
              </a:rPr>
              <a:t>i</a:t>
            </a:r>
            <a:r>
              <a:rPr lang="en-US" sz="2550" b="1" dirty="0" smtClean="0">
                <a:solidFill>
                  <a:srgbClr val="00B050"/>
                </a:solidFill>
              </a:rPr>
              <a:t>___________ </a:t>
            </a:r>
            <a:r>
              <a:rPr lang="en-US" sz="2550" b="1" dirty="0">
                <a:solidFill>
                  <a:srgbClr val="00B050"/>
                </a:solidFill>
              </a:rPr>
              <a:t>but c___________</a:t>
            </a: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550" b="1" dirty="0">
                <a:solidFill>
                  <a:srgbClr val="00B050"/>
                </a:solidFill>
              </a:rPr>
              <a:t>Be careful with a</a:t>
            </a:r>
            <a:r>
              <a:rPr lang="en-US" sz="2550" b="1" dirty="0" smtClean="0">
                <a:solidFill>
                  <a:srgbClr val="00B050"/>
                </a:solidFill>
              </a:rPr>
              <a:t>_____________ </a:t>
            </a:r>
            <a:r>
              <a:rPr lang="en-US" sz="2550" b="1" dirty="0">
                <a:solidFill>
                  <a:srgbClr val="00B050"/>
                </a:solidFill>
              </a:rPr>
              <a:t>methods of purchasing</a:t>
            </a:r>
            <a:r>
              <a:rPr lang="en-US" sz="25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: including u______ items, ordering by m______, or o_________ </a:t>
            </a:r>
            <a:r>
              <a:rPr lang="en-US" sz="255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shopping</a:t>
            </a:r>
            <a:endParaRPr lang="en-US" sz="255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4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378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7.1: CONSUMER Responsibilities (p. 541-542)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3783"/>
            <a:ext cx="12192000" cy="6074217"/>
          </a:xfrm>
        </p:spPr>
        <p:txBody>
          <a:bodyPr anchor="t">
            <a:normAutofit/>
          </a:bodyPr>
          <a:lstStyle/>
          <a:p>
            <a:pPr lvl="0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5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Other </a:t>
            </a:r>
            <a:r>
              <a:rPr lang="en-US" sz="28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consumer responsibilities:</a:t>
            </a: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50" b="1" dirty="0">
                <a:solidFill>
                  <a:srgbClr val="00B050"/>
                </a:solidFill>
              </a:rPr>
              <a:t>R__________ f_______ products/services</a:t>
            </a:r>
          </a:p>
          <a:p>
            <a:pPr lvl="2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Report </a:t>
            </a:r>
            <a:r>
              <a:rPr lang="en-US" sz="285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28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________________</a:t>
            </a:r>
          </a:p>
          <a:p>
            <a:pPr lvl="2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Don’t try to f____ it yourself</a:t>
            </a:r>
          </a:p>
          <a:p>
            <a:pPr lvl="2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50" b="1" dirty="0">
                <a:solidFill>
                  <a:srgbClr val="00B050"/>
                </a:solidFill>
              </a:rPr>
              <a:t>Read the w</a:t>
            </a:r>
            <a:r>
              <a:rPr lang="en-US" sz="2850" b="1" dirty="0" smtClean="0">
                <a:solidFill>
                  <a:srgbClr val="00B050"/>
                </a:solidFill>
              </a:rPr>
              <a:t>___________ </a:t>
            </a:r>
            <a:r>
              <a:rPr lang="en-US" sz="285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(promise by manufacturer/seller </a:t>
            </a:r>
            <a:r>
              <a:rPr lang="en-US" sz="28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to </a:t>
            </a:r>
            <a:r>
              <a:rPr lang="en-US" sz="285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replace or repair faulty </a:t>
            </a:r>
            <a:r>
              <a:rPr lang="en-US" sz="28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product </a:t>
            </a:r>
            <a:r>
              <a:rPr lang="en-US" sz="285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w/in certain </a:t>
            </a:r>
            <a:r>
              <a:rPr lang="en-US" sz="28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time period) if provided </a:t>
            </a:r>
            <a:r>
              <a:rPr lang="en-US" sz="285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w/ </a:t>
            </a:r>
            <a:r>
              <a:rPr lang="en-US" sz="28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one</a:t>
            </a:r>
          </a:p>
          <a:p>
            <a:pPr lvl="2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If you violate terms of a warranty, it could be c_________ and the faulty product won’t be repaired/replaced</a:t>
            </a:r>
          </a:p>
          <a:p>
            <a:pPr lvl="2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Keep c_______ of all c___________________</a:t>
            </a: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50" b="1" dirty="0">
                <a:solidFill>
                  <a:srgbClr val="00B050"/>
                </a:solidFill>
              </a:rPr>
              <a:t>Only make f______ c_____________</a:t>
            </a: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50" b="1" dirty="0">
                <a:solidFill>
                  <a:srgbClr val="00B050"/>
                </a:solidFill>
              </a:rPr>
              <a:t>S_______ h______</a:t>
            </a:r>
          </a:p>
        </p:txBody>
      </p:sp>
    </p:spTree>
    <p:extLst>
      <p:ext uri="{BB962C8B-B14F-4D97-AF65-F5344CB8AC3E}">
        <p14:creationId xmlns:p14="http://schemas.microsoft.com/office/powerpoint/2010/main" val="152995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378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7.1: making buying decisions (p. 543)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3783"/>
            <a:ext cx="12192000" cy="6074217"/>
          </a:xfrm>
        </p:spPr>
        <p:txBody>
          <a:bodyPr anchor="t">
            <a:noAutofit/>
          </a:bodyPr>
          <a:lstStyle/>
          <a:p>
            <a:pPr lvl="0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B050"/>
                </a:solidFill>
              </a:rPr>
              <a:t>Buying products involves more c_______ </a:t>
            </a:r>
            <a:r>
              <a:rPr lang="en-US" sz="2800" b="1" dirty="0" smtClean="0">
                <a:solidFill>
                  <a:srgbClr val="00B050"/>
                </a:solidFill>
              </a:rPr>
              <a:t>than </a:t>
            </a:r>
            <a:r>
              <a:rPr lang="en-US" sz="2800" b="1" dirty="0">
                <a:solidFill>
                  <a:srgbClr val="00B050"/>
                </a:solidFill>
              </a:rPr>
              <a:t>money; it also includes the t</a:t>
            </a:r>
            <a:r>
              <a:rPr lang="en-US" sz="2800" b="1" dirty="0" smtClean="0">
                <a:solidFill>
                  <a:srgbClr val="00B050"/>
                </a:solidFill>
              </a:rPr>
              <a:t>____ </a:t>
            </a:r>
            <a:r>
              <a:rPr lang="en-US" sz="2800" b="1" dirty="0">
                <a:solidFill>
                  <a:srgbClr val="00B050"/>
                </a:solidFill>
              </a:rPr>
              <a:t>it takes to make the purchase &amp; the o</a:t>
            </a:r>
            <a:r>
              <a:rPr lang="en-US" sz="2800" b="1" dirty="0" smtClean="0">
                <a:solidFill>
                  <a:srgbClr val="00B050"/>
                </a:solidFill>
              </a:rPr>
              <a:t>_____________ </a:t>
            </a:r>
            <a:r>
              <a:rPr lang="en-US" sz="2800" b="1" dirty="0">
                <a:solidFill>
                  <a:srgbClr val="00B050"/>
                </a:solidFill>
              </a:rPr>
              <a:t>c</a:t>
            </a:r>
            <a:r>
              <a:rPr lang="en-US" sz="2800" b="1" dirty="0" smtClean="0">
                <a:solidFill>
                  <a:srgbClr val="00B050"/>
                </a:solidFill>
              </a:rPr>
              <a:t>_____ </a:t>
            </a:r>
            <a:r>
              <a:rPr lang="en-US" sz="2800" b="1" dirty="0">
                <a:solidFill>
                  <a:srgbClr val="00B050"/>
                </a:solidFill>
              </a:rPr>
              <a:t>of n</a:t>
            </a:r>
            <a:r>
              <a:rPr lang="en-US" sz="2800" b="1" dirty="0" smtClean="0">
                <a:solidFill>
                  <a:srgbClr val="00B050"/>
                </a:solidFill>
              </a:rPr>
              <a:t>___ </a:t>
            </a:r>
            <a:r>
              <a:rPr lang="en-US" sz="2800" b="1" dirty="0">
                <a:solidFill>
                  <a:srgbClr val="00B050"/>
                </a:solidFill>
              </a:rPr>
              <a:t>b</a:t>
            </a:r>
            <a:r>
              <a:rPr lang="en-US" sz="2800" b="1" dirty="0" smtClean="0">
                <a:solidFill>
                  <a:srgbClr val="00B050"/>
                </a:solidFill>
              </a:rPr>
              <a:t>_______ </a:t>
            </a:r>
            <a:r>
              <a:rPr lang="en-US" sz="2800" b="1" dirty="0">
                <a:solidFill>
                  <a:srgbClr val="00B050"/>
                </a:solidFill>
              </a:rPr>
              <a:t>something else</a:t>
            </a:r>
          </a:p>
          <a:p>
            <a:pPr lvl="0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First decision a consumer makes is whether or not to b____ an item</a:t>
            </a:r>
          </a:p>
          <a:p>
            <a:pPr lvl="0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After you decide to make a purchase, two s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___________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are involved: t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&amp; </a:t>
            </a:r>
            <a:r>
              <a:rPr 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</a:t>
            </a:r>
            <a:endParaRPr lang="en-US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B050"/>
                </a:solidFill>
              </a:rPr>
              <a:t>Time is spent: obtaining </a:t>
            </a:r>
            <a:r>
              <a:rPr lang="en-US" sz="2800" b="1" dirty="0" err="1">
                <a:solidFill>
                  <a:srgbClr val="00B050"/>
                </a:solidFill>
              </a:rPr>
              <a:t>i</a:t>
            </a:r>
            <a:r>
              <a:rPr lang="en-US" sz="2800" b="1" dirty="0" smtClean="0">
                <a:solidFill>
                  <a:srgbClr val="00B050"/>
                </a:solidFill>
              </a:rPr>
              <a:t>_________, </a:t>
            </a:r>
            <a:r>
              <a:rPr lang="en-US" sz="2800" b="1" dirty="0">
                <a:solidFill>
                  <a:srgbClr val="00B050"/>
                </a:solidFill>
              </a:rPr>
              <a:t>v</a:t>
            </a:r>
            <a:r>
              <a:rPr lang="en-US" sz="2800" b="1" dirty="0" smtClean="0">
                <a:solidFill>
                  <a:srgbClr val="00B050"/>
                </a:solidFill>
              </a:rPr>
              <a:t>_______ </a:t>
            </a:r>
            <a:r>
              <a:rPr lang="en-US" sz="2800" b="1" dirty="0">
                <a:solidFill>
                  <a:srgbClr val="00B050"/>
                </a:solidFill>
              </a:rPr>
              <a:t>s</a:t>
            </a:r>
            <a:r>
              <a:rPr lang="en-US" sz="2800" b="1" dirty="0" smtClean="0">
                <a:solidFill>
                  <a:srgbClr val="00B050"/>
                </a:solidFill>
              </a:rPr>
              <a:t>______, </a:t>
            </a:r>
            <a:r>
              <a:rPr lang="en-US" sz="2800" b="1" dirty="0">
                <a:solidFill>
                  <a:srgbClr val="00B050"/>
                </a:solidFill>
              </a:rPr>
              <a:t>and comparing m</a:t>
            </a:r>
            <a:r>
              <a:rPr lang="en-US" sz="2800" b="1" dirty="0" smtClean="0">
                <a:solidFill>
                  <a:srgbClr val="00B050"/>
                </a:solidFill>
              </a:rPr>
              <a:t>______ </a:t>
            </a:r>
            <a:r>
              <a:rPr lang="en-US" sz="2800" b="1" dirty="0">
                <a:solidFill>
                  <a:srgbClr val="00B050"/>
                </a:solidFill>
              </a:rPr>
              <a:t>&amp; p</a:t>
            </a:r>
            <a:r>
              <a:rPr lang="en-US" sz="2800" b="1" dirty="0" smtClean="0">
                <a:solidFill>
                  <a:srgbClr val="00B050"/>
                </a:solidFill>
              </a:rPr>
              <a:t>_______</a:t>
            </a:r>
            <a:endParaRPr lang="en-US" sz="2800" b="1" dirty="0">
              <a:solidFill>
                <a:srgbClr val="00B050"/>
              </a:solidFill>
            </a:endParaRP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B050"/>
                </a:solidFill>
              </a:rPr>
              <a:t>Almost every decision will involve </a:t>
            </a:r>
            <a:r>
              <a:rPr lang="en-US" sz="2800" b="1" dirty="0" smtClean="0">
                <a:solidFill>
                  <a:srgbClr val="00B050"/>
                </a:solidFill>
              </a:rPr>
              <a:t>trade-offs </a:t>
            </a:r>
            <a:r>
              <a:rPr lang="en-US" sz="2800" b="1" dirty="0">
                <a:solidFill>
                  <a:srgbClr val="00B050"/>
                </a:solidFill>
              </a:rPr>
              <a:t>and </a:t>
            </a:r>
            <a:r>
              <a:rPr lang="en-US" sz="2800" b="1" dirty="0" smtClean="0">
                <a:solidFill>
                  <a:srgbClr val="00B050"/>
                </a:solidFill>
              </a:rPr>
              <a:t>o_____________ </a:t>
            </a:r>
            <a:r>
              <a:rPr lang="en-US" sz="2800" b="1" dirty="0">
                <a:solidFill>
                  <a:srgbClr val="00B050"/>
                </a:solidFill>
              </a:rPr>
              <a:t>c</a:t>
            </a:r>
            <a:r>
              <a:rPr lang="en-US" sz="2800" b="1" dirty="0" smtClean="0">
                <a:solidFill>
                  <a:srgbClr val="00B050"/>
                </a:solidFill>
              </a:rPr>
              <a:t>_____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:</a:t>
            </a:r>
            <a:endParaRPr lang="en-US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2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REVIEW: the h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_______-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_____________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choice you did not make</a:t>
            </a:r>
          </a:p>
          <a:p>
            <a:pPr lvl="2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Ex: Your friend buys a pair of shoes you like, and you would like a pair. You must decide if the shoes are </a:t>
            </a: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_______________________________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9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378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7.1: education &amp; earnings (p. 526)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3783"/>
            <a:ext cx="12192000" cy="6074217"/>
          </a:xfrm>
        </p:spPr>
        <p:txBody>
          <a:bodyPr anchor="t">
            <a:noAutofit/>
          </a:bodyPr>
          <a:lstStyle/>
          <a:p>
            <a:pPr lvl="0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___________ &amp; </a:t>
            </a:r>
            <a:r>
              <a:rPr lang="en-US" sz="27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__________ are closely r__________</a:t>
            </a:r>
            <a:endParaRPr lang="en-US" sz="2700" b="1" dirty="0">
              <a:solidFill>
                <a:srgbClr val="00B050"/>
              </a:solidFill>
            </a:endParaRP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00B050"/>
                </a:solidFill>
              </a:rPr>
              <a:t>High-income workers usually have more e</a:t>
            </a:r>
            <a:r>
              <a:rPr lang="en-US" sz="2700" b="1" dirty="0" smtClean="0">
                <a:solidFill>
                  <a:srgbClr val="00B050"/>
                </a:solidFill>
              </a:rPr>
              <a:t>_________ </a:t>
            </a:r>
            <a:r>
              <a:rPr lang="en-US" sz="2700" b="1" dirty="0">
                <a:solidFill>
                  <a:srgbClr val="00B050"/>
                </a:solidFill>
              </a:rPr>
              <a:t>than low-income workers</a:t>
            </a: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Ex: high school d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earn less than high school g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__________,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who earn less than c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g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__________,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who earn less than those with a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___________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(graduate) degrees</a:t>
            </a:r>
          </a:p>
          <a:p>
            <a:pPr lvl="0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 addition to higher incomes, </a:t>
            </a:r>
            <a:r>
              <a:rPr lang="en-US" sz="2700" b="1" dirty="0">
                <a:solidFill>
                  <a:srgbClr val="00B050"/>
                </a:solidFill>
              </a:rPr>
              <a:t>those with more education tend to have lower chances of being u______________</a:t>
            </a: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Ex.: Unemployment rates for high school graduates are t______ as high as c________ g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__________</a:t>
            </a:r>
            <a:endParaRPr lang="en-US" sz="27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96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378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7.1: education &amp; earnings (p. 526)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3783"/>
            <a:ext cx="12192000" cy="6074217"/>
          </a:xfrm>
        </p:spPr>
        <p:txBody>
          <a:bodyPr anchor="t">
            <a:noAutofit/>
          </a:bodyPr>
          <a:lstStyle/>
          <a:p>
            <a:pPr lvl="0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Use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chart on page 526:</a:t>
            </a: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 2006, what were the median incomes for men &amp; women employed full time?</a:t>
            </a:r>
          </a:p>
          <a:p>
            <a:pPr lvl="2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Female: $____________</a:t>
            </a:r>
          </a:p>
          <a:p>
            <a:pPr lvl="2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Male: $____________</a:t>
            </a: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What is the difference in median income for females with</a:t>
            </a:r>
          </a:p>
          <a:p>
            <a:pPr lvl="2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High school dropouts vs. high school graduates? </a:t>
            </a:r>
            <a:endParaRPr lang="en-US" sz="27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3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$__________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- $__________ = $_________</a:t>
            </a:r>
          </a:p>
          <a:p>
            <a:pPr lvl="2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College graduates vs. high school graduates? </a:t>
            </a:r>
            <a:endParaRPr lang="en-US" sz="27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3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$__________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- $__________ = $__________</a:t>
            </a:r>
          </a:p>
          <a:p>
            <a:pPr lvl="2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Master’s degrees vs. college graduates? </a:t>
            </a:r>
            <a:endParaRPr lang="en-US" sz="27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3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$__________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- $__________ = $_________</a:t>
            </a:r>
          </a:p>
        </p:txBody>
      </p:sp>
    </p:spTree>
    <p:extLst>
      <p:ext uri="{BB962C8B-B14F-4D97-AF65-F5344CB8AC3E}">
        <p14:creationId xmlns:p14="http://schemas.microsoft.com/office/powerpoint/2010/main" val="352645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584945"/>
          </a:xfrm>
        </p:spPr>
        <p:txBody>
          <a:bodyPr>
            <a:normAutofit fontScale="90000"/>
          </a:bodyPr>
          <a:lstStyle/>
          <a:p>
            <a:r>
              <a:rPr lang="en-US" sz="4200" b="1" dirty="0" smtClean="0">
                <a:solidFill>
                  <a:srgbClr val="FF0000"/>
                </a:solidFill>
                <a:latin typeface="+mn-lt"/>
              </a:rPr>
              <a:t>Welcome, Titans!</a:t>
            </a:r>
            <a:endParaRPr lang="en-US" sz="4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7882"/>
            <a:ext cx="12192000" cy="3696235"/>
          </a:xfrm>
        </p:spPr>
        <p:txBody>
          <a:bodyPr>
            <a:normAutofit/>
          </a:bodyPr>
          <a:lstStyle/>
          <a:p>
            <a:pPr algn="l"/>
            <a:r>
              <a:rPr lang="en-US" sz="2900" b="1" dirty="0"/>
              <a:t>Always, always, ALWAYS, read and follow directions on the board.</a:t>
            </a:r>
          </a:p>
          <a:p>
            <a:pPr marL="514350" indent="-514350" algn="l">
              <a:buAutoNum type="arabicParenBoth"/>
            </a:pPr>
            <a:r>
              <a:rPr lang="en-US" sz="2900" b="1" dirty="0"/>
              <a:t>Find your </a:t>
            </a:r>
            <a:r>
              <a:rPr lang="en-US" sz="2900" b="1" u="sng" dirty="0"/>
              <a:t>EXACT</a:t>
            </a:r>
            <a:r>
              <a:rPr lang="en-US" sz="2900" b="1" dirty="0"/>
              <a:t> seat using the chart below</a:t>
            </a:r>
          </a:p>
          <a:p>
            <a:pPr marL="514350" indent="-514350" algn="l">
              <a:buAutoNum type="arabicParenBoth"/>
            </a:pPr>
            <a:r>
              <a:rPr lang="en-US" sz="2900" b="1" dirty="0">
                <a:solidFill>
                  <a:srgbClr val="FF0000"/>
                </a:solidFill>
              </a:rPr>
              <a:t>You will need: </a:t>
            </a:r>
            <a:r>
              <a:rPr lang="en-US" sz="2900" b="1" dirty="0" smtClean="0">
                <a:solidFill>
                  <a:srgbClr val="FF0000"/>
                </a:solidFill>
              </a:rPr>
              <a:t>pencil, 7.2 NOTES, NOTEBOOK PAPER, TEXTBOOK, HIGHLIGHTER</a:t>
            </a:r>
          </a:p>
          <a:p>
            <a:pPr marL="514350" indent="-514350" algn="l">
              <a:buAutoNum type="arabicParenBoth"/>
            </a:pPr>
            <a:r>
              <a:rPr lang="en-US" sz="2900" b="1" dirty="0" smtClean="0">
                <a:solidFill>
                  <a:srgbClr val="FF0000"/>
                </a:solidFill>
              </a:rPr>
              <a:t>Keep your 7.1 HW, as we will do 7.2 HW on the back</a:t>
            </a:r>
          </a:p>
          <a:p>
            <a:pPr algn="l"/>
            <a:endParaRPr lang="en-US" sz="29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892526"/>
              </p:ext>
            </p:extLst>
          </p:nvPr>
        </p:nvGraphicFramePr>
        <p:xfrm>
          <a:off x="545383" y="4134117"/>
          <a:ext cx="11049000" cy="2705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1500"/>
                <a:gridCol w="1841500"/>
                <a:gridCol w="1841500"/>
                <a:gridCol w="1841500"/>
                <a:gridCol w="1841500"/>
                <a:gridCol w="1841500"/>
              </a:tblGrid>
              <a:tr h="5410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Barkley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Crew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Jones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Manor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Cantu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Sims</a:t>
                      </a:r>
                      <a:endParaRPr lang="en-US" sz="2400" b="1" dirty="0"/>
                    </a:p>
                  </a:txBody>
                  <a:tcPr/>
                </a:tc>
              </a:tr>
              <a:tr h="5410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/>
                        <a:t>Roop</a:t>
                      </a:r>
                      <a:endParaRPr lang="en-US" sz="2400" b="1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Elkovich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Kidd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Withers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Robinson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Thompson</a:t>
                      </a:r>
                      <a:endParaRPr lang="en-US" sz="2400" b="1" dirty="0"/>
                    </a:p>
                  </a:txBody>
                  <a:tcPr/>
                </a:tc>
              </a:tr>
              <a:tr h="5410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Beltran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Hall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Legette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Lovato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/>
                        <a:t>Hockaday</a:t>
                      </a:r>
                      <a:endParaRPr lang="en-US" sz="2400" b="1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Walston</a:t>
                      </a:r>
                      <a:endParaRPr lang="en-US" sz="2400" b="1" dirty="0"/>
                    </a:p>
                  </a:txBody>
                  <a:tcPr/>
                </a:tc>
              </a:tr>
              <a:tr h="5410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/>
                        <a:t>Blick</a:t>
                      </a:r>
                      <a:endParaRPr lang="en-US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Hendrix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/>
                        <a:t>Paasewe</a:t>
                      </a:r>
                      <a:endParaRPr lang="en-US" sz="2400" b="1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Owens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Simpson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Mejia</a:t>
                      </a:r>
                    </a:p>
                  </a:txBody>
                  <a:tcPr>
                    <a:noFill/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/>
                        <a:t>Rispinto</a:t>
                      </a:r>
                      <a:endParaRPr lang="en-US" sz="2400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Stanton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Lynch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Roberts</a:t>
                      </a:r>
                      <a:endParaRPr lang="en-US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Roseboro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Womack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37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524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Vocab log #7 – 7.2, 04/14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8625"/>
            <a:ext cx="12192000" cy="6429375"/>
          </a:xfrm>
        </p:spPr>
        <p:txBody>
          <a:bodyPr anchor="t">
            <a:noAutofit/>
          </a:bodyPr>
          <a:lstStyle/>
          <a:p>
            <a:pPr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b="1" u="sng" dirty="0" smtClean="0">
                <a:solidFill>
                  <a:srgbClr val="0070C0"/>
                </a:solidFill>
              </a:rPr>
              <a:t>Budget</a:t>
            </a:r>
            <a:r>
              <a:rPr lang="en-US" sz="2400" b="1" dirty="0" smtClean="0">
                <a:solidFill>
                  <a:srgbClr val="0070C0"/>
                </a:solidFill>
              </a:rPr>
              <a:t>: record of all the money you earn &amp; spend</a:t>
            </a:r>
          </a:p>
          <a:p>
            <a:pPr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b="1" u="sng" dirty="0" smtClean="0">
                <a:solidFill>
                  <a:srgbClr val="0070C0"/>
                </a:solidFill>
              </a:rPr>
              <a:t>Income</a:t>
            </a:r>
            <a:r>
              <a:rPr lang="en-US" sz="2400" b="1" dirty="0" smtClean="0">
                <a:solidFill>
                  <a:srgbClr val="0070C0"/>
                </a:solidFill>
              </a:rPr>
              <a:t>: money you earn; incl. wages, salaries, tips, &amp; investment returns</a:t>
            </a:r>
          </a:p>
          <a:p>
            <a:pPr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b="1" u="sng" dirty="0" smtClean="0">
                <a:solidFill>
                  <a:srgbClr val="0070C0"/>
                </a:solidFill>
              </a:rPr>
              <a:t>Expenses</a:t>
            </a:r>
            <a:r>
              <a:rPr lang="en-US" sz="2400" b="1" dirty="0" smtClean="0">
                <a:solidFill>
                  <a:srgbClr val="0070C0"/>
                </a:solidFill>
              </a:rPr>
              <a:t>: money you spend on everything; incl. needs, wants, savings, &amp; donations</a:t>
            </a:r>
          </a:p>
          <a:p>
            <a:pPr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b="1" u="sng" dirty="0" smtClean="0">
                <a:solidFill>
                  <a:srgbClr val="0070C0"/>
                </a:solidFill>
              </a:rPr>
              <a:t>Credit</a:t>
            </a:r>
            <a:r>
              <a:rPr lang="en-US" sz="2400" b="1" dirty="0" smtClean="0">
                <a:solidFill>
                  <a:srgbClr val="0070C0"/>
                </a:solidFill>
              </a:rPr>
              <a:t>: borrowed money to pay for something now while promising to pay it back later</a:t>
            </a:r>
          </a:p>
          <a:p>
            <a:pPr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b="1" u="sng" dirty="0" smtClean="0">
                <a:solidFill>
                  <a:srgbClr val="0070C0"/>
                </a:solidFill>
              </a:rPr>
              <a:t>Principal</a:t>
            </a:r>
            <a:r>
              <a:rPr lang="en-US" sz="2400" b="1" dirty="0" smtClean="0">
                <a:solidFill>
                  <a:srgbClr val="0070C0"/>
                </a:solidFill>
              </a:rPr>
              <a:t>: amount of money borrowed</a:t>
            </a:r>
          </a:p>
          <a:p>
            <a:pPr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b="1" u="sng" dirty="0" smtClean="0">
                <a:solidFill>
                  <a:srgbClr val="0070C0"/>
                </a:solidFill>
              </a:rPr>
              <a:t>Interest</a:t>
            </a:r>
            <a:r>
              <a:rPr lang="en-US" sz="2400" b="1" dirty="0" smtClean="0">
                <a:solidFill>
                  <a:srgbClr val="0070C0"/>
                </a:solidFill>
              </a:rPr>
              <a:t>: the cost of borrowing money</a:t>
            </a:r>
          </a:p>
          <a:p>
            <a:pPr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b="1" u="sng" dirty="0" smtClean="0">
                <a:solidFill>
                  <a:srgbClr val="0070C0"/>
                </a:solidFill>
              </a:rPr>
              <a:t>Simple interest / Annual percentage rate (APR)</a:t>
            </a:r>
            <a:r>
              <a:rPr lang="en-US" sz="2400" b="1" dirty="0" smtClean="0">
                <a:solidFill>
                  <a:srgbClr val="0070C0"/>
                </a:solidFill>
              </a:rPr>
              <a:t>: percentage of amount borrowed, paid each term of a loan</a:t>
            </a:r>
          </a:p>
          <a:p>
            <a:pPr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b="1" u="sng" dirty="0" smtClean="0">
                <a:solidFill>
                  <a:srgbClr val="0070C0"/>
                </a:solidFill>
              </a:rPr>
              <a:t>Lender</a:t>
            </a:r>
            <a:r>
              <a:rPr lang="en-US" sz="2400" b="1" dirty="0" smtClean="0">
                <a:solidFill>
                  <a:srgbClr val="0070C0"/>
                </a:solidFill>
              </a:rPr>
              <a:t>: person who lends money to another</a:t>
            </a:r>
          </a:p>
          <a:p>
            <a:pPr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b="1" u="sng" dirty="0" smtClean="0">
                <a:solidFill>
                  <a:srgbClr val="0070C0"/>
                </a:solidFill>
              </a:rPr>
              <a:t>Borrower</a:t>
            </a:r>
            <a:r>
              <a:rPr lang="en-US" sz="2400" b="1" dirty="0" smtClean="0">
                <a:solidFill>
                  <a:srgbClr val="0070C0"/>
                </a:solidFill>
              </a:rPr>
              <a:t>: person receiving loaned money</a:t>
            </a:r>
          </a:p>
          <a:p>
            <a:pPr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b="1" u="sng" dirty="0" smtClean="0">
                <a:solidFill>
                  <a:srgbClr val="0070C0"/>
                </a:solidFill>
              </a:rPr>
              <a:t>Collateral</a:t>
            </a:r>
            <a:r>
              <a:rPr lang="en-US" sz="2400" b="1" dirty="0" smtClean="0">
                <a:solidFill>
                  <a:srgbClr val="0070C0"/>
                </a:solidFill>
              </a:rPr>
              <a:t>: property pledged as security for a loan that can be seized if a borrower is unable to repay a loan</a:t>
            </a:r>
            <a:endParaRPr lang="en-US" sz="2400" b="1" dirty="0">
              <a:solidFill>
                <a:srgbClr val="0070C0"/>
              </a:solidFill>
            </a:endParaRPr>
          </a:p>
          <a:p>
            <a:pPr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b="1" u="sng" dirty="0" smtClean="0">
                <a:solidFill>
                  <a:srgbClr val="0070C0"/>
                </a:solidFill>
              </a:rPr>
              <a:t>Credit rating</a:t>
            </a:r>
            <a:r>
              <a:rPr lang="en-US" sz="2400" b="1" dirty="0" smtClean="0">
                <a:solidFill>
                  <a:srgbClr val="0070C0"/>
                </a:solidFill>
              </a:rPr>
              <a:t>: evaluation of a borrower’s likelihood that they will be unable to repay a loan</a:t>
            </a:r>
            <a:endParaRPr lang="en-US" sz="2400" b="1" dirty="0">
              <a:solidFill>
                <a:srgbClr val="0070C0"/>
              </a:solidFill>
            </a:endParaRPr>
          </a:p>
          <a:p>
            <a:pPr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b="1" u="sng" dirty="0" smtClean="0">
                <a:solidFill>
                  <a:srgbClr val="0070C0"/>
                </a:solidFill>
              </a:rPr>
              <a:t>Default</a:t>
            </a:r>
            <a:r>
              <a:rPr lang="en-US" sz="2400" b="1" dirty="0" smtClean="0">
                <a:solidFill>
                  <a:srgbClr val="0070C0"/>
                </a:solidFill>
              </a:rPr>
              <a:t>: inability to repay a loan</a:t>
            </a:r>
            <a:endParaRPr lang="en-US" sz="2400" b="1" dirty="0">
              <a:solidFill>
                <a:srgbClr val="0070C0"/>
              </a:solidFill>
            </a:endParaRPr>
          </a:p>
          <a:p>
            <a:pPr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b="1" u="sng" dirty="0" smtClean="0">
                <a:solidFill>
                  <a:srgbClr val="0070C0"/>
                </a:solidFill>
              </a:rPr>
              <a:t>Down payment</a:t>
            </a:r>
            <a:r>
              <a:rPr lang="en-US" sz="2400" b="1" dirty="0" smtClean="0">
                <a:solidFill>
                  <a:srgbClr val="0070C0"/>
                </a:solidFill>
              </a:rPr>
              <a:t>: money that a borrower pays up front on a large purchase to reduce the amount of interest they pay</a:t>
            </a:r>
          </a:p>
          <a:p>
            <a:pPr marL="0" indent="0" algn="ctr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None/>
            </a:pPr>
            <a:r>
              <a:rPr lang="en-US" sz="2400" b="1" u="sng" dirty="0" smtClean="0">
                <a:solidFill>
                  <a:srgbClr val="FF0000"/>
                </a:solidFill>
              </a:rPr>
              <a:t>OPEN TEXTBOOK TO PAGE 545 WHEN YOU ARE FINISHED</a:t>
            </a:r>
          </a:p>
        </p:txBody>
      </p:sp>
    </p:spTree>
    <p:extLst>
      <p:ext uri="{BB962C8B-B14F-4D97-AF65-F5344CB8AC3E}">
        <p14:creationId xmlns:p14="http://schemas.microsoft.com/office/powerpoint/2010/main" val="374840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CIVICS &amp; ECONOMICS: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UNIT #7: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Personal finance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4852416"/>
            <a:ext cx="12191999" cy="145355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dirty="0" smtClean="0">
                <a:solidFill>
                  <a:schemeClr val="bg1"/>
                </a:solidFill>
                <a:latin typeface="+mn-lt"/>
              </a:rPr>
              <a:t>Quote of the day:</a:t>
            </a:r>
          </a:p>
          <a:p>
            <a:pPr algn="l"/>
            <a:r>
              <a:rPr lang="en-US" b="1" i="1" dirty="0" smtClean="0">
                <a:solidFill>
                  <a:schemeClr val="bg1"/>
                </a:solidFill>
                <a:latin typeface="+mn-lt"/>
              </a:rPr>
              <a:t>“we are what we repeatedly do. Excellence, then, is not an act, but a habit.” -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Aristotle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285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378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7.2: BUDGETING (p. 545-546)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3783"/>
            <a:ext cx="12192000" cy="6074217"/>
          </a:xfrm>
        </p:spPr>
        <p:txBody>
          <a:bodyPr anchor="t">
            <a:normAutofit/>
          </a:bodyPr>
          <a:lstStyle/>
          <a:p>
            <a:pPr lvl="0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best way to get help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ORGANIZING your FINANCIAL life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is to make and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FOLLOW a BUDGET</a:t>
            </a:r>
            <a:endParaRPr lang="en-US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0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BUDGET: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 careful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RECORD of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all the money your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EARN &amp; SPEND</a:t>
            </a:r>
            <a:endParaRPr lang="en-US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It can help you make your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EXPENSES match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your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INCOME</a:t>
            </a:r>
            <a:endParaRPr lang="en-US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It is more than a record; it is a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TOOL that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can help you plan &amp;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CUT DOWN on UNWISE SPENDING to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guide you toward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SAVING for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things you really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WANT</a:t>
            </a:r>
            <a:endParaRPr lang="en-US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1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378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7.2: BUDGETING (p. 545-546)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3783"/>
            <a:ext cx="12192000" cy="6074217"/>
          </a:xfrm>
        </p:spPr>
        <p:txBody>
          <a:bodyPr anchor="t">
            <a:normAutofit/>
          </a:bodyPr>
          <a:lstStyle/>
          <a:p>
            <a:pPr lvl="0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Basic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budgeting terms:</a:t>
            </a: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I__________: money you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EARN</a:t>
            </a:r>
            <a:endParaRPr lang="en-US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E__________: money you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SPEND on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everything, includes needs, wants,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SAVINGS, DONATIONS, &amp; INVESTMENTS</a:t>
            </a:r>
            <a:endParaRPr lang="en-US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B__________: money left over when you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SUBTRACT your EXPENSES from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your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INCOME</a:t>
            </a:r>
            <a:endParaRPr lang="en-US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SURPLUS: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when you have more ___________ than _____________</a:t>
            </a: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DEFICIT (NEGATIVE balance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): when you have more _____________ than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___________</a:t>
            </a:r>
            <a:endParaRPr lang="en-US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524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Vocab log #7 – 7.1, 04/13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8625"/>
            <a:ext cx="12192000" cy="6429375"/>
          </a:xfrm>
        </p:spPr>
        <p:txBody>
          <a:bodyPr anchor="t">
            <a:normAutofit lnSpcReduction="10000"/>
          </a:bodyPr>
          <a:lstStyle/>
          <a:p>
            <a:pPr marL="0" indent="0">
              <a:spcAft>
                <a:spcPts val="200"/>
              </a:spcAft>
              <a:buNone/>
            </a:pPr>
            <a:r>
              <a:rPr lang="en-US" sz="2700" b="1" dirty="0" smtClean="0">
                <a:solidFill>
                  <a:srgbClr val="FF0000"/>
                </a:solidFill>
              </a:rPr>
              <a:t>LABEL TOP AS “VOCAB LOG #7” &amp; LABEL TODAY’S VOCAB “7.1, 04/13”</a:t>
            </a:r>
          </a:p>
          <a:p>
            <a:pPr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u="sng" dirty="0" smtClean="0">
                <a:solidFill>
                  <a:srgbClr val="0070C0"/>
                </a:solidFill>
              </a:rPr>
              <a:t>Gross income</a:t>
            </a:r>
            <a:r>
              <a:rPr lang="en-US" sz="2700" b="1" dirty="0" smtClean="0">
                <a:solidFill>
                  <a:srgbClr val="0070C0"/>
                </a:solidFill>
              </a:rPr>
              <a:t>: earnings before taxes are taken out</a:t>
            </a:r>
          </a:p>
          <a:p>
            <a:pPr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u="sng" dirty="0" smtClean="0">
                <a:solidFill>
                  <a:srgbClr val="0070C0"/>
                </a:solidFill>
              </a:rPr>
              <a:t>Disposable income</a:t>
            </a:r>
            <a:r>
              <a:rPr lang="en-US" sz="2700" b="1" dirty="0" smtClean="0">
                <a:solidFill>
                  <a:srgbClr val="0070C0"/>
                </a:solidFill>
              </a:rPr>
              <a:t>: earnings after taxes are taken out, first used to satisfy needs</a:t>
            </a:r>
          </a:p>
          <a:p>
            <a:pPr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u="sng" dirty="0" smtClean="0">
                <a:solidFill>
                  <a:srgbClr val="0070C0"/>
                </a:solidFill>
              </a:rPr>
              <a:t>Discretionary income</a:t>
            </a:r>
            <a:r>
              <a:rPr lang="en-US" sz="2700" b="1" dirty="0" smtClean="0">
                <a:solidFill>
                  <a:srgbClr val="0070C0"/>
                </a:solidFill>
              </a:rPr>
              <a:t>: earnings after taxes are taken out &amp; necessities are bought, used to satisfy wants</a:t>
            </a:r>
          </a:p>
          <a:p>
            <a:pPr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u="sng" dirty="0" smtClean="0">
                <a:solidFill>
                  <a:srgbClr val="0070C0"/>
                </a:solidFill>
              </a:rPr>
              <a:t>Consumer</a:t>
            </a:r>
            <a:r>
              <a:rPr lang="en-US" sz="2700" b="1" dirty="0" smtClean="0">
                <a:solidFill>
                  <a:srgbClr val="0070C0"/>
                </a:solidFill>
              </a:rPr>
              <a:t>: </a:t>
            </a:r>
            <a:r>
              <a:rPr lang="en-US" sz="2700" b="1" dirty="0" err="1" smtClean="0">
                <a:solidFill>
                  <a:srgbClr val="0070C0"/>
                </a:solidFill>
              </a:rPr>
              <a:t>indv</a:t>
            </a:r>
            <a:r>
              <a:rPr lang="en-US" sz="2700" b="1" dirty="0" smtClean="0">
                <a:solidFill>
                  <a:srgbClr val="0070C0"/>
                </a:solidFill>
              </a:rPr>
              <a:t> who buys a product/service</a:t>
            </a:r>
          </a:p>
          <a:p>
            <a:pPr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u="sng" dirty="0" smtClean="0">
                <a:solidFill>
                  <a:srgbClr val="0070C0"/>
                </a:solidFill>
              </a:rPr>
              <a:t>Consumerism</a:t>
            </a:r>
            <a:r>
              <a:rPr lang="en-US" sz="2700" b="1" dirty="0" smtClean="0">
                <a:solidFill>
                  <a:srgbClr val="0070C0"/>
                </a:solidFill>
              </a:rPr>
              <a:t>: movement to educate buyers about their purchases &amp; demand better, safer products from producers</a:t>
            </a:r>
          </a:p>
          <a:p>
            <a:pPr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u="sng" dirty="0" smtClean="0">
                <a:solidFill>
                  <a:srgbClr val="0070C0"/>
                </a:solidFill>
              </a:rPr>
              <a:t>Comparison shop</a:t>
            </a:r>
            <a:r>
              <a:rPr lang="en-US" sz="2700" b="1" dirty="0" smtClean="0">
                <a:solidFill>
                  <a:srgbClr val="0070C0"/>
                </a:solidFill>
              </a:rPr>
              <a:t>: collect info about product/service to get best value for your money</a:t>
            </a:r>
          </a:p>
          <a:p>
            <a:pPr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u="sng" dirty="0" smtClean="0">
                <a:solidFill>
                  <a:srgbClr val="0070C0"/>
                </a:solidFill>
              </a:rPr>
              <a:t>Warranty</a:t>
            </a:r>
            <a:r>
              <a:rPr lang="en-US" sz="2700" b="1" dirty="0" smtClean="0">
                <a:solidFill>
                  <a:srgbClr val="0070C0"/>
                </a:solidFill>
              </a:rPr>
              <a:t>: promise from a producer/seller to repair/replace a faulty product w/in a certain time period</a:t>
            </a:r>
          </a:p>
          <a:p>
            <a:pPr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u="sng" dirty="0" smtClean="0">
                <a:solidFill>
                  <a:srgbClr val="0070C0"/>
                </a:solidFill>
              </a:rPr>
              <a:t>Generic product</a:t>
            </a:r>
            <a:r>
              <a:rPr lang="en-US" sz="2700" b="1" dirty="0" smtClean="0">
                <a:solidFill>
                  <a:srgbClr val="0070C0"/>
                </a:solidFill>
              </a:rPr>
              <a:t>: version of a product that is usually cheaper &amp; of similar quality to a name-brand version</a:t>
            </a:r>
          </a:p>
          <a:p>
            <a:pPr marL="0" indent="0" algn="ctr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None/>
            </a:pPr>
            <a:r>
              <a:rPr lang="en-US" sz="2700" b="1" u="sng" dirty="0" smtClean="0">
                <a:solidFill>
                  <a:srgbClr val="FF0000"/>
                </a:solidFill>
              </a:rPr>
              <a:t>OPEN TEXTBOOK TO PAGE 539 WHEN YOU ARE FINISHED</a:t>
            </a:r>
          </a:p>
        </p:txBody>
      </p:sp>
    </p:spTree>
    <p:extLst>
      <p:ext uri="{BB962C8B-B14F-4D97-AF65-F5344CB8AC3E}">
        <p14:creationId xmlns:p14="http://schemas.microsoft.com/office/powerpoint/2010/main" val="361439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5041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7.2: BUDGETING (p. 545-546)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2761"/>
            <a:ext cx="12192000" cy="6405239"/>
          </a:xfrm>
        </p:spPr>
        <p:txBody>
          <a:bodyPr anchor="t">
            <a:noAutofit/>
          </a:bodyPr>
          <a:lstStyle/>
          <a:p>
            <a:pPr lvl="0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5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How </a:t>
            </a:r>
            <a:r>
              <a:rPr lang="en-US" sz="26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to make a budget:</a:t>
            </a: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Make a list of everything you </a:t>
            </a:r>
            <a:r>
              <a:rPr lang="en-US" sz="265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SPEND for </a:t>
            </a:r>
            <a:r>
              <a:rPr lang="en-US" sz="26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 couple of weeks.</a:t>
            </a:r>
          </a:p>
          <a:p>
            <a:pPr lvl="2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Include </a:t>
            </a:r>
            <a:r>
              <a:rPr lang="en-US" sz="265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ENTERTAINMENT, CLOTHING, FOOD, PERSONAL ITEMS, GIFTS, TRANSPORTATION, DONATIONS, </a:t>
            </a:r>
            <a:r>
              <a:rPr lang="en-US" sz="26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&amp; </a:t>
            </a:r>
            <a:r>
              <a:rPr lang="en-US" sz="265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SAVINGS</a:t>
            </a:r>
            <a:endParaRPr lang="en-US" sz="265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2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May include a category for m</a:t>
            </a:r>
            <a:r>
              <a:rPr lang="en-US" sz="265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__________________ </a:t>
            </a:r>
            <a:r>
              <a:rPr lang="en-US" sz="26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expenses that don’t fit in the categories above</a:t>
            </a: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For the same couple of weeks, record everything you e______</a:t>
            </a: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A___________ your </a:t>
            </a:r>
            <a:r>
              <a:rPr lang="en-US" sz="265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INCOME </a:t>
            </a:r>
            <a:r>
              <a:rPr lang="en-US" sz="26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&amp; </a:t>
            </a:r>
            <a:r>
              <a:rPr lang="en-US" sz="265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EXPENSE </a:t>
            </a:r>
            <a:r>
              <a:rPr lang="en-US" sz="26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data</a:t>
            </a:r>
          </a:p>
          <a:p>
            <a:pPr lvl="2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One way is to figure out what </a:t>
            </a:r>
            <a:r>
              <a:rPr lang="en-US" sz="265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PERCENTAGE of </a:t>
            </a:r>
            <a:r>
              <a:rPr lang="en-US" sz="26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your </a:t>
            </a:r>
            <a:r>
              <a:rPr lang="en-US" sz="265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INCOME goes </a:t>
            </a:r>
            <a:r>
              <a:rPr lang="en-US" sz="26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toward each </a:t>
            </a:r>
            <a:r>
              <a:rPr lang="en-US" sz="265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EXPENSE category</a:t>
            </a:r>
            <a:endParaRPr lang="en-US" sz="265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2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Another way is to compare </a:t>
            </a:r>
            <a:r>
              <a:rPr lang="en-US" sz="265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CHANGES or </a:t>
            </a:r>
            <a:r>
              <a:rPr lang="en-US" sz="26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trends in spending within one category on a </a:t>
            </a:r>
            <a:r>
              <a:rPr lang="en-US" sz="265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MONTH-by-MONTH </a:t>
            </a:r>
            <a:r>
              <a:rPr lang="en-US" sz="26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basis</a:t>
            </a:r>
          </a:p>
          <a:p>
            <a:pPr lvl="2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Determine if you need additional </a:t>
            </a:r>
            <a:r>
              <a:rPr lang="en-US" sz="265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INCOME, </a:t>
            </a:r>
            <a:r>
              <a:rPr lang="en-US" sz="26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through more hours at work or a second job</a:t>
            </a:r>
          </a:p>
          <a:p>
            <a:pPr lvl="2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Determine if you need to cut </a:t>
            </a:r>
            <a:r>
              <a:rPr lang="en-US" sz="265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EXPENSES in </a:t>
            </a:r>
            <a:r>
              <a:rPr lang="en-US" sz="26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one category of </a:t>
            </a:r>
            <a:r>
              <a:rPr lang="en-US" sz="265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spending</a:t>
            </a:r>
            <a:endParaRPr lang="en-US" sz="265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02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378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7.2: BUDGETING (p. 545-546)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3783"/>
            <a:ext cx="12192000" cy="6074217"/>
          </a:xfrm>
        </p:spPr>
        <p:txBody>
          <a:bodyPr anchor="t">
            <a:noAutofit/>
          </a:bodyPr>
          <a:lstStyle/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Advisable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to keep a small 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SURPLUS for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__________________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or extra contributions for 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SAVINGS</a:t>
            </a:r>
            <a:endParaRPr lang="en-US" sz="27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Continuously m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____________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your 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SPENDING to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tame any 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UNRULY FINANCES 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&amp; make 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CHANGES as NEEDED</a:t>
            </a: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sz="27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0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Credit can be a v__________ financial tool, but it must be used correctly to avoid harm</a:t>
            </a:r>
          </a:p>
          <a:p>
            <a:pPr lvl="0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Almost every individual and every business must sometimes BORROWS MONEY; many of us may also LEND money</a:t>
            </a:r>
          </a:p>
          <a:p>
            <a:pPr lvl="0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C_______: BORROWING money to pay for something NOW while PROMISING to REPAY it later</a:t>
            </a:r>
          </a:p>
          <a:p>
            <a:pPr marL="457200" lvl="1" indent="0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None/>
            </a:pPr>
            <a:endParaRPr lang="en-US" sz="27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90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6817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7.2: CREDIT (p. 547-549)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9395"/>
            <a:ext cx="12192000" cy="6378606"/>
          </a:xfrm>
        </p:spPr>
        <p:txBody>
          <a:bodyPr anchor="t">
            <a:noAutofit/>
          </a:bodyPr>
          <a:lstStyle/>
          <a:p>
            <a:pPr lvl="0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Credit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: basic concepts</a:t>
            </a: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L_________: person who loans someone money to buy an item</a:t>
            </a: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B_____________: person who receives loaned money</a:t>
            </a: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P____________: the amount of money borrowed</a:t>
            </a: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I__________: the cost to the borrower for use of loaner’s money</a:t>
            </a:r>
          </a:p>
          <a:p>
            <a:pPr lvl="2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S________ interest: interest rate, multiplied by the principal, multiplied by the number of years for which the money is borrowed </a:t>
            </a:r>
          </a:p>
          <a:p>
            <a:pPr lvl="3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Also known as the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ANNUAL PERCENTAGE RATE (APR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): annual (y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_____)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cost of credit expressed as a percentage of the amount borrowed</a:t>
            </a:r>
          </a:p>
          <a:p>
            <a:pPr lvl="2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C___________ interest: when interest builds upon previous interest; COMPOUND INTEREST GROWS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___________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THAN SIMPLE INTEREST</a:t>
            </a:r>
          </a:p>
          <a:p>
            <a:pPr lvl="3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This is an additional benefit to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b_________ &amp;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an additional cost to l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</a:t>
            </a:r>
            <a:endParaRPr lang="en-US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41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6817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7.2: CREDIT (p. 547-549)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9395"/>
            <a:ext cx="12192000" cy="6378606"/>
          </a:xfrm>
        </p:spPr>
        <p:txBody>
          <a:bodyPr anchor="t">
            <a:noAutofit/>
          </a:bodyPr>
          <a:lstStyle/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 r__________: evaluation of the likelihood that the borrower will default (be unable to pay back) a loan</a:t>
            </a:r>
          </a:p>
          <a:p>
            <a:pPr lvl="2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Based on borrowers’: previous 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CREDIT EXPERICENCE, FINANCIAL SITUATION, JOB HISTORY,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&amp; other 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information</a:t>
            </a:r>
          </a:p>
          <a:p>
            <a:pPr lvl="2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Low credit ratings can lead to: difficulty obtaining a 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LOAN,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 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JOB,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or opening an 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ACCOUNT for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utilities (cell phone, electricity, etc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.)</a:t>
            </a:r>
            <a:endParaRPr lang="en-US" sz="27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D_________: when a borrower is 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UNABLE to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r_______ a 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LOAN</a:t>
            </a:r>
            <a:endParaRPr lang="en-US" sz="27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C_______________: p__________ (like houses or cars) that a borrower pledges as 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SECURITY for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 loan; if borrower is unable to repay the loan, the lender can 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SEIZE the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property as 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PAYMENT</a:t>
            </a:r>
            <a:endParaRPr lang="en-US" sz="27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__________: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when 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borrower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pays a part of the purchase price out of their own funds</a:t>
            </a:r>
          </a:p>
          <a:p>
            <a:pPr lvl="2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higher a payment a borrower puts down, the 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they will pay 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(LOWER INTEREST PAYMENTS)</a:t>
            </a:r>
            <a:endParaRPr lang="en-US" sz="27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2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If you are a borrower, it is better to put down a _________ 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payment</a:t>
            </a:r>
            <a:endParaRPr lang="en-US" sz="27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9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6817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7.2: CREDIT (p. 547-549)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9395"/>
            <a:ext cx="12192000" cy="6378606"/>
          </a:xfrm>
        </p:spPr>
        <p:txBody>
          <a:bodyPr anchor="t">
            <a:noAutofit/>
          </a:bodyPr>
          <a:lstStyle/>
          <a:p>
            <a:pPr lvl="0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Sources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of credit:</a:t>
            </a: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B_______ &amp; c________ u__________</a:t>
            </a: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S_________ that sell merchandise (like a Target card)</a:t>
            </a: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HOME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m______________ &amp; c_____ loans</a:t>
            </a: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C_______ c_______:</a:t>
            </a:r>
          </a:p>
          <a:p>
            <a:pPr lvl="2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When you apply for a credit card, 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issuer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checks your c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</a:t>
            </a:r>
            <a:endParaRPr lang="en-US" sz="27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3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If your credit rating is too low, you might be 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REJECTED for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 card</a:t>
            </a:r>
          </a:p>
          <a:p>
            <a:pPr lvl="2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To avoid paying interest payments on purchases, you should pay off your full 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CREDIT BALANCE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each 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MONTH</a:t>
            </a:r>
            <a:endParaRPr lang="en-US" sz="27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3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If you only pay the 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MINIMUM PAYMENT,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you will end up paying more 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than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cost of your 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PURCHASE b/c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of h_____ </a:t>
            </a:r>
            <a:r>
              <a:rPr lang="en-US" sz="27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 PAYMENTS</a:t>
            </a:r>
            <a:endParaRPr lang="en-US" sz="27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71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6817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7.2: CREDIT (p. 547-549)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9395"/>
            <a:ext cx="12192000" cy="6378606"/>
          </a:xfrm>
        </p:spPr>
        <p:txBody>
          <a:bodyPr anchor="t">
            <a:noAutofit/>
          </a:bodyPr>
          <a:lstStyle/>
          <a:p>
            <a:pPr lvl="0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Benefits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&amp; drawbacks of credit:</a:t>
            </a: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Making full payments on t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can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BOOST your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________,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allowing you to make larger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PURCHASES (like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 home or car) in the future</a:t>
            </a: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If you fall behind on payments, you can fall into b______________</a:t>
            </a:r>
          </a:p>
          <a:p>
            <a:pPr lvl="2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Situation where a person lacks the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INCOME to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 DEBT because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they lack the </a:t>
            </a:r>
            <a:r>
              <a:rPr 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___________ to do so</a:t>
            </a:r>
          </a:p>
          <a:p>
            <a:pPr lvl="0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Responsibilities of borrowers:</a:t>
            </a: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Make payments on t______</a:t>
            </a: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Consider each p_____________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carefully</a:t>
            </a:r>
            <a:endParaRPr lang="en-US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6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584945"/>
          </a:xfrm>
        </p:spPr>
        <p:txBody>
          <a:bodyPr>
            <a:normAutofit fontScale="90000"/>
          </a:bodyPr>
          <a:lstStyle/>
          <a:p>
            <a:r>
              <a:rPr lang="en-US" sz="4200" b="1" dirty="0" smtClean="0">
                <a:solidFill>
                  <a:srgbClr val="FF0000"/>
                </a:solidFill>
                <a:latin typeface="+mn-lt"/>
              </a:rPr>
              <a:t>Welcome, Titans!</a:t>
            </a:r>
            <a:endParaRPr lang="en-US" sz="4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7882"/>
            <a:ext cx="12192000" cy="3696235"/>
          </a:xfrm>
        </p:spPr>
        <p:txBody>
          <a:bodyPr>
            <a:normAutofit/>
          </a:bodyPr>
          <a:lstStyle/>
          <a:p>
            <a:pPr algn="l"/>
            <a:r>
              <a:rPr lang="en-US" sz="2900" b="1" dirty="0"/>
              <a:t>Always, always, ALWAYS, read and follow directions on the board.</a:t>
            </a:r>
          </a:p>
          <a:p>
            <a:pPr marL="514350" indent="-514350" algn="l">
              <a:buAutoNum type="arabicParenBoth"/>
            </a:pPr>
            <a:r>
              <a:rPr lang="en-US" sz="2900" b="1" dirty="0"/>
              <a:t>Find your </a:t>
            </a:r>
            <a:r>
              <a:rPr lang="en-US" sz="2900" b="1" u="sng" dirty="0"/>
              <a:t>EXACT</a:t>
            </a:r>
            <a:r>
              <a:rPr lang="en-US" sz="2900" b="1" dirty="0"/>
              <a:t> seat using the chart below</a:t>
            </a:r>
          </a:p>
          <a:p>
            <a:pPr marL="514350" indent="-514350" algn="l">
              <a:buAutoNum type="arabicParenBoth"/>
            </a:pPr>
            <a:r>
              <a:rPr lang="en-US" sz="2900" b="1" dirty="0">
                <a:solidFill>
                  <a:srgbClr val="FF0000"/>
                </a:solidFill>
              </a:rPr>
              <a:t>You will need: </a:t>
            </a:r>
            <a:r>
              <a:rPr lang="en-US" sz="2900" b="1" dirty="0" smtClean="0">
                <a:solidFill>
                  <a:srgbClr val="FF0000"/>
                </a:solidFill>
              </a:rPr>
              <a:t>pencil, 7.3 NOTES, NOTEBOOK PAPER, TEXTBOOK, HIGHLIGHTER</a:t>
            </a:r>
          </a:p>
          <a:p>
            <a:pPr algn="l"/>
            <a:endParaRPr lang="en-US" sz="29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45383" y="4134117"/>
          <a:ext cx="11049000" cy="2705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1500"/>
                <a:gridCol w="1841500"/>
                <a:gridCol w="1841500"/>
                <a:gridCol w="1841500"/>
                <a:gridCol w="1841500"/>
                <a:gridCol w="1841500"/>
              </a:tblGrid>
              <a:tr h="5410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/>
                        <a:t>Roop</a:t>
                      </a:r>
                      <a:endParaRPr lang="en-US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Crew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Jones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Manor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Cantu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Sims</a:t>
                      </a:r>
                      <a:endParaRPr lang="en-US" sz="2400" b="1" dirty="0"/>
                    </a:p>
                  </a:txBody>
                  <a:tcPr/>
                </a:tc>
              </a:tr>
              <a:tr h="5410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Beltran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Elkovich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Kidd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Withers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Robinson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Thompson</a:t>
                      </a:r>
                      <a:endParaRPr lang="en-US" sz="2400" b="1" dirty="0"/>
                    </a:p>
                  </a:txBody>
                  <a:tcPr/>
                </a:tc>
              </a:tr>
              <a:tr h="5410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/>
                        <a:t>Blick</a:t>
                      </a:r>
                      <a:endParaRPr lang="en-US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Hall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Legette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Lovato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/>
                        <a:t>Hockaday</a:t>
                      </a:r>
                      <a:endParaRPr lang="en-US" sz="2400" b="1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Walston</a:t>
                      </a:r>
                      <a:endParaRPr lang="en-US" sz="2400" b="1" dirty="0"/>
                    </a:p>
                  </a:txBody>
                  <a:tcPr/>
                </a:tc>
              </a:tr>
              <a:tr h="5410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/>
                        <a:t>Rispinto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Hendrix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/>
                        <a:t>Paasewe</a:t>
                      </a:r>
                      <a:endParaRPr lang="en-US" sz="2400" b="1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Owens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Simpson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Barkley</a:t>
                      </a:r>
                    </a:p>
                  </a:txBody>
                  <a:tcPr>
                    <a:noFill/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Mejia</a:t>
                      </a:r>
                      <a:endParaRPr lang="en-US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Stanton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Lynch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Roberts</a:t>
                      </a:r>
                      <a:endParaRPr lang="en-US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Roseboro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Womack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614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524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Vocab log #7 – 7.3, 04/15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8625"/>
            <a:ext cx="12192000" cy="6429375"/>
          </a:xfrm>
        </p:spPr>
        <p:txBody>
          <a:bodyPr anchor="t">
            <a:noAutofit/>
          </a:bodyPr>
          <a:lstStyle/>
          <a:p>
            <a:pPr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50" b="1" u="sng" dirty="0" smtClean="0">
                <a:solidFill>
                  <a:schemeClr val="bg1"/>
                </a:solidFill>
              </a:rPr>
              <a:t>Surplus / positive balance</a:t>
            </a:r>
            <a:r>
              <a:rPr lang="en-US" sz="2450" b="1" dirty="0" smtClean="0">
                <a:solidFill>
                  <a:schemeClr val="bg1"/>
                </a:solidFill>
              </a:rPr>
              <a:t>: when income exceeds expenses</a:t>
            </a:r>
          </a:p>
          <a:p>
            <a:pPr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50" b="1" u="sng" dirty="0" smtClean="0">
                <a:solidFill>
                  <a:schemeClr val="bg1"/>
                </a:solidFill>
              </a:rPr>
              <a:t>Deficit / negative balance</a:t>
            </a:r>
            <a:r>
              <a:rPr lang="en-US" sz="2450" b="1" dirty="0" smtClean="0">
                <a:solidFill>
                  <a:schemeClr val="bg1"/>
                </a:solidFill>
              </a:rPr>
              <a:t>: when expenses exceed income</a:t>
            </a:r>
          </a:p>
          <a:p>
            <a:pPr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50" b="1" u="sng" dirty="0" smtClean="0">
                <a:solidFill>
                  <a:schemeClr val="bg1"/>
                </a:solidFill>
              </a:rPr>
              <a:t>Graduated income tax</a:t>
            </a:r>
            <a:r>
              <a:rPr lang="en-US" sz="2450" b="1" dirty="0" smtClean="0">
                <a:solidFill>
                  <a:schemeClr val="bg1"/>
                </a:solidFill>
              </a:rPr>
              <a:t>: higher tax rates for higher steps of income</a:t>
            </a:r>
          </a:p>
          <a:p>
            <a:pPr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50" b="1" u="sng" dirty="0" smtClean="0">
                <a:solidFill>
                  <a:schemeClr val="bg1"/>
                </a:solidFill>
              </a:rPr>
              <a:t>Bracket</a:t>
            </a:r>
            <a:r>
              <a:rPr lang="en-US" sz="2450" b="1" dirty="0" smtClean="0">
                <a:solidFill>
                  <a:schemeClr val="bg1"/>
                </a:solidFill>
              </a:rPr>
              <a:t>: each step of income taxed at a different rate</a:t>
            </a:r>
          </a:p>
          <a:p>
            <a:pPr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50" b="1" u="sng" dirty="0" smtClean="0">
                <a:solidFill>
                  <a:schemeClr val="bg1"/>
                </a:solidFill>
              </a:rPr>
              <a:t>Marginal tax rate</a:t>
            </a:r>
            <a:r>
              <a:rPr lang="en-US" sz="2450" b="1" dirty="0" smtClean="0">
                <a:solidFill>
                  <a:schemeClr val="bg1"/>
                </a:solidFill>
              </a:rPr>
              <a:t>: highest income bracket on which you pay </a:t>
            </a:r>
            <a:r>
              <a:rPr lang="en-US" sz="2450" b="1" dirty="0" err="1" smtClean="0">
                <a:solidFill>
                  <a:schemeClr val="bg1"/>
                </a:solidFill>
              </a:rPr>
              <a:t>taxs</a:t>
            </a:r>
            <a:endParaRPr lang="en-US" sz="2450" b="1" dirty="0" smtClean="0">
              <a:solidFill>
                <a:schemeClr val="bg1"/>
              </a:solidFill>
            </a:endParaRPr>
          </a:p>
          <a:p>
            <a:pPr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50" b="1" u="sng" dirty="0" smtClean="0">
                <a:solidFill>
                  <a:schemeClr val="bg1"/>
                </a:solidFill>
              </a:rPr>
              <a:t>Effective tax rate</a:t>
            </a:r>
            <a:r>
              <a:rPr lang="en-US" sz="2450" b="1" dirty="0" smtClean="0">
                <a:solidFill>
                  <a:schemeClr val="bg1"/>
                </a:solidFill>
              </a:rPr>
              <a:t>: taxes owed divided by gross income; less than / equal to marginal tax rate</a:t>
            </a:r>
          </a:p>
          <a:p>
            <a:pPr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50" b="1" u="sng" dirty="0" smtClean="0">
                <a:solidFill>
                  <a:schemeClr val="bg1"/>
                </a:solidFill>
              </a:rPr>
              <a:t>Salary</a:t>
            </a:r>
            <a:r>
              <a:rPr lang="en-US" sz="2450" b="1" dirty="0" smtClean="0">
                <a:solidFill>
                  <a:schemeClr val="bg1"/>
                </a:solidFill>
              </a:rPr>
              <a:t>: fixed amount of income earned each year</a:t>
            </a:r>
          </a:p>
          <a:p>
            <a:pPr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50" b="1" u="sng" dirty="0" smtClean="0">
                <a:solidFill>
                  <a:schemeClr val="bg1"/>
                </a:solidFill>
              </a:rPr>
              <a:t>Wages</a:t>
            </a:r>
            <a:r>
              <a:rPr lang="en-US" sz="2450" b="1" dirty="0" smtClean="0">
                <a:solidFill>
                  <a:schemeClr val="bg1"/>
                </a:solidFill>
              </a:rPr>
              <a:t>: fixed amount of income earned hourly; NON-FIXED yearly based on hours worked</a:t>
            </a:r>
          </a:p>
          <a:p>
            <a:pPr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50" b="1" u="sng" dirty="0" smtClean="0">
                <a:solidFill>
                  <a:schemeClr val="bg1"/>
                </a:solidFill>
              </a:rPr>
              <a:t>Tips</a:t>
            </a:r>
            <a:r>
              <a:rPr lang="en-US" sz="2450" b="1" dirty="0" smtClean="0">
                <a:solidFill>
                  <a:schemeClr val="bg1"/>
                </a:solidFill>
              </a:rPr>
              <a:t>: extra income for providing a service</a:t>
            </a:r>
          </a:p>
          <a:p>
            <a:pPr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50" b="1" u="sng" dirty="0" smtClean="0">
                <a:solidFill>
                  <a:schemeClr val="bg1"/>
                </a:solidFill>
              </a:rPr>
              <a:t>Investment returns</a:t>
            </a:r>
            <a:r>
              <a:rPr lang="en-US" sz="2450" b="1" dirty="0" smtClean="0">
                <a:solidFill>
                  <a:schemeClr val="bg1"/>
                </a:solidFill>
              </a:rPr>
              <a:t>: income from dividends, capital gains, &amp; interest from loaning money</a:t>
            </a:r>
            <a:endParaRPr lang="en-US" sz="2450" b="1" dirty="0">
              <a:solidFill>
                <a:schemeClr val="bg1"/>
              </a:solidFill>
            </a:endParaRPr>
          </a:p>
          <a:p>
            <a:pPr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50" b="1" u="sng" dirty="0" smtClean="0">
                <a:solidFill>
                  <a:schemeClr val="bg1"/>
                </a:solidFill>
              </a:rPr>
              <a:t>Dividends</a:t>
            </a:r>
            <a:r>
              <a:rPr lang="en-US" sz="2450" b="1" dirty="0" smtClean="0">
                <a:solidFill>
                  <a:schemeClr val="bg1"/>
                </a:solidFill>
              </a:rPr>
              <a:t>: income earned to stockholders</a:t>
            </a:r>
          </a:p>
          <a:p>
            <a:pPr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50" b="1" u="sng" dirty="0" smtClean="0">
                <a:solidFill>
                  <a:schemeClr val="bg1"/>
                </a:solidFill>
              </a:rPr>
              <a:t>Capital gains</a:t>
            </a:r>
            <a:r>
              <a:rPr lang="en-US" sz="2450" b="1" dirty="0" smtClean="0">
                <a:solidFill>
                  <a:schemeClr val="bg1"/>
                </a:solidFill>
              </a:rPr>
              <a:t>: income earned from the sale of an investment for price higher than what was originally paid</a:t>
            </a:r>
            <a:endParaRPr lang="en-US" sz="2450" b="1" dirty="0">
              <a:solidFill>
                <a:schemeClr val="bg1"/>
              </a:solidFill>
            </a:endParaRPr>
          </a:p>
          <a:p>
            <a:pPr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50" b="1" u="sng" dirty="0" smtClean="0">
                <a:solidFill>
                  <a:schemeClr val="bg1"/>
                </a:solidFill>
              </a:rPr>
              <a:t>Fixed expenses</a:t>
            </a:r>
            <a:r>
              <a:rPr lang="en-US" sz="2450" b="1" dirty="0" smtClean="0">
                <a:solidFill>
                  <a:schemeClr val="bg1"/>
                </a:solidFill>
              </a:rPr>
              <a:t>: items on which same amount is paid month-to-month or year-to-year</a:t>
            </a:r>
          </a:p>
          <a:p>
            <a:pPr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50" b="1" u="sng" dirty="0" smtClean="0">
                <a:solidFill>
                  <a:schemeClr val="bg1"/>
                </a:solidFill>
              </a:rPr>
              <a:t>Non-fixed expenses</a:t>
            </a:r>
            <a:r>
              <a:rPr lang="en-US" sz="2450" b="1" dirty="0" smtClean="0">
                <a:solidFill>
                  <a:schemeClr val="bg1"/>
                </a:solidFill>
              </a:rPr>
              <a:t>: items on which diff. amount paid month-to-month or year-to-year</a:t>
            </a:r>
            <a:endParaRPr lang="en-US" sz="2450" b="1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8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CIVICS &amp; ECONOMICS: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UNIT #7: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Personal finance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4852416"/>
            <a:ext cx="12191999" cy="145355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dirty="0" smtClean="0">
                <a:solidFill>
                  <a:schemeClr val="bg1"/>
                </a:solidFill>
                <a:latin typeface="+mn-lt"/>
              </a:rPr>
              <a:t>Quote of the day:</a:t>
            </a:r>
          </a:p>
          <a:p>
            <a:pPr algn="l"/>
            <a:r>
              <a:rPr lang="en-US" b="1" i="1" dirty="0" smtClean="0">
                <a:solidFill>
                  <a:schemeClr val="bg1"/>
                </a:solidFill>
                <a:latin typeface="+mn-lt"/>
              </a:rPr>
              <a:t>“we are what we repeatedly do. Excellence, then, is not an act, but a habit.” -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Aristotle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462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6817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7.3: BUDGET CALCULATIONS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9395"/>
            <a:ext cx="12192000" cy="6378606"/>
          </a:xfrm>
        </p:spPr>
        <p:txBody>
          <a:bodyPr anchor="t">
            <a:noAutofit/>
          </a:bodyPr>
          <a:lstStyle/>
          <a:p>
            <a:pPr lvl="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0000"/>
                </a:solidFill>
              </a:rPr>
              <a:t>GROSS INCOME – TAXES </a:t>
            </a:r>
            <a:r>
              <a:rPr lang="en-US" sz="2700" b="1" dirty="0">
                <a:solidFill>
                  <a:srgbClr val="FF0000"/>
                </a:solidFill>
              </a:rPr>
              <a:t>= D________________ </a:t>
            </a:r>
            <a:r>
              <a:rPr lang="en-US" sz="2700" b="1" dirty="0" smtClean="0">
                <a:solidFill>
                  <a:srgbClr val="FF0000"/>
                </a:solidFill>
              </a:rPr>
              <a:t>INCOME</a:t>
            </a:r>
            <a:endParaRPr lang="en-US" sz="2700" b="1" dirty="0">
              <a:solidFill>
                <a:srgbClr val="FF0000"/>
              </a:solidFill>
            </a:endParaRPr>
          </a:p>
          <a:p>
            <a:pPr lvl="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0000"/>
                </a:solidFill>
              </a:rPr>
              <a:t>DISPOSABLE INCOME – NECESSITIES </a:t>
            </a:r>
            <a:r>
              <a:rPr lang="en-US" sz="2700" b="1" dirty="0">
                <a:solidFill>
                  <a:srgbClr val="FF0000"/>
                </a:solidFill>
              </a:rPr>
              <a:t>= D_________________ </a:t>
            </a:r>
            <a:r>
              <a:rPr lang="en-US" sz="2700" b="1" dirty="0" smtClean="0">
                <a:solidFill>
                  <a:srgbClr val="FF0000"/>
                </a:solidFill>
              </a:rPr>
              <a:t>INCOME</a:t>
            </a:r>
            <a:endParaRPr lang="en-US" sz="2700" b="1" dirty="0">
              <a:solidFill>
                <a:srgbClr val="FF0000"/>
              </a:solidFill>
            </a:endParaRPr>
          </a:p>
          <a:p>
            <a:pPr lvl="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0000"/>
                </a:solidFill>
              </a:rPr>
              <a:t>DISCRETIONARY INCOME – WANTS – DONATIONS/GIFTS – SAVINGS – INVESTMENT CONTRINUTIONS </a:t>
            </a:r>
            <a:r>
              <a:rPr lang="en-US" sz="2700" b="1" dirty="0">
                <a:solidFill>
                  <a:srgbClr val="FF0000"/>
                </a:solidFill>
              </a:rPr>
              <a:t>= B______________</a:t>
            </a:r>
          </a:p>
          <a:p>
            <a:pPr lvl="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BALANCES: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S___________ / POSITIVE BALANCE: </a:t>
            </a:r>
            <a:r>
              <a:rPr lang="en-US" sz="2700" b="1" dirty="0" smtClean="0">
                <a:solidFill>
                  <a:srgbClr val="FF0000"/>
                </a:solidFill>
              </a:rPr>
              <a:t>INCOME </a:t>
            </a:r>
            <a:r>
              <a:rPr lang="en-US" sz="2700" b="1" dirty="0">
                <a:solidFill>
                  <a:srgbClr val="FF0000"/>
                </a:solidFill>
              </a:rPr>
              <a:t>&gt; _____________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D___________ / NEGATIVE BALANCE: </a:t>
            </a:r>
            <a:r>
              <a:rPr lang="en-US" sz="2700" b="1" dirty="0" smtClean="0">
                <a:solidFill>
                  <a:srgbClr val="FF0000"/>
                </a:solidFill>
              </a:rPr>
              <a:t>EXPENSES </a:t>
            </a:r>
            <a:r>
              <a:rPr lang="en-US" sz="2700" b="1" dirty="0">
                <a:solidFill>
                  <a:srgbClr val="FF0000"/>
                </a:solidFill>
              </a:rPr>
              <a:t>&gt; 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406340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524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UNIT #7 FILE TMRW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8625"/>
            <a:ext cx="12192000" cy="6429375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200"/>
              </a:spcAft>
              <a:buNone/>
            </a:pPr>
            <a:r>
              <a:rPr lang="en-US" sz="2700" b="1" dirty="0" smtClean="0">
                <a:solidFill>
                  <a:srgbClr val="FF0000"/>
                </a:solidFill>
              </a:rPr>
              <a:t>PLACE IN THIS ORDER EXACTLY:</a:t>
            </a:r>
            <a:endParaRPr lang="en-US" sz="2700" b="1" dirty="0" smtClean="0">
              <a:solidFill>
                <a:srgbClr val="FF0000"/>
              </a:solidFill>
            </a:endParaRPr>
          </a:p>
          <a:p>
            <a:pPr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0070C0"/>
                </a:solidFill>
              </a:rPr>
              <a:t>VOCAB LOG (5 DAYS, SEE ME FOR A PACKET)</a:t>
            </a:r>
          </a:p>
          <a:p>
            <a:pPr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0070C0"/>
                </a:solidFill>
              </a:rPr>
              <a:t>ORANGE WS</a:t>
            </a:r>
          </a:p>
          <a:p>
            <a:pPr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0070C0"/>
                </a:solidFill>
              </a:rPr>
              <a:t>5 SETS OF NOTES</a:t>
            </a:r>
          </a:p>
          <a:p>
            <a:pPr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0070C0"/>
                </a:solidFill>
              </a:rPr>
              <a:t>WHITE STUDY GUIDE</a:t>
            </a:r>
          </a:p>
          <a:p>
            <a:pPr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0070C0"/>
                </a:solidFill>
              </a:rPr>
              <a:t>OPTIONAL: YELLOW SHEET</a:t>
            </a:r>
          </a:p>
          <a:p>
            <a:pPr marL="0" indent="0" algn="ctr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POINTS WILL BE DEDUCTED IF MATERIALS ARE NOT IN ORDER &amp; VOCAB IS NOT DATED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53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6817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7.3: BUDGET CALCULATIONS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75" y="476220"/>
            <a:ext cx="12192000" cy="3625263"/>
          </a:xfrm>
        </p:spPr>
        <p:txBody>
          <a:bodyPr anchor="t">
            <a:noAutofit/>
          </a:bodyPr>
          <a:lstStyle/>
          <a:p>
            <a:pPr lvl="0">
              <a:spcAft>
                <a:spcPts val="2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CALCULATING TAXES:</a:t>
            </a:r>
          </a:p>
          <a:p>
            <a:pPr lvl="1">
              <a:spcAft>
                <a:spcPts val="2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Income taxes are </a:t>
            </a:r>
            <a:r>
              <a:rPr lang="en-US" sz="2700" b="1" dirty="0" smtClean="0">
                <a:solidFill>
                  <a:srgbClr val="FF0000"/>
                </a:solidFill>
              </a:rPr>
              <a:t>GRADUATED, </a:t>
            </a:r>
            <a:r>
              <a:rPr lang="en-US" sz="2700" b="1" dirty="0">
                <a:solidFill>
                  <a:srgbClr val="FF0000"/>
                </a:solidFill>
              </a:rPr>
              <a:t>meaning you pay higher percentages for higher steps of income you earn</a:t>
            </a:r>
          </a:p>
          <a:p>
            <a:pPr lvl="1">
              <a:spcAft>
                <a:spcPts val="2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Each step of income that is taxed at a different percent is called a </a:t>
            </a:r>
            <a:r>
              <a:rPr lang="en-US" sz="2700" b="1" dirty="0" smtClean="0">
                <a:solidFill>
                  <a:srgbClr val="FF0000"/>
                </a:solidFill>
              </a:rPr>
              <a:t>BRACKET</a:t>
            </a:r>
            <a:endParaRPr lang="en-US" sz="2700" b="1" dirty="0">
              <a:solidFill>
                <a:srgbClr val="FF0000"/>
              </a:solidFill>
            </a:endParaRPr>
          </a:p>
          <a:p>
            <a:pPr lvl="1">
              <a:spcAft>
                <a:spcPts val="2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The </a:t>
            </a:r>
            <a:r>
              <a:rPr lang="en-US" sz="2700" b="1" dirty="0">
                <a:solidFill>
                  <a:srgbClr val="FF0000"/>
                </a:solidFill>
              </a:rPr>
              <a:t>highest bracket of your income </a:t>
            </a:r>
            <a:r>
              <a:rPr lang="en-US" sz="2700" b="1" dirty="0">
                <a:solidFill>
                  <a:schemeClr val="bg1"/>
                </a:solidFill>
              </a:rPr>
              <a:t>is called your </a:t>
            </a:r>
            <a:r>
              <a:rPr lang="en-US" sz="2700" b="1" dirty="0">
                <a:solidFill>
                  <a:srgbClr val="FF0000"/>
                </a:solidFill>
              </a:rPr>
              <a:t>m__________ </a:t>
            </a:r>
            <a:r>
              <a:rPr lang="en-US" sz="2700" b="1" dirty="0" smtClean="0">
                <a:solidFill>
                  <a:srgbClr val="FF0000"/>
                </a:solidFill>
              </a:rPr>
              <a:t>TAX RATE</a:t>
            </a:r>
            <a:endParaRPr lang="en-US" sz="2700" b="1" dirty="0">
              <a:solidFill>
                <a:srgbClr val="FF0000"/>
              </a:solidFill>
            </a:endParaRPr>
          </a:p>
          <a:p>
            <a:pPr lvl="1">
              <a:spcAft>
                <a:spcPts val="2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The taxes you pay divided by your gross pay is your e_____________ </a:t>
            </a:r>
            <a:r>
              <a:rPr lang="en-US" sz="2700" b="1" dirty="0" smtClean="0">
                <a:solidFill>
                  <a:srgbClr val="FF0000"/>
                </a:solidFill>
              </a:rPr>
              <a:t>TAX RATE</a:t>
            </a:r>
            <a:endParaRPr lang="en-US" sz="2700" b="1" dirty="0">
              <a:solidFill>
                <a:srgbClr val="FF0000"/>
              </a:solidFill>
            </a:endParaRPr>
          </a:p>
          <a:p>
            <a:pPr lvl="1">
              <a:spcAft>
                <a:spcPts val="2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Your </a:t>
            </a:r>
            <a:r>
              <a:rPr lang="en-US" sz="2700" b="1" dirty="0">
                <a:solidFill>
                  <a:srgbClr val="FF0000"/>
                </a:solidFill>
              </a:rPr>
              <a:t>effective tax rate will be _______ or </a:t>
            </a:r>
            <a:r>
              <a:rPr lang="en-US" sz="2700" b="1" dirty="0" smtClean="0">
                <a:solidFill>
                  <a:srgbClr val="FF0000"/>
                </a:solidFill>
              </a:rPr>
              <a:t>EQUAL </a:t>
            </a:r>
            <a:r>
              <a:rPr lang="en-US" sz="2700" b="1" dirty="0">
                <a:solidFill>
                  <a:srgbClr val="FF0000"/>
                </a:solidFill>
              </a:rPr>
              <a:t>to your marginal tax rate</a:t>
            </a:r>
          </a:p>
          <a:p>
            <a:pPr lvl="1">
              <a:spcAft>
                <a:spcPts val="2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For the 2015 fiscal year, U.S. income tax brackets are as follows:</a:t>
            </a:r>
          </a:p>
        </p:txBody>
      </p:sp>
      <p:pic>
        <p:nvPicPr>
          <p:cNvPr id="1026" name="Picture 2" descr="Single_r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934" y="3977365"/>
            <a:ext cx="7156493" cy="288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98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6817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7.3: BUDGET CALCULATIONS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9395"/>
            <a:ext cx="12192000" cy="6378606"/>
          </a:xfrm>
        </p:spPr>
        <p:txBody>
          <a:bodyPr anchor="t">
            <a:noAutofit/>
          </a:bodyPr>
          <a:lstStyle/>
          <a:p>
            <a:pPr marL="115888" lvl="1" indent="-115888"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2400" b="1" dirty="0">
                <a:solidFill>
                  <a:schemeClr val="bg1"/>
                </a:solidFill>
              </a:rPr>
              <a:t>Example: Your gross (taxable) income for 2015 was $40,451. You spent $20,000 on housing, food , and other needs. You spent $5,000 on wants, $1,000 on donations/gifts, $2,000 on savings, &amp; $2,000 on investments.</a:t>
            </a:r>
          </a:p>
          <a:p>
            <a:pPr>
              <a:spcAft>
                <a:spcPts val="0"/>
              </a:spcAft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</a:rPr>
              <a:t>Marginal tax rate = _____</a:t>
            </a:r>
          </a:p>
          <a:p>
            <a:pPr>
              <a:spcAft>
                <a:spcPts val="0"/>
              </a:spcAft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</a:rPr>
              <a:t>How much will you owe in taxes?</a:t>
            </a:r>
          </a:p>
          <a:p>
            <a:pPr>
              <a:spcAft>
                <a:spcPts val="0"/>
              </a:spcAft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</a:rPr>
              <a:t>Taxes = (m__________ tax rate)(g______ </a:t>
            </a:r>
            <a:r>
              <a:rPr lang="en-US" sz="2400" b="1" dirty="0" err="1">
                <a:solidFill>
                  <a:schemeClr val="bg1"/>
                </a:solidFill>
              </a:rPr>
              <a:t>i</a:t>
            </a:r>
            <a:r>
              <a:rPr lang="en-US" sz="2400" b="1" dirty="0">
                <a:solidFill>
                  <a:schemeClr val="bg1"/>
                </a:solidFill>
              </a:rPr>
              <a:t>_________ - maximum income of last bracket) + (maximum tax amount from previous bracket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</a:p>
          <a:p>
            <a:pPr marL="457200" lvl="1" indent="0"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= </a:t>
            </a:r>
            <a:r>
              <a:rPr lang="en-US" sz="2400" b="1" dirty="0">
                <a:solidFill>
                  <a:schemeClr val="bg1"/>
                </a:solidFill>
              </a:rPr>
              <a:t>(______)($____________ - $____________) + ($____________)</a:t>
            </a:r>
          </a:p>
          <a:p>
            <a:pPr marL="457200" lvl="1" indent="0"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2400" b="1" dirty="0">
                <a:solidFill>
                  <a:schemeClr val="bg1"/>
                </a:solidFill>
              </a:rPr>
              <a:t>= </a:t>
            </a:r>
            <a:r>
              <a:rPr lang="en-US" sz="2400" b="1" dirty="0" smtClean="0">
                <a:solidFill>
                  <a:schemeClr val="bg1"/>
                </a:solidFill>
              </a:rPr>
              <a:t>$____________</a:t>
            </a:r>
          </a:p>
          <a:p>
            <a:pPr>
              <a:spcAft>
                <a:spcPts val="0"/>
              </a:spcAft>
              <a:buClr>
                <a:schemeClr val="bg1"/>
              </a:buClr>
            </a:pPr>
            <a:r>
              <a:rPr lang="en-US" sz="2400" b="1" dirty="0" smtClean="0">
                <a:solidFill>
                  <a:schemeClr val="bg1"/>
                </a:solidFill>
              </a:rPr>
              <a:t>What </a:t>
            </a:r>
            <a:r>
              <a:rPr lang="en-US" sz="2400" b="1" dirty="0">
                <a:solidFill>
                  <a:schemeClr val="bg1"/>
                </a:solidFill>
              </a:rPr>
              <a:t>is your effective tax rate?</a:t>
            </a:r>
          </a:p>
          <a:p>
            <a:pPr marL="457200" lvl="1" indent="0"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2400" b="1" dirty="0">
                <a:solidFill>
                  <a:schemeClr val="bg1"/>
                </a:solidFill>
              </a:rPr>
              <a:t>Effective tax rate = (Taxes Owed)(100%) / (Gross Income) </a:t>
            </a:r>
          </a:p>
          <a:p>
            <a:pPr marL="457200" lvl="1" indent="0"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2400" b="1" dirty="0">
                <a:solidFill>
                  <a:schemeClr val="bg1"/>
                </a:solidFill>
              </a:rPr>
              <a:t>= ($____________)(100</a:t>
            </a:r>
            <a:r>
              <a:rPr lang="en-US" sz="2400" b="1" dirty="0" smtClean="0">
                <a:solidFill>
                  <a:schemeClr val="bg1"/>
                </a:solidFill>
              </a:rPr>
              <a:t>%) </a:t>
            </a:r>
            <a:r>
              <a:rPr lang="en-US" sz="2400" b="1" dirty="0">
                <a:solidFill>
                  <a:schemeClr val="bg1"/>
                </a:solidFill>
              </a:rPr>
              <a:t>/ ($___________)</a:t>
            </a:r>
          </a:p>
          <a:p>
            <a:pPr marL="457200" lvl="1" indent="0"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2400" b="1" dirty="0">
                <a:solidFill>
                  <a:schemeClr val="bg1"/>
                </a:solidFill>
              </a:rPr>
              <a:t>= </a:t>
            </a:r>
            <a:r>
              <a:rPr lang="en-US" sz="2400" b="1" dirty="0" smtClean="0">
                <a:solidFill>
                  <a:schemeClr val="bg1"/>
                </a:solidFill>
              </a:rPr>
              <a:t>___________%</a:t>
            </a:r>
            <a:endParaRPr lang="en-US" sz="2400" b="1" dirty="0">
              <a:solidFill>
                <a:schemeClr val="bg1"/>
              </a:solidFill>
            </a:endParaRPr>
          </a:p>
          <a:p>
            <a:pPr>
              <a:spcAft>
                <a:spcPts val="0"/>
              </a:spcAft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</a:rPr>
              <a:t>What is your disposable income?</a:t>
            </a:r>
          </a:p>
          <a:p>
            <a:pPr marL="457200" lvl="1" indent="0"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2400" b="1" dirty="0">
                <a:solidFill>
                  <a:schemeClr val="bg1"/>
                </a:solidFill>
              </a:rPr>
              <a:t>Disposable income = Gross income – Taxes owed</a:t>
            </a:r>
          </a:p>
          <a:p>
            <a:pPr marL="457200" lvl="1" indent="0"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2400" b="1" dirty="0">
                <a:solidFill>
                  <a:schemeClr val="bg1"/>
                </a:solidFill>
              </a:rPr>
              <a:t>= $__________ - $___________ </a:t>
            </a:r>
          </a:p>
          <a:p>
            <a:pPr marL="457200" lvl="1" indent="0"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2400" b="1" dirty="0">
                <a:solidFill>
                  <a:schemeClr val="bg1"/>
                </a:solidFill>
              </a:rPr>
              <a:t>= $___________</a:t>
            </a:r>
          </a:p>
        </p:txBody>
      </p:sp>
      <p:pic>
        <p:nvPicPr>
          <p:cNvPr id="4" name="Picture 2" descr="Single_r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419" y="4667249"/>
            <a:ext cx="5442581" cy="219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98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6817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7.3: BUDGET CALCULATIONS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12192000" cy="6477001"/>
          </a:xfrm>
        </p:spPr>
        <p:txBody>
          <a:bodyPr anchor="t">
            <a:noAutofit/>
          </a:bodyPr>
          <a:lstStyle/>
          <a:p>
            <a:pPr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50" b="1" dirty="0">
                <a:solidFill>
                  <a:schemeClr val="bg1"/>
                </a:solidFill>
              </a:rPr>
              <a:t>What is your disposable income?</a:t>
            </a:r>
          </a:p>
          <a:p>
            <a:pPr marL="457200" lvl="1" indent="0"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2450" b="1" dirty="0">
                <a:solidFill>
                  <a:schemeClr val="bg1"/>
                </a:solidFill>
              </a:rPr>
              <a:t>Disposable income = Gross income – Taxes owed</a:t>
            </a:r>
          </a:p>
          <a:p>
            <a:pPr marL="457200" lvl="1" indent="0"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2450" b="1" dirty="0">
                <a:solidFill>
                  <a:schemeClr val="bg1"/>
                </a:solidFill>
              </a:rPr>
              <a:t>= $__________ - $___________ </a:t>
            </a:r>
          </a:p>
          <a:p>
            <a:pPr marL="457200" lvl="1" indent="0"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2450" b="1" dirty="0">
                <a:solidFill>
                  <a:schemeClr val="bg1"/>
                </a:solidFill>
              </a:rPr>
              <a:t>= $___________</a:t>
            </a:r>
          </a:p>
          <a:p>
            <a:pPr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50" b="1" dirty="0">
                <a:solidFill>
                  <a:schemeClr val="bg1"/>
                </a:solidFill>
              </a:rPr>
              <a:t>What is your discretionary income?</a:t>
            </a:r>
          </a:p>
          <a:p>
            <a:pPr marL="457200" lvl="1" indent="0"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2450" b="1" dirty="0">
                <a:solidFill>
                  <a:schemeClr val="bg1"/>
                </a:solidFill>
              </a:rPr>
              <a:t>Discretionary income = Disposable income – necessities</a:t>
            </a:r>
          </a:p>
          <a:p>
            <a:pPr marL="457200" lvl="1" indent="0"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2450" b="1" dirty="0">
                <a:solidFill>
                  <a:schemeClr val="bg1"/>
                </a:solidFill>
              </a:rPr>
              <a:t>= $____________ - $______________</a:t>
            </a:r>
          </a:p>
          <a:p>
            <a:pPr marL="457200" lvl="1" indent="0"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2450" b="1" dirty="0">
                <a:solidFill>
                  <a:schemeClr val="bg1"/>
                </a:solidFill>
              </a:rPr>
              <a:t>= $____________</a:t>
            </a:r>
          </a:p>
          <a:p>
            <a:pPr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50" b="1" dirty="0">
                <a:solidFill>
                  <a:schemeClr val="bg1"/>
                </a:solidFill>
              </a:rPr>
              <a:t>What is the balance of your </a:t>
            </a:r>
            <a:r>
              <a:rPr lang="en-US" sz="2450" b="1" dirty="0" smtClean="0">
                <a:solidFill>
                  <a:schemeClr val="bg1"/>
                </a:solidFill>
              </a:rPr>
              <a:t>budget?</a:t>
            </a:r>
          </a:p>
          <a:p>
            <a:pPr marL="457200" lvl="1" indent="0"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2450" b="1" dirty="0" smtClean="0">
                <a:solidFill>
                  <a:schemeClr val="bg1"/>
                </a:solidFill>
              </a:rPr>
              <a:t>Balance </a:t>
            </a:r>
            <a:r>
              <a:rPr lang="en-US" sz="2450" b="1" dirty="0">
                <a:solidFill>
                  <a:schemeClr val="bg1"/>
                </a:solidFill>
              </a:rPr>
              <a:t>= Discretionary </a:t>
            </a:r>
            <a:r>
              <a:rPr lang="en-US" sz="2450" b="1" dirty="0" err="1">
                <a:solidFill>
                  <a:schemeClr val="bg1"/>
                </a:solidFill>
              </a:rPr>
              <a:t>inc.</a:t>
            </a:r>
            <a:r>
              <a:rPr lang="en-US" sz="2450" b="1" dirty="0">
                <a:solidFill>
                  <a:schemeClr val="bg1"/>
                </a:solidFill>
              </a:rPr>
              <a:t> – wants – donations/gifts – savings – investment contributions</a:t>
            </a:r>
          </a:p>
          <a:p>
            <a:pPr marL="457200" lvl="1" indent="0"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2450" b="1" dirty="0">
                <a:solidFill>
                  <a:schemeClr val="bg1"/>
                </a:solidFill>
              </a:rPr>
              <a:t>= </a:t>
            </a:r>
            <a:r>
              <a:rPr lang="en-US" sz="2450" b="1" dirty="0" smtClean="0">
                <a:solidFill>
                  <a:schemeClr val="bg1"/>
                </a:solidFill>
              </a:rPr>
              <a:t>$___________ </a:t>
            </a:r>
            <a:r>
              <a:rPr lang="en-US" sz="2450" b="1" dirty="0">
                <a:solidFill>
                  <a:schemeClr val="bg1"/>
                </a:solidFill>
              </a:rPr>
              <a:t>- </a:t>
            </a:r>
            <a:r>
              <a:rPr lang="en-US" sz="2450" b="1" dirty="0" smtClean="0">
                <a:solidFill>
                  <a:schemeClr val="bg1"/>
                </a:solidFill>
              </a:rPr>
              <a:t>$___________ </a:t>
            </a:r>
            <a:r>
              <a:rPr lang="en-US" sz="2450" b="1" dirty="0">
                <a:solidFill>
                  <a:schemeClr val="bg1"/>
                </a:solidFill>
              </a:rPr>
              <a:t>- </a:t>
            </a:r>
            <a:r>
              <a:rPr lang="en-US" sz="2450" b="1" dirty="0" smtClean="0">
                <a:solidFill>
                  <a:schemeClr val="bg1"/>
                </a:solidFill>
              </a:rPr>
              <a:t>$___________ </a:t>
            </a:r>
            <a:r>
              <a:rPr lang="en-US" sz="2450" b="1" dirty="0">
                <a:solidFill>
                  <a:schemeClr val="bg1"/>
                </a:solidFill>
              </a:rPr>
              <a:t>- </a:t>
            </a:r>
            <a:r>
              <a:rPr lang="en-US" sz="2450" b="1" dirty="0" smtClean="0">
                <a:solidFill>
                  <a:schemeClr val="bg1"/>
                </a:solidFill>
              </a:rPr>
              <a:t>$___________ </a:t>
            </a:r>
            <a:r>
              <a:rPr lang="en-US" sz="2450" b="1" dirty="0">
                <a:solidFill>
                  <a:schemeClr val="bg1"/>
                </a:solidFill>
              </a:rPr>
              <a:t>- </a:t>
            </a:r>
            <a:r>
              <a:rPr lang="en-US" sz="2450" b="1" dirty="0" smtClean="0">
                <a:solidFill>
                  <a:schemeClr val="bg1"/>
                </a:solidFill>
              </a:rPr>
              <a:t>$__________</a:t>
            </a:r>
            <a:endParaRPr lang="en-US" sz="2450" b="1" dirty="0">
              <a:solidFill>
                <a:schemeClr val="bg1"/>
              </a:solidFill>
            </a:endParaRPr>
          </a:p>
          <a:p>
            <a:pPr marL="457200" lvl="1" indent="0"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2450" b="1" dirty="0">
                <a:solidFill>
                  <a:schemeClr val="bg1"/>
                </a:solidFill>
              </a:rPr>
              <a:t>= </a:t>
            </a:r>
            <a:r>
              <a:rPr lang="en-US" sz="2450" b="1" dirty="0" smtClean="0">
                <a:solidFill>
                  <a:schemeClr val="bg1"/>
                </a:solidFill>
              </a:rPr>
              <a:t>$___________</a:t>
            </a:r>
            <a:endParaRPr lang="en-US" sz="2450" b="1" dirty="0">
              <a:solidFill>
                <a:schemeClr val="bg1"/>
              </a:solidFill>
            </a:endParaRPr>
          </a:p>
          <a:p>
            <a:pPr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50" b="1" dirty="0">
                <a:solidFill>
                  <a:schemeClr val="bg1"/>
                </a:solidFill>
              </a:rPr>
              <a:t>Positive balance (SURPLUS) or negative balance (NEGATIVE)? _________________</a:t>
            </a:r>
          </a:p>
          <a:p>
            <a:pPr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50" b="1" dirty="0">
                <a:solidFill>
                  <a:schemeClr val="bg1"/>
                </a:solidFill>
              </a:rPr>
              <a:t>What percentage of your gross income goes toward wants?</a:t>
            </a:r>
          </a:p>
          <a:p>
            <a:pPr marL="457200" lvl="1" indent="0"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2450" b="1" dirty="0">
                <a:solidFill>
                  <a:schemeClr val="bg1"/>
                </a:solidFill>
              </a:rPr>
              <a:t>% Wants = ($ Wants)(100%) / ($ gross income)</a:t>
            </a:r>
          </a:p>
          <a:p>
            <a:pPr marL="457200" lvl="1" indent="0"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2450" b="1" dirty="0">
                <a:solidFill>
                  <a:schemeClr val="bg1"/>
                </a:solidFill>
              </a:rPr>
              <a:t>= ($__________)(100%) / ($____________)</a:t>
            </a:r>
          </a:p>
        </p:txBody>
      </p:sp>
    </p:spTree>
    <p:extLst>
      <p:ext uri="{BB962C8B-B14F-4D97-AF65-F5344CB8AC3E}">
        <p14:creationId xmlns:p14="http://schemas.microsoft.com/office/powerpoint/2010/main" val="242499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6817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7.3: BUDGET CALCULATIONS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9395"/>
            <a:ext cx="12192000" cy="6378606"/>
          </a:xfrm>
        </p:spPr>
        <p:txBody>
          <a:bodyPr anchor="t">
            <a:noAutofit/>
          </a:bodyPr>
          <a:lstStyle/>
          <a:p>
            <a:pPr lvl="0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Types of income:</a:t>
            </a:r>
          </a:p>
          <a:p>
            <a:pPr lvl="1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S</a:t>
            </a:r>
            <a:r>
              <a:rPr lang="en-US" sz="2700" b="1" dirty="0" smtClean="0">
                <a:solidFill>
                  <a:srgbClr val="FF0000"/>
                </a:solidFill>
              </a:rPr>
              <a:t>____________: </a:t>
            </a:r>
            <a:r>
              <a:rPr lang="en-US" sz="2700" b="1" dirty="0">
                <a:solidFill>
                  <a:srgbClr val="FF0000"/>
                </a:solidFill>
              </a:rPr>
              <a:t>fixed </a:t>
            </a:r>
            <a:r>
              <a:rPr lang="en-US" sz="2700" b="1" dirty="0" smtClean="0">
                <a:solidFill>
                  <a:srgbClr val="FF0000"/>
                </a:solidFill>
              </a:rPr>
              <a:t>YEARLY </a:t>
            </a:r>
            <a:r>
              <a:rPr lang="en-US" sz="2700" b="1" dirty="0">
                <a:solidFill>
                  <a:srgbClr val="FF0000"/>
                </a:solidFill>
              </a:rPr>
              <a:t>or </a:t>
            </a:r>
            <a:r>
              <a:rPr lang="en-US" sz="2700" b="1" dirty="0" smtClean="0">
                <a:solidFill>
                  <a:srgbClr val="FF0000"/>
                </a:solidFill>
              </a:rPr>
              <a:t>ANNUAL </a:t>
            </a:r>
            <a:r>
              <a:rPr lang="en-US" sz="2700" b="1" dirty="0">
                <a:solidFill>
                  <a:srgbClr val="FF0000"/>
                </a:solidFill>
              </a:rPr>
              <a:t>amount of income earned</a:t>
            </a:r>
          </a:p>
          <a:p>
            <a:pPr lvl="1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W________: fixed hourly amount of income earned; NON-FIXED </a:t>
            </a:r>
            <a:r>
              <a:rPr lang="en-US" sz="2700" b="1" dirty="0" smtClean="0">
                <a:solidFill>
                  <a:srgbClr val="FF0000"/>
                </a:solidFill>
              </a:rPr>
              <a:t>TOTAL amount </a:t>
            </a:r>
            <a:r>
              <a:rPr lang="en-US" sz="2700" b="1" dirty="0">
                <a:solidFill>
                  <a:srgbClr val="FF0000"/>
                </a:solidFill>
              </a:rPr>
              <a:t>of income varies by number of hours worked </a:t>
            </a:r>
          </a:p>
          <a:p>
            <a:pPr lvl="1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T______: extra income for providing a service</a:t>
            </a:r>
          </a:p>
          <a:p>
            <a:pPr lvl="1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I_______________ </a:t>
            </a:r>
            <a:r>
              <a:rPr lang="en-US" sz="2700" b="1" dirty="0" smtClean="0">
                <a:solidFill>
                  <a:srgbClr val="FF0000"/>
                </a:solidFill>
              </a:rPr>
              <a:t>RETURNS: </a:t>
            </a:r>
            <a:r>
              <a:rPr lang="en-US" sz="2700" b="1" dirty="0">
                <a:solidFill>
                  <a:srgbClr val="FF0000"/>
                </a:solidFill>
              </a:rPr>
              <a:t>income received from investing in </a:t>
            </a:r>
            <a:r>
              <a:rPr lang="en-US" sz="2700" b="1" dirty="0" smtClean="0">
                <a:solidFill>
                  <a:srgbClr val="FF0000"/>
                </a:solidFill>
              </a:rPr>
              <a:t>STOCKS, BONDS, </a:t>
            </a:r>
            <a:r>
              <a:rPr lang="en-US" sz="2700" b="1" dirty="0" err="1" smtClean="0">
                <a:solidFill>
                  <a:srgbClr val="FF0000"/>
                </a:solidFill>
              </a:rPr>
              <a:t>i</a:t>
            </a:r>
            <a:r>
              <a:rPr lang="en-US" sz="2700" b="1" dirty="0" smtClean="0">
                <a:solidFill>
                  <a:srgbClr val="FF0000"/>
                </a:solidFill>
              </a:rPr>
              <a:t>___________ </a:t>
            </a:r>
            <a:r>
              <a:rPr lang="en-US" sz="2700" b="1" dirty="0">
                <a:solidFill>
                  <a:srgbClr val="FF0000"/>
                </a:solidFill>
              </a:rPr>
              <a:t>from loaning money</a:t>
            </a:r>
            <a:r>
              <a:rPr lang="en-US" sz="2700" b="1" dirty="0">
                <a:solidFill>
                  <a:schemeClr val="bg1"/>
                </a:solidFill>
              </a:rPr>
              <a:t>, &amp; other investments; usually NON-FIXED</a:t>
            </a:r>
          </a:p>
          <a:p>
            <a:pPr lvl="2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D___________: payments paid to stockholders</a:t>
            </a:r>
          </a:p>
          <a:p>
            <a:pPr lvl="2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C__________ g_______: the amount you were able to gain on the sale of an investment from what you paid originally </a:t>
            </a:r>
          </a:p>
          <a:p>
            <a:pPr lvl="3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Ex.: House bought for $200,000 &amp; sold for $300,000 would have a capital gain of </a:t>
            </a:r>
            <a:r>
              <a:rPr lang="en-US" sz="2700" b="1" dirty="0" smtClean="0">
                <a:solidFill>
                  <a:schemeClr val="bg1"/>
                </a:solidFill>
              </a:rPr>
              <a:t>$100,000</a:t>
            </a:r>
            <a:endParaRPr lang="en-US" sz="2700" b="1" dirty="0">
              <a:solidFill>
                <a:schemeClr val="bg1"/>
              </a:solidFill>
            </a:endParaRPr>
          </a:p>
          <a:p>
            <a:pPr lvl="3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Ex.: You bought 1,000 shares at $3 (total = $3,000) and sold them for $5 (total = $5,000) for a capital gain of $____________</a:t>
            </a:r>
          </a:p>
        </p:txBody>
      </p:sp>
    </p:spTree>
    <p:extLst>
      <p:ext uri="{BB962C8B-B14F-4D97-AF65-F5344CB8AC3E}">
        <p14:creationId xmlns:p14="http://schemas.microsoft.com/office/powerpoint/2010/main" val="65245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6817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7.3: TYPES OF INCOME &amp; EXPENSES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9395"/>
            <a:ext cx="12192000" cy="6378606"/>
          </a:xfrm>
        </p:spPr>
        <p:txBody>
          <a:bodyPr anchor="t">
            <a:noAutofit/>
          </a:bodyPr>
          <a:lstStyle/>
          <a:p>
            <a:pPr lvl="0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Types of expenses:</a:t>
            </a:r>
          </a:p>
          <a:p>
            <a:pPr lvl="1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F_______: stay the same each month/year</a:t>
            </a:r>
          </a:p>
          <a:p>
            <a:pPr lvl="2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1"/>
                </a:solidFill>
              </a:rPr>
              <a:t>MORTGAGE </a:t>
            </a:r>
            <a:r>
              <a:rPr lang="en-US" sz="2700" b="1" dirty="0">
                <a:solidFill>
                  <a:schemeClr val="bg1"/>
                </a:solidFill>
              </a:rPr>
              <a:t>/ </a:t>
            </a:r>
            <a:r>
              <a:rPr lang="en-US" sz="2700" b="1" dirty="0" smtClean="0">
                <a:solidFill>
                  <a:schemeClr val="bg1"/>
                </a:solidFill>
              </a:rPr>
              <a:t>RENTAL </a:t>
            </a:r>
            <a:r>
              <a:rPr lang="en-US" sz="2700" b="1" dirty="0">
                <a:solidFill>
                  <a:schemeClr val="bg1"/>
                </a:solidFill>
              </a:rPr>
              <a:t>payments</a:t>
            </a:r>
          </a:p>
          <a:p>
            <a:pPr lvl="2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0000"/>
                </a:solidFill>
              </a:rPr>
              <a:t>Insurance </a:t>
            </a:r>
            <a:r>
              <a:rPr lang="en-US" sz="2700" b="1" dirty="0">
                <a:solidFill>
                  <a:srgbClr val="FF0000"/>
                </a:solidFill>
              </a:rPr>
              <a:t>payments </a:t>
            </a:r>
            <a:r>
              <a:rPr lang="en-US" sz="2700" b="1" dirty="0">
                <a:solidFill>
                  <a:schemeClr val="bg1"/>
                </a:solidFill>
              </a:rPr>
              <a:t>(home, car, health, life, etc</a:t>
            </a:r>
            <a:r>
              <a:rPr lang="en-US" sz="2700" b="1" dirty="0" smtClean="0">
                <a:solidFill>
                  <a:schemeClr val="bg1"/>
                </a:solidFill>
              </a:rPr>
              <a:t>.) </a:t>
            </a:r>
            <a:r>
              <a:rPr lang="en-US" sz="27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called </a:t>
            </a:r>
            <a:r>
              <a:rPr lang="en-US" sz="2700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PREMIUMS</a:t>
            </a:r>
            <a:endParaRPr lang="en-US" sz="2700" b="1" u="sng" dirty="0">
              <a:solidFill>
                <a:srgbClr val="FF0000"/>
              </a:solidFill>
            </a:endParaRPr>
          </a:p>
          <a:p>
            <a:pPr lvl="2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1"/>
                </a:solidFill>
              </a:rPr>
              <a:t>Car </a:t>
            </a:r>
            <a:r>
              <a:rPr lang="en-US" sz="2700" b="1" dirty="0">
                <a:solidFill>
                  <a:schemeClr val="bg1"/>
                </a:solidFill>
              </a:rPr>
              <a:t>payments</a:t>
            </a:r>
          </a:p>
          <a:p>
            <a:pPr lvl="2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1"/>
                </a:solidFill>
              </a:rPr>
              <a:t>Student </a:t>
            </a:r>
            <a:r>
              <a:rPr lang="en-US" sz="2700" b="1" dirty="0">
                <a:solidFill>
                  <a:schemeClr val="bg1"/>
                </a:solidFill>
              </a:rPr>
              <a:t>loan payments</a:t>
            </a:r>
          </a:p>
          <a:p>
            <a:pPr lvl="2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I___________ t______ expense (if your income stays the same)</a:t>
            </a:r>
          </a:p>
          <a:p>
            <a:pPr lvl="1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N___-f________: can vary month-to-month or year-to-year</a:t>
            </a:r>
          </a:p>
          <a:p>
            <a:pPr lvl="2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0000"/>
                </a:solidFill>
              </a:rPr>
              <a:t>Clothing &amp; toiletries</a:t>
            </a:r>
            <a:endParaRPr lang="en-US" sz="2700" b="1" dirty="0">
              <a:solidFill>
                <a:srgbClr val="FF0000"/>
              </a:solidFill>
            </a:endParaRPr>
          </a:p>
          <a:p>
            <a:pPr lvl="2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0000"/>
                </a:solidFill>
              </a:rPr>
              <a:t>Food</a:t>
            </a:r>
            <a:endParaRPr lang="en-US" sz="2700" b="1" dirty="0">
              <a:solidFill>
                <a:srgbClr val="FF0000"/>
              </a:solidFill>
            </a:endParaRPr>
          </a:p>
          <a:p>
            <a:pPr lvl="2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1"/>
                </a:solidFill>
              </a:rPr>
              <a:t>Electronics, Furniture, &amp; Appliances</a:t>
            </a:r>
            <a:endParaRPr lang="en-US" sz="2700" b="1" dirty="0">
              <a:solidFill>
                <a:schemeClr val="bg1"/>
              </a:solidFill>
            </a:endParaRPr>
          </a:p>
          <a:p>
            <a:pPr lvl="2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0000"/>
                </a:solidFill>
              </a:rPr>
              <a:t>Entertainment, travel, &amp; vacations</a:t>
            </a:r>
            <a:endParaRPr lang="en-US" sz="2700" b="1" dirty="0">
              <a:solidFill>
                <a:srgbClr val="FF0000"/>
              </a:solidFill>
            </a:endParaRPr>
          </a:p>
          <a:p>
            <a:pPr lvl="2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1"/>
                </a:solidFill>
              </a:rPr>
              <a:t>Utility bills (power, water, phone, etc.)</a:t>
            </a:r>
            <a:endParaRPr lang="en-US" sz="2700" b="1" dirty="0">
              <a:solidFill>
                <a:schemeClr val="bg1"/>
              </a:solidFill>
            </a:endParaRPr>
          </a:p>
          <a:p>
            <a:pPr lvl="2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1"/>
                </a:solidFill>
              </a:rPr>
              <a:t>Gifts &amp; donations</a:t>
            </a:r>
            <a:endParaRPr lang="en-U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3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131425" cy="65836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CHECKLIST – BY THE END OF CLASS…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8369"/>
            <a:ext cx="12191999" cy="6199631"/>
          </a:xfrm>
        </p:spPr>
        <p:txBody>
          <a:bodyPr anchor="t">
            <a:normAutofit/>
          </a:bodyPr>
          <a:lstStyle/>
          <a:p>
            <a:pPr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FF0000"/>
                </a:solidFill>
              </a:rPr>
              <a:t>HW 7.1 &amp; 7.2</a:t>
            </a: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FF0000"/>
                </a:solidFill>
              </a:rPr>
              <a:t>HW 7.3</a:t>
            </a: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FF0000"/>
                </a:solidFill>
              </a:rPr>
              <a:t>Answer questions #1-8 on page 564 (YOU MAY ANSWER THESE ON THE BACK OF YOUR HOMEWORK)</a:t>
            </a: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chemeClr val="bg1"/>
                </a:solidFill>
              </a:rPr>
              <a:t>ALL WORK SHOULD BE PLACED IN THE DESIGNATED STACK ON MY DESK BY THE END OF CLASS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4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584945"/>
          </a:xfrm>
        </p:spPr>
        <p:txBody>
          <a:bodyPr>
            <a:normAutofit fontScale="90000"/>
          </a:bodyPr>
          <a:lstStyle/>
          <a:p>
            <a:r>
              <a:rPr lang="en-US" sz="4200" b="1" dirty="0" smtClean="0">
                <a:solidFill>
                  <a:srgbClr val="FF0000"/>
                </a:solidFill>
                <a:latin typeface="+mn-lt"/>
              </a:rPr>
              <a:t>Welcome, Titans!</a:t>
            </a:r>
            <a:endParaRPr lang="en-US" sz="4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7882"/>
            <a:ext cx="12192000" cy="3696235"/>
          </a:xfrm>
        </p:spPr>
        <p:txBody>
          <a:bodyPr>
            <a:normAutofit/>
          </a:bodyPr>
          <a:lstStyle/>
          <a:p>
            <a:pPr algn="l"/>
            <a:r>
              <a:rPr lang="en-US" sz="2900" b="1" dirty="0"/>
              <a:t>Always, always, ALWAYS, read and follow directions on the board.</a:t>
            </a:r>
          </a:p>
          <a:p>
            <a:pPr marL="514350" indent="-514350" algn="l">
              <a:buAutoNum type="arabicParenBoth"/>
            </a:pPr>
            <a:r>
              <a:rPr lang="en-US" sz="2900" b="1" dirty="0"/>
              <a:t>Find your </a:t>
            </a:r>
            <a:r>
              <a:rPr lang="en-US" sz="2900" b="1" u="sng" dirty="0"/>
              <a:t>EXACT</a:t>
            </a:r>
            <a:r>
              <a:rPr lang="en-US" sz="2900" b="1" dirty="0"/>
              <a:t> seat using the chart below</a:t>
            </a:r>
          </a:p>
          <a:p>
            <a:pPr marL="514350" indent="-514350" algn="l">
              <a:buAutoNum type="arabicParenBoth"/>
            </a:pPr>
            <a:r>
              <a:rPr lang="en-US" sz="2900" b="1" dirty="0">
                <a:solidFill>
                  <a:srgbClr val="FF0000"/>
                </a:solidFill>
              </a:rPr>
              <a:t>You will need: </a:t>
            </a:r>
            <a:r>
              <a:rPr lang="en-US" sz="2900" b="1" dirty="0" smtClean="0">
                <a:solidFill>
                  <a:srgbClr val="FF0000"/>
                </a:solidFill>
              </a:rPr>
              <a:t>pencil, 7.4 NOTES, NOTEBOOK PAPER, TEXTBOOK, HIGHLIGHTER</a:t>
            </a:r>
          </a:p>
          <a:p>
            <a:pPr algn="l"/>
            <a:endParaRPr lang="en-US" sz="29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45383" y="4134117"/>
          <a:ext cx="11049000" cy="2705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1500"/>
                <a:gridCol w="1841500"/>
                <a:gridCol w="1841500"/>
                <a:gridCol w="1841500"/>
                <a:gridCol w="1841500"/>
                <a:gridCol w="1841500"/>
              </a:tblGrid>
              <a:tr h="5410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/>
                        <a:t>Roop</a:t>
                      </a:r>
                      <a:endParaRPr lang="en-US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Crew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Jones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Manor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Cantu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Sims</a:t>
                      </a:r>
                      <a:endParaRPr lang="en-US" sz="2400" b="1" dirty="0"/>
                    </a:p>
                  </a:txBody>
                  <a:tcPr/>
                </a:tc>
              </a:tr>
              <a:tr h="5410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Beltran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Elkovich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Kidd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Withers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Robinson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Thompson</a:t>
                      </a:r>
                      <a:endParaRPr lang="en-US" sz="2400" b="1" dirty="0"/>
                    </a:p>
                  </a:txBody>
                  <a:tcPr/>
                </a:tc>
              </a:tr>
              <a:tr h="5410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/>
                        <a:t>Blick</a:t>
                      </a:r>
                      <a:endParaRPr lang="en-US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Hall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Legette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Lovato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/>
                        <a:t>Hockaday</a:t>
                      </a:r>
                      <a:endParaRPr lang="en-US" sz="2400" b="1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Walston</a:t>
                      </a:r>
                      <a:endParaRPr lang="en-US" sz="2400" b="1" dirty="0"/>
                    </a:p>
                  </a:txBody>
                  <a:tcPr/>
                </a:tc>
              </a:tr>
              <a:tr h="5410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/>
                        <a:t>Rispinto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Hendrix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/>
                        <a:t>Paasewe</a:t>
                      </a:r>
                      <a:endParaRPr lang="en-US" sz="2400" b="1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Owens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Simpson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Barkley</a:t>
                      </a:r>
                    </a:p>
                  </a:txBody>
                  <a:tcPr>
                    <a:noFill/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Mejia</a:t>
                      </a:r>
                      <a:endParaRPr lang="en-US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Stanton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Lynch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Roberts</a:t>
                      </a:r>
                      <a:endParaRPr lang="en-US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Roseboro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Womack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83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524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Vocab log #7 – 7.4, 04/18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8625"/>
            <a:ext cx="12192000" cy="6429375"/>
          </a:xfrm>
        </p:spPr>
        <p:txBody>
          <a:bodyPr anchor="t">
            <a:noAutofit/>
          </a:bodyPr>
          <a:lstStyle/>
          <a:p>
            <a:pPr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b="1" u="sng" dirty="0" smtClean="0">
                <a:solidFill>
                  <a:schemeClr val="bg1"/>
                </a:solidFill>
              </a:rPr>
              <a:t>Deposit</a:t>
            </a:r>
            <a:r>
              <a:rPr lang="en-US" sz="2600" b="1" dirty="0" smtClean="0">
                <a:solidFill>
                  <a:schemeClr val="bg1"/>
                </a:solidFill>
              </a:rPr>
              <a:t>: to put money into an account</a:t>
            </a:r>
          </a:p>
          <a:p>
            <a:pPr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b="1" u="sng" dirty="0" smtClean="0">
                <a:solidFill>
                  <a:schemeClr val="bg1"/>
                </a:solidFill>
              </a:rPr>
              <a:t>Withdraw</a:t>
            </a:r>
            <a:r>
              <a:rPr lang="en-US" sz="2600" b="1" dirty="0" smtClean="0">
                <a:solidFill>
                  <a:schemeClr val="bg1"/>
                </a:solidFill>
              </a:rPr>
              <a:t>: to take money out of an account</a:t>
            </a:r>
          </a:p>
          <a:p>
            <a:pPr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b="1" u="sng" dirty="0" smtClean="0">
                <a:solidFill>
                  <a:schemeClr val="bg1"/>
                </a:solidFill>
              </a:rPr>
              <a:t>Transfer</a:t>
            </a:r>
            <a:r>
              <a:rPr lang="en-US" sz="2600" b="1" dirty="0" smtClean="0">
                <a:solidFill>
                  <a:schemeClr val="bg1"/>
                </a:solidFill>
              </a:rPr>
              <a:t>: to transfer money from one account to another</a:t>
            </a:r>
          </a:p>
          <a:p>
            <a:pPr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b="1" u="sng" dirty="0" smtClean="0">
                <a:solidFill>
                  <a:schemeClr val="bg1"/>
                </a:solidFill>
              </a:rPr>
              <a:t>Direct deposit</a:t>
            </a:r>
            <a:r>
              <a:rPr lang="en-US" sz="2600" b="1" dirty="0" smtClean="0">
                <a:solidFill>
                  <a:schemeClr val="bg1"/>
                </a:solidFill>
              </a:rPr>
              <a:t>: when employer puts funds from an employee’s bank account</a:t>
            </a:r>
          </a:p>
          <a:p>
            <a:pPr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b="1" u="sng" dirty="0" smtClean="0">
                <a:solidFill>
                  <a:schemeClr val="bg1"/>
                </a:solidFill>
              </a:rPr>
              <a:t>Checking account</a:t>
            </a:r>
            <a:r>
              <a:rPr lang="en-US" sz="2600" b="1" dirty="0" smtClean="0">
                <a:solidFill>
                  <a:schemeClr val="bg1"/>
                </a:solidFill>
              </a:rPr>
              <a:t>: account that allows owner to write checks, use a debit car, or withdraw funds from an ATM; earns little or no interest; funds insured by </a:t>
            </a:r>
            <a:r>
              <a:rPr lang="en-US" sz="2600" b="1" dirty="0" err="1" smtClean="0">
                <a:solidFill>
                  <a:schemeClr val="bg1"/>
                </a:solidFill>
              </a:rPr>
              <a:t>govt</a:t>
            </a:r>
            <a:endParaRPr lang="en-US" sz="2600" b="1" dirty="0" smtClean="0">
              <a:solidFill>
                <a:schemeClr val="bg1"/>
              </a:solidFill>
            </a:endParaRPr>
          </a:p>
          <a:p>
            <a:pPr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b="1" u="sng" dirty="0" smtClean="0">
                <a:solidFill>
                  <a:schemeClr val="bg1"/>
                </a:solidFill>
              </a:rPr>
              <a:t>“Bounce”/overdraft</a:t>
            </a:r>
            <a:r>
              <a:rPr lang="en-US" sz="2600" b="1" dirty="0" smtClean="0">
                <a:solidFill>
                  <a:schemeClr val="bg1"/>
                </a:solidFill>
              </a:rPr>
              <a:t>: when you write a check for a value that exceeds the amount of funds in your account</a:t>
            </a:r>
          </a:p>
          <a:p>
            <a:pPr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b="1" u="sng" dirty="0" smtClean="0">
                <a:solidFill>
                  <a:schemeClr val="bg1"/>
                </a:solidFill>
              </a:rPr>
              <a:t>Savings account</a:t>
            </a:r>
            <a:r>
              <a:rPr lang="en-US" sz="2600" b="1" dirty="0" smtClean="0">
                <a:solidFill>
                  <a:schemeClr val="bg1"/>
                </a:solidFill>
              </a:rPr>
              <a:t>: account that allows owner to save money w/ low interest rate &amp; where funds can easily be deposited, withdrawn, or transferred; funds insured by </a:t>
            </a:r>
            <a:r>
              <a:rPr lang="en-US" sz="2600" b="1" dirty="0" err="1" smtClean="0">
                <a:solidFill>
                  <a:schemeClr val="bg1"/>
                </a:solidFill>
              </a:rPr>
              <a:t>govt</a:t>
            </a:r>
            <a:endParaRPr lang="en-US" sz="2600" b="1" dirty="0" smtClean="0">
              <a:solidFill>
                <a:schemeClr val="bg1"/>
              </a:solidFill>
            </a:endParaRPr>
          </a:p>
          <a:p>
            <a:pPr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b="1" u="sng" dirty="0" smtClean="0">
                <a:solidFill>
                  <a:schemeClr val="bg1"/>
                </a:solidFill>
              </a:rPr>
              <a:t>Money market account</a:t>
            </a:r>
            <a:r>
              <a:rPr lang="en-US" sz="2600" b="1" dirty="0" smtClean="0">
                <a:solidFill>
                  <a:schemeClr val="bg1"/>
                </a:solidFill>
              </a:rPr>
              <a:t>: type of savings account that earns higher interest than regular savings, but requires a higher account balance to be maintained at all times</a:t>
            </a:r>
          </a:p>
          <a:p>
            <a:pPr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b="1" u="sng" dirty="0" smtClean="0">
                <a:solidFill>
                  <a:schemeClr val="bg1"/>
                </a:solidFill>
              </a:rPr>
              <a:t>Certificate of deposit accounts</a:t>
            </a:r>
            <a:r>
              <a:rPr lang="en-US" sz="2600" b="1" dirty="0" smtClean="0">
                <a:solidFill>
                  <a:schemeClr val="bg1"/>
                </a:solidFill>
              </a:rPr>
              <a:t>: type of savings account that earns higher interest than regular savings, but requires you to keep all funds in the account for long-term period</a:t>
            </a:r>
          </a:p>
        </p:txBody>
      </p:sp>
    </p:spTree>
    <p:extLst>
      <p:ext uri="{BB962C8B-B14F-4D97-AF65-F5344CB8AC3E}">
        <p14:creationId xmlns:p14="http://schemas.microsoft.com/office/powerpoint/2010/main" val="300372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CIVICS &amp; ECONOMICS: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UNIT #7: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Personal finance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4852416"/>
            <a:ext cx="12191999" cy="145355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dirty="0" smtClean="0">
                <a:solidFill>
                  <a:schemeClr val="bg1"/>
                </a:solidFill>
                <a:latin typeface="+mn-lt"/>
              </a:rPr>
              <a:t>Quote of the day:</a:t>
            </a:r>
          </a:p>
          <a:p>
            <a:pPr algn="l"/>
            <a:r>
              <a:rPr lang="en-US" b="1" i="1" dirty="0" smtClean="0">
                <a:solidFill>
                  <a:schemeClr val="bg1"/>
                </a:solidFill>
                <a:latin typeface="+mn-lt"/>
              </a:rPr>
              <a:t>“HISTORY DOESN’T REPEAT ITSELF, BUT IT OFTEN RHYMES” –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MARK TWAIN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26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6817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7.4: savings &amp; investing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9395"/>
            <a:ext cx="12192000" cy="6378606"/>
          </a:xfrm>
        </p:spPr>
        <p:txBody>
          <a:bodyPr anchor="t">
            <a:noAutofit/>
          </a:bodyPr>
          <a:lstStyle/>
          <a:p>
            <a:pPr lvl="0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1"/>
                </a:solidFill>
              </a:rPr>
              <a:t>SAVING: </a:t>
            </a:r>
            <a:r>
              <a:rPr lang="en-US" sz="2700" b="1" dirty="0">
                <a:solidFill>
                  <a:schemeClr val="bg1"/>
                </a:solidFill>
              </a:rPr>
              <a:t>setting aside </a:t>
            </a:r>
            <a:r>
              <a:rPr lang="en-US" sz="2700" b="1" dirty="0" smtClean="0">
                <a:solidFill>
                  <a:schemeClr val="bg1"/>
                </a:solidFill>
              </a:rPr>
              <a:t>INCOME </a:t>
            </a:r>
            <a:r>
              <a:rPr lang="en-US" sz="2700" b="1" dirty="0">
                <a:solidFill>
                  <a:schemeClr val="bg1"/>
                </a:solidFill>
              </a:rPr>
              <a:t>for a time so you have it to use later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One way to help you achieve your </a:t>
            </a:r>
            <a:r>
              <a:rPr lang="en-US" sz="2700" b="1" dirty="0" err="1" smtClean="0">
                <a:solidFill>
                  <a:schemeClr val="bg1"/>
                </a:solidFill>
              </a:rPr>
              <a:t>SHORT-term</a:t>
            </a:r>
            <a:r>
              <a:rPr lang="en-US" sz="2700" b="1" dirty="0" smtClean="0">
                <a:solidFill>
                  <a:schemeClr val="bg1"/>
                </a:solidFill>
              </a:rPr>
              <a:t> </a:t>
            </a:r>
            <a:r>
              <a:rPr lang="en-US" sz="2700" b="1" dirty="0">
                <a:solidFill>
                  <a:schemeClr val="bg1"/>
                </a:solidFill>
              </a:rPr>
              <a:t>&amp; </a:t>
            </a:r>
            <a:r>
              <a:rPr lang="en-US" sz="2700" b="1" dirty="0" err="1" smtClean="0">
                <a:solidFill>
                  <a:schemeClr val="bg1"/>
                </a:solidFill>
              </a:rPr>
              <a:t>LONG-term</a:t>
            </a:r>
            <a:r>
              <a:rPr lang="en-US" sz="2700" b="1" dirty="0" smtClean="0">
                <a:solidFill>
                  <a:schemeClr val="bg1"/>
                </a:solidFill>
              </a:rPr>
              <a:t> FINANCIAL goals</a:t>
            </a:r>
            <a:endParaRPr lang="en-US" sz="2700" b="1" dirty="0">
              <a:solidFill>
                <a:schemeClr val="bg1"/>
              </a:solidFill>
            </a:endParaRP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Ex.: saving money for future uses like attending </a:t>
            </a:r>
            <a:r>
              <a:rPr lang="en-US" sz="2700" b="1" dirty="0" smtClean="0">
                <a:solidFill>
                  <a:schemeClr val="bg1"/>
                </a:solidFill>
              </a:rPr>
              <a:t>COLLEGE or </a:t>
            </a:r>
            <a:r>
              <a:rPr lang="en-US" sz="2700" b="1" dirty="0">
                <a:solidFill>
                  <a:schemeClr val="bg1"/>
                </a:solidFill>
              </a:rPr>
              <a:t>buying a </a:t>
            </a:r>
            <a:r>
              <a:rPr lang="en-US" sz="2700" b="1" dirty="0" smtClean="0">
                <a:solidFill>
                  <a:schemeClr val="bg1"/>
                </a:solidFill>
              </a:rPr>
              <a:t>CAR</a:t>
            </a:r>
            <a:endParaRPr lang="en-US" sz="2700" b="1" dirty="0">
              <a:solidFill>
                <a:schemeClr val="bg1"/>
              </a:solidFill>
            </a:endParaRP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Saving can be thought of as a regular </a:t>
            </a:r>
            <a:r>
              <a:rPr lang="en-US" sz="2700" b="1" dirty="0" smtClean="0">
                <a:solidFill>
                  <a:schemeClr val="bg1"/>
                </a:solidFill>
              </a:rPr>
              <a:t>“EXPENSE”</a:t>
            </a:r>
            <a:endParaRPr lang="en-US" sz="2700" b="1" dirty="0">
              <a:solidFill>
                <a:schemeClr val="bg1"/>
              </a:solidFill>
            </a:endParaRPr>
          </a:p>
          <a:p>
            <a:pPr lvl="2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You can set aside a </a:t>
            </a:r>
            <a:r>
              <a:rPr lang="en-US" sz="2700" b="1" dirty="0" smtClean="0">
                <a:solidFill>
                  <a:schemeClr val="bg1"/>
                </a:solidFill>
              </a:rPr>
              <a:t>SPECIFIC AMOUNT, </a:t>
            </a:r>
            <a:r>
              <a:rPr lang="en-US" sz="2700" b="1" dirty="0">
                <a:solidFill>
                  <a:schemeClr val="bg1"/>
                </a:solidFill>
              </a:rPr>
              <a:t>or</a:t>
            </a:r>
          </a:p>
          <a:p>
            <a:pPr lvl="2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You can set aside what is </a:t>
            </a:r>
            <a:r>
              <a:rPr lang="en-US" sz="2700" b="1" dirty="0" smtClean="0">
                <a:solidFill>
                  <a:schemeClr val="bg1"/>
                </a:solidFill>
              </a:rPr>
              <a:t>LEFT OVER at </a:t>
            </a:r>
            <a:r>
              <a:rPr lang="en-US" sz="2700" b="1" dirty="0">
                <a:solidFill>
                  <a:schemeClr val="bg1"/>
                </a:solidFill>
              </a:rPr>
              <a:t>the </a:t>
            </a:r>
            <a:r>
              <a:rPr lang="en-US" sz="2700" b="1" dirty="0" smtClean="0">
                <a:solidFill>
                  <a:schemeClr val="bg1"/>
                </a:solidFill>
              </a:rPr>
              <a:t>END of </a:t>
            </a:r>
            <a:r>
              <a:rPr lang="en-US" sz="2700" b="1" dirty="0">
                <a:solidFill>
                  <a:schemeClr val="bg1"/>
                </a:solidFill>
              </a:rPr>
              <a:t>the </a:t>
            </a:r>
            <a:r>
              <a:rPr lang="en-US" sz="2700" b="1" dirty="0" smtClean="0">
                <a:solidFill>
                  <a:schemeClr val="bg1"/>
                </a:solidFill>
              </a:rPr>
              <a:t>MONTH, </a:t>
            </a:r>
            <a:r>
              <a:rPr lang="en-US" sz="2700" b="1" dirty="0">
                <a:solidFill>
                  <a:schemeClr val="bg1"/>
                </a:solidFill>
              </a:rPr>
              <a:t>which makes saving seem less </a:t>
            </a:r>
            <a:r>
              <a:rPr lang="en-US" sz="2700" b="1" dirty="0" smtClean="0">
                <a:solidFill>
                  <a:schemeClr val="bg1"/>
                </a:solidFill>
              </a:rPr>
              <a:t>IMPORTANT</a:t>
            </a:r>
            <a:endParaRPr lang="en-US" sz="2700" b="1" dirty="0">
              <a:solidFill>
                <a:schemeClr val="bg1"/>
              </a:solidFill>
            </a:endParaRP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Why save?</a:t>
            </a:r>
          </a:p>
          <a:p>
            <a:pPr lvl="2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To make </a:t>
            </a:r>
            <a:r>
              <a:rPr lang="en-US" sz="2700" b="1" dirty="0" smtClean="0">
                <a:solidFill>
                  <a:schemeClr val="bg1"/>
                </a:solidFill>
              </a:rPr>
              <a:t>LARGE PURCHASES, </a:t>
            </a:r>
            <a:r>
              <a:rPr lang="en-US" sz="2700" b="1" dirty="0">
                <a:solidFill>
                  <a:schemeClr val="bg1"/>
                </a:solidFill>
              </a:rPr>
              <a:t>such as a </a:t>
            </a:r>
            <a:r>
              <a:rPr lang="en-US" sz="2700" b="1" dirty="0" smtClean="0">
                <a:solidFill>
                  <a:schemeClr val="bg1"/>
                </a:solidFill>
              </a:rPr>
              <a:t>CAR or </a:t>
            </a:r>
            <a:r>
              <a:rPr lang="en-US" sz="2700" b="1" dirty="0">
                <a:solidFill>
                  <a:schemeClr val="bg1"/>
                </a:solidFill>
              </a:rPr>
              <a:t>a h_______ </a:t>
            </a:r>
          </a:p>
          <a:p>
            <a:pPr lvl="2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For e_______________</a:t>
            </a:r>
          </a:p>
          <a:p>
            <a:pPr lvl="2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For </a:t>
            </a:r>
            <a:r>
              <a:rPr lang="en-US" sz="2700" b="1" dirty="0" smtClean="0">
                <a:solidFill>
                  <a:schemeClr val="bg1"/>
                </a:solidFill>
              </a:rPr>
              <a:t>LUXURIES, </a:t>
            </a:r>
            <a:r>
              <a:rPr lang="en-US" sz="2700" b="1" dirty="0">
                <a:solidFill>
                  <a:schemeClr val="bg1"/>
                </a:solidFill>
              </a:rPr>
              <a:t>such as a nicer </a:t>
            </a:r>
            <a:r>
              <a:rPr lang="en-US" sz="2700" b="1" dirty="0" smtClean="0">
                <a:solidFill>
                  <a:schemeClr val="bg1"/>
                </a:solidFill>
              </a:rPr>
              <a:t>CAR or </a:t>
            </a:r>
            <a:r>
              <a:rPr lang="en-US" sz="2700" b="1" dirty="0">
                <a:solidFill>
                  <a:schemeClr val="bg1"/>
                </a:solidFill>
              </a:rPr>
              <a:t>a </a:t>
            </a:r>
            <a:r>
              <a:rPr lang="en-US" sz="2700" b="1" dirty="0" smtClean="0">
                <a:solidFill>
                  <a:schemeClr val="bg1"/>
                </a:solidFill>
              </a:rPr>
              <a:t>VACATION</a:t>
            </a:r>
            <a:endParaRPr lang="en-US" sz="2700" b="1" dirty="0">
              <a:solidFill>
                <a:schemeClr val="bg1"/>
              </a:solidFill>
            </a:endParaRPr>
          </a:p>
          <a:p>
            <a:pPr lvl="2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When you put money into savings, banks l______ that money to </a:t>
            </a:r>
            <a:r>
              <a:rPr lang="en-US" sz="2700" b="1" dirty="0" smtClean="0">
                <a:solidFill>
                  <a:schemeClr val="bg1"/>
                </a:solidFill>
              </a:rPr>
              <a:t>BUSINESSES which </a:t>
            </a:r>
            <a:r>
              <a:rPr lang="en-US" sz="2700" b="1" dirty="0">
                <a:solidFill>
                  <a:schemeClr val="bg1"/>
                </a:solidFill>
              </a:rPr>
              <a:t>use it to </a:t>
            </a:r>
            <a:r>
              <a:rPr lang="en-US" sz="2700" b="1" dirty="0" smtClean="0">
                <a:solidFill>
                  <a:schemeClr val="bg1"/>
                </a:solidFill>
              </a:rPr>
              <a:t>EXPAND operations</a:t>
            </a:r>
            <a:endParaRPr lang="en-U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2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CIVICS &amp; ECONOMICS: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UNIT #7: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Personal finance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72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6817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7.4: savings &amp; investing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9395"/>
            <a:ext cx="12192000" cy="6378606"/>
          </a:xfrm>
        </p:spPr>
        <p:txBody>
          <a:bodyPr anchor="t">
            <a:noAutofit/>
          </a:bodyPr>
          <a:lstStyle/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1"/>
                </a:solidFill>
              </a:rPr>
              <a:t>Saving </a:t>
            </a:r>
            <a:r>
              <a:rPr lang="en-US" sz="2700" b="1" dirty="0">
                <a:solidFill>
                  <a:schemeClr val="bg1"/>
                </a:solidFill>
              </a:rPr>
              <a:t>regularly:</a:t>
            </a:r>
          </a:p>
          <a:p>
            <a:pPr lvl="2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Some </a:t>
            </a:r>
            <a:r>
              <a:rPr lang="en-US" sz="2700" b="1" dirty="0" smtClean="0">
                <a:solidFill>
                  <a:srgbClr val="FF0000"/>
                </a:solidFill>
              </a:rPr>
              <a:t>EMPLOYERS withhold </a:t>
            </a:r>
            <a:r>
              <a:rPr lang="en-US" sz="2700" b="1" dirty="0">
                <a:solidFill>
                  <a:srgbClr val="FF0000"/>
                </a:solidFill>
              </a:rPr>
              <a:t>a </a:t>
            </a:r>
            <a:r>
              <a:rPr lang="en-US" sz="2700" b="1" dirty="0" smtClean="0">
                <a:solidFill>
                  <a:srgbClr val="FF0000"/>
                </a:solidFill>
              </a:rPr>
              <a:t>FIXED AMOUNT from </a:t>
            </a:r>
            <a:r>
              <a:rPr lang="en-US" sz="2700" b="1" dirty="0">
                <a:solidFill>
                  <a:srgbClr val="FF0000"/>
                </a:solidFill>
              </a:rPr>
              <a:t>employees’ </a:t>
            </a:r>
            <a:r>
              <a:rPr lang="en-US" sz="2700" b="1" dirty="0" smtClean="0">
                <a:solidFill>
                  <a:srgbClr val="FF0000"/>
                </a:solidFill>
              </a:rPr>
              <a:t>PAYCHECKS to DEPOSIT into </a:t>
            </a:r>
            <a:r>
              <a:rPr lang="en-US" sz="2700" b="1" dirty="0">
                <a:solidFill>
                  <a:srgbClr val="FF0000"/>
                </a:solidFill>
              </a:rPr>
              <a:t>their </a:t>
            </a:r>
            <a:r>
              <a:rPr lang="en-US" sz="2700" b="1" dirty="0" smtClean="0">
                <a:solidFill>
                  <a:srgbClr val="FF0000"/>
                </a:solidFill>
              </a:rPr>
              <a:t>SAVINGS ACCOUNTS</a:t>
            </a:r>
            <a:endParaRPr lang="en-US" sz="2700" b="1" dirty="0">
              <a:solidFill>
                <a:srgbClr val="FF0000"/>
              </a:solidFill>
            </a:endParaRPr>
          </a:p>
          <a:p>
            <a:pPr lvl="2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Many individuals handle the responsibility themselves:</a:t>
            </a:r>
          </a:p>
          <a:p>
            <a:pPr lvl="3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Each </a:t>
            </a:r>
            <a:r>
              <a:rPr lang="en-US" sz="2700" b="1" dirty="0" smtClean="0">
                <a:solidFill>
                  <a:schemeClr val="bg1"/>
                </a:solidFill>
              </a:rPr>
              <a:t>WEEK or MONTH, they BUDGET a </a:t>
            </a:r>
            <a:r>
              <a:rPr lang="en-US" sz="2700" b="1" dirty="0">
                <a:solidFill>
                  <a:schemeClr val="bg1"/>
                </a:solidFill>
              </a:rPr>
              <a:t>specific amount of money to put into their savings accounts</a:t>
            </a:r>
          </a:p>
          <a:p>
            <a:pPr lvl="3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There line in their budget for savings just like there is for </a:t>
            </a:r>
            <a:r>
              <a:rPr lang="en-US" sz="2700" b="1" dirty="0" smtClean="0">
                <a:solidFill>
                  <a:schemeClr val="bg1"/>
                </a:solidFill>
              </a:rPr>
              <a:t>FOOD, MOVIES, </a:t>
            </a:r>
            <a:r>
              <a:rPr lang="en-US" sz="2700" b="1" dirty="0">
                <a:solidFill>
                  <a:schemeClr val="bg1"/>
                </a:solidFill>
              </a:rPr>
              <a:t>or </a:t>
            </a:r>
            <a:r>
              <a:rPr lang="en-US" sz="2700" b="1" dirty="0" smtClean="0">
                <a:solidFill>
                  <a:schemeClr val="bg1"/>
                </a:solidFill>
              </a:rPr>
              <a:t>GAS</a:t>
            </a:r>
            <a:endParaRPr lang="en-US" sz="2700" b="1" dirty="0">
              <a:solidFill>
                <a:schemeClr val="bg1"/>
              </a:solidFill>
            </a:endParaRPr>
          </a:p>
          <a:p>
            <a:pPr lvl="2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0000"/>
                </a:solidFill>
              </a:rPr>
              <a:t>EASY AVAILABILITY</a:t>
            </a:r>
            <a:r>
              <a:rPr lang="en-US" sz="2700" b="1" dirty="0" smtClean="0">
                <a:solidFill>
                  <a:schemeClr val="bg1"/>
                </a:solidFill>
              </a:rPr>
              <a:t>: </a:t>
            </a:r>
            <a:r>
              <a:rPr lang="en-US" sz="2700" b="1" dirty="0">
                <a:solidFill>
                  <a:schemeClr val="bg1"/>
                </a:solidFill>
              </a:rPr>
              <a:t>when money is placed into an account, or d</a:t>
            </a:r>
            <a:r>
              <a:rPr lang="en-US" sz="2700" b="1" dirty="0" smtClean="0">
                <a:solidFill>
                  <a:schemeClr val="bg1"/>
                </a:solidFill>
              </a:rPr>
              <a:t>_________, </a:t>
            </a:r>
            <a:r>
              <a:rPr lang="en-US" sz="2700" b="1" dirty="0">
                <a:solidFill>
                  <a:schemeClr val="bg1"/>
                </a:solidFill>
              </a:rPr>
              <a:t>in a savings </a:t>
            </a:r>
            <a:r>
              <a:rPr lang="en-US" sz="2700" b="1" dirty="0" smtClean="0">
                <a:solidFill>
                  <a:schemeClr val="bg1"/>
                </a:solidFill>
              </a:rPr>
              <a:t>BANK or </a:t>
            </a:r>
            <a:r>
              <a:rPr lang="en-US" sz="2700" b="1" dirty="0">
                <a:solidFill>
                  <a:schemeClr val="bg1"/>
                </a:solidFill>
              </a:rPr>
              <a:t>other financial institution, </a:t>
            </a:r>
            <a:r>
              <a:rPr lang="en-US" sz="2700" b="1" dirty="0" smtClean="0">
                <a:solidFill>
                  <a:schemeClr val="bg1"/>
                </a:solidFill>
              </a:rPr>
              <a:t>FUNDS from </a:t>
            </a:r>
            <a:r>
              <a:rPr lang="en-US" sz="2700" b="1" dirty="0">
                <a:solidFill>
                  <a:schemeClr val="bg1"/>
                </a:solidFill>
              </a:rPr>
              <a:t>the account can be easily w____________ at any time without paying a </a:t>
            </a:r>
            <a:r>
              <a:rPr lang="en-US" sz="2700" b="1" dirty="0" smtClean="0">
                <a:solidFill>
                  <a:schemeClr val="bg1"/>
                </a:solidFill>
              </a:rPr>
              <a:t>PENALTY</a:t>
            </a:r>
            <a:endParaRPr lang="en-U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52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6817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7.4: savings &amp; investing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4325" y="479395"/>
            <a:ext cx="12506325" cy="6378606"/>
          </a:xfrm>
        </p:spPr>
        <p:txBody>
          <a:bodyPr anchor="t">
            <a:noAutofit/>
          </a:bodyPr>
          <a:lstStyle/>
          <a:p>
            <a:pPr lvl="2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0000"/>
                </a:solidFill>
              </a:rPr>
              <a:t>EARNING INTEREST: </a:t>
            </a:r>
            <a:r>
              <a:rPr lang="en-US" sz="2700" b="1" dirty="0">
                <a:solidFill>
                  <a:srgbClr val="FF0000"/>
                </a:solidFill>
              </a:rPr>
              <a:t>money in a savings account earns </a:t>
            </a:r>
            <a:r>
              <a:rPr lang="en-US" sz="2700" b="1" dirty="0" err="1">
                <a:solidFill>
                  <a:srgbClr val="FF0000"/>
                </a:solidFill>
              </a:rPr>
              <a:t>i</a:t>
            </a:r>
            <a:r>
              <a:rPr lang="en-US" sz="2700" b="1" dirty="0">
                <a:solidFill>
                  <a:srgbClr val="FF0000"/>
                </a:solidFill>
              </a:rPr>
              <a:t>_____________</a:t>
            </a:r>
          </a:p>
          <a:p>
            <a:pPr lvl="3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The bank is basically p</a:t>
            </a:r>
            <a:r>
              <a:rPr lang="en-US" sz="2700" b="1" dirty="0" smtClean="0">
                <a:solidFill>
                  <a:schemeClr val="bg1"/>
                </a:solidFill>
              </a:rPr>
              <a:t>________ </a:t>
            </a:r>
            <a:r>
              <a:rPr lang="en-US" sz="2700" b="1" dirty="0">
                <a:solidFill>
                  <a:schemeClr val="bg1"/>
                </a:solidFill>
              </a:rPr>
              <a:t>you for the ability to l</a:t>
            </a:r>
            <a:r>
              <a:rPr lang="en-US" sz="2700" b="1" dirty="0" smtClean="0">
                <a:solidFill>
                  <a:schemeClr val="bg1"/>
                </a:solidFill>
              </a:rPr>
              <a:t>_____ </a:t>
            </a:r>
            <a:r>
              <a:rPr lang="en-US" sz="2700" b="1" dirty="0">
                <a:solidFill>
                  <a:schemeClr val="bg1"/>
                </a:solidFill>
              </a:rPr>
              <a:t>your money out to other people or businesses</a:t>
            </a:r>
          </a:p>
          <a:p>
            <a:pPr lvl="3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Earns </a:t>
            </a:r>
            <a:r>
              <a:rPr lang="en-US" sz="2700" b="1" dirty="0" smtClean="0">
                <a:solidFill>
                  <a:schemeClr val="bg1"/>
                </a:solidFill>
              </a:rPr>
              <a:t>INTEREST based </a:t>
            </a:r>
            <a:r>
              <a:rPr lang="en-US" sz="2700" b="1" dirty="0">
                <a:solidFill>
                  <a:schemeClr val="bg1"/>
                </a:solidFill>
              </a:rPr>
              <a:t>on the </a:t>
            </a:r>
            <a:r>
              <a:rPr lang="en-US" sz="2700" b="1" dirty="0" smtClean="0">
                <a:solidFill>
                  <a:schemeClr val="bg1"/>
                </a:solidFill>
              </a:rPr>
              <a:t>BALANCE or </a:t>
            </a:r>
            <a:r>
              <a:rPr lang="en-US" sz="2700" b="1" dirty="0">
                <a:solidFill>
                  <a:schemeClr val="bg1"/>
                </a:solidFill>
              </a:rPr>
              <a:t>amount of money in the account</a:t>
            </a:r>
          </a:p>
          <a:p>
            <a:pPr lvl="3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Interest can also be thought of as </a:t>
            </a:r>
            <a:r>
              <a:rPr lang="en-US" sz="2700" b="1" dirty="0" smtClean="0">
                <a:solidFill>
                  <a:schemeClr val="bg1"/>
                </a:solidFill>
              </a:rPr>
              <a:t>the bank </a:t>
            </a:r>
            <a:r>
              <a:rPr lang="en-US" sz="2700" b="1" dirty="0">
                <a:solidFill>
                  <a:schemeClr val="bg1"/>
                </a:solidFill>
              </a:rPr>
              <a:t>paying you for the o</a:t>
            </a:r>
            <a:r>
              <a:rPr lang="en-US" sz="2700" b="1" dirty="0" smtClean="0">
                <a:solidFill>
                  <a:schemeClr val="bg1"/>
                </a:solidFill>
              </a:rPr>
              <a:t>_____________ COST of </a:t>
            </a:r>
            <a:r>
              <a:rPr lang="en-US" sz="2700" b="1" dirty="0">
                <a:solidFill>
                  <a:schemeClr val="bg1"/>
                </a:solidFill>
              </a:rPr>
              <a:t>what you could have otherwise spent the money</a:t>
            </a:r>
          </a:p>
          <a:p>
            <a:pPr lvl="3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The </a:t>
            </a:r>
            <a:r>
              <a:rPr lang="en-US" sz="2700" b="1" dirty="0" smtClean="0">
                <a:solidFill>
                  <a:schemeClr val="bg1"/>
                </a:solidFill>
              </a:rPr>
              <a:t>LONGER you </a:t>
            </a:r>
            <a:r>
              <a:rPr lang="en-US" sz="2700" b="1" dirty="0">
                <a:solidFill>
                  <a:schemeClr val="bg1"/>
                </a:solidFill>
              </a:rPr>
              <a:t>keep the money in the account, the m_____ interest you will earn</a:t>
            </a:r>
          </a:p>
          <a:p>
            <a:pPr lvl="3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Interest earned builds upon the growing balance (it builds on the original amount PLUS the growing interest) </a:t>
            </a:r>
            <a:r>
              <a:rPr lang="en-US" sz="27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2700" b="1" dirty="0">
                <a:solidFill>
                  <a:schemeClr val="bg1"/>
                </a:solidFill>
              </a:rPr>
              <a:t> C_____________ </a:t>
            </a:r>
            <a:r>
              <a:rPr lang="en-US" sz="2700" b="1" dirty="0" smtClean="0">
                <a:solidFill>
                  <a:schemeClr val="bg1"/>
                </a:solidFill>
              </a:rPr>
              <a:t>INTEREST</a:t>
            </a:r>
            <a:endParaRPr lang="en-US" sz="2700" b="1" dirty="0">
              <a:solidFill>
                <a:schemeClr val="bg1"/>
              </a:solidFill>
            </a:endParaRPr>
          </a:p>
          <a:p>
            <a:pPr lvl="3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1"/>
                </a:solidFill>
              </a:rPr>
              <a:t>TRADE-OFF of </a:t>
            </a:r>
            <a:r>
              <a:rPr lang="en-US" sz="2700" b="1" dirty="0">
                <a:solidFill>
                  <a:schemeClr val="bg1"/>
                </a:solidFill>
              </a:rPr>
              <a:t>saving: the </a:t>
            </a:r>
            <a:r>
              <a:rPr lang="en-US" sz="2700" b="1" dirty="0" smtClean="0">
                <a:solidFill>
                  <a:schemeClr val="bg1"/>
                </a:solidFill>
              </a:rPr>
              <a:t>MORE </a:t>
            </a:r>
            <a:r>
              <a:rPr lang="en-US" sz="2700" b="1" dirty="0">
                <a:solidFill>
                  <a:schemeClr val="bg1"/>
                </a:solidFill>
              </a:rPr>
              <a:t>you </a:t>
            </a:r>
            <a:r>
              <a:rPr lang="en-US" sz="2700" b="1" dirty="0" smtClean="0">
                <a:solidFill>
                  <a:schemeClr val="bg1"/>
                </a:solidFill>
              </a:rPr>
              <a:t>SAVE NOW, </a:t>
            </a:r>
            <a:r>
              <a:rPr lang="en-US" sz="2700" b="1" dirty="0">
                <a:solidFill>
                  <a:schemeClr val="bg1"/>
                </a:solidFill>
              </a:rPr>
              <a:t>the </a:t>
            </a:r>
            <a:r>
              <a:rPr lang="en-US" sz="2700" b="1" dirty="0" smtClean="0">
                <a:solidFill>
                  <a:schemeClr val="bg1"/>
                </a:solidFill>
              </a:rPr>
              <a:t>LESS money </a:t>
            </a:r>
            <a:r>
              <a:rPr lang="en-US" sz="2700" b="1" dirty="0">
                <a:solidFill>
                  <a:schemeClr val="bg1"/>
                </a:solidFill>
              </a:rPr>
              <a:t>you will have to s________ </a:t>
            </a:r>
            <a:r>
              <a:rPr lang="en-US" sz="2700" b="1" dirty="0" smtClean="0">
                <a:solidFill>
                  <a:schemeClr val="bg1"/>
                </a:solidFill>
              </a:rPr>
              <a:t>LATER</a:t>
            </a:r>
            <a:endParaRPr lang="en-U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8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6817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7.4: TYPES OF SAVINGS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9395"/>
            <a:ext cx="12192000" cy="6378606"/>
          </a:xfrm>
        </p:spPr>
        <p:txBody>
          <a:bodyPr anchor="t">
            <a:noAutofit/>
          </a:bodyPr>
          <a:lstStyle/>
          <a:p>
            <a:pPr lvl="0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0000"/>
                </a:solidFill>
              </a:rPr>
              <a:t>Savings </a:t>
            </a:r>
            <a:r>
              <a:rPr lang="en-US" sz="2700" b="1" dirty="0">
                <a:solidFill>
                  <a:srgbClr val="FF0000"/>
                </a:solidFill>
              </a:rPr>
              <a:t>accounts</a:t>
            </a:r>
            <a:r>
              <a:rPr lang="en-US" sz="2700" b="1" dirty="0">
                <a:solidFill>
                  <a:schemeClr val="bg1"/>
                </a:solidFill>
              </a:rPr>
              <a:t>: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Account in which you can </a:t>
            </a:r>
            <a:r>
              <a:rPr lang="en-US" sz="2700" b="1" dirty="0" smtClean="0">
                <a:solidFill>
                  <a:schemeClr val="bg1"/>
                </a:solidFill>
              </a:rPr>
              <a:t>DEPOSIT or WITHDRAW </a:t>
            </a:r>
            <a:r>
              <a:rPr lang="en-US" sz="2700" b="1" dirty="0">
                <a:solidFill>
                  <a:schemeClr val="bg1"/>
                </a:solidFill>
              </a:rPr>
              <a:t>money at any time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You </a:t>
            </a:r>
            <a:r>
              <a:rPr lang="en-US" sz="2700" b="1" dirty="0" smtClean="0">
                <a:solidFill>
                  <a:srgbClr val="FF0000"/>
                </a:solidFill>
              </a:rPr>
              <a:t>EARN INTEREST </a:t>
            </a:r>
            <a:r>
              <a:rPr lang="en-US" sz="2700" b="1" dirty="0">
                <a:solidFill>
                  <a:srgbClr val="FF0000"/>
                </a:solidFill>
              </a:rPr>
              <a:t>on the </a:t>
            </a:r>
            <a:r>
              <a:rPr lang="en-US" sz="2700" b="1" dirty="0" smtClean="0">
                <a:solidFill>
                  <a:srgbClr val="FF0000"/>
                </a:solidFill>
              </a:rPr>
              <a:t>PRINCIPAL, </a:t>
            </a:r>
            <a:r>
              <a:rPr lang="en-US" sz="2700" b="1" dirty="0">
                <a:solidFill>
                  <a:srgbClr val="FF0000"/>
                </a:solidFill>
              </a:rPr>
              <a:t>or original amount in the account for a given term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Little </a:t>
            </a:r>
            <a:r>
              <a:rPr lang="en-US" sz="2700" b="1" dirty="0" smtClean="0">
                <a:solidFill>
                  <a:srgbClr val="FF0000"/>
                </a:solidFill>
              </a:rPr>
              <a:t>RISK for </a:t>
            </a:r>
            <a:r>
              <a:rPr lang="en-US" sz="2700" b="1" dirty="0">
                <a:solidFill>
                  <a:srgbClr val="FF0000"/>
                </a:solidFill>
              </a:rPr>
              <a:t>losing your money because it is </a:t>
            </a:r>
            <a:r>
              <a:rPr lang="en-US" sz="2700" b="1" dirty="0" smtClean="0">
                <a:solidFill>
                  <a:srgbClr val="FF0000"/>
                </a:solidFill>
              </a:rPr>
              <a:t>INSURED by </a:t>
            </a:r>
            <a:r>
              <a:rPr lang="en-US" sz="2700" b="1" dirty="0">
                <a:solidFill>
                  <a:srgbClr val="FF0000"/>
                </a:solidFill>
              </a:rPr>
              <a:t>the government (the F</a:t>
            </a:r>
            <a:r>
              <a:rPr lang="en-US" sz="2700" b="1" dirty="0" smtClean="0">
                <a:solidFill>
                  <a:srgbClr val="FF0000"/>
                </a:solidFill>
              </a:rPr>
              <a:t>___________ </a:t>
            </a:r>
            <a:r>
              <a:rPr lang="en-US" sz="2700" b="1" dirty="0">
                <a:solidFill>
                  <a:srgbClr val="FF0000"/>
                </a:solidFill>
              </a:rPr>
              <a:t>D</a:t>
            </a:r>
            <a:r>
              <a:rPr lang="en-US" sz="2700" b="1" dirty="0" smtClean="0">
                <a:solidFill>
                  <a:srgbClr val="FF0000"/>
                </a:solidFill>
              </a:rPr>
              <a:t>____________ </a:t>
            </a:r>
            <a:r>
              <a:rPr lang="en-US" sz="2700" b="1" dirty="0">
                <a:solidFill>
                  <a:srgbClr val="FF0000"/>
                </a:solidFill>
              </a:rPr>
              <a:t>I</a:t>
            </a:r>
            <a:r>
              <a:rPr lang="en-US" sz="2700" b="1" dirty="0" smtClean="0">
                <a:solidFill>
                  <a:srgbClr val="FF0000"/>
                </a:solidFill>
              </a:rPr>
              <a:t>_______________ CORPORATION, </a:t>
            </a:r>
            <a:r>
              <a:rPr lang="en-US" sz="2700" b="1" dirty="0">
                <a:solidFill>
                  <a:srgbClr val="FF0000"/>
                </a:solidFill>
              </a:rPr>
              <a:t>or FDIC)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Low </a:t>
            </a:r>
            <a:r>
              <a:rPr lang="en-US" sz="2700" b="1" dirty="0" smtClean="0">
                <a:solidFill>
                  <a:srgbClr val="FF0000"/>
                </a:solidFill>
              </a:rPr>
              <a:t>RETURN, </a:t>
            </a:r>
            <a:r>
              <a:rPr lang="en-US" sz="2700" b="1" dirty="0">
                <a:solidFill>
                  <a:srgbClr val="FF0000"/>
                </a:solidFill>
              </a:rPr>
              <a:t>or low interest rates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1"/>
                </a:solidFill>
              </a:rPr>
              <a:t>DESPOSITORS </a:t>
            </a:r>
            <a:r>
              <a:rPr lang="en-US" sz="2700" b="1" dirty="0">
                <a:solidFill>
                  <a:schemeClr val="bg1"/>
                </a:solidFill>
              </a:rPr>
              <a:t>have quick </a:t>
            </a:r>
            <a:r>
              <a:rPr lang="en-US" sz="2700" b="1" dirty="0" smtClean="0">
                <a:solidFill>
                  <a:schemeClr val="bg1"/>
                </a:solidFill>
              </a:rPr>
              <a:t>ACCESS to </a:t>
            </a:r>
            <a:r>
              <a:rPr lang="en-US" sz="2700" b="1" dirty="0">
                <a:solidFill>
                  <a:schemeClr val="bg1"/>
                </a:solidFill>
              </a:rPr>
              <a:t>their </a:t>
            </a:r>
            <a:r>
              <a:rPr lang="en-US" sz="2700" b="1" dirty="0" smtClean="0">
                <a:solidFill>
                  <a:schemeClr val="bg1"/>
                </a:solidFill>
              </a:rPr>
              <a:t>money</a:t>
            </a:r>
            <a:endParaRPr lang="en-U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43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6817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7.4: TYPES OF SAVINGS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9395"/>
            <a:ext cx="12192000" cy="6378606"/>
          </a:xfrm>
        </p:spPr>
        <p:txBody>
          <a:bodyPr anchor="t">
            <a:noAutofit/>
          </a:bodyPr>
          <a:lstStyle/>
          <a:p>
            <a:pPr lvl="0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Checking accounts</a:t>
            </a:r>
            <a:r>
              <a:rPr lang="en-US" sz="2700" b="1" dirty="0">
                <a:solidFill>
                  <a:schemeClr val="bg1"/>
                </a:solidFill>
              </a:rPr>
              <a:t>: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Account in which you can DEPOSIT or WITHDRAW money at any time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You </a:t>
            </a:r>
            <a:r>
              <a:rPr lang="en-US" sz="2700" b="1" dirty="0">
                <a:solidFill>
                  <a:srgbClr val="FF0000"/>
                </a:solidFill>
              </a:rPr>
              <a:t>can withdraw funds from your checking account by writing a c________, using a d_______ CARD, or withdrawing cash from AUTOMATIC TELLER MACHINE (ATMs</a:t>
            </a:r>
            <a:r>
              <a:rPr lang="en-US" sz="2700" b="1" dirty="0" smtClean="0">
                <a:solidFill>
                  <a:srgbClr val="FF0000"/>
                </a:solidFill>
              </a:rPr>
              <a:t>)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1"/>
                </a:solidFill>
              </a:rPr>
              <a:t>You </a:t>
            </a:r>
            <a:r>
              <a:rPr lang="en-US" sz="2700" b="1" dirty="0">
                <a:solidFill>
                  <a:schemeClr val="bg1"/>
                </a:solidFill>
              </a:rPr>
              <a:t>should be careful not to write checks that </a:t>
            </a:r>
            <a:r>
              <a:rPr lang="en-US" sz="2700" b="1" dirty="0">
                <a:solidFill>
                  <a:srgbClr val="FF0000"/>
                </a:solidFill>
              </a:rPr>
              <a:t>“b________,” or </a:t>
            </a:r>
            <a:r>
              <a:rPr lang="en-US" sz="2700" b="1" dirty="0" smtClean="0">
                <a:solidFill>
                  <a:srgbClr val="FF0000"/>
                </a:solidFill>
              </a:rPr>
              <a:t>EXCEED the </a:t>
            </a:r>
            <a:r>
              <a:rPr lang="en-US" sz="2700" b="1" dirty="0">
                <a:solidFill>
                  <a:srgbClr val="FF0000"/>
                </a:solidFill>
              </a:rPr>
              <a:t>amount of money in your checking account which usually involve an o_______________ </a:t>
            </a:r>
            <a:r>
              <a:rPr lang="en-US" sz="2700" b="1" dirty="0" smtClean="0">
                <a:solidFill>
                  <a:srgbClr val="FF0000"/>
                </a:solidFill>
              </a:rPr>
              <a:t>FEE</a:t>
            </a:r>
            <a:endParaRPr lang="en-US" sz="2700" b="1" dirty="0">
              <a:solidFill>
                <a:srgbClr val="FF0000"/>
              </a:solidFill>
            </a:endParaRP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May charge f______ on a </a:t>
            </a:r>
            <a:r>
              <a:rPr lang="en-US" sz="2700" b="1" dirty="0" smtClean="0">
                <a:solidFill>
                  <a:schemeClr val="bg1"/>
                </a:solidFill>
              </a:rPr>
              <a:t>MONTHLY or per-CHECK </a:t>
            </a:r>
            <a:r>
              <a:rPr lang="en-US" sz="2700" b="1" dirty="0">
                <a:solidFill>
                  <a:schemeClr val="bg1"/>
                </a:solidFill>
              </a:rPr>
              <a:t>basis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Money can be </a:t>
            </a:r>
            <a:r>
              <a:rPr lang="en-US" sz="2700" b="1" dirty="0" smtClean="0">
                <a:solidFill>
                  <a:schemeClr val="bg1"/>
                </a:solidFill>
              </a:rPr>
              <a:t>TRANSFERRED into </a:t>
            </a:r>
            <a:r>
              <a:rPr lang="en-US" sz="2700" b="1" dirty="0">
                <a:solidFill>
                  <a:schemeClr val="bg1"/>
                </a:solidFill>
              </a:rPr>
              <a:t>and out of </a:t>
            </a:r>
            <a:r>
              <a:rPr lang="en-US" sz="2700" b="1" dirty="0" smtClean="0">
                <a:solidFill>
                  <a:schemeClr val="bg1"/>
                </a:solidFill>
              </a:rPr>
              <a:t>SAVINGS and CHECKING </a:t>
            </a:r>
            <a:r>
              <a:rPr lang="en-US" sz="2700" b="1" dirty="0">
                <a:solidFill>
                  <a:schemeClr val="bg1"/>
                </a:solidFill>
              </a:rPr>
              <a:t>accounts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D________ d__________: Your employer can deposit your p___________ into an account you designate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Usually earn little or no </a:t>
            </a:r>
            <a:r>
              <a:rPr lang="en-US" sz="2700" b="1" dirty="0" err="1">
                <a:solidFill>
                  <a:schemeClr val="bg1"/>
                </a:solidFill>
              </a:rPr>
              <a:t>i</a:t>
            </a:r>
            <a:r>
              <a:rPr lang="en-US" sz="2700" b="1" dirty="0">
                <a:solidFill>
                  <a:schemeClr val="bg1"/>
                </a:solidFill>
              </a:rPr>
              <a:t>______________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Low r__________, or low interest rates (insured by the _________)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1"/>
                </a:solidFill>
              </a:rPr>
              <a:t>DESPOSITORS </a:t>
            </a:r>
            <a:r>
              <a:rPr lang="en-US" sz="2700" b="1" dirty="0">
                <a:solidFill>
                  <a:schemeClr val="bg1"/>
                </a:solidFill>
              </a:rPr>
              <a:t>have quick </a:t>
            </a:r>
            <a:r>
              <a:rPr lang="en-US" sz="2700" b="1" dirty="0" smtClean="0">
                <a:solidFill>
                  <a:schemeClr val="bg1"/>
                </a:solidFill>
              </a:rPr>
              <a:t>ACCESS to </a:t>
            </a:r>
            <a:r>
              <a:rPr lang="en-US" sz="2700" b="1" dirty="0">
                <a:solidFill>
                  <a:schemeClr val="bg1"/>
                </a:solidFill>
              </a:rPr>
              <a:t>their </a:t>
            </a:r>
            <a:r>
              <a:rPr lang="en-US" sz="2700" b="1" dirty="0" smtClean="0">
                <a:solidFill>
                  <a:schemeClr val="bg1"/>
                </a:solidFill>
              </a:rPr>
              <a:t>money</a:t>
            </a:r>
          </a:p>
        </p:txBody>
      </p:sp>
    </p:spTree>
    <p:extLst>
      <p:ext uri="{BB962C8B-B14F-4D97-AF65-F5344CB8AC3E}">
        <p14:creationId xmlns:p14="http://schemas.microsoft.com/office/powerpoint/2010/main" val="36403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7939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7.4: TYPES OF SAVINGS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2425"/>
            <a:ext cx="12192000" cy="6505576"/>
          </a:xfrm>
        </p:spPr>
        <p:txBody>
          <a:bodyPr anchor="t">
            <a:noAutofit/>
          </a:bodyPr>
          <a:lstStyle/>
          <a:p>
            <a:pPr lvl="0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FF0000"/>
                </a:solidFill>
              </a:rPr>
              <a:t>Money Market Accounts: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chemeClr val="bg1"/>
                </a:solidFill>
              </a:rPr>
              <a:t>Similar to c___________ accounts in that you can write checks, but usually only for LARGER amounts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FF0000"/>
                </a:solidFill>
              </a:rPr>
              <a:t>Usually requires a high MINIMUM balance (at least $1,000)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chemeClr val="bg1"/>
                </a:solidFill>
              </a:rPr>
              <a:t>Because bank has access to more of your money, it </a:t>
            </a:r>
            <a:r>
              <a:rPr lang="en-US" sz="2600" b="1" dirty="0" smtClean="0">
                <a:solidFill>
                  <a:srgbClr val="FF0000"/>
                </a:solidFill>
              </a:rPr>
              <a:t>pays h________ INTEREST than regular SAVINGS accounts</a:t>
            </a:r>
          </a:p>
          <a:p>
            <a:pPr lvl="0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FF0000"/>
                </a:solidFill>
              </a:rPr>
              <a:t>Certificates of Deposit (CDs):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chemeClr val="bg1"/>
                </a:solidFill>
              </a:rPr>
              <a:t>Depositor agrees to </a:t>
            </a:r>
            <a:r>
              <a:rPr lang="en-US" sz="2600" b="1" dirty="0" smtClean="0">
                <a:solidFill>
                  <a:srgbClr val="FF0000"/>
                </a:solidFill>
              </a:rPr>
              <a:t>keep a sum of money with a bank or other financial institution for a CERTAIN AMOUNT of time</a:t>
            </a:r>
            <a:r>
              <a:rPr lang="en-US" sz="2600" b="1" dirty="0" smtClean="0">
                <a:solidFill>
                  <a:schemeClr val="bg1"/>
                </a:solidFill>
              </a:rPr>
              <a:t>, usually for at least a y______, but range from __ months to ___ years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FF0000"/>
                </a:solidFill>
              </a:rPr>
              <a:t>Because the bank has access to your money for a GUARANTEED amount of time, you are guaranteed h________ INTEREST than regular SAVINGS accounts</a:t>
            </a:r>
          </a:p>
          <a:p>
            <a:pPr lvl="0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FF0000"/>
                </a:solidFill>
              </a:rPr>
              <a:t>Even though savings, checking, money market, &amp; CD accounts are considered investments, because r______ of losing your money is low, r_________ is also low</a:t>
            </a:r>
          </a:p>
          <a:p>
            <a:pPr lvl="0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FF0000"/>
                </a:solidFill>
              </a:rPr>
              <a:t>STOCKS, BONDS, &amp; MUTUAL FUNDS have higher rates of RETURN but also higher RISKS that you could lose your money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3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7939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7.4: TYPES OF INVESTMENTS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2425"/>
            <a:ext cx="12192000" cy="6505576"/>
          </a:xfrm>
        </p:spPr>
        <p:txBody>
          <a:bodyPr anchor="t">
            <a:noAutofit/>
          </a:bodyPr>
          <a:lstStyle/>
          <a:p>
            <a:pPr lvl="0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Stocks</a:t>
            </a:r>
            <a:r>
              <a:rPr lang="en-US" sz="2700" b="1" dirty="0">
                <a:solidFill>
                  <a:schemeClr val="bg1"/>
                </a:solidFill>
              </a:rPr>
              <a:t>: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When you buy stocks, you are buying </a:t>
            </a:r>
            <a:r>
              <a:rPr lang="en-US" sz="2700" b="1" dirty="0" smtClean="0">
                <a:solidFill>
                  <a:srgbClr val="FF0000"/>
                </a:solidFill>
              </a:rPr>
              <a:t>PARTIAL o______________ </a:t>
            </a:r>
            <a:r>
              <a:rPr lang="en-US" sz="2700" b="1" dirty="0">
                <a:solidFill>
                  <a:srgbClr val="FF0000"/>
                </a:solidFill>
              </a:rPr>
              <a:t>in a company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If the value of the company </a:t>
            </a:r>
            <a:r>
              <a:rPr lang="en-US" sz="2700" b="1" dirty="0" smtClean="0">
                <a:solidFill>
                  <a:schemeClr val="bg1"/>
                </a:solidFill>
              </a:rPr>
              <a:t>INCREASES, </a:t>
            </a:r>
            <a:r>
              <a:rPr lang="en-US" sz="2700" b="1" dirty="0">
                <a:solidFill>
                  <a:schemeClr val="bg1"/>
                </a:solidFill>
              </a:rPr>
              <a:t>so will your investment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You can sell your </a:t>
            </a:r>
            <a:r>
              <a:rPr lang="en-US" sz="2700" b="1" dirty="0" smtClean="0">
                <a:solidFill>
                  <a:schemeClr val="bg1"/>
                </a:solidFill>
              </a:rPr>
              <a:t>SHARES in </a:t>
            </a:r>
            <a:r>
              <a:rPr lang="en-US" sz="2700" b="1" dirty="0">
                <a:solidFill>
                  <a:schemeClr val="bg1"/>
                </a:solidFill>
              </a:rPr>
              <a:t>the company at any time:</a:t>
            </a:r>
          </a:p>
          <a:p>
            <a:pPr lvl="2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If </a:t>
            </a:r>
            <a:r>
              <a:rPr lang="en-US" sz="2700" b="1" dirty="0" smtClean="0">
                <a:solidFill>
                  <a:srgbClr val="FF0000"/>
                </a:solidFill>
              </a:rPr>
              <a:t>value </a:t>
            </a:r>
            <a:r>
              <a:rPr lang="en-US" sz="2700" b="1" dirty="0">
                <a:solidFill>
                  <a:srgbClr val="FF0000"/>
                </a:solidFill>
              </a:rPr>
              <a:t>of each share has </a:t>
            </a:r>
            <a:r>
              <a:rPr lang="en-US" sz="2700" b="1" dirty="0" smtClean="0">
                <a:solidFill>
                  <a:srgbClr val="FF0000"/>
                </a:solidFill>
              </a:rPr>
              <a:t>INCREASED from </a:t>
            </a:r>
            <a:r>
              <a:rPr lang="en-US" sz="2700" b="1" dirty="0">
                <a:solidFill>
                  <a:srgbClr val="FF0000"/>
                </a:solidFill>
              </a:rPr>
              <a:t>the price per share for which you originally bought it, the value of your investment will </a:t>
            </a:r>
            <a:r>
              <a:rPr lang="en-US" sz="2700" b="1" dirty="0" err="1">
                <a:solidFill>
                  <a:srgbClr val="FF0000"/>
                </a:solidFill>
              </a:rPr>
              <a:t>i</a:t>
            </a:r>
            <a:r>
              <a:rPr lang="en-US" sz="2700" b="1" dirty="0">
                <a:solidFill>
                  <a:srgbClr val="FF0000"/>
                </a:solidFill>
              </a:rPr>
              <a:t>_____________</a:t>
            </a:r>
          </a:p>
          <a:p>
            <a:pPr lvl="2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If </a:t>
            </a:r>
            <a:r>
              <a:rPr lang="en-US" sz="2700" b="1" dirty="0" smtClean="0">
                <a:solidFill>
                  <a:srgbClr val="FF0000"/>
                </a:solidFill>
              </a:rPr>
              <a:t>value </a:t>
            </a:r>
            <a:r>
              <a:rPr lang="en-US" sz="2700" b="1" dirty="0">
                <a:solidFill>
                  <a:srgbClr val="FF0000"/>
                </a:solidFill>
              </a:rPr>
              <a:t>of each share has </a:t>
            </a:r>
            <a:r>
              <a:rPr lang="en-US" sz="2700" b="1" dirty="0" smtClean="0">
                <a:solidFill>
                  <a:srgbClr val="FF0000"/>
                </a:solidFill>
              </a:rPr>
              <a:t>DECREASED from </a:t>
            </a:r>
            <a:r>
              <a:rPr lang="en-US" sz="2700" b="1" dirty="0">
                <a:solidFill>
                  <a:srgbClr val="FF0000"/>
                </a:solidFill>
              </a:rPr>
              <a:t>the price per share for which you originally bought it, the value of your investment will d_____________ 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0000"/>
                </a:solidFill>
              </a:rPr>
              <a:t>HIGHER </a:t>
            </a:r>
            <a:r>
              <a:rPr lang="en-US" sz="2700" b="1" dirty="0">
                <a:solidFill>
                  <a:srgbClr val="FF0000"/>
                </a:solidFill>
              </a:rPr>
              <a:t>r_______ because there is no guarantee that if the company goes o___ of b___________, you could l_____ your </a:t>
            </a:r>
            <a:r>
              <a:rPr lang="en-US" sz="2700" b="1" dirty="0" smtClean="0">
                <a:solidFill>
                  <a:srgbClr val="FF0000"/>
                </a:solidFill>
              </a:rPr>
              <a:t>ENTIRE INVESTMENT</a:t>
            </a:r>
            <a:endParaRPr lang="en-US" sz="2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5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7939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7.4: TYPES OF INVESTMENTS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2425"/>
            <a:ext cx="12192000" cy="6505576"/>
          </a:xfrm>
        </p:spPr>
        <p:txBody>
          <a:bodyPr anchor="t">
            <a:noAutofit/>
          </a:bodyPr>
          <a:lstStyle/>
          <a:p>
            <a:pPr lvl="0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1"/>
                </a:solidFill>
              </a:rPr>
              <a:t>Bonds</a:t>
            </a:r>
            <a:r>
              <a:rPr lang="en-US" sz="2700" b="1" dirty="0">
                <a:solidFill>
                  <a:schemeClr val="bg1"/>
                </a:solidFill>
              </a:rPr>
              <a:t>: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Two types: </a:t>
            </a:r>
            <a:r>
              <a:rPr lang="en-US" sz="2700" b="1" dirty="0" smtClean="0">
                <a:solidFill>
                  <a:schemeClr val="bg1"/>
                </a:solidFill>
              </a:rPr>
              <a:t>COPORATE &amp; GOVERNMENT bonds</a:t>
            </a:r>
            <a:endParaRPr lang="en-US" sz="2700" b="1" dirty="0">
              <a:solidFill>
                <a:schemeClr val="bg1"/>
              </a:solidFill>
            </a:endParaRP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Instead of partial ownership, when an investor purchases a </a:t>
            </a:r>
            <a:r>
              <a:rPr lang="en-US" sz="2700" b="1" dirty="0" smtClean="0">
                <a:solidFill>
                  <a:schemeClr val="bg1"/>
                </a:solidFill>
              </a:rPr>
              <a:t>BOND, </a:t>
            </a:r>
            <a:r>
              <a:rPr lang="en-US" sz="2700" b="1" dirty="0">
                <a:solidFill>
                  <a:schemeClr val="bg1"/>
                </a:solidFill>
              </a:rPr>
              <a:t>they are l___________ money to a company or government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Company bonds</a:t>
            </a:r>
            <a:r>
              <a:rPr lang="en-US" sz="2700" b="1" dirty="0">
                <a:solidFill>
                  <a:schemeClr val="bg1"/>
                </a:solidFill>
              </a:rPr>
              <a:t>:</a:t>
            </a:r>
          </a:p>
          <a:p>
            <a:pPr lvl="2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Companies </a:t>
            </a:r>
            <a:r>
              <a:rPr lang="en-US" sz="2700" b="1" dirty="0" smtClean="0">
                <a:solidFill>
                  <a:srgbClr val="FF0000"/>
                </a:solidFill>
              </a:rPr>
              <a:t>ISSUE bonds </a:t>
            </a:r>
            <a:r>
              <a:rPr lang="en-US" sz="2700" b="1" dirty="0">
                <a:solidFill>
                  <a:srgbClr val="FF0000"/>
                </a:solidFill>
              </a:rPr>
              <a:t>to </a:t>
            </a:r>
            <a:r>
              <a:rPr lang="en-US" sz="2700" b="1" dirty="0" smtClean="0">
                <a:solidFill>
                  <a:srgbClr val="FF0000"/>
                </a:solidFill>
              </a:rPr>
              <a:t>RAISE money </a:t>
            </a:r>
            <a:r>
              <a:rPr lang="en-US" sz="2700" b="1" dirty="0">
                <a:solidFill>
                  <a:srgbClr val="FF0000"/>
                </a:solidFill>
              </a:rPr>
              <a:t>for </a:t>
            </a:r>
            <a:r>
              <a:rPr lang="en-US" sz="2700" b="1" dirty="0" smtClean="0">
                <a:solidFill>
                  <a:srgbClr val="FF0000"/>
                </a:solidFill>
              </a:rPr>
              <a:t>NEW EQUIPMENT, RESEARCH, </a:t>
            </a:r>
            <a:r>
              <a:rPr lang="en-US" sz="2700" b="1" dirty="0">
                <a:solidFill>
                  <a:srgbClr val="FF0000"/>
                </a:solidFill>
              </a:rPr>
              <a:t>or to otherwise expand </a:t>
            </a:r>
            <a:r>
              <a:rPr lang="en-US" sz="2700" b="1" dirty="0" smtClean="0">
                <a:solidFill>
                  <a:srgbClr val="FF0000"/>
                </a:solidFill>
              </a:rPr>
              <a:t>BUSINESS OPERATIONS</a:t>
            </a:r>
            <a:endParaRPr lang="en-US" sz="2700" b="1" dirty="0">
              <a:solidFill>
                <a:srgbClr val="FF0000"/>
              </a:solidFill>
            </a:endParaRPr>
          </a:p>
          <a:p>
            <a:pPr lvl="2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0000"/>
                </a:solidFill>
              </a:rPr>
              <a:t>BONDHOLDERS </a:t>
            </a:r>
            <a:r>
              <a:rPr lang="en-US" sz="2700" b="1" dirty="0">
                <a:solidFill>
                  <a:srgbClr val="FF0000"/>
                </a:solidFill>
              </a:rPr>
              <a:t>receive regular </a:t>
            </a:r>
            <a:r>
              <a:rPr lang="en-US" sz="2700" b="1" dirty="0" smtClean="0">
                <a:solidFill>
                  <a:srgbClr val="FF0000"/>
                </a:solidFill>
              </a:rPr>
              <a:t>INTEREST payments </a:t>
            </a:r>
            <a:r>
              <a:rPr lang="en-US" sz="2700" b="1" dirty="0">
                <a:solidFill>
                  <a:srgbClr val="FF0000"/>
                </a:solidFill>
              </a:rPr>
              <a:t>over </a:t>
            </a:r>
            <a:r>
              <a:rPr lang="en-US" sz="2700" b="1" dirty="0" smtClean="0">
                <a:solidFill>
                  <a:srgbClr val="FF0000"/>
                </a:solidFill>
              </a:rPr>
              <a:t>a SET NUMBER of </a:t>
            </a:r>
            <a:r>
              <a:rPr lang="en-US" sz="2700" b="1" dirty="0">
                <a:solidFill>
                  <a:srgbClr val="FF0000"/>
                </a:solidFill>
              </a:rPr>
              <a:t>years</a:t>
            </a:r>
          </a:p>
          <a:p>
            <a:pPr lvl="2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0000"/>
                </a:solidFill>
              </a:rPr>
              <a:t>BONDHOLDERS then </a:t>
            </a:r>
            <a:r>
              <a:rPr lang="en-US" sz="2700" b="1" dirty="0">
                <a:solidFill>
                  <a:srgbClr val="FF0000"/>
                </a:solidFill>
              </a:rPr>
              <a:t>receive original amount (p</a:t>
            </a:r>
            <a:r>
              <a:rPr lang="en-US" sz="2700" b="1" dirty="0" smtClean="0">
                <a:solidFill>
                  <a:srgbClr val="FF0000"/>
                </a:solidFill>
              </a:rPr>
              <a:t>____________) </a:t>
            </a:r>
            <a:r>
              <a:rPr lang="en-US" sz="2700" b="1" dirty="0">
                <a:solidFill>
                  <a:srgbClr val="FF0000"/>
                </a:solidFill>
              </a:rPr>
              <a:t>of the bond when it </a:t>
            </a:r>
            <a:r>
              <a:rPr lang="en-US" sz="2700" b="1" dirty="0" smtClean="0">
                <a:solidFill>
                  <a:srgbClr val="FF0000"/>
                </a:solidFill>
              </a:rPr>
              <a:t>MATURES</a:t>
            </a:r>
            <a:endParaRPr lang="en-US" sz="2700" b="1" dirty="0">
              <a:solidFill>
                <a:srgbClr val="FF0000"/>
              </a:solidFill>
            </a:endParaRPr>
          </a:p>
          <a:p>
            <a:pPr lvl="2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Higher r______: that the company could become unable to pay you your </a:t>
            </a:r>
            <a:r>
              <a:rPr lang="en-US" sz="2700" b="1" dirty="0" smtClean="0">
                <a:solidFill>
                  <a:schemeClr val="bg1"/>
                </a:solidFill>
              </a:rPr>
              <a:t>INTEREST </a:t>
            </a:r>
            <a:r>
              <a:rPr lang="en-US" sz="2700" b="1" dirty="0">
                <a:solidFill>
                  <a:schemeClr val="bg1"/>
                </a:solidFill>
              </a:rPr>
              <a:t>or make </a:t>
            </a:r>
            <a:r>
              <a:rPr lang="en-US" sz="2700" b="1" dirty="0" smtClean="0">
                <a:solidFill>
                  <a:schemeClr val="bg1"/>
                </a:solidFill>
              </a:rPr>
              <a:t>FINAL REPAYMENT of </a:t>
            </a:r>
            <a:r>
              <a:rPr lang="en-US" sz="2700" b="1" dirty="0">
                <a:solidFill>
                  <a:schemeClr val="bg1"/>
                </a:solidFill>
              </a:rPr>
              <a:t>the </a:t>
            </a:r>
            <a:r>
              <a:rPr lang="en-US" sz="2700" b="1" dirty="0" smtClean="0">
                <a:solidFill>
                  <a:schemeClr val="bg1"/>
                </a:solidFill>
              </a:rPr>
              <a:t>PRINCIPAL</a:t>
            </a:r>
            <a:endParaRPr lang="en-US" sz="2700" b="1" dirty="0">
              <a:solidFill>
                <a:schemeClr val="bg1"/>
              </a:solidFill>
            </a:endParaRPr>
          </a:p>
          <a:p>
            <a:pPr lvl="2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Because of </a:t>
            </a:r>
            <a:r>
              <a:rPr lang="en-US" sz="2700" b="1" dirty="0" smtClean="0">
                <a:solidFill>
                  <a:srgbClr val="FF0000"/>
                </a:solidFill>
              </a:rPr>
              <a:t>higher </a:t>
            </a:r>
            <a:r>
              <a:rPr lang="en-US" sz="2700" b="1" dirty="0">
                <a:solidFill>
                  <a:srgbClr val="FF0000"/>
                </a:solidFill>
              </a:rPr>
              <a:t>r</a:t>
            </a:r>
            <a:r>
              <a:rPr lang="en-US" sz="2700" b="1" dirty="0" smtClean="0">
                <a:solidFill>
                  <a:srgbClr val="FF0000"/>
                </a:solidFill>
              </a:rPr>
              <a:t>_______, </a:t>
            </a:r>
            <a:r>
              <a:rPr lang="en-US" sz="2700" b="1" dirty="0">
                <a:solidFill>
                  <a:srgbClr val="FF0000"/>
                </a:solidFill>
              </a:rPr>
              <a:t>bondholders receive higher </a:t>
            </a:r>
            <a:r>
              <a:rPr lang="en-US" sz="2700" b="1" dirty="0" smtClean="0">
                <a:solidFill>
                  <a:srgbClr val="FF0000"/>
                </a:solidFill>
              </a:rPr>
              <a:t>INTEREST rates</a:t>
            </a:r>
            <a:endParaRPr lang="en-US" sz="2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1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7939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7.4: TYPES OF INVESTMENTS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2425"/>
            <a:ext cx="12192000" cy="6505576"/>
          </a:xfrm>
        </p:spPr>
        <p:txBody>
          <a:bodyPr anchor="t">
            <a:noAutofit/>
          </a:bodyPr>
          <a:lstStyle/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0000"/>
                </a:solidFill>
              </a:rPr>
              <a:t>Government </a:t>
            </a:r>
            <a:r>
              <a:rPr lang="en-US" sz="2700" b="1" dirty="0">
                <a:solidFill>
                  <a:srgbClr val="FF0000"/>
                </a:solidFill>
              </a:rPr>
              <a:t>bonds</a:t>
            </a:r>
            <a:r>
              <a:rPr lang="en-US" sz="2700" b="1" dirty="0">
                <a:solidFill>
                  <a:schemeClr val="bg1"/>
                </a:solidFill>
              </a:rPr>
              <a:t>:</a:t>
            </a:r>
          </a:p>
          <a:p>
            <a:pPr lvl="2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F___________, s_______, &amp; </a:t>
            </a:r>
            <a:r>
              <a:rPr lang="en-US" sz="2700" b="1" dirty="0" smtClean="0">
                <a:solidFill>
                  <a:srgbClr val="FF0000"/>
                </a:solidFill>
              </a:rPr>
              <a:t>LOCAL governments </a:t>
            </a:r>
            <a:r>
              <a:rPr lang="en-US" sz="2700" b="1" dirty="0">
                <a:solidFill>
                  <a:srgbClr val="FF0000"/>
                </a:solidFill>
              </a:rPr>
              <a:t>also issue bonds</a:t>
            </a:r>
          </a:p>
          <a:p>
            <a:pPr lvl="2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Bonds issued by the f_________ government </a:t>
            </a:r>
            <a:r>
              <a:rPr lang="en-US" sz="2700" b="1" dirty="0" smtClean="0">
                <a:solidFill>
                  <a:schemeClr val="bg1"/>
                </a:solidFill>
              </a:rPr>
              <a:t>(TREASURY BILLS or __-BILLS) </a:t>
            </a:r>
            <a:r>
              <a:rPr lang="en-US" sz="2700" b="1" dirty="0">
                <a:solidFill>
                  <a:schemeClr val="bg1"/>
                </a:solidFill>
              </a:rPr>
              <a:t>are considered one of the </a:t>
            </a:r>
            <a:r>
              <a:rPr lang="en-US" sz="2700" b="1" dirty="0">
                <a:solidFill>
                  <a:srgbClr val="FF0000"/>
                </a:solidFill>
              </a:rPr>
              <a:t>s_________ investments because they are </a:t>
            </a:r>
            <a:r>
              <a:rPr lang="en-US" sz="2700" b="1" dirty="0" smtClean="0">
                <a:solidFill>
                  <a:srgbClr val="FF0000"/>
                </a:solidFill>
              </a:rPr>
              <a:t>BACKED by </a:t>
            </a:r>
            <a:r>
              <a:rPr lang="en-US" sz="2700" b="1" dirty="0">
                <a:solidFill>
                  <a:srgbClr val="FF0000"/>
                </a:solidFill>
              </a:rPr>
              <a:t>the </a:t>
            </a:r>
            <a:r>
              <a:rPr lang="en-US" sz="2700" b="1" dirty="0" smtClean="0">
                <a:solidFill>
                  <a:srgbClr val="FF0000"/>
                </a:solidFill>
              </a:rPr>
              <a:t>FINANCIAL STRENGTH of </a:t>
            </a:r>
            <a:r>
              <a:rPr lang="en-US" sz="2700" b="1" dirty="0">
                <a:solidFill>
                  <a:srgbClr val="FF0000"/>
                </a:solidFill>
              </a:rPr>
              <a:t>the U.S. government </a:t>
            </a:r>
            <a:r>
              <a:rPr lang="en-US" sz="2700" b="1" dirty="0">
                <a:solidFill>
                  <a:schemeClr val="bg1"/>
                </a:solidFill>
              </a:rPr>
              <a:t>(f_____-f_______ and c______), but usually pay l____ interest rates are a result</a:t>
            </a:r>
          </a:p>
          <a:p>
            <a:pPr lvl="2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Unlike corporate bonds, federal bonds </a:t>
            </a:r>
            <a:r>
              <a:rPr lang="en-US" sz="2700" b="1" dirty="0" smtClean="0">
                <a:solidFill>
                  <a:schemeClr val="bg1"/>
                </a:solidFill>
              </a:rPr>
              <a:t>BUILD IN the </a:t>
            </a:r>
            <a:r>
              <a:rPr lang="en-US" sz="2700" b="1" dirty="0">
                <a:solidFill>
                  <a:schemeClr val="bg1"/>
                </a:solidFill>
              </a:rPr>
              <a:t>interest into the </a:t>
            </a:r>
            <a:r>
              <a:rPr lang="en-US" sz="2700" b="1" dirty="0" smtClean="0">
                <a:solidFill>
                  <a:schemeClr val="bg1"/>
                </a:solidFill>
              </a:rPr>
              <a:t>REDEMPTION price </a:t>
            </a:r>
            <a:r>
              <a:rPr lang="en-US" sz="2700" b="1" dirty="0">
                <a:solidFill>
                  <a:schemeClr val="bg1"/>
                </a:solidFill>
              </a:rPr>
              <a:t>for when the bond </a:t>
            </a:r>
            <a:r>
              <a:rPr lang="en-US" sz="2700" b="1" dirty="0" smtClean="0">
                <a:solidFill>
                  <a:schemeClr val="bg1"/>
                </a:solidFill>
              </a:rPr>
              <a:t>MATURE rather </a:t>
            </a:r>
            <a:r>
              <a:rPr lang="en-US" sz="2700" b="1" dirty="0">
                <a:solidFill>
                  <a:schemeClr val="bg1"/>
                </a:solidFill>
              </a:rPr>
              <a:t>than sending </a:t>
            </a:r>
            <a:r>
              <a:rPr lang="en-US" sz="2700" b="1" dirty="0" smtClean="0">
                <a:solidFill>
                  <a:schemeClr val="bg1"/>
                </a:solidFill>
              </a:rPr>
              <a:t>CHECKS for </a:t>
            </a:r>
            <a:r>
              <a:rPr lang="en-US" sz="2700" b="1" dirty="0">
                <a:solidFill>
                  <a:schemeClr val="bg1"/>
                </a:solidFill>
              </a:rPr>
              <a:t>interest payments</a:t>
            </a:r>
          </a:p>
          <a:p>
            <a:pPr lvl="3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Person buying a savings bond will only pay </a:t>
            </a:r>
            <a:r>
              <a:rPr lang="en-US" sz="2700" b="1" dirty="0" smtClean="0">
                <a:solidFill>
                  <a:srgbClr val="FF0000"/>
                </a:solidFill>
              </a:rPr>
              <a:t>HALF </a:t>
            </a:r>
            <a:r>
              <a:rPr lang="en-US" sz="2700" b="1" dirty="0">
                <a:solidFill>
                  <a:srgbClr val="FF0000"/>
                </a:solidFill>
              </a:rPr>
              <a:t>of the bond’s </a:t>
            </a:r>
            <a:r>
              <a:rPr lang="en-US" sz="2700" b="1" dirty="0" smtClean="0">
                <a:solidFill>
                  <a:srgbClr val="FF0000"/>
                </a:solidFill>
              </a:rPr>
              <a:t>FACE value</a:t>
            </a:r>
            <a:endParaRPr lang="en-US" sz="2700" b="1" dirty="0">
              <a:solidFill>
                <a:srgbClr val="FF0000"/>
              </a:solidFill>
            </a:endParaRPr>
          </a:p>
          <a:p>
            <a:pPr lvl="3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Bond increases in value every </a:t>
            </a:r>
            <a:r>
              <a:rPr lang="en-US" sz="2700" b="1" dirty="0" smtClean="0">
                <a:solidFill>
                  <a:schemeClr val="bg1"/>
                </a:solidFill>
              </a:rPr>
              <a:t>SIX MONTHS</a:t>
            </a:r>
            <a:endParaRPr lang="en-US" sz="2700" b="1" dirty="0">
              <a:solidFill>
                <a:schemeClr val="bg1"/>
              </a:solidFill>
            </a:endParaRPr>
          </a:p>
          <a:p>
            <a:pPr lvl="3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Rule of </a:t>
            </a:r>
            <a:r>
              <a:rPr lang="en-US" sz="2700" b="1" dirty="0" smtClean="0">
                <a:solidFill>
                  <a:schemeClr val="bg1"/>
                </a:solidFill>
              </a:rPr>
              <a:t>72: </a:t>
            </a:r>
            <a:r>
              <a:rPr lang="en-US" sz="2700" b="1" dirty="0">
                <a:solidFill>
                  <a:schemeClr val="bg1"/>
                </a:solidFill>
              </a:rPr>
              <a:t>To find the amount of time it takes the bond to mature, take </a:t>
            </a:r>
            <a:r>
              <a:rPr lang="en-US" sz="2700" b="1" dirty="0" smtClean="0">
                <a:solidFill>
                  <a:schemeClr val="bg1"/>
                </a:solidFill>
              </a:rPr>
              <a:t>72 </a:t>
            </a:r>
            <a:r>
              <a:rPr lang="en-US" sz="2700" b="1" dirty="0">
                <a:solidFill>
                  <a:schemeClr val="bg1"/>
                </a:solidFill>
              </a:rPr>
              <a:t>and </a:t>
            </a:r>
            <a:r>
              <a:rPr lang="en-US" sz="2700" b="1" dirty="0" smtClean="0">
                <a:solidFill>
                  <a:schemeClr val="bg1"/>
                </a:solidFill>
              </a:rPr>
              <a:t>DIVIDE it </a:t>
            </a:r>
            <a:r>
              <a:rPr lang="en-US" sz="2700" b="1" dirty="0">
                <a:solidFill>
                  <a:schemeClr val="bg1"/>
                </a:solidFill>
              </a:rPr>
              <a:t>by the </a:t>
            </a:r>
            <a:r>
              <a:rPr lang="en-US" sz="2700" b="1" dirty="0" smtClean="0">
                <a:solidFill>
                  <a:schemeClr val="bg1"/>
                </a:solidFill>
              </a:rPr>
              <a:t>PERCENTAGE interest </a:t>
            </a:r>
            <a:r>
              <a:rPr lang="en-US" sz="2700" b="1" dirty="0">
                <a:solidFill>
                  <a:schemeClr val="bg1"/>
                </a:solidFill>
              </a:rPr>
              <a:t>rate (ex: a bond with an interest rate of 9% would take ___ years to mature </a:t>
            </a:r>
            <a:r>
              <a:rPr lang="en-US" sz="27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2700" b="1" dirty="0">
                <a:solidFill>
                  <a:schemeClr val="bg1"/>
                </a:solidFill>
              </a:rPr>
              <a:t> 72 / 9 = </a:t>
            </a:r>
            <a:r>
              <a:rPr lang="en-US" sz="2700" b="1" dirty="0" smtClean="0">
                <a:solidFill>
                  <a:schemeClr val="bg1"/>
                </a:solidFill>
              </a:rPr>
              <a:t>___)</a:t>
            </a:r>
          </a:p>
        </p:txBody>
      </p:sp>
    </p:spTree>
    <p:extLst>
      <p:ext uri="{BB962C8B-B14F-4D97-AF65-F5344CB8AC3E}">
        <p14:creationId xmlns:p14="http://schemas.microsoft.com/office/powerpoint/2010/main" val="407057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7939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7.4: TYPES OF INVESTMENTS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2425"/>
            <a:ext cx="12192000" cy="6505576"/>
          </a:xfrm>
        </p:spPr>
        <p:txBody>
          <a:bodyPr anchor="t">
            <a:noAutofit/>
          </a:bodyPr>
          <a:lstStyle/>
          <a:p>
            <a:pPr lvl="0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1"/>
                </a:solidFill>
              </a:rPr>
              <a:t>Mutual </a:t>
            </a:r>
            <a:r>
              <a:rPr lang="en-US" sz="2700" b="1" dirty="0">
                <a:solidFill>
                  <a:schemeClr val="bg1"/>
                </a:solidFill>
              </a:rPr>
              <a:t>funds: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0000"/>
                </a:solidFill>
              </a:rPr>
              <a:t>POOLS </a:t>
            </a:r>
            <a:r>
              <a:rPr lang="en-US" sz="2700" b="1" dirty="0">
                <a:solidFill>
                  <a:srgbClr val="FF0000"/>
                </a:solidFill>
              </a:rPr>
              <a:t>of money from many investors that are invested in a </a:t>
            </a:r>
            <a:r>
              <a:rPr lang="en-US" sz="2700" b="1" dirty="0" smtClean="0">
                <a:solidFill>
                  <a:srgbClr val="FF0000"/>
                </a:solidFill>
              </a:rPr>
              <a:t>SELECTION </a:t>
            </a:r>
            <a:r>
              <a:rPr lang="en-US" sz="2700" b="1" dirty="0">
                <a:solidFill>
                  <a:srgbClr val="FF0000"/>
                </a:solidFill>
              </a:rPr>
              <a:t>of </a:t>
            </a:r>
            <a:r>
              <a:rPr lang="en-US" sz="2700" b="1" dirty="0" smtClean="0">
                <a:solidFill>
                  <a:srgbClr val="FF0000"/>
                </a:solidFill>
              </a:rPr>
              <a:t>STOCKS &amp; BONDS picked </a:t>
            </a:r>
            <a:r>
              <a:rPr lang="en-US" sz="2700" b="1" dirty="0">
                <a:solidFill>
                  <a:srgbClr val="FF0000"/>
                </a:solidFill>
              </a:rPr>
              <a:t>by </a:t>
            </a:r>
            <a:r>
              <a:rPr lang="en-US" sz="2700" b="1" dirty="0" smtClean="0">
                <a:solidFill>
                  <a:srgbClr val="FF0000"/>
                </a:solidFill>
              </a:rPr>
              <a:t>FINANCIAL EXPERTS</a:t>
            </a:r>
            <a:endParaRPr lang="en-US" sz="2700" b="1" dirty="0">
              <a:solidFill>
                <a:srgbClr val="FF0000"/>
              </a:solidFill>
            </a:endParaRP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Mutual funds are </a:t>
            </a:r>
            <a:r>
              <a:rPr lang="en-US" sz="2700" b="1" dirty="0" smtClean="0">
                <a:solidFill>
                  <a:srgbClr val="FF0000"/>
                </a:solidFill>
              </a:rPr>
              <a:t>LESS RISKY </a:t>
            </a:r>
            <a:r>
              <a:rPr lang="en-US" sz="2700" b="1" dirty="0">
                <a:solidFill>
                  <a:schemeClr val="bg1"/>
                </a:solidFill>
              </a:rPr>
              <a:t>than investing in </a:t>
            </a:r>
            <a:r>
              <a:rPr lang="en-US" sz="2700" b="1" dirty="0" smtClean="0">
                <a:solidFill>
                  <a:schemeClr val="bg1"/>
                </a:solidFill>
              </a:rPr>
              <a:t>INDIVIDUAL stocks </a:t>
            </a:r>
            <a:r>
              <a:rPr lang="en-US" sz="2700" b="1" dirty="0">
                <a:solidFill>
                  <a:schemeClr val="bg1"/>
                </a:solidFill>
              </a:rPr>
              <a:t>or bonds, because you are </a:t>
            </a:r>
            <a:r>
              <a:rPr lang="en-US" sz="2700" b="1" dirty="0" smtClean="0">
                <a:solidFill>
                  <a:srgbClr val="FF0000"/>
                </a:solidFill>
              </a:rPr>
              <a:t>SPREADING risks </a:t>
            </a:r>
            <a:r>
              <a:rPr lang="en-US" sz="2700" b="1" dirty="0">
                <a:solidFill>
                  <a:srgbClr val="FF0000"/>
                </a:solidFill>
              </a:rPr>
              <a:t>(if one business </a:t>
            </a:r>
            <a:r>
              <a:rPr lang="en-US" sz="2700" b="1" dirty="0" smtClean="0">
                <a:solidFill>
                  <a:srgbClr val="FF0000"/>
                </a:solidFill>
              </a:rPr>
              <a:t>FAILS, </a:t>
            </a:r>
            <a:r>
              <a:rPr lang="en-US" sz="2700" b="1" dirty="0">
                <a:solidFill>
                  <a:srgbClr val="FF0000"/>
                </a:solidFill>
              </a:rPr>
              <a:t>you don’t lose your e_________ investment)</a:t>
            </a:r>
          </a:p>
        </p:txBody>
      </p:sp>
    </p:spTree>
    <p:extLst>
      <p:ext uri="{BB962C8B-B14F-4D97-AF65-F5344CB8AC3E}">
        <p14:creationId xmlns:p14="http://schemas.microsoft.com/office/powerpoint/2010/main" val="23900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584945"/>
          </a:xfrm>
        </p:spPr>
        <p:txBody>
          <a:bodyPr>
            <a:normAutofit fontScale="90000"/>
          </a:bodyPr>
          <a:lstStyle/>
          <a:p>
            <a:r>
              <a:rPr lang="en-US" sz="4200" b="1" dirty="0" smtClean="0">
                <a:solidFill>
                  <a:srgbClr val="FF0000"/>
                </a:solidFill>
                <a:latin typeface="+mn-lt"/>
              </a:rPr>
              <a:t>Welcome, Titans!</a:t>
            </a:r>
            <a:endParaRPr lang="en-US" sz="4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7882"/>
            <a:ext cx="12192000" cy="3696235"/>
          </a:xfrm>
        </p:spPr>
        <p:txBody>
          <a:bodyPr>
            <a:normAutofit/>
          </a:bodyPr>
          <a:lstStyle/>
          <a:p>
            <a:pPr algn="l"/>
            <a:r>
              <a:rPr lang="en-US" sz="2900" b="1" dirty="0"/>
              <a:t>Always, always, ALWAYS, read and follow directions on the board.</a:t>
            </a:r>
          </a:p>
          <a:p>
            <a:pPr marL="514350" indent="-514350" algn="l">
              <a:buAutoNum type="arabicParenBoth"/>
            </a:pPr>
            <a:r>
              <a:rPr lang="en-US" sz="2900" b="1" dirty="0"/>
              <a:t>Find your </a:t>
            </a:r>
            <a:r>
              <a:rPr lang="en-US" sz="2900" b="1" u="sng" dirty="0"/>
              <a:t>EXACT</a:t>
            </a:r>
            <a:r>
              <a:rPr lang="en-US" sz="2900" b="1" dirty="0"/>
              <a:t> seat using the chart below</a:t>
            </a:r>
          </a:p>
          <a:p>
            <a:pPr marL="514350" indent="-514350" algn="l">
              <a:buAutoNum type="arabicParenBoth"/>
            </a:pPr>
            <a:r>
              <a:rPr lang="en-US" sz="2900" b="1" dirty="0">
                <a:solidFill>
                  <a:srgbClr val="FF0000"/>
                </a:solidFill>
              </a:rPr>
              <a:t>You will need: </a:t>
            </a:r>
            <a:r>
              <a:rPr lang="en-US" sz="2900" b="1" dirty="0" smtClean="0">
                <a:solidFill>
                  <a:srgbClr val="FF0000"/>
                </a:solidFill>
              </a:rPr>
              <a:t>pencil, 7.5 NOTES, NOTEBOOK PAPER, TEXTBOOK, HIGHLIGHTER</a:t>
            </a:r>
          </a:p>
          <a:p>
            <a:pPr algn="l"/>
            <a:endParaRPr lang="en-US" sz="29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45383" y="4134117"/>
          <a:ext cx="11049000" cy="2705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1500"/>
                <a:gridCol w="1841500"/>
                <a:gridCol w="1841500"/>
                <a:gridCol w="1841500"/>
                <a:gridCol w="1841500"/>
                <a:gridCol w="1841500"/>
              </a:tblGrid>
              <a:tr h="5410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/>
                        <a:t>Roop</a:t>
                      </a:r>
                      <a:endParaRPr lang="en-US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Crew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Jones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Manor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Cantu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Sims</a:t>
                      </a:r>
                      <a:endParaRPr lang="en-US" sz="2400" b="1" dirty="0"/>
                    </a:p>
                  </a:txBody>
                  <a:tcPr/>
                </a:tc>
              </a:tr>
              <a:tr h="5410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Beltran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Elkovich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Kidd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Withers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Robinson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Thompson</a:t>
                      </a:r>
                      <a:endParaRPr lang="en-US" sz="2400" b="1" dirty="0"/>
                    </a:p>
                  </a:txBody>
                  <a:tcPr/>
                </a:tc>
              </a:tr>
              <a:tr h="5410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/>
                        <a:t>Blick</a:t>
                      </a:r>
                      <a:endParaRPr lang="en-US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Hall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Legette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Lovato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/>
                        <a:t>Hockaday</a:t>
                      </a:r>
                      <a:endParaRPr lang="en-US" sz="2400" b="1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Walston</a:t>
                      </a:r>
                      <a:endParaRPr lang="en-US" sz="2400" b="1" dirty="0"/>
                    </a:p>
                  </a:txBody>
                  <a:tcPr/>
                </a:tc>
              </a:tr>
              <a:tr h="5410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/>
                        <a:t>Rispinto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Hendrix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/>
                        <a:t>Paasewe</a:t>
                      </a:r>
                      <a:endParaRPr lang="en-US" sz="2400" b="1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Owens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Simpson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Barkley</a:t>
                      </a:r>
                    </a:p>
                  </a:txBody>
                  <a:tcPr>
                    <a:noFill/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Mejia</a:t>
                      </a:r>
                      <a:endParaRPr lang="en-US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Stanton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Lynch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Roberts</a:t>
                      </a:r>
                      <a:endParaRPr lang="en-US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Roseboro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Womack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65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378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7.1: CONSUMER RIGHTS (p. 539-540)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3783"/>
            <a:ext cx="12192000" cy="6074217"/>
          </a:xfrm>
        </p:spPr>
        <p:txBody>
          <a:bodyPr anchor="t">
            <a:normAutofit/>
          </a:bodyPr>
          <a:lstStyle/>
          <a:p>
            <a:pPr lvl="0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To make good e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____________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as c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______________,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we need to be aware of our r______ &amp; r__________________.</a:t>
            </a:r>
          </a:p>
          <a:p>
            <a:pPr lvl="0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American f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_______________ system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gives us numerous rights &amp; responsibilities, such as:</a:t>
            </a: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right to enter into almost any p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__________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 which you are interested</a:t>
            </a: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right to b____ products &amp; brands that you like, and r_________ those that you do not like</a:t>
            </a:r>
          </a:p>
          <a:p>
            <a:pPr lvl="0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B050"/>
                </a:solidFill>
              </a:rPr>
              <a:t>You have a fundamental right as a c</a:t>
            </a:r>
            <a:r>
              <a:rPr lang="en-US" sz="2800" b="1" dirty="0" smtClean="0">
                <a:solidFill>
                  <a:srgbClr val="00B050"/>
                </a:solidFill>
              </a:rPr>
              <a:t>__________ </a:t>
            </a:r>
            <a:r>
              <a:rPr lang="en-US" sz="2800" b="1" dirty="0">
                <a:solidFill>
                  <a:srgbClr val="00B050"/>
                </a:solidFill>
              </a:rPr>
              <a:t>(someone who buys a product or service) to s_______ the money you e______ as you wish.</a:t>
            </a:r>
          </a:p>
          <a:p>
            <a:pPr lvl="0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Your role as a consumer depends on:</a:t>
            </a: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How much </a:t>
            </a:r>
            <a:r>
              <a:rPr 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___________ you have available</a:t>
            </a: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How much you choose to s________ &amp; s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</a:t>
            </a:r>
            <a:endParaRPr lang="en-US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0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524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Vocab log #7 – 7.5, 04/19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8625"/>
            <a:ext cx="12192000" cy="6429375"/>
          </a:xfrm>
        </p:spPr>
        <p:txBody>
          <a:bodyPr anchor="t">
            <a:noAutofit/>
          </a:bodyPr>
          <a:lstStyle/>
          <a:p>
            <a:pPr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500" b="1" u="sng" dirty="0" smtClean="0">
                <a:solidFill>
                  <a:schemeClr val="bg1"/>
                </a:solidFill>
              </a:rPr>
              <a:t>Stocks</a:t>
            </a:r>
            <a:r>
              <a:rPr lang="en-US" sz="2500" b="1" dirty="0" smtClean="0">
                <a:solidFill>
                  <a:schemeClr val="bg1"/>
                </a:solidFill>
              </a:rPr>
              <a:t>: gives investors partial ownership in a company, dividend income, &amp; opportunity to make capital gain if they can sell stock for more than what they paid</a:t>
            </a:r>
          </a:p>
          <a:p>
            <a:pPr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500" b="1" u="sng" dirty="0" smtClean="0">
                <a:solidFill>
                  <a:schemeClr val="bg1"/>
                </a:solidFill>
              </a:rPr>
              <a:t>Corporate bonds</a:t>
            </a:r>
            <a:r>
              <a:rPr lang="en-US" sz="2500" b="1" dirty="0" smtClean="0">
                <a:solidFill>
                  <a:schemeClr val="bg1"/>
                </a:solidFill>
              </a:rPr>
              <a:t>: investors loan a company money in return for interest payments</a:t>
            </a:r>
          </a:p>
          <a:p>
            <a:pPr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500" b="1" u="sng" dirty="0" smtClean="0">
                <a:solidFill>
                  <a:schemeClr val="bg1"/>
                </a:solidFill>
              </a:rPr>
              <a:t>Savings bonds</a:t>
            </a:r>
            <a:r>
              <a:rPr lang="en-US" sz="2500" b="1" dirty="0" smtClean="0">
                <a:solidFill>
                  <a:schemeClr val="bg1"/>
                </a:solidFill>
              </a:rPr>
              <a:t>: investment where investors loan </a:t>
            </a:r>
            <a:r>
              <a:rPr lang="en-US" sz="2500" b="1" dirty="0" err="1" smtClean="0">
                <a:solidFill>
                  <a:schemeClr val="bg1"/>
                </a:solidFill>
              </a:rPr>
              <a:t>govt</a:t>
            </a:r>
            <a:r>
              <a:rPr lang="en-US" sz="2500" b="1" dirty="0" smtClean="0">
                <a:solidFill>
                  <a:schemeClr val="bg1"/>
                </a:solidFill>
              </a:rPr>
              <a:t> money &amp; repaid at double the amount of what they paid when the bond matures</a:t>
            </a:r>
          </a:p>
          <a:p>
            <a:pPr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500" b="1" u="sng" dirty="0" smtClean="0">
                <a:solidFill>
                  <a:schemeClr val="bg1"/>
                </a:solidFill>
              </a:rPr>
              <a:t>Mature</a:t>
            </a:r>
            <a:r>
              <a:rPr lang="en-US" sz="2500" b="1" dirty="0" smtClean="0">
                <a:solidFill>
                  <a:schemeClr val="bg1"/>
                </a:solidFill>
              </a:rPr>
              <a:t> (bonds): when investors are paid face value of bond to whom they loaned the money to purchase it</a:t>
            </a:r>
          </a:p>
          <a:p>
            <a:pPr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500" b="1" u="sng" dirty="0" smtClean="0">
                <a:solidFill>
                  <a:schemeClr val="bg1"/>
                </a:solidFill>
              </a:rPr>
              <a:t>Redemption price</a:t>
            </a:r>
            <a:r>
              <a:rPr lang="en-US" sz="2500" b="1" dirty="0" smtClean="0">
                <a:solidFill>
                  <a:schemeClr val="bg1"/>
                </a:solidFill>
              </a:rPr>
              <a:t>: face value of a bond at any given time</a:t>
            </a:r>
          </a:p>
          <a:p>
            <a:pPr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500" b="1" u="sng" dirty="0" smtClean="0">
                <a:solidFill>
                  <a:schemeClr val="bg1"/>
                </a:solidFill>
              </a:rPr>
              <a:t>Rule of 72</a:t>
            </a:r>
            <a:r>
              <a:rPr lang="en-US" sz="2500" b="1" dirty="0" smtClean="0">
                <a:solidFill>
                  <a:schemeClr val="bg1"/>
                </a:solidFill>
              </a:rPr>
              <a:t>: time it takes for savings bond to double in value; years = 72 / (% interest)</a:t>
            </a:r>
          </a:p>
          <a:p>
            <a:pPr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500" b="1" u="sng" dirty="0" smtClean="0">
                <a:solidFill>
                  <a:schemeClr val="bg1"/>
                </a:solidFill>
              </a:rPr>
              <a:t>Mutual fund</a:t>
            </a:r>
            <a:r>
              <a:rPr lang="en-US" sz="2500" b="1" dirty="0" smtClean="0">
                <a:solidFill>
                  <a:schemeClr val="bg1"/>
                </a:solidFill>
              </a:rPr>
              <a:t>: money pooled from investors &amp; invested in many stocks to spread risk, so that risk of losing entire investment is less than investing in a single stock/bond</a:t>
            </a:r>
          </a:p>
          <a:p>
            <a:pPr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500" b="1" u="sng" dirty="0" smtClean="0">
                <a:solidFill>
                  <a:schemeClr val="bg1"/>
                </a:solidFill>
              </a:rPr>
              <a:t>Risk-return model</a:t>
            </a:r>
            <a:r>
              <a:rPr lang="en-US" sz="2500" b="1" dirty="0" smtClean="0">
                <a:solidFill>
                  <a:schemeClr val="bg1"/>
                </a:solidFill>
              </a:rPr>
              <a:t>: investors seek higher returns (interest payments) for riskier investments</a:t>
            </a:r>
          </a:p>
          <a:p>
            <a:pPr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500" b="1" u="sng" dirty="0" smtClean="0">
                <a:solidFill>
                  <a:schemeClr val="bg1"/>
                </a:solidFill>
              </a:rPr>
              <a:t>Impulse buying</a:t>
            </a:r>
            <a:r>
              <a:rPr lang="en-US" sz="2500" b="1" dirty="0" smtClean="0">
                <a:solidFill>
                  <a:schemeClr val="bg1"/>
                </a:solidFill>
              </a:rPr>
              <a:t>: purchases made based on feelings/emotions</a:t>
            </a:r>
          </a:p>
          <a:p>
            <a:pPr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500" b="1" u="sng" dirty="0" smtClean="0">
                <a:solidFill>
                  <a:schemeClr val="bg1"/>
                </a:solidFill>
              </a:rPr>
              <a:t>Immediate gratification</a:t>
            </a:r>
            <a:r>
              <a:rPr lang="en-US" sz="2500" b="1" dirty="0" smtClean="0">
                <a:solidFill>
                  <a:schemeClr val="bg1"/>
                </a:solidFill>
              </a:rPr>
              <a:t>: putting short-term wants ahead of long-term wants/needs</a:t>
            </a:r>
          </a:p>
          <a:p>
            <a:pPr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500" b="1" u="sng" dirty="0" smtClean="0">
                <a:solidFill>
                  <a:schemeClr val="bg1"/>
                </a:solidFill>
              </a:rPr>
              <a:t>Delayed gratification</a:t>
            </a:r>
            <a:r>
              <a:rPr lang="en-US" sz="2500" b="1" dirty="0" smtClean="0">
                <a:solidFill>
                  <a:schemeClr val="bg1"/>
                </a:solidFill>
              </a:rPr>
              <a:t>: putting long-term wants/needs ahead of short-term wants</a:t>
            </a:r>
          </a:p>
        </p:txBody>
      </p:sp>
    </p:spTree>
    <p:extLst>
      <p:ext uri="{BB962C8B-B14F-4D97-AF65-F5344CB8AC3E}">
        <p14:creationId xmlns:p14="http://schemas.microsoft.com/office/powerpoint/2010/main" val="363766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CIVICS &amp; ECONOMICS: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UNIT #7: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Personal finance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4852416"/>
            <a:ext cx="12191999" cy="145355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dirty="0" smtClean="0">
                <a:solidFill>
                  <a:schemeClr val="bg1"/>
                </a:solidFill>
                <a:latin typeface="+mn-lt"/>
              </a:rPr>
              <a:t>Quote of the day:</a:t>
            </a:r>
          </a:p>
          <a:p>
            <a:pPr algn="l"/>
            <a:r>
              <a:rPr lang="en-US" b="1" i="1" dirty="0" smtClean="0">
                <a:solidFill>
                  <a:schemeClr val="bg1"/>
                </a:solidFill>
                <a:latin typeface="+mn-lt"/>
              </a:rPr>
              <a:t>“FIRST THEY IGNORE YOU, THEN THEY RIDICULE YOU, THEN THEY FIGHT YOU, THEN YOU WIN” –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MAHATMA GHANDI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072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7939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7.5: achieving your financial goals (p. 560-561)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2425"/>
            <a:ext cx="12192000" cy="6505576"/>
          </a:xfrm>
        </p:spPr>
        <p:txBody>
          <a:bodyPr anchor="t">
            <a:noAutofit/>
          </a:bodyPr>
          <a:lstStyle/>
          <a:p>
            <a:pPr lvl="0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To reach your </a:t>
            </a:r>
            <a:r>
              <a:rPr lang="en-US" sz="2700" b="1" dirty="0" smtClean="0">
                <a:solidFill>
                  <a:schemeClr val="bg1"/>
                </a:solidFill>
              </a:rPr>
              <a:t>FINANCIAL GOALS, </a:t>
            </a:r>
            <a:r>
              <a:rPr lang="en-US" sz="2700" b="1" dirty="0">
                <a:solidFill>
                  <a:schemeClr val="bg1"/>
                </a:solidFill>
              </a:rPr>
              <a:t>you must properly </a:t>
            </a:r>
            <a:r>
              <a:rPr lang="en-US" sz="2700" b="1" dirty="0" smtClean="0">
                <a:solidFill>
                  <a:schemeClr val="bg1"/>
                </a:solidFill>
              </a:rPr>
              <a:t>MANAGE your </a:t>
            </a:r>
            <a:r>
              <a:rPr lang="en-US" sz="2700" b="1" dirty="0">
                <a:solidFill>
                  <a:schemeClr val="bg1"/>
                </a:solidFill>
              </a:rPr>
              <a:t>money by:</a:t>
            </a:r>
          </a:p>
          <a:p>
            <a:pPr lvl="1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B______________</a:t>
            </a:r>
          </a:p>
          <a:p>
            <a:pPr lvl="1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S_____________ &amp; </a:t>
            </a:r>
            <a:r>
              <a:rPr lang="en-US" sz="2700" b="1" dirty="0" err="1">
                <a:solidFill>
                  <a:schemeClr val="bg1"/>
                </a:solidFill>
              </a:rPr>
              <a:t>i</a:t>
            </a:r>
            <a:r>
              <a:rPr lang="en-US" sz="2700" b="1" dirty="0">
                <a:solidFill>
                  <a:schemeClr val="bg1"/>
                </a:solidFill>
              </a:rPr>
              <a:t>______________ money</a:t>
            </a:r>
          </a:p>
          <a:p>
            <a:pPr lvl="0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As you become older, your financial goals will become b_________:</a:t>
            </a:r>
          </a:p>
          <a:p>
            <a:pPr lvl="1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Saving for </a:t>
            </a:r>
            <a:r>
              <a:rPr lang="en-US" sz="2700" b="1" dirty="0" smtClean="0">
                <a:solidFill>
                  <a:schemeClr val="bg1"/>
                </a:solidFill>
              </a:rPr>
              <a:t>d______ </a:t>
            </a:r>
            <a:r>
              <a:rPr lang="en-US" sz="2700" b="1" dirty="0">
                <a:solidFill>
                  <a:schemeClr val="bg1"/>
                </a:solidFill>
              </a:rPr>
              <a:t>p</a:t>
            </a:r>
            <a:r>
              <a:rPr lang="en-US" sz="2700" b="1" dirty="0" smtClean="0">
                <a:solidFill>
                  <a:schemeClr val="bg1"/>
                </a:solidFill>
              </a:rPr>
              <a:t>__________ </a:t>
            </a:r>
            <a:r>
              <a:rPr lang="en-US" sz="2700" b="1" dirty="0">
                <a:solidFill>
                  <a:schemeClr val="bg1"/>
                </a:solidFill>
              </a:rPr>
              <a:t>on a </a:t>
            </a:r>
            <a:r>
              <a:rPr lang="en-US" sz="2700" b="1" dirty="0" smtClean="0">
                <a:solidFill>
                  <a:schemeClr val="bg1"/>
                </a:solidFill>
              </a:rPr>
              <a:t>HOUSE (the larger </a:t>
            </a:r>
            <a:r>
              <a:rPr lang="en-US" sz="2700" b="1" dirty="0">
                <a:solidFill>
                  <a:schemeClr val="bg1"/>
                </a:solidFill>
              </a:rPr>
              <a:t>the amount put down on a purchase, the less you have to </a:t>
            </a:r>
            <a:r>
              <a:rPr lang="en-US" sz="2700" b="1" dirty="0" smtClean="0">
                <a:solidFill>
                  <a:schemeClr val="bg1"/>
                </a:solidFill>
              </a:rPr>
              <a:t>b___________, </a:t>
            </a:r>
            <a:r>
              <a:rPr lang="en-US" sz="2700" b="1" dirty="0">
                <a:solidFill>
                  <a:schemeClr val="bg1"/>
                </a:solidFill>
              </a:rPr>
              <a:t>&amp; the less </a:t>
            </a:r>
            <a:r>
              <a:rPr lang="en-US" sz="2700" b="1" dirty="0" smtClean="0">
                <a:solidFill>
                  <a:schemeClr val="bg1"/>
                </a:solidFill>
              </a:rPr>
              <a:t>INTEREST you have </a:t>
            </a:r>
            <a:r>
              <a:rPr lang="en-US" sz="2700" b="1" dirty="0">
                <a:solidFill>
                  <a:schemeClr val="bg1"/>
                </a:solidFill>
              </a:rPr>
              <a:t>to </a:t>
            </a:r>
            <a:r>
              <a:rPr lang="en-US" sz="2700" b="1" dirty="0" smtClean="0">
                <a:solidFill>
                  <a:schemeClr val="bg1"/>
                </a:solidFill>
              </a:rPr>
              <a:t>pay back)</a:t>
            </a:r>
            <a:endParaRPr lang="en-US" sz="2700" b="1" dirty="0">
              <a:solidFill>
                <a:schemeClr val="bg1"/>
              </a:solidFill>
            </a:endParaRPr>
          </a:p>
          <a:p>
            <a:pPr lvl="1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Saving for </a:t>
            </a:r>
            <a:r>
              <a:rPr lang="en-US" sz="2700" b="1" dirty="0" smtClean="0">
                <a:solidFill>
                  <a:schemeClr val="bg1"/>
                </a:solidFill>
              </a:rPr>
              <a:t>RETIREMENT</a:t>
            </a:r>
            <a:endParaRPr lang="en-US" sz="2700" b="1" dirty="0">
              <a:solidFill>
                <a:schemeClr val="bg1"/>
              </a:solidFill>
            </a:endParaRPr>
          </a:p>
          <a:p>
            <a:pPr lvl="0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One additional way to manage your money to achieve more ambitious financial goals is to </a:t>
            </a:r>
            <a:r>
              <a:rPr lang="en-US" sz="2700" b="1" dirty="0" smtClean="0">
                <a:solidFill>
                  <a:schemeClr val="bg1"/>
                </a:solidFill>
              </a:rPr>
              <a:t>MANAGE your SPENDING HABITS in </a:t>
            </a:r>
            <a:r>
              <a:rPr lang="en-US" sz="2700" b="1" dirty="0">
                <a:solidFill>
                  <a:schemeClr val="bg1"/>
                </a:solidFill>
              </a:rPr>
              <a:t>order to avoid </a:t>
            </a:r>
            <a:r>
              <a:rPr lang="en-US" sz="2700" b="1" dirty="0" smtClean="0">
                <a:solidFill>
                  <a:schemeClr val="bg1"/>
                </a:solidFill>
              </a:rPr>
              <a:t>IMPULSE BUYING</a:t>
            </a:r>
            <a:endParaRPr lang="en-US" sz="2700" b="1" dirty="0">
              <a:solidFill>
                <a:schemeClr val="bg1"/>
              </a:solidFill>
            </a:endParaRPr>
          </a:p>
          <a:p>
            <a:pPr lvl="1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To be impulsive, means to act on </a:t>
            </a:r>
            <a:r>
              <a:rPr lang="en-US" sz="2700" b="1" dirty="0" smtClean="0">
                <a:solidFill>
                  <a:schemeClr val="bg1"/>
                </a:solidFill>
              </a:rPr>
              <a:t>FEELINGS or EMOTIONS without </a:t>
            </a:r>
            <a:r>
              <a:rPr lang="en-US" sz="2700" b="1" dirty="0">
                <a:solidFill>
                  <a:schemeClr val="bg1"/>
                </a:solidFill>
              </a:rPr>
              <a:t>thinking about </a:t>
            </a:r>
            <a:r>
              <a:rPr lang="en-US" sz="2700" b="1" dirty="0" smtClean="0">
                <a:solidFill>
                  <a:schemeClr val="bg1"/>
                </a:solidFill>
              </a:rPr>
              <a:t>CONSEQUENCES</a:t>
            </a:r>
            <a:endParaRPr lang="en-US" sz="2700" b="1" dirty="0">
              <a:solidFill>
                <a:schemeClr val="bg1"/>
              </a:solidFill>
            </a:endParaRPr>
          </a:p>
          <a:p>
            <a:pPr lvl="1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I</a:t>
            </a:r>
            <a:r>
              <a:rPr lang="en-US" sz="2700" b="1" dirty="0" smtClean="0">
                <a:solidFill>
                  <a:srgbClr val="FF0000"/>
                </a:solidFill>
              </a:rPr>
              <a:t>___________ </a:t>
            </a:r>
            <a:r>
              <a:rPr lang="en-US" sz="2700" b="1" dirty="0">
                <a:solidFill>
                  <a:srgbClr val="FF0000"/>
                </a:solidFill>
              </a:rPr>
              <a:t>b</a:t>
            </a:r>
            <a:r>
              <a:rPr lang="en-US" sz="2700" b="1" dirty="0" smtClean="0">
                <a:solidFill>
                  <a:srgbClr val="FF0000"/>
                </a:solidFill>
              </a:rPr>
              <a:t>__________: </a:t>
            </a:r>
            <a:r>
              <a:rPr lang="en-US" sz="2700" b="1" dirty="0">
                <a:solidFill>
                  <a:srgbClr val="FF0000"/>
                </a:solidFill>
              </a:rPr>
              <a:t>purchases made based on f</a:t>
            </a:r>
            <a:r>
              <a:rPr lang="en-US" sz="2700" b="1" dirty="0" smtClean="0">
                <a:solidFill>
                  <a:srgbClr val="FF0000"/>
                </a:solidFill>
              </a:rPr>
              <a:t>__________ </a:t>
            </a:r>
            <a:r>
              <a:rPr lang="en-US" sz="2700" b="1" dirty="0">
                <a:solidFill>
                  <a:srgbClr val="FF0000"/>
                </a:solidFill>
              </a:rPr>
              <a:t>or e</a:t>
            </a:r>
            <a:r>
              <a:rPr lang="en-US" sz="2700" b="1" dirty="0" smtClean="0">
                <a:solidFill>
                  <a:srgbClr val="FF0000"/>
                </a:solidFill>
              </a:rPr>
              <a:t>____________ </a:t>
            </a:r>
            <a:r>
              <a:rPr lang="en-US" sz="2700" b="1" dirty="0">
                <a:solidFill>
                  <a:srgbClr val="FF0000"/>
                </a:solidFill>
              </a:rPr>
              <a:t>without thinking about the c________________</a:t>
            </a:r>
          </a:p>
          <a:p>
            <a:pPr lvl="2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Examples </a:t>
            </a:r>
            <a:r>
              <a:rPr lang="en-US" sz="2700" b="1" dirty="0" smtClean="0">
                <a:solidFill>
                  <a:srgbClr val="FF0000"/>
                </a:solidFill>
              </a:rPr>
              <a:t>incl. those </a:t>
            </a:r>
            <a:r>
              <a:rPr lang="en-US" sz="2700" b="1" dirty="0" err="1" smtClean="0">
                <a:solidFill>
                  <a:srgbClr val="FF0000"/>
                </a:solidFill>
              </a:rPr>
              <a:t>i</a:t>
            </a:r>
            <a:r>
              <a:rPr lang="en-US" sz="2700" b="1" dirty="0" smtClean="0">
                <a:solidFill>
                  <a:srgbClr val="FF0000"/>
                </a:solidFill>
              </a:rPr>
              <a:t>______________ </a:t>
            </a:r>
            <a:r>
              <a:rPr lang="en-US" sz="2700" b="1" dirty="0">
                <a:solidFill>
                  <a:srgbClr val="FF0000"/>
                </a:solidFill>
              </a:rPr>
              <a:t>items we see in the c</a:t>
            </a:r>
            <a:r>
              <a:rPr lang="en-US" sz="2700" b="1" dirty="0" smtClean="0">
                <a:solidFill>
                  <a:srgbClr val="FF0000"/>
                </a:solidFill>
              </a:rPr>
              <a:t>_________ LINE</a:t>
            </a:r>
            <a:endParaRPr lang="en-US" sz="2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0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7939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7.5: achieving your financial goals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92629" y="352425"/>
            <a:ext cx="13084629" cy="6505576"/>
          </a:xfrm>
        </p:spPr>
        <p:txBody>
          <a:bodyPr anchor="t">
            <a:noAutofit/>
          </a:bodyPr>
          <a:lstStyle/>
          <a:p>
            <a:pPr lvl="2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650" b="1" dirty="0" smtClean="0">
                <a:solidFill>
                  <a:srgbClr val="FF0000"/>
                </a:solidFill>
              </a:rPr>
              <a:t>Danger </a:t>
            </a:r>
            <a:r>
              <a:rPr lang="en-US" sz="2650" b="1" dirty="0">
                <a:solidFill>
                  <a:srgbClr val="FF0000"/>
                </a:solidFill>
              </a:rPr>
              <a:t>signals</a:t>
            </a:r>
            <a:r>
              <a:rPr lang="en-US" sz="2650" b="1" dirty="0">
                <a:solidFill>
                  <a:schemeClr val="bg1"/>
                </a:solidFill>
              </a:rPr>
              <a:t> include:</a:t>
            </a:r>
          </a:p>
          <a:p>
            <a:pPr lvl="3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650" b="1" dirty="0">
                <a:solidFill>
                  <a:srgbClr val="FF0000"/>
                </a:solidFill>
              </a:rPr>
              <a:t>Buying lots of things you neither </a:t>
            </a:r>
            <a:r>
              <a:rPr lang="en-US" sz="2650" b="1" dirty="0" smtClean="0">
                <a:solidFill>
                  <a:srgbClr val="FF0000"/>
                </a:solidFill>
              </a:rPr>
              <a:t>WANT nor NEED</a:t>
            </a:r>
            <a:endParaRPr lang="en-US" sz="2650" b="1" dirty="0">
              <a:solidFill>
                <a:srgbClr val="FF0000"/>
              </a:solidFill>
            </a:endParaRPr>
          </a:p>
          <a:p>
            <a:pPr lvl="3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650" b="1" dirty="0">
                <a:solidFill>
                  <a:srgbClr val="FF0000"/>
                </a:solidFill>
              </a:rPr>
              <a:t>Buying things to make you </a:t>
            </a:r>
            <a:r>
              <a:rPr lang="en-US" sz="2650" b="1" dirty="0" smtClean="0">
                <a:solidFill>
                  <a:srgbClr val="FF0000"/>
                </a:solidFill>
              </a:rPr>
              <a:t>FEEL b</a:t>
            </a:r>
            <a:r>
              <a:rPr lang="en-US" sz="2650" b="1" dirty="0">
                <a:solidFill>
                  <a:srgbClr val="FF0000"/>
                </a:solidFill>
              </a:rPr>
              <a:t>_________</a:t>
            </a:r>
          </a:p>
          <a:p>
            <a:pPr lvl="3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650" b="1" dirty="0" smtClean="0">
                <a:solidFill>
                  <a:schemeClr val="bg1"/>
                </a:solidFill>
              </a:rPr>
              <a:t>BORROWING money </a:t>
            </a:r>
            <a:r>
              <a:rPr lang="en-US" sz="2650" b="1" dirty="0">
                <a:solidFill>
                  <a:schemeClr val="bg1"/>
                </a:solidFill>
              </a:rPr>
              <a:t>from family/friends because you have already </a:t>
            </a:r>
            <a:r>
              <a:rPr lang="en-US" sz="2650" b="1" dirty="0" smtClean="0">
                <a:solidFill>
                  <a:schemeClr val="bg1"/>
                </a:solidFill>
              </a:rPr>
              <a:t>s______ yours</a:t>
            </a:r>
            <a:endParaRPr lang="en-US" sz="2650" b="1" dirty="0">
              <a:solidFill>
                <a:schemeClr val="bg1"/>
              </a:solidFill>
            </a:endParaRPr>
          </a:p>
          <a:p>
            <a:pPr lvl="3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650" b="1" dirty="0">
                <a:solidFill>
                  <a:schemeClr val="bg1"/>
                </a:solidFill>
              </a:rPr>
              <a:t>L___________ </a:t>
            </a:r>
            <a:r>
              <a:rPr lang="en-US" sz="2650" b="1" dirty="0" smtClean="0">
                <a:solidFill>
                  <a:schemeClr val="bg1"/>
                </a:solidFill>
              </a:rPr>
              <a:t>INTEREST in </a:t>
            </a:r>
            <a:r>
              <a:rPr lang="en-US" sz="2650" b="1" dirty="0">
                <a:solidFill>
                  <a:schemeClr val="bg1"/>
                </a:solidFill>
              </a:rPr>
              <a:t>recent purchases</a:t>
            </a:r>
          </a:p>
          <a:p>
            <a:pPr lvl="2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650" b="1" dirty="0">
                <a:solidFill>
                  <a:srgbClr val="FF0000"/>
                </a:solidFill>
              </a:rPr>
              <a:t>Tips to avoid impulse buying</a:t>
            </a:r>
            <a:r>
              <a:rPr lang="en-US" sz="2650" b="1" dirty="0">
                <a:solidFill>
                  <a:schemeClr val="bg1"/>
                </a:solidFill>
              </a:rPr>
              <a:t>: (p. 561)</a:t>
            </a:r>
          </a:p>
          <a:p>
            <a:pPr lvl="3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650" b="1" dirty="0">
                <a:solidFill>
                  <a:schemeClr val="bg1"/>
                </a:solidFill>
              </a:rPr>
              <a:t>Have a line to record all </a:t>
            </a:r>
            <a:r>
              <a:rPr lang="en-US" sz="2650" b="1" dirty="0" err="1">
                <a:solidFill>
                  <a:schemeClr val="bg1"/>
                </a:solidFill>
              </a:rPr>
              <a:t>i</a:t>
            </a:r>
            <a:r>
              <a:rPr lang="en-US" sz="2650" b="1" dirty="0">
                <a:solidFill>
                  <a:schemeClr val="bg1"/>
                </a:solidFill>
              </a:rPr>
              <a:t>____________ </a:t>
            </a:r>
            <a:r>
              <a:rPr lang="en-US" sz="2650" b="1" dirty="0" smtClean="0">
                <a:solidFill>
                  <a:schemeClr val="bg1"/>
                </a:solidFill>
              </a:rPr>
              <a:t>ITEMS in </a:t>
            </a:r>
            <a:r>
              <a:rPr lang="en-US" sz="2650" b="1" dirty="0">
                <a:solidFill>
                  <a:schemeClr val="bg1"/>
                </a:solidFill>
              </a:rPr>
              <a:t>your budget</a:t>
            </a:r>
          </a:p>
          <a:p>
            <a:pPr lvl="3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650" b="1" dirty="0">
                <a:solidFill>
                  <a:srgbClr val="FF0000"/>
                </a:solidFill>
              </a:rPr>
              <a:t>MAKE A L</a:t>
            </a:r>
            <a:r>
              <a:rPr lang="en-US" sz="2650" b="1" dirty="0" smtClean="0">
                <a:solidFill>
                  <a:srgbClr val="FF0000"/>
                </a:solidFill>
              </a:rPr>
              <a:t>______ </a:t>
            </a:r>
            <a:r>
              <a:rPr lang="en-US" sz="2650" b="1" dirty="0">
                <a:solidFill>
                  <a:srgbClr val="FF0000"/>
                </a:solidFill>
              </a:rPr>
              <a:t>OF THINGS YOU REALLY </a:t>
            </a:r>
            <a:r>
              <a:rPr lang="en-US" sz="2650" b="1" dirty="0" smtClean="0">
                <a:solidFill>
                  <a:srgbClr val="FF0000"/>
                </a:solidFill>
              </a:rPr>
              <a:t>NEED OR WANT BEFORE </a:t>
            </a:r>
            <a:r>
              <a:rPr lang="en-US" sz="2650" b="1" dirty="0">
                <a:solidFill>
                  <a:srgbClr val="FF0000"/>
                </a:solidFill>
              </a:rPr>
              <a:t>S</a:t>
            </a:r>
            <a:r>
              <a:rPr lang="en-US" sz="2650" b="1" dirty="0" smtClean="0">
                <a:solidFill>
                  <a:srgbClr val="FF0000"/>
                </a:solidFill>
              </a:rPr>
              <a:t>_____________ </a:t>
            </a:r>
            <a:r>
              <a:rPr lang="en-US" sz="2650" b="1" dirty="0">
                <a:solidFill>
                  <a:srgbClr val="FF0000"/>
                </a:solidFill>
              </a:rPr>
              <a:t>(</a:t>
            </a:r>
            <a:r>
              <a:rPr lang="en-US" sz="2650" b="1" dirty="0" smtClean="0">
                <a:solidFill>
                  <a:srgbClr val="FF0000"/>
                </a:solidFill>
              </a:rPr>
              <a:t>TAKE </a:t>
            </a:r>
            <a:r>
              <a:rPr lang="en-US" sz="2650" b="1" dirty="0">
                <a:solidFill>
                  <a:srgbClr val="FF0000"/>
                </a:solidFill>
              </a:rPr>
              <a:t>IT WITH YOU &amp; DO YOUR BEST TO S_________ TO IT!)</a:t>
            </a:r>
          </a:p>
          <a:p>
            <a:pPr lvl="3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650" b="1" dirty="0">
                <a:solidFill>
                  <a:schemeClr val="bg1"/>
                </a:solidFill>
              </a:rPr>
              <a:t>If you see an item that’s not on your list, but it is t_____________, ask yourself if you will really w_______ it l_________; one way to do this is to give yourself t_______ &amp; s________ to think it out</a:t>
            </a:r>
          </a:p>
          <a:p>
            <a:pPr lvl="3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650" b="1" dirty="0">
                <a:solidFill>
                  <a:srgbClr val="FF0000"/>
                </a:solidFill>
              </a:rPr>
              <a:t>If you decide to purchase an item, c______________ </a:t>
            </a:r>
            <a:r>
              <a:rPr lang="en-US" sz="2650" b="1" dirty="0" smtClean="0">
                <a:solidFill>
                  <a:srgbClr val="FF0000"/>
                </a:solidFill>
              </a:rPr>
              <a:t>SHOP to </a:t>
            </a:r>
            <a:r>
              <a:rPr lang="en-US" sz="2650" b="1" dirty="0">
                <a:solidFill>
                  <a:srgbClr val="FF0000"/>
                </a:solidFill>
              </a:rPr>
              <a:t>get the best v_____</a:t>
            </a:r>
          </a:p>
          <a:p>
            <a:pPr lvl="3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650" b="1" dirty="0">
                <a:solidFill>
                  <a:schemeClr val="bg1"/>
                </a:solidFill>
              </a:rPr>
              <a:t>Exercise caution with o___________ s</a:t>
            </a:r>
            <a:r>
              <a:rPr lang="en-US" sz="2650" b="1" dirty="0" smtClean="0">
                <a:solidFill>
                  <a:schemeClr val="bg1"/>
                </a:solidFill>
              </a:rPr>
              <a:t>_____________</a:t>
            </a:r>
            <a:endParaRPr lang="en-US" sz="26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7939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7.5: achieving your financial goals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2425"/>
            <a:ext cx="12192000" cy="6505576"/>
          </a:xfrm>
        </p:spPr>
        <p:txBody>
          <a:bodyPr anchor="t">
            <a:noAutofit/>
          </a:bodyPr>
          <a:lstStyle/>
          <a:p>
            <a:pPr lvl="3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1"/>
                </a:solidFill>
              </a:rPr>
              <a:t>Remember </a:t>
            </a:r>
            <a:r>
              <a:rPr lang="en-US" sz="2700" b="1" dirty="0">
                <a:solidFill>
                  <a:schemeClr val="bg1"/>
                </a:solidFill>
              </a:rPr>
              <a:t>to be </a:t>
            </a:r>
            <a:r>
              <a:rPr lang="en-US" sz="2700" b="1" dirty="0" smtClean="0">
                <a:solidFill>
                  <a:schemeClr val="bg1"/>
                </a:solidFill>
              </a:rPr>
              <a:t>DILIGENT about RECORDING all </a:t>
            </a:r>
            <a:r>
              <a:rPr lang="en-US" sz="2700" b="1" dirty="0">
                <a:solidFill>
                  <a:schemeClr val="bg1"/>
                </a:solidFill>
              </a:rPr>
              <a:t>purchases you make, including on </a:t>
            </a:r>
            <a:r>
              <a:rPr lang="en-US" sz="2700" b="1" dirty="0" smtClean="0">
                <a:solidFill>
                  <a:schemeClr val="bg1"/>
                </a:solidFill>
              </a:rPr>
              <a:t>IMPULSE ITEMS in </a:t>
            </a:r>
            <a:r>
              <a:rPr lang="en-US" sz="2700" b="1" dirty="0">
                <a:solidFill>
                  <a:schemeClr val="bg1"/>
                </a:solidFill>
              </a:rPr>
              <a:t>that part of your budget (and a___________ this amount o______ t______ to see if it becomes more or less problematic)</a:t>
            </a:r>
          </a:p>
          <a:p>
            <a:pPr lvl="3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(see chart on p. 560): Watch out for f______/m_______________ advertising – including u_______________ claims, w_________ w______, s______ a__________, &amp; t_______________ by celebrities</a:t>
            </a:r>
          </a:p>
          <a:p>
            <a:pPr lvl="0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Impulse buying is an example of </a:t>
            </a:r>
            <a:r>
              <a:rPr lang="en-US" sz="2700" b="1" dirty="0" err="1">
                <a:solidFill>
                  <a:srgbClr val="FF0000"/>
                </a:solidFill>
              </a:rPr>
              <a:t>i</a:t>
            </a:r>
            <a:r>
              <a:rPr lang="en-US" sz="2700" b="1" dirty="0" smtClean="0">
                <a:solidFill>
                  <a:srgbClr val="FF0000"/>
                </a:solidFill>
              </a:rPr>
              <a:t>__________________ </a:t>
            </a:r>
            <a:r>
              <a:rPr lang="en-US" sz="2700" b="1" dirty="0">
                <a:solidFill>
                  <a:srgbClr val="FF0000"/>
                </a:solidFill>
              </a:rPr>
              <a:t>g________________; the opposite of this is d</a:t>
            </a:r>
            <a:r>
              <a:rPr lang="en-US" sz="2700" b="1" dirty="0" smtClean="0">
                <a:solidFill>
                  <a:srgbClr val="FF0000"/>
                </a:solidFill>
              </a:rPr>
              <a:t>____________ g_________________, </a:t>
            </a:r>
            <a:r>
              <a:rPr lang="en-US" sz="2700" b="1" dirty="0">
                <a:solidFill>
                  <a:srgbClr val="FF0000"/>
                </a:solidFill>
              </a:rPr>
              <a:t>or putting on hold things that may be gratifying in the s_______-term, but p______________ us from our l_______-term goals</a:t>
            </a:r>
          </a:p>
        </p:txBody>
      </p:sp>
    </p:spTree>
    <p:extLst>
      <p:ext uri="{BB962C8B-B14F-4D97-AF65-F5344CB8AC3E}">
        <p14:creationId xmlns:p14="http://schemas.microsoft.com/office/powerpoint/2010/main" val="86686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7939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7.5: MANAGING YOUR ACCOUNT BALANCES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2425"/>
            <a:ext cx="12192000" cy="6505576"/>
          </a:xfrm>
        </p:spPr>
        <p:txBody>
          <a:bodyPr anchor="t">
            <a:noAutofit/>
          </a:bodyPr>
          <a:lstStyle/>
          <a:p>
            <a:pPr lvl="0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Record your </a:t>
            </a:r>
            <a:r>
              <a:rPr lang="en-US" sz="2700" b="1" dirty="0" smtClean="0">
                <a:solidFill>
                  <a:schemeClr val="bg1"/>
                </a:solidFill>
              </a:rPr>
              <a:t>BALANCE for </a:t>
            </a:r>
            <a:r>
              <a:rPr lang="en-US" sz="2700" b="1" dirty="0">
                <a:solidFill>
                  <a:schemeClr val="bg1"/>
                </a:solidFill>
              </a:rPr>
              <a:t>each account at the beginning of the month</a:t>
            </a:r>
          </a:p>
          <a:p>
            <a:pPr lvl="0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Deposits: a____ deposited funds </a:t>
            </a:r>
            <a:r>
              <a:rPr lang="en-US" sz="2700" b="1" dirty="0" smtClean="0">
                <a:solidFill>
                  <a:schemeClr val="bg1"/>
                </a:solidFill>
              </a:rPr>
              <a:t>&amp; </a:t>
            </a:r>
            <a:r>
              <a:rPr lang="en-US" sz="2700" b="1" dirty="0">
                <a:solidFill>
                  <a:schemeClr val="bg1"/>
                </a:solidFill>
              </a:rPr>
              <a:t>change the balance to reflect </a:t>
            </a:r>
            <a:r>
              <a:rPr lang="en-US" sz="2700" b="1" dirty="0" smtClean="0">
                <a:solidFill>
                  <a:schemeClr val="bg1"/>
                </a:solidFill>
              </a:rPr>
              <a:t>additional </a:t>
            </a:r>
            <a:r>
              <a:rPr lang="en-US" sz="2700" b="1" dirty="0">
                <a:solidFill>
                  <a:schemeClr val="bg1"/>
                </a:solidFill>
              </a:rPr>
              <a:t>funds</a:t>
            </a:r>
          </a:p>
          <a:p>
            <a:pPr lvl="1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INCLUDES: d</a:t>
            </a:r>
            <a:r>
              <a:rPr lang="en-US" sz="2700" b="1" dirty="0" smtClean="0">
                <a:solidFill>
                  <a:schemeClr val="bg1"/>
                </a:solidFill>
              </a:rPr>
              <a:t>_________ DEPOSIT (p____________ </a:t>
            </a:r>
            <a:r>
              <a:rPr lang="en-US" sz="2700" b="1" dirty="0">
                <a:solidFill>
                  <a:schemeClr val="bg1"/>
                </a:solidFill>
              </a:rPr>
              <a:t>from employer) &amp; </a:t>
            </a:r>
            <a:r>
              <a:rPr lang="en-US" sz="2700" b="1" dirty="0" err="1">
                <a:solidFill>
                  <a:schemeClr val="bg1"/>
                </a:solidFill>
              </a:rPr>
              <a:t>i</a:t>
            </a:r>
            <a:r>
              <a:rPr lang="en-US" sz="2700" b="1" dirty="0" smtClean="0">
                <a:solidFill>
                  <a:schemeClr val="bg1"/>
                </a:solidFill>
              </a:rPr>
              <a:t>__________ EARNED</a:t>
            </a:r>
            <a:endParaRPr lang="en-US" sz="2700" b="1" dirty="0">
              <a:solidFill>
                <a:schemeClr val="bg1"/>
              </a:solidFill>
            </a:endParaRPr>
          </a:p>
          <a:p>
            <a:pPr lvl="0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Withdraws: s_______________ withdrawn funds </a:t>
            </a:r>
            <a:r>
              <a:rPr lang="en-US" sz="2700" b="1" dirty="0" smtClean="0">
                <a:solidFill>
                  <a:schemeClr val="bg1"/>
                </a:solidFill>
              </a:rPr>
              <a:t>&amp; </a:t>
            </a:r>
            <a:r>
              <a:rPr lang="en-US" sz="2700" b="1" dirty="0">
                <a:solidFill>
                  <a:schemeClr val="bg1"/>
                </a:solidFill>
              </a:rPr>
              <a:t>change the balance to reflect </a:t>
            </a:r>
            <a:r>
              <a:rPr lang="en-US" sz="2700" b="1" dirty="0" smtClean="0">
                <a:solidFill>
                  <a:schemeClr val="bg1"/>
                </a:solidFill>
              </a:rPr>
              <a:t>funds </a:t>
            </a:r>
            <a:r>
              <a:rPr lang="en-US" sz="2700" b="1" dirty="0">
                <a:solidFill>
                  <a:schemeClr val="bg1"/>
                </a:solidFill>
              </a:rPr>
              <a:t>removed</a:t>
            </a:r>
          </a:p>
          <a:p>
            <a:pPr lvl="1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INCLUDES: a______________ </a:t>
            </a:r>
            <a:r>
              <a:rPr lang="en-US" sz="2700" b="1" dirty="0" smtClean="0">
                <a:solidFill>
                  <a:schemeClr val="bg1"/>
                </a:solidFill>
              </a:rPr>
              <a:t>BILL PAY, </a:t>
            </a:r>
            <a:r>
              <a:rPr lang="en-US" sz="2700" b="1" dirty="0">
                <a:solidFill>
                  <a:schemeClr val="bg1"/>
                </a:solidFill>
              </a:rPr>
              <a:t>using your d________ card or writing c________ for </a:t>
            </a:r>
            <a:r>
              <a:rPr lang="en-US" sz="2700" b="1" dirty="0" smtClean="0">
                <a:solidFill>
                  <a:schemeClr val="bg1"/>
                </a:solidFill>
              </a:rPr>
              <a:t>PURCHASES &amp; EXPENSES</a:t>
            </a:r>
            <a:endParaRPr lang="en-US" sz="2700" b="1" dirty="0">
              <a:solidFill>
                <a:schemeClr val="bg1"/>
              </a:solidFill>
            </a:endParaRPr>
          </a:p>
          <a:p>
            <a:pPr lvl="0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Transfers: s_____________ funds from one account and a_____ them to another account; then change the balance on each account to reflect the funds that were removed from one account and placed in another</a:t>
            </a:r>
          </a:p>
          <a:p>
            <a:pPr lvl="0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Find the end </a:t>
            </a:r>
            <a:r>
              <a:rPr lang="en-US" sz="2700" b="1" dirty="0" smtClean="0">
                <a:solidFill>
                  <a:schemeClr val="bg1"/>
                </a:solidFill>
              </a:rPr>
              <a:t>BALANCE for </a:t>
            </a:r>
            <a:r>
              <a:rPr lang="en-US" sz="2700" b="1" dirty="0">
                <a:solidFill>
                  <a:schemeClr val="bg1"/>
                </a:solidFill>
              </a:rPr>
              <a:t>each month</a:t>
            </a:r>
          </a:p>
          <a:p>
            <a:pPr lvl="0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Remember to record a </a:t>
            </a:r>
            <a:r>
              <a:rPr lang="en-US" sz="2700" b="1" dirty="0" smtClean="0">
                <a:solidFill>
                  <a:schemeClr val="bg1"/>
                </a:solidFill>
              </a:rPr>
              <a:t>DESCRIPTION for </a:t>
            </a:r>
            <a:r>
              <a:rPr lang="en-US" sz="2700" b="1" dirty="0">
                <a:solidFill>
                  <a:schemeClr val="bg1"/>
                </a:solidFill>
              </a:rPr>
              <a:t>each deposit, withdraw, or transfer</a:t>
            </a:r>
          </a:p>
          <a:p>
            <a:pPr lvl="0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Double-check your math</a:t>
            </a:r>
            <a:r>
              <a:rPr lang="en-US" sz="2700" b="1" dirty="0" smtClean="0">
                <a:solidFill>
                  <a:schemeClr val="bg1"/>
                </a:solidFill>
              </a:rPr>
              <a:t>!!!</a:t>
            </a:r>
            <a:endParaRPr lang="en-U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53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7939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7.5: MANAGING YOUR ACCOUNT BALANCES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2425"/>
            <a:ext cx="12192000" cy="650557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700" b="1" i="1" dirty="0">
                <a:solidFill>
                  <a:schemeClr val="bg1"/>
                </a:solidFill>
              </a:rPr>
              <a:t>Use scenario to complete the account balances below and find ending balances on your checking &amp; savings accounts:</a:t>
            </a:r>
            <a:endParaRPr lang="en-US" sz="27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700" b="1" dirty="0">
                <a:solidFill>
                  <a:schemeClr val="bg1"/>
                </a:solidFill>
              </a:rPr>
              <a:t>(1) You have a checking account with a balance of $2,000 at the beginning of the month and savings account with a $10,000 balance at the beginning of the month.</a:t>
            </a:r>
          </a:p>
          <a:p>
            <a:pPr marL="0" indent="0">
              <a:buNone/>
            </a:pPr>
            <a:r>
              <a:rPr lang="en-US" sz="2700" b="1" dirty="0">
                <a:solidFill>
                  <a:schemeClr val="bg1"/>
                </a:solidFill>
              </a:rPr>
              <a:t>(2) You pay </a:t>
            </a:r>
            <a:r>
              <a:rPr lang="en-US" sz="2700" b="1" dirty="0" smtClean="0">
                <a:solidFill>
                  <a:schemeClr val="bg1"/>
                </a:solidFill>
              </a:rPr>
              <a:t>RENT </a:t>
            </a:r>
            <a:r>
              <a:rPr lang="en-US" sz="2700" b="1" dirty="0">
                <a:solidFill>
                  <a:schemeClr val="bg1"/>
                </a:solidFill>
              </a:rPr>
              <a:t>by writing a check for $1,000.</a:t>
            </a:r>
          </a:p>
          <a:p>
            <a:pPr marL="0" indent="0">
              <a:buNone/>
            </a:pPr>
            <a:r>
              <a:rPr lang="en-US" sz="2700" b="1" dirty="0">
                <a:solidFill>
                  <a:schemeClr val="bg1"/>
                </a:solidFill>
              </a:rPr>
              <a:t>(3) You pay </a:t>
            </a:r>
            <a:r>
              <a:rPr lang="en-US" sz="2700" b="1" dirty="0" smtClean="0">
                <a:solidFill>
                  <a:schemeClr val="bg1"/>
                </a:solidFill>
              </a:rPr>
              <a:t>UTILITIES </a:t>
            </a:r>
            <a:r>
              <a:rPr lang="en-US" sz="2700" b="1" dirty="0">
                <a:solidFill>
                  <a:schemeClr val="bg1"/>
                </a:solidFill>
              </a:rPr>
              <a:t>by automatic bill pay for $200.</a:t>
            </a:r>
          </a:p>
          <a:p>
            <a:pPr marL="0" indent="0">
              <a:buNone/>
            </a:pPr>
            <a:r>
              <a:rPr lang="en-US" sz="2700" b="1" dirty="0">
                <a:solidFill>
                  <a:schemeClr val="bg1"/>
                </a:solidFill>
              </a:rPr>
              <a:t>(4) You buy </a:t>
            </a:r>
            <a:r>
              <a:rPr lang="en-US" sz="2700" b="1" dirty="0" smtClean="0">
                <a:solidFill>
                  <a:schemeClr val="bg1"/>
                </a:solidFill>
              </a:rPr>
              <a:t>GROCERIES </a:t>
            </a:r>
            <a:r>
              <a:rPr lang="en-US" sz="2700" b="1" dirty="0">
                <a:solidFill>
                  <a:schemeClr val="bg1"/>
                </a:solidFill>
              </a:rPr>
              <a:t>for the month for $200 using your debit card.</a:t>
            </a:r>
          </a:p>
          <a:p>
            <a:pPr marL="0" indent="0">
              <a:buNone/>
            </a:pPr>
            <a:r>
              <a:rPr lang="en-US" sz="2700" b="1" dirty="0">
                <a:solidFill>
                  <a:schemeClr val="bg1"/>
                </a:solidFill>
              </a:rPr>
              <a:t>(5) You buy </a:t>
            </a:r>
            <a:r>
              <a:rPr lang="en-US" sz="2700" b="1" dirty="0" smtClean="0">
                <a:solidFill>
                  <a:schemeClr val="bg1"/>
                </a:solidFill>
              </a:rPr>
              <a:t>GAS </a:t>
            </a:r>
            <a:r>
              <a:rPr lang="en-US" sz="2700" b="1" dirty="0">
                <a:solidFill>
                  <a:schemeClr val="bg1"/>
                </a:solidFill>
              </a:rPr>
              <a:t>for $100 with your debit card.</a:t>
            </a:r>
          </a:p>
          <a:p>
            <a:pPr marL="0" indent="0">
              <a:buNone/>
            </a:pPr>
            <a:r>
              <a:rPr lang="en-US" sz="2700" b="1" dirty="0">
                <a:solidFill>
                  <a:schemeClr val="bg1"/>
                </a:solidFill>
              </a:rPr>
              <a:t>(6) You </a:t>
            </a:r>
            <a:r>
              <a:rPr lang="en-US" sz="2700" b="1" dirty="0" smtClean="0">
                <a:solidFill>
                  <a:schemeClr val="bg1"/>
                </a:solidFill>
              </a:rPr>
              <a:t>TRANSFER </a:t>
            </a:r>
            <a:r>
              <a:rPr lang="en-US" sz="2700" b="1" dirty="0">
                <a:solidFill>
                  <a:schemeClr val="bg1"/>
                </a:solidFill>
              </a:rPr>
              <a:t>$500 from your checking account into your savings account.</a:t>
            </a:r>
          </a:p>
          <a:p>
            <a:pPr marL="0" indent="0">
              <a:buNone/>
            </a:pPr>
            <a:r>
              <a:rPr lang="en-US" sz="2700" b="1" dirty="0">
                <a:solidFill>
                  <a:schemeClr val="bg1"/>
                </a:solidFill>
              </a:rPr>
              <a:t>(7) You are paid at the end of the month through </a:t>
            </a:r>
            <a:r>
              <a:rPr lang="en-US" sz="2700" b="1" dirty="0" smtClean="0">
                <a:solidFill>
                  <a:schemeClr val="bg1"/>
                </a:solidFill>
              </a:rPr>
              <a:t>direct deposit </a:t>
            </a:r>
            <a:r>
              <a:rPr lang="en-US" sz="2700" b="1" dirty="0">
                <a:solidFill>
                  <a:schemeClr val="bg1"/>
                </a:solidFill>
              </a:rPr>
              <a:t>for $3,500 into your checking account</a:t>
            </a:r>
            <a:r>
              <a:rPr lang="en-US" sz="2700" b="1" dirty="0" smtClean="0">
                <a:solidFill>
                  <a:schemeClr val="bg1"/>
                </a:solidFill>
              </a:rPr>
              <a:t>. (PAYCHECK)</a:t>
            </a:r>
            <a:endParaRPr lang="en-US" sz="27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700" b="1" dirty="0">
                <a:solidFill>
                  <a:schemeClr val="bg1"/>
                </a:solidFill>
              </a:rPr>
              <a:t>(8) You earn 1% </a:t>
            </a:r>
            <a:r>
              <a:rPr lang="en-US" sz="2700" b="1" dirty="0" smtClean="0">
                <a:solidFill>
                  <a:schemeClr val="bg1"/>
                </a:solidFill>
              </a:rPr>
              <a:t>INTEREST </a:t>
            </a:r>
            <a:r>
              <a:rPr lang="en-US" sz="2700" b="1" dirty="0">
                <a:solidFill>
                  <a:schemeClr val="bg1"/>
                </a:solidFill>
              </a:rPr>
              <a:t>off of the </a:t>
            </a:r>
            <a:r>
              <a:rPr lang="en-US" sz="2700" b="1" u="sng" dirty="0">
                <a:solidFill>
                  <a:schemeClr val="bg1"/>
                </a:solidFill>
              </a:rPr>
              <a:t>BEGINNING BALANCE</a:t>
            </a:r>
            <a:r>
              <a:rPr lang="en-US" sz="2700" b="1" dirty="0">
                <a:solidFill>
                  <a:schemeClr val="bg1"/>
                </a:solidFill>
              </a:rPr>
              <a:t> on your savings account</a:t>
            </a:r>
            <a:r>
              <a:rPr lang="en-US" sz="2700" b="1" dirty="0" smtClean="0">
                <a:solidFill>
                  <a:schemeClr val="bg1"/>
                </a:solidFill>
              </a:rPr>
              <a:t>.</a:t>
            </a:r>
            <a:endParaRPr lang="en-U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6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7939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7.5: MANAGING YOUR ACCOUNT BALANCES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804117"/>
              </p:ext>
            </p:extLst>
          </p:nvPr>
        </p:nvGraphicFramePr>
        <p:xfrm>
          <a:off x="-2" y="479397"/>
          <a:ext cx="12192001" cy="3767016"/>
        </p:xfrm>
        <a:graphic>
          <a:graphicData uri="http://schemas.openxmlformats.org/drawingml/2006/table">
            <a:tbl>
              <a:tblPr firstRow="1" firstCol="1" bandRow="1"/>
              <a:tblGrid>
                <a:gridCol w="5372746"/>
                <a:gridCol w="1951638"/>
                <a:gridCol w="2456769"/>
                <a:gridCol w="2410848"/>
              </a:tblGrid>
              <a:tr h="33343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CHECKING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34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DEPOSITS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WITHDRAWS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BALANCE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BEGINNING OF MONTH BALANCE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 OF MONTH BALANCE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379463"/>
              </p:ext>
            </p:extLst>
          </p:nvPr>
        </p:nvGraphicFramePr>
        <p:xfrm>
          <a:off x="-2" y="4450080"/>
          <a:ext cx="12191998" cy="2326540"/>
        </p:xfrm>
        <a:graphic>
          <a:graphicData uri="http://schemas.openxmlformats.org/drawingml/2006/table">
            <a:tbl>
              <a:tblPr firstRow="1" firstCol="1" bandRow="1"/>
              <a:tblGrid>
                <a:gridCol w="5372745"/>
                <a:gridCol w="1951638"/>
                <a:gridCol w="2456768"/>
                <a:gridCol w="2410847"/>
              </a:tblGrid>
              <a:tr h="163105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SAVINGS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09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DEPOSITS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WITHDRAWS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BALANCE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8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BEGINNING OF MONTH BALANCE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4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0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 OF MONTH BALANCE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6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7939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7.5: WRITING A CHECK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2425"/>
            <a:ext cx="4282440" cy="6505576"/>
          </a:xfrm>
        </p:spPr>
        <p:txBody>
          <a:bodyPr anchor="t">
            <a:noAutofit/>
          </a:bodyPr>
          <a:lstStyle/>
          <a:p>
            <a:pPr marL="0" indent="0">
              <a:spcAft>
                <a:spcPts val="100"/>
              </a:spcAft>
              <a:buClr>
                <a:schemeClr val="bg1"/>
              </a:buClr>
              <a:buNone/>
            </a:pPr>
            <a:r>
              <a:rPr lang="en-US" sz="2400" b="1" i="1" dirty="0">
                <a:solidFill>
                  <a:schemeClr val="bg1"/>
                </a:solidFill>
              </a:rPr>
              <a:t>Write a check, given the following information:</a:t>
            </a:r>
            <a:endParaRPr lang="en-US" sz="2400" b="1" dirty="0">
              <a:solidFill>
                <a:schemeClr val="bg1"/>
              </a:solidFill>
            </a:endParaRPr>
          </a:p>
          <a:p>
            <a:pPr lvl="0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</a:rPr>
              <a:t>Date: Nov. 1, 2016</a:t>
            </a:r>
          </a:p>
          <a:p>
            <a:pPr lvl="0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</a:rPr>
              <a:t>Amount: $1,234.56</a:t>
            </a:r>
          </a:p>
          <a:p>
            <a:pPr lvl="0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</a:rPr>
              <a:t>Dollars (write out in words): One-thousand two-hundred &amp; thirty-four dollars and 56/100</a:t>
            </a:r>
          </a:p>
          <a:p>
            <a:pPr lvl="0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</a:rPr>
              <a:t>Pay to the order of (to whom the money goes): State Credit Union</a:t>
            </a:r>
          </a:p>
          <a:p>
            <a:pPr lvl="0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</a:rPr>
              <a:t>For (reason): November Mortgage Payment</a:t>
            </a:r>
          </a:p>
          <a:p>
            <a:pPr lvl="0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</a:rPr>
              <a:t>Sign name on bottom blank line (USE NAME OF CHECKING ACCOUNTS OWNER IN TOP LEFT CORNER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4" descr="http://robertkaplinsky.com/wp-content/uploads/2013/09/blank_check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93" y="1293812"/>
            <a:ext cx="7898307" cy="359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67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378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7.1: CONSUMER RIGHTS (p. 539-540)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3783"/>
            <a:ext cx="12192000" cy="6074217"/>
          </a:xfrm>
        </p:spPr>
        <p:txBody>
          <a:bodyPr anchor="t">
            <a:noAutofit/>
          </a:bodyPr>
          <a:lstStyle/>
          <a:p>
            <a:pPr lvl="0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Two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types of income:</a:t>
            </a: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B050"/>
                </a:solidFill>
              </a:rPr>
              <a:t>G_______ income: earnings before t_______ are d___________ (taken out)</a:t>
            </a: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B050"/>
                </a:solidFill>
              </a:rPr>
              <a:t>D</a:t>
            </a:r>
            <a:r>
              <a:rPr lang="en-US" sz="2800" b="1" dirty="0" smtClean="0">
                <a:solidFill>
                  <a:srgbClr val="00B050"/>
                </a:solidFill>
              </a:rPr>
              <a:t>____________ </a:t>
            </a:r>
            <a:r>
              <a:rPr lang="en-US" sz="2800" b="1" dirty="0">
                <a:solidFill>
                  <a:srgbClr val="00B050"/>
                </a:solidFill>
              </a:rPr>
              <a:t>income: money remaining after all t</a:t>
            </a:r>
            <a:r>
              <a:rPr lang="en-US" sz="2800" b="1" dirty="0" smtClean="0">
                <a:solidFill>
                  <a:srgbClr val="00B050"/>
                </a:solidFill>
              </a:rPr>
              <a:t>______ </a:t>
            </a:r>
            <a:r>
              <a:rPr lang="en-US" sz="2800" b="1" dirty="0">
                <a:solidFill>
                  <a:srgbClr val="00B050"/>
                </a:solidFill>
              </a:rPr>
              <a:t>have been paid</a:t>
            </a:r>
          </a:p>
          <a:p>
            <a:pPr lvl="2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B050"/>
                </a:solidFill>
              </a:rPr>
              <a:t>First buy n</a:t>
            </a:r>
            <a:r>
              <a:rPr lang="en-US" sz="2800" b="1" dirty="0" smtClean="0">
                <a:solidFill>
                  <a:srgbClr val="00B050"/>
                </a:solidFill>
              </a:rPr>
              <a:t>____________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like f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_____,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__________,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&amp; h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___________</a:t>
            </a:r>
            <a:endParaRPr lang="en-US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2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Also known as </a:t>
            </a:r>
            <a:r>
              <a:rPr lang="en-US" sz="2800" b="1" dirty="0">
                <a:solidFill>
                  <a:srgbClr val="00B050"/>
                </a:solidFill>
              </a:rPr>
              <a:t>n____ income</a:t>
            </a: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B050"/>
                </a:solidFill>
              </a:rPr>
              <a:t>D</a:t>
            </a:r>
            <a:r>
              <a:rPr lang="en-US" sz="2800" b="1" dirty="0" smtClean="0">
                <a:solidFill>
                  <a:srgbClr val="00B050"/>
                </a:solidFill>
              </a:rPr>
              <a:t>____________ </a:t>
            </a:r>
            <a:r>
              <a:rPr lang="en-US" sz="2800" b="1" dirty="0">
                <a:solidFill>
                  <a:srgbClr val="00B050"/>
                </a:solidFill>
              </a:rPr>
              <a:t>income: </a:t>
            </a:r>
            <a:r>
              <a:rPr lang="en-US" sz="2800" b="1" dirty="0" smtClean="0">
                <a:solidFill>
                  <a:srgbClr val="00B050"/>
                </a:solidFill>
              </a:rPr>
              <a:t>money </a:t>
            </a:r>
            <a:r>
              <a:rPr lang="en-US" sz="2800" b="1" dirty="0">
                <a:solidFill>
                  <a:srgbClr val="00B050"/>
                </a:solidFill>
              </a:rPr>
              <a:t>remaining after paying for n</a:t>
            </a:r>
            <a:r>
              <a:rPr lang="en-US" sz="2800" b="1" dirty="0" smtClean="0">
                <a:solidFill>
                  <a:srgbClr val="00B050"/>
                </a:solidFill>
              </a:rPr>
              <a:t>___________</a:t>
            </a:r>
            <a:endParaRPr lang="en-US" sz="2800" b="1" dirty="0">
              <a:solidFill>
                <a:srgbClr val="00B050"/>
              </a:solidFill>
            </a:endParaRPr>
          </a:p>
          <a:p>
            <a:pPr lvl="2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Can be </a:t>
            </a:r>
            <a:r>
              <a:rPr lang="en-US" sz="2800" b="1" dirty="0">
                <a:solidFill>
                  <a:srgbClr val="00B050"/>
                </a:solidFill>
              </a:rPr>
              <a:t>used to satisfy w</a:t>
            </a:r>
            <a:r>
              <a:rPr lang="en-US" sz="2800" b="1" dirty="0" smtClean="0">
                <a:solidFill>
                  <a:srgbClr val="00B050"/>
                </a:solidFill>
              </a:rPr>
              <a:t>_____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including </a:t>
            </a:r>
            <a:r>
              <a:rPr lang="en-US" sz="2800" b="1" dirty="0">
                <a:solidFill>
                  <a:srgbClr val="00B050"/>
                </a:solidFill>
              </a:rPr>
              <a:t>l</a:t>
            </a:r>
            <a:r>
              <a:rPr lang="en-US" sz="2800" b="1" dirty="0" smtClean="0">
                <a:solidFill>
                  <a:srgbClr val="00B050"/>
                </a:solidFill>
              </a:rPr>
              <a:t>________ </a:t>
            </a:r>
            <a:r>
              <a:rPr lang="en-US" sz="2800" b="1" dirty="0">
                <a:solidFill>
                  <a:srgbClr val="00B050"/>
                </a:solidFill>
              </a:rPr>
              <a:t>items and s</a:t>
            </a:r>
            <a:r>
              <a:rPr lang="en-US" sz="2800" b="1" dirty="0" smtClean="0">
                <a:solidFill>
                  <a:srgbClr val="00B050"/>
                </a:solidFill>
              </a:rPr>
              <a:t>________ </a:t>
            </a:r>
            <a:r>
              <a:rPr lang="en-US" sz="2800" b="1" dirty="0">
                <a:solidFill>
                  <a:srgbClr val="00B050"/>
                </a:solidFill>
              </a:rPr>
              <a:t>or </a:t>
            </a:r>
            <a:r>
              <a:rPr lang="en-US" sz="2800" b="1" dirty="0" err="1">
                <a:solidFill>
                  <a:srgbClr val="00B050"/>
                </a:solidFill>
              </a:rPr>
              <a:t>i</a:t>
            </a:r>
            <a:r>
              <a:rPr lang="en-US" sz="2800" b="1" dirty="0" smtClean="0">
                <a:solidFill>
                  <a:srgbClr val="00B050"/>
                </a:solidFill>
              </a:rPr>
              <a:t>_____________</a:t>
            </a:r>
            <a:endParaRPr lang="en-US" sz="2800" b="1" dirty="0">
              <a:solidFill>
                <a:srgbClr val="00B050"/>
              </a:solidFill>
            </a:endParaRPr>
          </a:p>
          <a:p>
            <a:pPr lvl="2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Regardless of your income, spending it requires constant d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__________-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(REVIEW: ALL ECONOMIC DECISIONS INVOLVE I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____________,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T_______-O_____, &amp; O_________________ C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_______)</a:t>
            </a:r>
            <a:endParaRPr lang="en-US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6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7.1: CONSUMER RIGHTS (p. 539-540)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3875"/>
            <a:ext cx="12192000" cy="6334125"/>
          </a:xfrm>
        </p:spPr>
        <p:txBody>
          <a:bodyPr anchor="t">
            <a:noAutofit/>
          </a:bodyPr>
          <a:lstStyle/>
          <a:p>
            <a:pPr lvl="0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Protecting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consumer rights:</a:t>
            </a: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Throughout most of history, consumer rights could be summarized by </a:t>
            </a:r>
            <a:r>
              <a:rPr lang="en-US" sz="27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caveat emptor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or “l____ the b________ b_________”</a:t>
            </a: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 the 1960s and 1970s, a movement known as c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_________________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emerged</a:t>
            </a: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00B050"/>
                </a:solidFill>
              </a:rPr>
              <a:t>C</a:t>
            </a:r>
            <a:r>
              <a:rPr lang="en-US" sz="2700" b="1" dirty="0" smtClean="0">
                <a:solidFill>
                  <a:srgbClr val="00B050"/>
                </a:solidFill>
              </a:rPr>
              <a:t>____________: </a:t>
            </a:r>
            <a:r>
              <a:rPr lang="en-US" sz="2700" b="1" dirty="0">
                <a:solidFill>
                  <a:srgbClr val="00B050"/>
                </a:solidFill>
              </a:rPr>
              <a:t>movement to e</a:t>
            </a:r>
            <a:r>
              <a:rPr lang="en-US" sz="2700" b="1" dirty="0" smtClean="0">
                <a:solidFill>
                  <a:srgbClr val="00B050"/>
                </a:solidFill>
              </a:rPr>
              <a:t>__________ </a:t>
            </a:r>
            <a:r>
              <a:rPr lang="en-US" sz="2700" b="1" dirty="0">
                <a:solidFill>
                  <a:srgbClr val="00B050"/>
                </a:solidFill>
              </a:rPr>
              <a:t>buyers about their p</a:t>
            </a:r>
            <a:r>
              <a:rPr lang="en-US" sz="2700" b="1" dirty="0" smtClean="0">
                <a:solidFill>
                  <a:srgbClr val="00B050"/>
                </a:solidFill>
              </a:rPr>
              <a:t>___________ </a:t>
            </a:r>
            <a:r>
              <a:rPr lang="en-US" sz="2700" b="1" dirty="0">
                <a:solidFill>
                  <a:srgbClr val="00B050"/>
                </a:solidFill>
              </a:rPr>
              <a:t>&amp; demand b_______, s_________ products from m_________________</a:t>
            </a: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Since 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consumerism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movement began, </a:t>
            </a:r>
            <a:r>
              <a:rPr lang="en-US" sz="2700" b="1" dirty="0">
                <a:solidFill>
                  <a:srgbClr val="00B050"/>
                </a:solidFill>
              </a:rPr>
              <a:t>C</a:t>
            </a:r>
            <a:r>
              <a:rPr lang="en-US" sz="2700" b="1" dirty="0" smtClean="0">
                <a:solidFill>
                  <a:srgbClr val="00B050"/>
                </a:solidFill>
              </a:rPr>
              <a:t>_________ </a:t>
            </a:r>
            <a:r>
              <a:rPr lang="en-US" sz="2700" b="1" dirty="0">
                <a:solidFill>
                  <a:srgbClr val="00B050"/>
                </a:solidFill>
              </a:rPr>
              <a:t>has passed laws to protect consumer rights</a:t>
            </a:r>
          </a:p>
          <a:p>
            <a:pPr lvl="2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Many laws deal involve </a:t>
            </a:r>
            <a:r>
              <a:rPr lang="en-US" sz="2700" b="1" dirty="0">
                <a:solidFill>
                  <a:srgbClr val="00B050"/>
                </a:solidFill>
              </a:rPr>
              <a:t>accurate l</a:t>
            </a:r>
            <a:r>
              <a:rPr lang="en-US" sz="2700" b="1" dirty="0" smtClean="0">
                <a:solidFill>
                  <a:srgbClr val="00B050"/>
                </a:solidFill>
              </a:rPr>
              <a:t>__________ </a:t>
            </a:r>
            <a:r>
              <a:rPr lang="en-US" sz="2700" b="1" dirty="0">
                <a:solidFill>
                  <a:srgbClr val="00B050"/>
                </a:solidFill>
              </a:rPr>
              <a:t>of products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such as the F_____ P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____________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&amp; L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___________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Act and 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_____, D______, &amp; C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_______________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Act</a:t>
            </a:r>
          </a:p>
          <a:p>
            <a:pPr lvl="2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Other laws </a:t>
            </a:r>
            <a:r>
              <a:rPr lang="en-US" sz="2700" b="1" dirty="0">
                <a:solidFill>
                  <a:srgbClr val="00B050"/>
                </a:solidFill>
              </a:rPr>
              <a:t>p</a:t>
            </a:r>
            <a:r>
              <a:rPr lang="en-US" sz="2700" b="1" dirty="0" smtClean="0">
                <a:solidFill>
                  <a:srgbClr val="00B050"/>
                </a:solidFill>
              </a:rPr>
              <a:t>_________ </a:t>
            </a:r>
            <a:r>
              <a:rPr lang="en-US" sz="2700" b="1" dirty="0">
                <a:solidFill>
                  <a:srgbClr val="00B050"/>
                </a:solidFill>
              </a:rPr>
              <a:t>consumer h</a:t>
            </a:r>
            <a:r>
              <a:rPr lang="en-US" sz="2700" b="1" dirty="0" smtClean="0">
                <a:solidFill>
                  <a:srgbClr val="00B050"/>
                </a:solidFill>
              </a:rPr>
              <a:t>______ </a:t>
            </a:r>
            <a:r>
              <a:rPr lang="en-US" sz="2700" b="1" dirty="0">
                <a:solidFill>
                  <a:srgbClr val="00B050"/>
                </a:solidFill>
              </a:rPr>
              <a:t>&amp; s</a:t>
            </a:r>
            <a:r>
              <a:rPr lang="en-US" sz="2700" b="1" dirty="0" smtClean="0">
                <a:solidFill>
                  <a:srgbClr val="00B050"/>
                </a:solidFill>
              </a:rPr>
              <a:t>_______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such as the P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F______ &amp; D_______ 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Act</a:t>
            </a:r>
            <a:endParaRPr lang="en-US" sz="27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3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7.1: CONSUMER RIGHTS (p. 539-540)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3875"/>
            <a:ext cx="12192000" cy="6334125"/>
          </a:xfrm>
        </p:spPr>
        <p:txBody>
          <a:bodyPr anchor="t">
            <a:noAutofit/>
          </a:bodyPr>
          <a:lstStyle/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Many </a:t>
            </a:r>
            <a:r>
              <a:rPr lang="en-US" sz="3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p___________ g_______ &amp; o___________________ have also been established to protect individual consumers</a:t>
            </a:r>
          </a:p>
          <a:p>
            <a:pPr lvl="2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Best known example is </a:t>
            </a:r>
            <a:r>
              <a:rPr lang="en-US" sz="3000" b="1" dirty="0" smtClean="0">
                <a:solidFill>
                  <a:srgbClr val="00B050"/>
                </a:solidFill>
              </a:rPr>
              <a:t>B______ </a:t>
            </a:r>
            <a:r>
              <a:rPr lang="en-US" sz="3000" b="1" dirty="0">
                <a:solidFill>
                  <a:srgbClr val="00B050"/>
                </a:solidFill>
              </a:rPr>
              <a:t>B</a:t>
            </a:r>
            <a:r>
              <a:rPr lang="en-US" sz="3000" b="1" dirty="0" smtClean="0">
                <a:solidFill>
                  <a:srgbClr val="00B050"/>
                </a:solidFill>
              </a:rPr>
              <a:t>__________ </a:t>
            </a:r>
            <a:r>
              <a:rPr lang="en-US" sz="3000" b="1" dirty="0">
                <a:solidFill>
                  <a:srgbClr val="00B050"/>
                </a:solidFill>
              </a:rPr>
              <a:t>B</a:t>
            </a:r>
            <a:r>
              <a:rPr lang="en-US" sz="3000" b="1" dirty="0" smtClean="0">
                <a:solidFill>
                  <a:srgbClr val="00B050"/>
                </a:solidFill>
              </a:rPr>
              <a:t>_________ </a:t>
            </a:r>
            <a:r>
              <a:rPr lang="en-US" sz="3000" b="1" dirty="0">
                <a:solidFill>
                  <a:srgbClr val="00B050"/>
                </a:solidFill>
              </a:rPr>
              <a:t>(BBB)</a:t>
            </a:r>
          </a:p>
          <a:p>
            <a:pPr lvl="2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It is </a:t>
            </a:r>
            <a:r>
              <a:rPr lang="en-US" sz="3000" b="1" dirty="0">
                <a:solidFill>
                  <a:srgbClr val="00B050"/>
                </a:solidFill>
              </a:rPr>
              <a:t>run by b</a:t>
            </a:r>
            <a:r>
              <a:rPr lang="en-US" sz="3000" b="1" dirty="0" smtClean="0">
                <a:solidFill>
                  <a:srgbClr val="00B050"/>
                </a:solidFill>
              </a:rPr>
              <a:t>___________ </a:t>
            </a:r>
            <a:r>
              <a:rPr lang="en-US" sz="3000" b="1" dirty="0">
                <a:solidFill>
                  <a:srgbClr val="00B050"/>
                </a:solidFill>
              </a:rPr>
              <a:t>g</a:t>
            </a:r>
            <a:r>
              <a:rPr lang="en-US" sz="3000" b="1" dirty="0" smtClean="0">
                <a:solidFill>
                  <a:srgbClr val="00B050"/>
                </a:solidFill>
              </a:rPr>
              <a:t>______</a:t>
            </a:r>
            <a:r>
              <a:rPr lang="en-US" sz="3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3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because many businesses realize that, to succeed, they must build t</a:t>
            </a:r>
            <a:r>
              <a:rPr lang="en-US" sz="3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 </a:t>
            </a:r>
            <a:r>
              <a:rPr lang="en-US" sz="3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of their c</a:t>
            </a:r>
            <a:r>
              <a:rPr lang="en-US" sz="3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_____________</a:t>
            </a:r>
            <a:endParaRPr lang="en-US" sz="3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2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rgbClr val="00B050"/>
                </a:solidFill>
              </a:rPr>
              <a:t>They provide </a:t>
            </a:r>
            <a:r>
              <a:rPr lang="en-US" sz="3000" b="1" dirty="0" err="1">
                <a:solidFill>
                  <a:srgbClr val="00B050"/>
                </a:solidFill>
              </a:rPr>
              <a:t>i</a:t>
            </a:r>
            <a:r>
              <a:rPr lang="en-US" sz="3000" b="1" dirty="0">
                <a:solidFill>
                  <a:srgbClr val="00B050"/>
                </a:solidFill>
              </a:rPr>
              <a:t>_________________ about local businesses &amp; warn of d_____________ b______________ p_____________</a:t>
            </a:r>
          </a:p>
          <a:p>
            <a:pPr lvl="2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rgbClr val="00B050"/>
                </a:solidFill>
              </a:rPr>
              <a:t>They also </a:t>
            </a:r>
            <a:r>
              <a:rPr lang="en-US" sz="3000" b="1" dirty="0" err="1">
                <a:solidFill>
                  <a:srgbClr val="00B050"/>
                </a:solidFill>
              </a:rPr>
              <a:t>i</a:t>
            </a:r>
            <a:r>
              <a:rPr lang="en-US" sz="3000" b="1" dirty="0" smtClean="0">
                <a:solidFill>
                  <a:srgbClr val="00B050"/>
                </a:solidFill>
              </a:rPr>
              <a:t>_____________ </a:t>
            </a:r>
            <a:r>
              <a:rPr lang="en-US" sz="3000" b="1" dirty="0">
                <a:solidFill>
                  <a:srgbClr val="00B050"/>
                </a:solidFill>
              </a:rPr>
              <a:t>consumer c</a:t>
            </a:r>
            <a:r>
              <a:rPr lang="en-US" sz="3000" b="1" dirty="0" smtClean="0">
                <a:solidFill>
                  <a:srgbClr val="00B050"/>
                </a:solidFill>
              </a:rPr>
              <a:t>__________ </a:t>
            </a:r>
            <a:r>
              <a:rPr lang="en-US" sz="3000" b="1" dirty="0">
                <a:solidFill>
                  <a:srgbClr val="00B050"/>
                </a:solidFill>
              </a:rPr>
              <a:t>about </a:t>
            </a:r>
            <a:r>
              <a:rPr lang="en-US" sz="3000" b="1" dirty="0" smtClean="0">
                <a:solidFill>
                  <a:srgbClr val="00B050"/>
                </a:solidFill>
              </a:rPr>
              <a:t>businesses</a:t>
            </a:r>
            <a:endParaRPr lang="en-US" sz="3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9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378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7.1: CONSUMER RIGHTS (p. 539-540)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3783"/>
            <a:ext cx="12192000" cy="6074217"/>
          </a:xfrm>
        </p:spPr>
        <p:txBody>
          <a:bodyPr anchor="t">
            <a:normAutofit/>
          </a:bodyPr>
          <a:lstStyle/>
          <a:p>
            <a:pPr lvl="0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00B050"/>
                </a:solidFill>
              </a:rPr>
              <a:t>Consumer </a:t>
            </a:r>
            <a:r>
              <a:rPr lang="en-US" sz="2800" b="1" dirty="0">
                <a:solidFill>
                  <a:srgbClr val="00B050"/>
                </a:solidFill>
              </a:rPr>
              <a:t>Bill of Rights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: Presidents K___________ &amp; N_______ emphasized five basic consumer rights:</a:t>
            </a: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B050"/>
                </a:solidFill>
              </a:rPr>
              <a:t>Right to a s______ p______________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that will not harm one’s health or life</a:t>
            </a: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B050"/>
                </a:solidFill>
              </a:rPr>
              <a:t>Right to be </a:t>
            </a:r>
            <a:r>
              <a:rPr lang="en-US" sz="2800" b="1" dirty="0" err="1">
                <a:solidFill>
                  <a:srgbClr val="00B050"/>
                </a:solidFill>
              </a:rPr>
              <a:t>i</a:t>
            </a:r>
            <a:r>
              <a:rPr lang="en-US" sz="2800" b="1" dirty="0">
                <a:solidFill>
                  <a:srgbClr val="00B050"/>
                </a:solidFill>
              </a:rPr>
              <a:t>______________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&amp; protected against f______, deceit, or misleading information</a:t>
            </a: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B050"/>
                </a:solidFill>
              </a:rPr>
              <a:t>Right to c</a:t>
            </a:r>
            <a:r>
              <a:rPr lang="en-US" sz="2800" b="1" dirty="0" smtClean="0">
                <a:solidFill>
                  <a:srgbClr val="00B050"/>
                </a:solidFill>
              </a:rPr>
              <a:t>______ </a:t>
            </a:r>
            <a:r>
              <a:rPr lang="en-US" sz="2800" b="1" dirty="0">
                <a:solidFill>
                  <a:srgbClr val="00B050"/>
                </a:solidFill>
              </a:rPr>
              <a:t>among </a:t>
            </a:r>
            <a:r>
              <a:rPr lang="en-US" sz="2800" b="1" dirty="0" smtClean="0">
                <a:solidFill>
                  <a:srgbClr val="00B050"/>
                </a:solidFill>
              </a:rPr>
              <a:t>v________ </a:t>
            </a:r>
            <a:r>
              <a:rPr lang="en-US" sz="2800" b="1" dirty="0">
                <a:solidFill>
                  <a:srgbClr val="00B050"/>
                </a:solidFill>
              </a:rPr>
              <a:t>of goods/services at c</a:t>
            </a:r>
            <a:r>
              <a:rPr lang="en-US" sz="2800" b="1" dirty="0" smtClean="0">
                <a:solidFill>
                  <a:srgbClr val="00B050"/>
                </a:solidFill>
              </a:rPr>
              <a:t>__________ </a:t>
            </a:r>
            <a:r>
              <a:rPr lang="en-US" sz="2800" b="1" dirty="0">
                <a:solidFill>
                  <a:srgbClr val="00B050"/>
                </a:solidFill>
              </a:rPr>
              <a:t>prices</a:t>
            </a: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B050"/>
                </a:solidFill>
              </a:rPr>
              <a:t>Right to be h</a:t>
            </a:r>
            <a:r>
              <a:rPr lang="en-US" sz="2800" b="1" dirty="0" smtClean="0">
                <a:solidFill>
                  <a:srgbClr val="00B050"/>
                </a:solidFill>
              </a:rPr>
              <a:t>______ </a:t>
            </a:r>
            <a:r>
              <a:rPr lang="en-US" sz="2800" b="1" dirty="0">
                <a:solidFill>
                  <a:srgbClr val="00B050"/>
                </a:solidFill>
              </a:rPr>
              <a:t>when laws concerning c</a:t>
            </a:r>
            <a:r>
              <a:rPr lang="en-US" sz="2800" b="1" dirty="0" smtClean="0">
                <a:solidFill>
                  <a:srgbClr val="00B050"/>
                </a:solidFill>
              </a:rPr>
              <a:t>____________ </a:t>
            </a:r>
            <a:r>
              <a:rPr lang="en-US" sz="2800" b="1" dirty="0" err="1">
                <a:solidFill>
                  <a:srgbClr val="00B050"/>
                </a:solidFill>
              </a:rPr>
              <a:t>i</a:t>
            </a:r>
            <a:r>
              <a:rPr lang="en-US" sz="2800" b="1" dirty="0" smtClean="0">
                <a:solidFill>
                  <a:srgbClr val="00B050"/>
                </a:solidFill>
              </a:rPr>
              <a:t>___________ </a:t>
            </a:r>
            <a:r>
              <a:rPr lang="en-US" sz="2800" b="1" dirty="0">
                <a:solidFill>
                  <a:srgbClr val="00B050"/>
                </a:solidFill>
              </a:rPr>
              <a:t>are being written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B050"/>
                </a:solidFill>
              </a:rPr>
              <a:t>Right to r</a:t>
            </a:r>
            <a:r>
              <a:rPr lang="en-US" sz="2800" b="1" dirty="0" smtClean="0">
                <a:solidFill>
                  <a:srgbClr val="00B050"/>
                </a:solidFill>
              </a:rPr>
              <a:t>________,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or adequate p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if products cause f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__________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or p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__________</a:t>
            </a:r>
            <a:endParaRPr lang="en-US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0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1317</TotalTime>
  <Words>6379</Words>
  <Application>Microsoft Office PowerPoint</Application>
  <PresentationFormat>Widescreen</PresentationFormat>
  <Paragraphs>689</Paragraphs>
  <Slides>58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Calibri Light</vt:lpstr>
      <vt:lpstr>Times New Roman</vt:lpstr>
      <vt:lpstr>Wingdings</vt:lpstr>
      <vt:lpstr>Celestial</vt:lpstr>
      <vt:lpstr>Office Theme</vt:lpstr>
      <vt:lpstr>Welcome, Titans!</vt:lpstr>
      <vt:lpstr>Vocab log #7 – 7.1, 04/13</vt:lpstr>
      <vt:lpstr>UNIT #7 FILE TMRW</vt:lpstr>
      <vt:lpstr>CIVICS &amp; ECONOMICS: UNIT #7: Personal finance</vt:lpstr>
      <vt:lpstr>7.1: CONSUMER RIGHTS (p. 539-540)</vt:lpstr>
      <vt:lpstr>7.1: CONSUMER RIGHTS (p. 539-540)</vt:lpstr>
      <vt:lpstr>7.1: CONSUMER RIGHTS (p. 539-540)</vt:lpstr>
      <vt:lpstr>7.1: CONSUMER RIGHTS (p. 539-540)</vt:lpstr>
      <vt:lpstr>7.1: CONSUMER RIGHTS (p. 539-540)</vt:lpstr>
      <vt:lpstr>7.1: CONSUMER Responsibilities (p. 541-542)</vt:lpstr>
      <vt:lpstr>7.1: CONSUMER Responsibilities (p. 541-542)</vt:lpstr>
      <vt:lpstr>7.1: making buying decisions (p. 543)</vt:lpstr>
      <vt:lpstr>7.1: education &amp; earnings (p. 526)</vt:lpstr>
      <vt:lpstr>7.1: education &amp; earnings (p. 526)</vt:lpstr>
      <vt:lpstr>Welcome, Titans!</vt:lpstr>
      <vt:lpstr>Vocab log #7 – 7.2, 04/14</vt:lpstr>
      <vt:lpstr>CIVICS &amp; ECONOMICS: UNIT #7: Personal finance</vt:lpstr>
      <vt:lpstr>7.2: BUDGETING (p. 545-546)</vt:lpstr>
      <vt:lpstr>7.2: BUDGETING (p. 545-546)</vt:lpstr>
      <vt:lpstr>7.2: BUDGETING (p. 545-546)</vt:lpstr>
      <vt:lpstr>7.2: BUDGETING (p. 545-546)</vt:lpstr>
      <vt:lpstr>7.2: CREDIT (p. 547-549)</vt:lpstr>
      <vt:lpstr>7.2: CREDIT (p. 547-549)</vt:lpstr>
      <vt:lpstr>7.2: CREDIT (p. 547-549)</vt:lpstr>
      <vt:lpstr>7.2: CREDIT (p. 547-549)</vt:lpstr>
      <vt:lpstr>Welcome, Titans!</vt:lpstr>
      <vt:lpstr>Vocab log #7 – 7.3, 04/15</vt:lpstr>
      <vt:lpstr>CIVICS &amp; ECONOMICS: UNIT #7: Personal finance</vt:lpstr>
      <vt:lpstr>7.3: BUDGET CALCULATIONS</vt:lpstr>
      <vt:lpstr>7.3: BUDGET CALCULATIONS</vt:lpstr>
      <vt:lpstr>7.3: BUDGET CALCULATIONS</vt:lpstr>
      <vt:lpstr>7.3: BUDGET CALCULATIONS</vt:lpstr>
      <vt:lpstr>7.3: BUDGET CALCULATIONS</vt:lpstr>
      <vt:lpstr>7.3: TYPES OF INCOME &amp; EXPENSES</vt:lpstr>
      <vt:lpstr>CHECKLIST – BY THE END OF CLASS…</vt:lpstr>
      <vt:lpstr>Welcome, Titans!</vt:lpstr>
      <vt:lpstr>Vocab log #7 – 7.4, 04/18</vt:lpstr>
      <vt:lpstr>CIVICS &amp; ECONOMICS: UNIT #7: Personal finance</vt:lpstr>
      <vt:lpstr>7.4: savings &amp; investing</vt:lpstr>
      <vt:lpstr>7.4: savings &amp; investing</vt:lpstr>
      <vt:lpstr>7.4: savings &amp; investing</vt:lpstr>
      <vt:lpstr>7.4: TYPES OF SAVINGS</vt:lpstr>
      <vt:lpstr>7.4: TYPES OF SAVINGS</vt:lpstr>
      <vt:lpstr>7.4: TYPES OF SAVINGS</vt:lpstr>
      <vt:lpstr>7.4: TYPES OF INVESTMENTS</vt:lpstr>
      <vt:lpstr>7.4: TYPES OF INVESTMENTS</vt:lpstr>
      <vt:lpstr>7.4: TYPES OF INVESTMENTS</vt:lpstr>
      <vt:lpstr>7.4: TYPES OF INVESTMENTS</vt:lpstr>
      <vt:lpstr>Welcome, Titans!</vt:lpstr>
      <vt:lpstr>Vocab log #7 – 7.5, 04/19</vt:lpstr>
      <vt:lpstr>CIVICS &amp; ECONOMICS: UNIT #7: Personal finance</vt:lpstr>
      <vt:lpstr>7.5: achieving your financial goals (p. 560-561)</vt:lpstr>
      <vt:lpstr>7.5: achieving your financial goals</vt:lpstr>
      <vt:lpstr>7.5: achieving your financial goals</vt:lpstr>
      <vt:lpstr>7.5: MANAGING YOUR ACCOUNT BALANCES</vt:lpstr>
      <vt:lpstr>7.5: MANAGING YOUR ACCOUNT BALANCES</vt:lpstr>
      <vt:lpstr>7.5: MANAGING YOUR ACCOUNT BALANCES</vt:lpstr>
      <vt:lpstr>7.5: WRITING A CHECK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CIVICS &amp; ECONOMICS: UNIT #7: Personal finance</dc:title>
  <dc:creator>Kakavitsas, Sam</dc:creator>
  <cp:lastModifiedBy>Kakavitsas, Samuel G.</cp:lastModifiedBy>
  <cp:revision>100</cp:revision>
  <cp:lastPrinted>2016-04-20T11:02:06Z</cp:lastPrinted>
  <dcterms:created xsi:type="dcterms:W3CDTF">2016-04-13T01:54:29Z</dcterms:created>
  <dcterms:modified xsi:type="dcterms:W3CDTF">2016-04-20T11:09:30Z</dcterms:modified>
</cp:coreProperties>
</file>