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5"/>
  </p:sldMasterIdLst>
  <p:notesMasterIdLst>
    <p:notesMasterId r:id="rId6"/>
  </p:notesMasterIdLst>
  <p:handoutMasterIdLst>
    <p:handoutMasterId r:id="rId7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</p:sldIdLst>
  <p:sldSz cx="12192000" cy="6858000"/>
  <p:notesSz cx="9028113" cy="7077075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b="0" g="0" r="0"/>
        </a:fontRef>
        <a:schemeClr val="tx1"/>
      </a:tcTxStyle>
      <a:tcStyle>
        <a:tcBdr>
          <a:left>
            <a:ln cmpd="sng" w="12700">
              <a:solidFill>
                <a:schemeClr val="tx1"/>
              </a:solidFill>
            </a:ln>
          </a:left>
          <a:right>
            <a:ln cmpd="sng" w="12700">
              <a:solidFill>
                <a:schemeClr val="tx1"/>
              </a:solidFill>
            </a:ln>
          </a:right>
          <a:top>
            <a:ln cmpd="sng" w="12700">
              <a:solidFill>
                <a:schemeClr val="tx1"/>
              </a:solidFill>
            </a:ln>
          </a:top>
          <a:bottom>
            <a:ln cmpd="sng" w="12700">
              <a:solidFill>
                <a:schemeClr val="tx1"/>
              </a:solidFill>
            </a:ln>
          </a:bottom>
          <a:insideH>
            <a:ln cmpd="sng" w="12700">
              <a:solidFill>
                <a:schemeClr val="tx1"/>
              </a:solidFill>
            </a:ln>
          </a:insideH>
          <a:insideV>
            <a:ln cmpd="sng" w="12700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autoAdjust="0" sz="14995"/>
    <p:restoredTop sz="94660"/>
  </p:normalViewPr>
  <p:slideViewPr>
    <p:cSldViewPr snapToGrid="0">
      <p:cViewPr varScale="1">
        <p:scale>
          <a:sx d="100" n="86"/>
          <a:sy d="100" n="86"/>
        </p:scale>
        <p:origin x="485" y="187"/>
      </p:cViewPr>
      <p:guideLst/>
    </p:cSldViewPr>
  </p:slideViewPr>
  <p:notesTextViewPr>
    <p:cViewPr>
      <p:scale>
        <a:sx d="1" n="1"/>
        <a:sy d="1" n="1"/>
      </p:scale>
      <p:origin x="0" y="0"/>
    </p:cViewPr>
  </p:notesTextViewPr>
  <p:gridSpacing cx="76200" cy="76200"/>
</p:viewPr>
</file>

<file path=ppt/_rels/presentation.xml.rels><?xml version="1.0" encoding="UTF-8" standalone="yes"?><Relationships xmlns="http://schemas.openxmlformats.org/package/2006/relationships"><Relationship Id="rId93" Target="slides/slide86.xml" Type="http://schemas.openxmlformats.org/officeDocument/2006/relationships/slide"/><Relationship Id="rId92" Target="slides/slide85.xml" Type="http://schemas.openxmlformats.org/officeDocument/2006/relationships/slide"/><Relationship Id="rId91" Target="slides/slide84.xml" Type="http://schemas.openxmlformats.org/officeDocument/2006/relationships/slide"/><Relationship Id="rId90" Target="slides/slide83.xml" Type="http://schemas.openxmlformats.org/officeDocument/2006/relationships/slide"/><Relationship Id="rId83" Target="slides/slide76.xml" Type="http://schemas.openxmlformats.org/officeDocument/2006/relationships/slide"/><Relationship Id="rId82" Target="slides/slide75.xml" Type="http://schemas.openxmlformats.org/officeDocument/2006/relationships/slide"/><Relationship Id="rId81" Target="slides/slide74.xml" Type="http://schemas.openxmlformats.org/officeDocument/2006/relationships/slide"/><Relationship Id="rId80" Target="slides/slide73.xml" Type="http://schemas.openxmlformats.org/officeDocument/2006/relationships/slide"/><Relationship Id="rId73" Target="slides/slide66.xml" Type="http://schemas.openxmlformats.org/officeDocument/2006/relationships/slide"/><Relationship Id="rId72" Target="slides/slide65.xml" Type="http://schemas.openxmlformats.org/officeDocument/2006/relationships/slide"/><Relationship Id="rId71" Target="slides/slide64.xml" Type="http://schemas.openxmlformats.org/officeDocument/2006/relationships/slide"/><Relationship Id="rId70" Target="slides/slide63.xml" Type="http://schemas.openxmlformats.org/officeDocument/2006/relationships/slide"/><Relationship Id="rId63" Target="slides/slide56.xml" Type="http://schemas.openxmlformats.org/officeDocument/2006/relationships/slide"/><Relationship Id="rId62" Target="slides/slide55.xml" Type="http://schemas.openxmlformats.org/officeDocument/2006/relationships/slide"/><Relationship Id="rId61" Target="slides/slide54.xml" Type="http://schemas.openxmlformats.org/officeDocument/2006/relationships/slide"/><Relationship Id="rId94" Target="slides/slide87.xml" Type="http://schemas.openxmlformats.org/officeDocument/2006/relationships/slide"/><Relationship Id="rId60" Target="slides/slide53.xml" Type="http://schemas.openxmlformats.org/officeDocument/2006/relationships/slide"/><Relationship Id="rId87" Target="slides/slide80.xml" Type="http://schemas.openxmlformats.org/officeDocument/2006/relationships/slide"/><Relationship Id="rId53" Target="slides/slide46.xml" Type="http://schemas.openxmlformats.org/officeDocument/2006/relationships/slide"/><Relationship Id="rId86" Target="slides/slide79.xml" Type="http://schemas.openxmlformats.org/officeDocument/2006/relationships/slide"/><Relationship Id="rId52" Target="slides/slide45.xml" Type="http://schemas.openxmlformats.org/officeDocument/2006/relationships/slide"/><Relationship Id="rId85" Target="slides/slide78.xml" Type="http://schemas.openxmlformats.org/officeDocument/2006/relationships/slide"/><Relationship Id="rId51" Target="slides/slide44.xml" Type="http://schemas.openxmlformats.org/officeDocument/2006/relationships/slide"/><Relationship Id="rId84" Target="slides/slide77.xml" Type="http://schemas.openxmlformats.org/officeDocument/2006/relationships/slide"/><Relationship Id="rId50" Target="slides/slide43.xml" Type="http://schemas.openxmlformats.org/officeDocument/2006/relationships/slide"/><Relationship Id="rId5" Target="slideMasters/slideMaster1.xml" Type="http://schemas.openxmlformats.org/officeDocument/2006/relationships/slideMaster"/><Relationship Id="rId39" Target="slides/slide32.xml" Type="http://schemas.openxmlformats.org/officeDocument/2006/relationships/slide"/><Relationship Id="rId4" Target="tableStyles.xml" Type="http://schemas.openxmlformats.org/officeDocument/2006/relationships/tableStyles"/><Relationship Id="rId38" Target="slides/slide31.xml" Type="http://schemas.openxmlformats.org/officeDocument/2006/relationships/slide"/><Relationship Id="rId3" Target="presProps.xml" Type="http://schemas.openxmlformats.org/officeDocument/2006/relationships/presProps"/><Relationship Id="rId37" Target="slides/slide30.xml" Type="http://schemas.openxmlformats.org/officeDocument/2006/relationships/slide"/><Relationship Id="rId2" Target="viewProps.xml" Type="http://schemas.openxmlformats.org/officeDocument/2006/relationships/viewProps"/><Relationship Id="rId36" Target="slides/slide29.xml" Type="http://schemas.openxmlformats.org/officeDocument/2006/relationships/slide"/><Relationship Id="rId69" Target="slides/slide62.xml" Type="http://schemas.openxmlformats.org/officeDocument/2006/relationships/slide"/><Relationship Id="rId1" Target="theme/theme1.xml" Type="http://schemas.openxmlformats.org/officeDocument/2006/relationships/theme"/><Relationship Id="rId35" Target="slides/slide28.xml" Type="http://schemas.openxmlformats.org/officeDocument/2006/relationships/slide"/><Relationship Id="rId68" Target="slides/slide61.xml" Type="http://schemas.openxmlformats.org/officeDocument/2006/relationships/slide"/><Relationship Id="rId34" Target="slides/slide27.xml" Type="http://schemas.openxmlformats.org/officeDocument/2006/relationships/slide"/><Relationship Id="rId67" Target="slides/slide60.xml" Type="http://schemas.openxmlformats.org/officeDocument/2006/relationships/slide"/><Relationship Id="rId33" Target="slides/slide26.xml" Type="http://schemas.openxmlformats.org/officeDocument/2006/relationships/slide"/><Relationship Id="rId66" Target="slides/slide59.xml" Type="http://schemas.openxmlformats.org/officeDocument/2006/relationships/slide"/><Relationship Id="rId32" Target="slides/slide25.xml" Type="http://schemas.openxmlformats.org/officeDocument/2006/relationships/slide"/><Relationship Id="rId65" Target="slides/slide58.xml" Type="http://schemas.openxmlformats.org/officeDocument/2006/relationships/slide"/><Relationship Id="rId31" Target="slides/slide24.xml" Type="http://schemas.openxmlformats.org/officeDocument/2006/relationships/slide"/><Relationship Id="rId64" Target="slides/slide57.xml" Type="http://schemas.openxmlformats.org/officeDocument/2006/relationships/slide"/><Relationship Id="rId30" Target="slides/slide23.xml" Type="http://schemas.openxmlformats.org/officeDocument/2006/relationships/slide"/><Relationship Id="rId27" Target="slides/slide20.xml" Type="http://schemas.openxmlformats.org/officeDocument/2006/relationships/slide"/><Relationship Id="rId26" Target="slides/slide19.xml" Type="http://schemas.openxmlformats.org/officeDocument/2006/relationships/slide"/><Relationship Id="rId59" Target="slides/slide52.xml" Type="http://schemas.openxmlformats.org/officeDocument/2006/relationships/slide"/><Relationship Id="rId25" Target="slides/slide18.xml" Type="http://schemas.openxmlformats.org/officeDocument/2006/relationships/slide"/><Relationship Id="rId58" Target="slides/slide51.xml" Type="http://schemas.openxmlformats.org/officeDocument/2006/relationships/slide"/><Relationship Id="rId24" Target="slides/slide17.xml" Type="http://schemas.openxmlformats.org/officeDocument/2006/relationships/slide"/><Relationship Id="rId89" Target="slides/slide82.xml" Type="http://schemas.openxmlformats.org/officeDocument/2006/relationships/slide"/><Relationship Id="rId55" Target="slides/slide48.xml" Type="http://schemas.openxmlformats.org/officeDocument/2006/relationships/slide"/><Relationship Id="rId21" Target="slides/slide14.xml" Type="http://schemas.openxmlformats.org/officeDocument/2006/relationships/slide"/><Relationship Id="rId19" Target="slides/slide12.xml" Type="http://schemas.openxmlformats.org/officeDocument/2006/relationships/slide"/><Relationship Id="rId88" Target="slides/slide81.xml" Type="http://schemas.openxmlformats.org/officeDocument/2006/relationships/slide"/><Relationship Id="rId54" Target="slides/slide47.xml" Type="http://schemas.openxmlformats.org/officeDocument/2006/relationships/slide"/><Relationship Id="rId20" Target="slides/slide13.xml" Type="http://schemas.openxmlformats.org/officeDocument/2006/relationships/slide"/><Relationship Id="rId18" Target="slides/slide11.xml" Type="http://schemas.openxmlformats.org/officeDocument/2006/relationships/slide"/><Relationship Id="rId17" Target="slides/slide10.xml" Type="http://schemas.openxmlformats.org/officeDocument/2006/relationships/slide"/><Relationship Id="rId13" Target="slides/slide6.xml" Type="http://schemas.openxmlformats.org/officeDocument/2006/relationships/slide"/><Relationship Id="rId47" Target="slides/slide40.xml" Type="http://schemas.openxmlformats.org/officeDocument/2006/relationships/slide"/><Relationship Id="rId16" Target="slides/slide9.xml" Type="http://schemas.openxmlformats.org/officeDocument/2006/relationships/slide"/><Relationship Id="rId12" Target="slides/slide5.xml" Type="http://schemas.openxmlformats.org/officeDocument/2006/relationships/slide"/><Relationship Id="rId46" Target="slides/slide39.xml" Type="http://schemas.openxmlformats.org/officeDocument/2006/relationships/slide"/><Relationship Id="rId49" Target="slides/slide42.xml" Type="http://schemas.openxmlformats.org/officeDocument/2006/relationships/slide"/><Relationship Id="rId15" Target="slides/slide8.xml" Type="http://schemas.openxmlformats.org/officeDocument/2006/relationships/slide"/><Relationship Id="rId79" Target="slides/slide72.xml" Type="http://schemas.openxmlformats.org/officeDocument/2006/relationships/slide"/><Relationship Id="rId11" Target="slides/slide4.xml" Type="http://schemas.openxmlformats.org/officeDocument/2006/relationships/slide"/><Relationship Id="rId45" Target="slides/slide38.xml" Type="http://schemas.openxmlformats.org/officeDocument/2006/relationships/slide"/><Relationship Id="rId48" Target="slides/slide41.xml" Type="http://schemas.openxmlformats.org/officeDocument/2006/relationships/slide"/><Relationship Id="rId14" Target="slides/slide7.xml" Type="http://schemas.openxmlformats.org/officeDocument/2006/relationships/slide"/><Relationship Id="rId78" Target="slides/slide71.xml" Type="http://schemas.openxmlformats.org/officeDocument/2006/relationships/slide"/><Relationship Id="rId10" Target="slides/slide3.xml" Type="http://schemas.openxmlformats.org/officeDocument/2006/relationships/slide"/><Relationship Id="rId44" Target="slides/slide37.xml" Type="http://schemas.openxmlformats.org/officeDocument/2006/relationships/slide"/><Relationship Id="rId77" Target="slides/slide70.xml" Type="http://schemas.openxmlformats.org/officeDocument/2006/relationships/slide"/><Relationship Id="rId43" Target="slides/slide36.xml" Type="http://schemas.openxmlformats.org/officeDocument/2006/relationships/slide"/><Relationship Id="rId76" Target="slides/slide69.xml" Type="http://schemas.openxmlformats.org/officeDocument/2006/relationships/slide"/><Relationship Id="rId42" Target="slides/slide35.xml" Type="http://schemas.openxmlformats.org/officeDocument/2006/relationships/slide"/><Relationship Id="rId75" Target="slides/slide68.xml" Type="http://schemas.openxmlformats.org/officeDocument/2006/relationships/slide"/><Relationship Id="rId41" Target="slides/slide34.xml" Type="http://schemas.openxmlformats.org/officeDocument/2006/relationships/slide"/><Relationship Id="rId9" Target="slides/slide2.xml" Type="http://schemas.openxmlformats.org/officeDocument/2006/relationships/slide"/><Relationship Id="rId74" Target="slides/slide67.xml" Type="http://schemas.openxmlformats.org/officeDocument/2006/relationships/slide"/><Relationship Id="rId40" Target="slides/slide33.xml" Type="http://schemas.openxmlformats.org/officeDocument/2006/relationships/slide"/><Relationship Id="rId8" Target="slides/slide1.xml" Type="http://schemas.openxmlformats.org/officeDocument/2006/relationships/slide"/><Relationship Id="rId7" Target="handoutMasters/handoutMaster1.xml" Type="http://schemas.openxmlformats.org/officeDocument/2006/relationships/handoutMaster"/><Relationship Id="rId6" Target="notesMasters/notesMaster1.xml" Type="http://schemas.openxmlformats.org/officeDocument/2006/relationships/notesMaster"/><Relationship Id="rId57" Target="slides/slide50.xml" Type="http://schemas.openxmlformats.org/officeDocument/2006/relationships/slide"/><Relationship Id="rId23" Target="slides/slide16.xml" Type="http://schemas.openxmlformats.org/officeDocument/2006/relationships/slide"/><Relationship Id="rId29" Target="slides/slide22.xml" Type="http://schemas.openxmlformats.org/officeDocument/2006/relationships/slide"/><Relationship Id="rId56" Target="slides/slide49.xml" Type="http://schemas.openxmlformats.org/officeDocument/2006/relationships/slide"/><Relationship Id="rId22" Target="slides/slide15.xml" Type="http://schemas.openxmlformats.org/officeDocument/2006/relationships/slide"/><Relationship Id="rId28" Target="slides/slide21.xml" Type="http://schemas.openxmlformats.org/officeDocument/2006/relationships/slide"/></Relationships>
</file>

<file path=ppt/handoutMasters/_rels/handout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1" y="2"/>
            <a:ext cx="3912184" cy="355083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sz="quarter" type="dt"/>
          </p:nvPr>
        </p:nvSpPr>
        <p:spPr>
          <a:xfrm>
            <a:off x="5113844" y="2"/>
            <a:ext cx="3912184" cy="355083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r">
              <a:defRPr sz="1200"/>
            </a:lvl1pPr>
          </a:lstStyle>
          <a:p>
            <a:fld id="{CEE78389-C8DA-40F1-B1E8-2EE12F6BED18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2" sz="quarter" type="ftr"/>
          </p:nvPr>
        </p:nvSpPr>
        <p:spPr>
          <a:xfrm>
            <a:off x="1" y="6721996"/>
            <a:ext cx="3912184" cy="355082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3" sz="quarter" type="sldNum"/>
          </p:nvPr>
        </p:nvSpPr>
        <p:spPr>
          <a:xfrm>
            <a:off x="5113844" y="6721996"/>
            <a:ext cx="3912184" cy="355082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r">
              <a:defRPr sz="1200"/>
            </a:lvl1pPr>
          </a:lstStyle>
          <a:p>
            <a:fld id="{6F0E179C-80FB-4FF3-A115-3D4C0C18E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59721"/>
      </p:ext>
    </p:extLst>
  </p:cSld>
  <p:clrMap accent1="accent1" accent2="accent2" accent3="accent3" accent4="accent4" accent5="accent5" accent6="accent6" bg1="lt1" bg2="lt2" folHlink="folHlink" hlink="hlink" tx1="dk1" tx2="dk2"/>
</p:handoutMaster>
</file>

<file path=ppt/notesMasters/_rels/notesMaster1.xml.rels><?xml version="1.0" encoding="UTF-8" standalone="yes"?>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1" y="2"/>
            <a:ext cx="3912184" cy="355083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5113844" y="2"/>
            <a:ext cx="3912184" cy="355083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r">
              <a:defRPr sz="1200"/>
            </a:lvl1pPr>
          </a:lstStyle>
          <a:p>
            <a:fld id="{270717EA-648A-4894-8EA2-3F20CFEED247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2390775" y="884238"/>
            <a:ext cx="4246563" cy="2389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numCol="1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902812" y="3405846"/>
            <a:ext cx="7222490" cy="2786599"/>
          </a:xfrm>
          <a:prstGeom prst="rect">
            <a:avLst/>
          </a:prstGeom>
        </p:spPr>
        <p:txBody>
          <a:bodyPr bIns="45720" lIns="91440" numCol="1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1" y="6721996"/>
            <a:ext cx="3912184" cy="355082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5113844" y="6721996"/>
            <a:ext cx="3912184" cy="355082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r">
              <a:defRPr sz="1200"/>
            </a:lvl1pPr>
          </a:lstStyle>
          <a:p>
            <a:fld id="{7A041FF5-40F0-4F54-A59A-2862B71B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79600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2" Target="../slides/slide6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2" Target="../slides/slide44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2" Target="../slides/slide45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2" Target="../slides/slide46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2" Target="../slides/slide47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2" Target="../slides/slide5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2" Target="../slides/slide5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6.xml.rels><?xml version="1.0" encoding="UTF-8" standalone="yes"?><Relationships xmlns="http://schemas.openxmlformats.org/package/2006/relationships"><Relationship Id="rId2" Target="../slides/slide54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7.xml.rels><?xml version="1.0" encoding="UTF-8" standalone="yes"?><Relationships xmlns="http://schemas.openxmlformats.org/package/2006/relationships"><Relationship Id="rId2" Target="../slides/slide55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8.xml.rels><?xml version="1.0" encoding="UTF-8" standalone="yes"?><Relationships xmlns="http://schemas.openxmlformats.org/package/2006/relationships"><Relationship Id="rId2" Target="../slides/slide56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9.xml.rels><?xml version="1.0" encoding="UTF-8" standalone="yes"?><Relationships xmlns="http://schemas.openxmlformats.org/package/2006/relationships"><Relationship Id="rId2" Target="../slides/slide57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2" Target="../slides/slide3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0.xml.rels><?xml version="1.0" encoding="UTF-8" standalone="yes"?><Relationships xmlns="http://schemas.openxmlformats.org/package/2006/relationships"><Relationship Id="rId2" Target="../slides/slide58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1.xml.rels><?xml version="1.0" encoding="UTF-8" standalone="yes"?><Relationships xmlns="http://schemas.openxmlformats.org/package/2006/relationships"><Relationship Id="rId2" Target="../slides/slide6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2.xml.rels><?xml version="1.0" encoding="UTF-8" standalone="yes"?><Relationships xmlns="http://schemas.openxmlformats.org/package/2006/relationships"><Relationship Id="rId2" Target="../slides/slide64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3.xml.rels><?xml version="1.0" encoding="UTF-8" standalone="yes"?><Relationships xmlns="http://schemas.openxmlformats.org/package/2006/relationships"><Relationship Id="rId2" Target="../slides/slide65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4.xml.rels><?xml version="1.0" encoding="UTF-8" standalone="yes"?><Relationships xmlns="http://schemas.openxmlformats.org/package/2006/relationships"><Relationship Id="rId2" Target="../slides/slide66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5.xml.rels><?xml version="1.0" encoding="UTF-8" standalone="yes"?><Relationships xmlns="http://schemas.openxmlformats.org/package/2006/relationships"><Relationship Id="rId2" Target="../slides/slide67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6.xml.rels><?xml version="1.0" encoding="UTF-8" standalone="yes"?><Relationships xmlns="http://schemas.openxmlformats.org/package/2006/relationships"><Relationship Id="rId2" Target="../slides/slide68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7.xml.rels><?xml version="1.0" encoding="UTF-8" standalone="yes"?><Relationships xmlns="http://schemas.openxmlformats.org/package/2006/relationships"><Relationship Id="rId2" Target="../slides/slide69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8.xml.rels><?xml version="1.0" encoding="UTF-8" standalone="yes"?><Relationships xmlns="http://schemas.openxmlformats.org/package/2006/relationships"><Relationship Id="rId2" Target="../slides/slide70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9.xml.rels><?xml version="1.0" encoding="UTF-8" standalone="yes"?><Relationships xmlns="http://schemas.openxmlformats.org/package/2006/relationships"><Relationship Id="rId2" Target="../slides/slide7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2" Target="../slides/slide3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0.xml.rels><?xml version="1.0" encoding="UTF-8" standalone="yes"?><Relationships xmlns="http://schemas.openxmlformats.org/package/2006/relationships"><Relationship Id="rId2" Target="../slides/slide7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1.xml.rels><?xml version="1.0" encoding="UTF-8" standalone="yes"?><Relationships xmlns="http://schemas.openxmlformats.org/package/2006/relationships"><Relationship Id="rId2" Target="../slides/slide77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2.xml.rels><?xml version="1.0" encoding="UTF-8" standalone="yes"?><Relationships xmlns="http://schemas.openxmlformats.org/package/2006/relationships"><Relationship Id="rId2" Target="../slides/slide78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3.xml.rels><?xml version="1.0" encoding="UTF-8" standalone="yes"?><Relationships xmlns="http://schemas.openxmlformats.org/package/2006/relationships"><Relationship Id="rId2" Target="../slides/slide79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4.xml.rels><?xml version="1.0" encoding="UTF-8" standalone="yes"?><Relationships xmlns="http://schemas.openxmlformats.org/package/2006/relationships"><Relationship Id="rId2" Target="../slides/slide80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5.xml.rels><?xml version="1.0" encoding="UTF-8" standalone="yes"?><Relationships xmlns="http://schemas.openxmlformats.org/package/2006/relationships"><Relationship Id="rId2" Target="../slides/slide8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6.xml.rels><?xml version="1.0" encoding="UTF-8" standalone="yes"?><Relationships xmlns="http://schemas.openxmlformats.org/package/2006/relationships"><Relationship Id="rId2" Target="../slides/slide8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7.xml.rels><?xml version="1.0" encoding="UTF-8" standalone="yes"?><Relationships xmlns="http://schemas.openxmlformats.org/package/2006/relationships"><Relationship Id="rId2" Target="../slides/slide8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8.xml.rels><?xml version="1.0" encoding="UTF-8" standalone="yes"?><Relationships xmlns="http://schemas.openxmlformats.org/package/2006/relationships"><Relationship Id="rId2" Target="../slides/slide84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9.xml.rels><?xml version="1.0" encoding="UTF-8" standalone="yes"?><Relationships xmlns="http://schemas.openxmlformats.org/package/2006/relationships"><Relationship Id="rId2" Target="../slides/slide85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2" Target="../slides/slide34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40.xml.rels><?xml version="1.0" encoding="UTF-8" standalone="yes"?><Relationships xmlns="http://schemas.openxmlformats.org/package/2006/relationships"><Relationship Id="rId2" Target="../slides/slide86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41.xml.rels><?xml version="1.0" encoding="UTF-8" standalone="yes"?><Relationships xmlns="http://schemas.openxmlformats.org/package/2006/relationships"><Relationship Id="rId2" Target="../slides/slide87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2" Target="../slides/slide35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2" Target="../slides/slide36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2" Target="../slides/slide37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2" Target="../slides/slide4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2" Target="../slides/slide4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76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80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93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71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30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94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57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8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23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80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4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08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91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17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39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60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04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959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976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7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2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350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786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77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009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78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311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79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125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840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81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99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>
                <a:solidFill>
                  <a:prstClr val="black"/>
                </a:solidFill>
              </a:rPr>
              <a:pPr/>
              <a:t>82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541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296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307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16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19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393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3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91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47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89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86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7A041FF5-40F0-4F54-A59A-2862B71BBCA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86270"/>
      </p:ext>
    </p:extLst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 numCol="1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524000" y="3602038"/>
            <a:ext cx="9144000" cy="1655762"/>
          </a:xfrm>
        </p:spPr>
        <p:txBody>
          <a:bodyPr numCol="1"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9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0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8724900" y="365125"/>
            <a:ext cx="2628900" cy="5811838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838200" y="365125"/>
            <a:ext cx="7734300" cy="5811838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2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8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 numCol="1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831850" y="4589463"/>
            <a:ext cx="10515600" cy="1500187"/>
          </a:xfrm>
        </p:spPr>
        <p:txBody>
          <a:bodyPr numCol="1"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9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8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839788" y="1681163"/>
            <a:ext cx="5157787" cy="82391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839788" y="2505075"/>
            <a:ext cx="5157787" cy="3684588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6172200" y="1681163"/>
            <a:ext cx="5183188" cy="82391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6172200" y="2505075"/>
            <a:ext cx="5183188" cy="3684588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2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5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2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 numCol="1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6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 numCol="1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07968"/>
      </p:ext>
    </p:extLst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numCol="1" rIns="91440" rtlCol="0" tIns="45720"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5C200-F1E2-4B29-8DFF-530D6D50F1AF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8EA3-4EEB-4EE2-B832-7420ABE84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53734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3" Target="../media/image2.jpeg" Type="http://schemas.openxmlformats.org/officeDocument/2006/relationships/image"/><Relationship Id="rId2" Target="../media/image1.jp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8.xml.rels><?xml version="1.0" encoding="UTF-8" standalone="yes"?>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9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0.xml.rels><?xml version="1.0" encoding="UTF-8" standalone="yes"?><Relationships xmlns="http://schemas.openxmlformats.org/package/2006/relationships"><Relationship Id="rId3" Target="../media/image2.jpeg" Type="http://schemas.openxmlformats.org/officeDocument/2006/relationships/image"/><Relationship Id="rId2" Target="../media/image3.jp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1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2.xml.rels><?xml version="1.0" encoding="UTF-8" standalone="yes"?><Relationships xmlns="http://schemas.openxmlformats.org/package/2006/relationships"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?><Relationships xmlns="http://schemas.openxmlformats.org/package/2006/relationships"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?><Relationships xmlns="http://schemas.openxmlformats.org/package/2006/relationships"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5.xml.rels><?xml version="1.0" encoding="UTF-8" standalone="yes"?><Relationships xmlns="http://schemas.openxmlformats.org/package/2006/relationships"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6.xml.rels><?xml version="1.0" encoding="UTF-8" standalone="yes"?><Relationships xmlns="http://schemas.openxmlformats.org/package/2006/relationships"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?><Relationships xmlns="http://schemas.openxmlformats.org/package/2006/relationships"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8.xml.rels><?xml version="1.0" encoding="UTF-8" standalone="yes"?>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9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3" Target="../media/image2.jpeg" Type="http://schemas.openxmlformats.org/officeDocument/2006/relationships/image"/><Relationship Id="rId2" Target="../media/image1.jp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0.xml.rels><?xml version="1.0" encoding="UTF-8" standalone="yes"?><Relationships xmlns="http://schemas.openxmlformats.org/package/2006/relationships"><Relationship Id="rId3" Target="../media/image2.jpeg" Type="http://schemas.openxmlformats.org/officeDocument/2006/relationships/image"/><Relationship Id="rId2" Target="../media/image4.jp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1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2.xml.rels><?xml version="1.0" encoding="UTF-8" standalone="yes"?><Relationships xmlns="http://schemas.openxmlformats.org/package/2006/relationships"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3.xml.rels><?xml version="1.0" encoding="UTF-8" standalone="yes"?><Relationships xmlns="http://schemas.openxmlformats.org/package/2006/relationships"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4.xml.rels><?xml version="1.0" encoding="UTF-8" standalone="yes"?><Relationships xmlns="http://schemas.openxmlformats.org/package/2006/relationships"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5.xml.rels><?xml version="1.0" encoding="UTF-8" standalone="yes"?><Relationships xmlns="http://schemas.openxmlformats.org/package/2006/relationships"><Relationship Id="rId2" Target="../notesSlides/notesSlide1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6.xml.rels><?xml version="1.0" encoding="UTF-8" standalone="yes"?><Relationships xmlns="http://schemas.openxmlformats.org/package/2006/relationships"><Relationship Id="rId2" Target="../notesSlides/notesSlide1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7.xml.rels><?xml version="1.0" encoding="UTF-8" standalone="yes"?><Relationships xmlns="http://schemas.openxmlformats.org/package/2006/relationships"><Relationship Id="rId2" Target="../notesSlides/notesSlide1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8.xml.rels><?xml version="1.0" encoding="UTF-8" standalone="yes"?>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49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0.xml.rels><?xml version="1.0" encoding="UTF-8" standalone="yes"?><Relationships xmlns="http://schemas.openxmlformats.org/package/2006/relationships"><Relationship Id="rId3" Target="../media/image2.jpeg" Type="http://schemas.openxmlformats.org/officeDocument/2006/relationships/image"/><Relationship Id="rId2" Target="../media/image4.jp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51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2.xml.rels><?xml version="1.0" encoding="UTF-8" standalone="yes"?><Relationships xmlns="http://schemas.openxmlformats.org/package/2006/relationships"><Relationship Id="rId2" Target="../notesSlides/notesSlide1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3.xml.rels><?xml version="1.0" encoding="UTF-8" standalone="yes"?><Relationships xmlns="http://schemas.openxmlformats.org/package/2006/relationships"><Relationship Id="rId2" Target="../notesSlides/notesSlide1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4.xml.rels><?xml version="1.0" encoding="UTF-8" standalone="yes"?><Relationships xmlns="http://schemas.openxmlformats.org/package/2006/relationships"><Relationship Id="rId2" Target="../notesSlides/notesSlide1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5.xml.rels><?xml version="1.0" encoding="UTF-8" standalone="yes"?><Relationships xmlns="http://schemas.openxmlformats.org/package/2006/relationships"><Relationship Id="rId2" Target="../notesSlides/notesSlide1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6.xml.rels><?xml version="1.0" encoding="UTF-8" standalone="yes"?><Relationships xmlns="http://schemas.openxmlformats.org/package/2006/relationships"><Relationship Id="rId2" Target="../notesSlides/notesSlide1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7.xml.rels><?xml version="1.0" encoding="UTF-8" standalone="yes"?><Relationships xmlns="http://schemas.openxmlformats.org/package/2006/relationships"><Relationship Id="rId2" Target="../notesSlides/notesSlide1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8.xml.rels><?xml version="1.0" encoding="UTF-8" standalone="yes"?><Relationships xmlns="http://schemas.openxmlformats.org/package/2006/relationships"><Relationship Id="rId2" Target="../notesSlides/notesSlide2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9.xml.rels><?xml version="1.0" encoding="UTF-8" standalone="yes"?>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0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1.xml.rels><?xml version="1.0" encoding="UTF-8" standalone="yes"?><Relationships xmlns="http://schemas.openxmlformats.org/package/2006/relationships"><Relationship Id="rId3" Target="../media/image2.jpeg" Type="http://schemas.openxmlformats.org/officeDocument/2006/relationships/image"/><Relationship Id="rId2" Target="../media/image4.jp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62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3.xml.rels><?xml version="1.0" encoding="UTF-8" standalone="yes"?><Relationships xmlns="http://schemas.openxmlformats.org/package/2006/relationships"><Relationship Id="rId2" Target="../notesSlides/notesSlide2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4.xml.rels><?xml version="1.0" encoding="UTF-8" standalone="yes"?><Relationships xmlns="http://schemas.openxmlformats.org/package/2006/relationships"><Relationship Id="rId2" Target="../notesSlides/notesSlide2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5.xml.rels><?xml version="1.0" encoding="UTF-8" standalone="yes"?><Relationships xmlns="http://schemas.openxmlformats.org/package/2006/relationships"><Relationship Id="rId2" Target="../notesSlides/notesSlide2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6.xml.rels><?xml version="1.0" encoding="UTF-8" standalone="yes"?><Relationships xmlns="http://schemas.openxmlformats.org/package/2006/relationships"><Relationship Id="rId2" Target="../notesSlides/notesSlide2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7.xml.rels><?xml version="1.0" encoding="UTF-8" standalone="yes"?><Relationships xmlns="http://schemas.openxmlformats.org/package/2006/relationships"><Relationship Id="rId2" Target="../notesSlides/notesSlide2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8.xml.rels><?xml version="1.0" encoding="UTF-8" standalone="yes"?><Relationships xmlns="http://schemas.openxmlformats.org/package/2006/relationships"><Relationship Id="rId2" Target="../notesSlides/notesSlide2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9.xml.rels><?xml version="1.0" encoding="UTF-8" standalone="yes"?><Relationships xmlns="http://schemas.openxmlformats.org/package/2006/relationships"><Relationship Id="rId2" Target="../notesSlides/notesSlide2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0.xml.rels><?xml version="1.0" encoding="UTF-8" standalone="yes"?><Relationships xmlns="http://schemas.openxmlformats.org/package/2006/relationships"><Relationship Id="rId2" Target="../notesSlides/notesSlide2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1.xml.rels><?xml version="1.0" encoding="UTF-8" standalone="yes"?><Relationships xmlns="http://schemas.openxmlformats.org/package/2006/relationships"><Relationship Id="rId2" Target="../notesSlides/notesSlide2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2.xml.rels><?xml version="1.0" encoding="UTF-8" standalone="yes"?><Relationships xmlns="http://schemas.openxmlformats.org/package/2006/relationships"><Relationship Id="rId2" Target="../notesSlides/notesSlide3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3.xml.rels><?xml version="1.0" encoding="UTF-8" standalone="yes"?>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74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5.xml.rels><?xml version="1.0" encoding="UTF-8" standalone="yes"?><Relationships xmlns="http://schemas.openxmlformats.org/package/2006/relationships"><Relationship Id="rId3" Target="../media/image2.jpeg" Type="http://schemas.openxmlformats.org/officeDocument/2006/relationships/image"/><Relationship Id="rId2" Target="../media/image5.jp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76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7.xml.rels><?xml version="1.0" encoding="UTF-8" standalone="yes"?><Relationships xmlns="http://schemas.openxmlformats.org/package/2006/relationships"><Relationship Id="rId2" Target="../notesSlides/notesSlide3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8.xml.rels><?xml version="1.0" encoding="UTF-8" standalone="yes"?><Relationships xmlns="http://schemas.openxmlformats.org/package/2006/relationships"><Relationship Id="rId2" Target="../notesSlides/notesSlide3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9.xml.rels><?xml version="1.0" encoding="UTF-8" standalone="yes"?><Relationships xmlns="http://schemas.openxmlformats.org/package/2006/relationships"><Relationship Id="rId2" Target="../notesSlides/notesSlide3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0.xml.rels><?xml version="1.0" encoding="UTF-8" standalone="yes"?><Relationships xmlns="http://schemas.openxmlformats.org/package/2006/relationships"><Relationship Id="rId2" Target="../notesSlides/notesSlide3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1.xml.rels><?xml version="1.0" encoding="UTF-8" standalone="yes"?><Relationships xmlns="http://schemas.openxmlformats.org/package/2006/relationships"><Relationship Id="rId2" Target="../notesSlides/notesSlide3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2.xml.rels><?xml version="1.0" encoding="UTF-8" standalone="yes"?><Relationships xmlns="http://schemas.openxmlformats.org/package/2006/relationships"><Relationship Id="rId2" Target="../notesSlides/notesSlide3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3.xml.rels><?xml version="1.0" encoding="UTF-8" standalone="yes"?><Relationships xmlns="http://schemas.openxmlformats.org/package/2006/relationships"><Relationship Id="rId2" Target="../notesSlides/notesSlide3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4.xml.rels><?xml version="1.0" encoding="UTF-8" standalone="yes"?><Relationships xmlns="http://schemas.openxmlformats.org/package/2006/relationships"><Relationship Id="rId2" Target="../notesSlides/notesSlide3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5.xml.rels><?xml version="1.0" encoding="UTF-8" standalone="yes"?><Relationships xmlns="http://schemas.openxmlformats.org/package/2006/relationships"><Relationship Id="rId2" Target="../notesSlides/notesSlide3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6.xml.rels><?xml version="1.0" encoding="UTF-8" standalone="yes"?><Relationships xmlns="http://schemas.openxmlformats.org/package/2006/relationships"><Relationship Id="rId2" Target="../notesSlides/notesSlide4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7.xml.rels><?xml version="1.0" encoding="UTF-8" standalone="yes"?><Relationships xmlns="http://schemas.openxmlformats.org/package/2006/relationships"><Relationship Id="rId2" Target="../notesSlides/notesSlide4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584945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 sz="4200">
                <a:solidFill>
                  <a:srgbClr val="FF0000"/>
                </a:solidFill>
                <a:latin typeface="+mn-lt"/>
              </a:rPr>
              <a:t>Welcome, Titans!</a:t>
            </a:r>
            <a:endParaRPr b="1" dirty="0" lang="en-US" sz="4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0" y="437882"/>
            <a:ext cx="12192000" cy="3696235"/>
          </a:xfrm>
        </p:spPr>
        <p:txBody>
          <a:bodyPr numCol="1">
            <a:normAutofit/>
          </a:bodyPr>
          <a:lstStyle/>
          <a:p>
            <a:pPr algn="l"/>
            <a:r>
              <a:rPr b="1" dirty="0" lang="en-US" sz="2900"/>
              <a:t>Always, always, ALWAYS, read and follow directions on the board.</a:t>
            </a:r>
          </a:p>
          <a:p>
            <a:pPr algn="l" indent="-514350" marL="514350">
              <a:buAutoNum type="arabicParenBoth"/>
            </a:pPr>
            <a:r>
              <a:rPr b="1" dirty="0" lang="en-US" sz="2900"/>
              <a:t>Find your </a:t>
            </a:r>
            <a:r>
              <a:rPr b="1" dirty="0" lang="en-US" sz="2900" u="sng"/>
              <a:t>EXACT</a:t>
            </a:r>
            <a:r>
              <a:rPr b="1" dirty="0" lang="en-US" sz="2900"/>
              <a:t> seat using the chart below</a:t>
            </a:r>
          </a:p>
          <a:p>
            <a:pPr algn="l" indent="-514350" marL="514350">
              <a:buAutoNum type="arabicParenBoth"/>
            </a:pPr>
            <a:r>
              <a:rPr b="1" dirty="0" lang="en-US" sz="2900">
                <a:solidFill>
                  <a:srgbClr val="FF0000"/>
                </a:solidFill>
              </a:rPr>
              <a:t>You will need: </a:t>
            </a:r>
            <a:r>
              <a:rPr b="1" dirty="0" lang="en-US" smtClean="0" sz="2900">
                <a:solidFill>
                  <a:srgbClr val="FF0000"/>
                </a:solidFill>
              </a:rPr>
              <a:t>pencil, textbook, notebook paper, &amp; 8.1 notes</a:t>
            </a:r>
          </a:p>
          <a:p>
            <a:pPr algn="l" indent="-514350" marL="514350">
              <a:buAutoNum type="arabicParenBoth"/>
            </a:pPr>
            <a:r>
              <a:rPr b="1" dirty="0" lang="en-US" smtClean="0" sz="2900" u="sng">
                <a:solidFill>
                  <a:schemeClr val="accent1">
                    <a:lumMod val="50000"/>
                  </a:schemeClr>
                </a:solidFill>
              </a:rPr>
              <a:t>TURN IN MISSING FILES ON FRONT DESK BEFORE OR AFTER NOTES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5383" y="4134117"/>
          <a:ext cx="11049000" cy="2705100"/>
        </p:xfrm>
        <a:graphic>
          <a:graphicData uri="http://schemas.openxmlformats.org/drawingml/2006/table">
            <a:tbl>
              <a:tblPr bandRow="1" firstRow="1">
                <a:tableStyleId>{5940675A-B579-460E-94D1-54222C63F5DA}</a:tableStyleId>
              </a:tblPr>
              <a:tblGrid>
                <a:gridCol w="1841500"/>
                <a:gridCol w="1841500"/>
                <a:gridCol w="1841500"/>
                <a:gridCol w="1841500"/>
                <a:gridCol w="1841500"/>
                <a:gridCol w="1841500"/>
              </a:tblGrid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Roop</a:t>
                      </a:r>
                      <a:endParaRPr b="1" dirty="0" lang="en-US" smtClean="0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Crew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Jones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Manor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Cantu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Sims</a:t>
                      </a:r>
                      <a:endParaRPr b="1" dirty="0" lang="en-US" sz="2400"/>
                    </a:p>
                  </a:txBody>
                  <a:tcPr/>
                </a:tc>
              </a:tr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Beltran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err="1" lang="en-US" smtClean="0" sz="2400"/>
                        <a:t>Elkovich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Kidd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Withers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Robinson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Thompson</a:t>
                      </a:r>
                      <a:endParaRPr b="1" dirty="0" lang="en-US" sz="2400"/>
                    </a:p>
                  </a:txBody>
                  <a:tcPr/>
                </a:tc>
              </a:tr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Blick</a:t>
                      </a:r>
                      <a:endParaRPr b="1" dirty="0" lang="en-US" smtClean="0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Hall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Legette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Lovato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Hockaday</a:t>
                      </a:r>
                      <a:endParaRPr b="1" dirty="0" lang="en-US" smtClean="0" sz="2400"/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err="1" lang="en-US" smtClean="0" sz="2400"/>
                        <a:t>Walston</a:t>
                      </a:r>
                      <a:endParaRPr b="1" dirty="0" lang="en-US" sz="2400"/>
                    </a:p>
                  </a:txBody>
                  <a:tcPr/>
                </a:tc>
              </a:tr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Rispinto</a:t>
                      </a:r>
                      <a:endParaRPr dirty="0" lang="en-US" smtClean="0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Hendrix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lang="en-US" smtClean="0" sz="2400"/>
                        <a:t>Paasewe</a:t>
                      </a:r>
                      <a:endParaRPr b="1" dirty="0" lang="en-US" smtClean="0" sz="2400"/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Owens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Simpson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Barkley</a:t>
                      </a:r>
                    </a:p>
                  </a:txBody>
                  <a:tcPr>
                    <a:noFill/>
                  </a:tcPr>
                </a:tc>
              </a:tr>
              <a:tr h="541020"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Mejia</a:t>
                      </a:r>
                      <a:endParaRPr b="1" dirty="0" lang="en-US" sz="24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Stanton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Lynch</a:t>
                      </a:r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Roberts</a:t>
                      </a:r>
                      <a:endParaRPr b="1" dirty="0" lang="en-US" sz="24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Roseboro</a:t>
                      </a:r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Womack</a:t>
                      </a:r>
                      <a:endParaRPr b="1" dirty="0" lang="en-US" sz="2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198800"/>
      </p:ext>
    </p:extLst>
  </p:cSld>
  <p:clrMapOvr>
    <a:masterClrMapping/>
  </p:clrMapOvr>
  <p:transition spd="slow"/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8.1 – RESTRICTIONS &amp; INTEGRATION (p. 710)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mtClean="0" sz="2500"/>
              <a:t>Free </a:t>
            </a:r>
            <a:r>
              <a:rPr b="1" dirty="0" lang="en-US" sz="2500"/>
              <a:t>trade:</a:t>
            </a:r>
          </a:p>
          <a:p>
            <a:pPr lvl="1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500"/>
              <a:t>Most policymakers in government agree that </a:t>
            </a:r>
            <a:r>
              <a:rPr b="1" dirty="0" lang="en-US" smtClean="0" sz="2500"/>
              <a:t>COSTS of </a:t>
            </a:r>
            <a:r>
              <a:rPr b="1" dirty="0" lang="en-US" sz="2500"/>
              <a:t>trade barriers are </a:t>
            </a:r>
            <a:r>
              <a:rPr b="1" dirty="0" lang="en-US" smtClean="0" sz="2500"/>
              <a:t>HIGHER than </a:t>
            </a:r>
            <a:r>
              <a:rPr b="1" dirty="0" lang="en-US" sz="2500"/>
              <a:t>their </a:t>
            </a:r>
            <a:r>
              <a:rPr b="1" dirty="0" lang="en-US" smtClean="0" sz="2500"/>
              <a:t>BENEFITS</a:t>
            </a:r>
            <a:endParaRPr b="1" dirty="0" lang="en-US" sz="2500"/>
          </a:p>
          <a:p>
            <a:pPr lvl="1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500"/>
              <a:t>Therefore, most countries now try to </a:t>
            </a:r>
            <a:r>
              <a:rPr b="1" dirty="0" lang="en-US" smtClean="0" sz="2500"/>
              <a:t>REMOVE TRADE BARRIERS</a:t>
            </a:r>
            <a:endParaRPr b="1" dirty="0" lang="en-US" sz="2500"/>
          </a:p>
          <a:p>
            <a:pPr lvl="1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mtClean="0" sz="2500"/>
              <a:t>FREE TRADE: REDUCING or eliminating BARRIERS </a:t>
            </a:r>
            <a:r>
              <a:rPr b="1" dirty="0" lang="en-US" sz="2500"/>
              <a:t>to </a:t>
            </a:r>
            <a:r>
              <a:rPr b="1" dirty="0" lang="en-US" smtClean="0" sz="2500"/>
              <a:t>TRADE</a:t>
            </a:r>
            <a:endParaRPr b="1" dirty="0" lang="en-US" sz="2500"/>
          </a:p>
          <a:p>
            <a:pPr lvl="0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500"/>
              <a:t>Trade agreements:</a:t>
            </a:r>
          </a:p>
          <a:p>
            <a:pPr lvl="1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mtClean="0" sz="2500"/>
              <a:t>EUROPEAN UNION (E.U.): </a:t>
            </a:r>
            <a:r>
              <a:rPr b="1" dirty="0" lang="en-US" sz="2500"/>
              <a:t>organization of European countries where there are no trade barriers</a:t>
            </a:r>
          </a:p>
          <a:p>
            <a:pPr lvl="2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mtClean="0" sz="2500"/>
              <a:t>GOODS/SERVICES &amp; WORKERS </a:t>
            </a:r>
            <a:r>
              <a:rPr b="1" dirty="0" lang="en-US" sz="2500"/>
              <a:t>move </a:t>
            </a:r>
            <a:r>
              <a:rPr b="1" dirty="0" lang="en-US" smtClean="0" sz="2500"/>
              <a:t>FREELY </a:t>
            </a:r>
            <a:r>
              <a:rPr b="1" dirty="0" lang="en-US" sz="2500"/>
              <a:t>among these </a:t>
            </a:r>
            <a:r>
              <a:rPr b="1" dirty="0" lang="en-US" smtClean="0" sz="2500"/>
              <a:t>member COUNTRIES</a:t>
            </a:r>
            <a:endParaRPr b="1" dirty="0" lang="en-US" sz="2500"/>
          </a:p>
          <a:p>
            <a:pPr lvl="2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500"/>
              <a:t>In 2002, EU countries became even more closely linked when most member countries began to use a </a:t>
            </a:r>
            <a:r>
              <a:rPr b="1" dirty="0" lang="en-US" smtClean="0" sz="2500"/>
              <a:t>COMMON CURRENCY called </a:t>
            </a:r>
            <a:r>
              <a:rPr b="1" dirty="0" lang="en-US" sz="2500"/>
              <a:t>the </a:t>
            </a:r>
            <a:r>
              <a:rPr b="1" dirty="0" lang="en-US" smtClean="0" sz="2500"/>
              <a:t>EURO</a:t>
            </a:r>
            <a:endParaRPr b="1" dirty="0" lang="en-US" sz="2500"/>
          </a:p>
          <a:p>
            <a:pPr lvl="1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500"/>
              <a:t>North American Free Trade Agreement </a:t>
            </a:r>
            <a:r>
              <a:rPr b="1" dirty="0" lang="en-US" smtClean="0" sz="2500"/>
              <a:t>(NAFTA): </a:t>
            </a:r>
            <a:r>
              <a:rPr b="1" dirty="0" lang="en-US" sz="2500"/>
              <a:t>signed by </a:t>
            </a:r>
            <a:r>
              <a:rPr b="1" dirty="0" lang="en-US" smtClean="0" sz="2500"/>
              <a:t>USA, CANADA, </a:t>
            </a:r>
            <a:r>
              <a:rPr b="1" dirty="0" lang="en-US" sz="2500"/>
              <a:t>&amp; </a:t>
            </a:r>
            <a:r>
              <a:rPr b="1" dirty="0" lang="en-US" smtClean="0" sz="2500"/>
              <a:t>MEXICO</a:t>
            </a:r>
            <a:endParaRPr b="1" dirty="0" lang="en-US" sz="2500"/>
          </a:p>
          <a:p>
            <a:pPr lvl="2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500"/>
              <a:t>Pact to eventually </a:t>
            </a:r>
            <a:r>
              <a:rPr b="1" dirty="0" lang="en-US" smtClean="0" sz="2500"/>
              <a:t>ELIMINATE all TRADE BARRIERS </a:t>
            </a:r>
            <a:r>
              <a:rPr b="1" dirty="0" lang="en-US" sz="2500"/>
              <a:t>among the three countries</a:t>
            </a:r>
          </a:p>
          <a:p>
            <a:pPr lvl="2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mtClean="0" sz="2500"/>
              <a:t>OPPONENTS </a:t>
            </a:r>
            <a:r>
              <a:rPr b="1" dirty="0" lang="en-US" sz="2500"/>
              <a:t>of NAFTA argue that American workers would </a:t>
            </a:r>
            <a:r>
              <a:rPr b="1" dirty="0" lang="en-US" smtClean="0" sz="2500"/>
              <a:t>LOSE their </a:t>
            </a:r>
            <a:r>
              <a:rPr b="1" dirty="0" lang="en-US" sz="2500"/>
              <a:t>jobs because U.S. companies would move to </a:t>
            </a:r>
            <a:r>
              <a:rPr b="1" dirty="0" lang="en-US" smtClean="0" sz="2500"/>
              <a:t>MEXICO to </a:t>
            </a:r>
            <a:r>
              <a:rPr b="1" dirty="0" lang="en-US" sz="2500"/>
              <a:t>take advantage of </a:t>
            </a:r>
            <a:r>
              <a:rPr b="1" dirty="0" lang="en-US" smtClean="0" sz="2500"/>
              <a:t>CHEAPER WAGES </a:t>
            </a:r>
            <a:r>
              <a:rPr b="1" dirty="0" lang="en-US" sz="2500"/>
              <a:t>&amp; less stringent laws protecting </a:t>
            </a:r>
            <a:r>
              <a:rPr b="1" dirty="0" lang="en-US" smtClean="0" sz="2500"/>
              <a:t>WORKERS’ </a:t>
            </a:r>
            <a:r>
              <a:rPr b="1" dirty="0" lang="en-US" sz="2500"/>
              <a:t>rights &amp; the </a:t>
            </a:r>
            <a:r>
              <a:rPr b="1" dirty="0" lang="en-US" smtClean="0" sz="2500"/>
              <a:t>ENVIRONMENT</a:t>
            </a:r>
            <a:endParaRPr b="1" dirty="0" lang="en-US" sz="2500"/>
          </a:p>
          <a:p>
            <a:pPr lvl="2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mtClean="0" sz="2500"/>
              <a:t>SUPPORTERS of </a:t>
            </a:r>
            <a:r>
              <a:rPr b="1" dirty="0" lang="en-US" sz="2500"/>
              <a:t>NAFTA argue that increased trade would stimulate </a:t>
            </a:r>
            <a:r>
              <a:rPr b="1" dirty="0" lang="en-US" smtClean="0" sz="2500"/>
              <a:t>GROWTH &amp; </a:t>
            </a:r>
            <a:r>
              <a:rPr b="1" dirty="0" lang="en-US" sz="2500"/>
              <a:t>put more </a:t>
            </a:r>
            <a:r>
              <a:rPr b="1" dirty="0" lang="en-US" smtClean="0" sz="2500"/>
              <a:t>LOW-COST goods </a:t>
            </a:r>
            <a:r>
              <a:rPr b="1" dirty="0" lang="en-US" sz="2500"/>
              <a:t>on the </a:t>
            </a:r>
            <a:r>
              <a:rPr b="1" dirty="0" lang="en-US" smtClean="0" sz="2500"/>
              <a:t>market</a:t>
            </a:r>
            <a:endParaRPr b="1" dirty="0" lang="en-US" sz="2500"/>
          </a:p>
        </p:txBody>
      </p:sp>
    </p:spTree>
    <p:extLst>
      <p:ext uri="{BB962C8B-B14F-4D97-AF65-F5344CB8AC3E}">
        <p14:creationId xmlns:p14="http://schemas.microsoft.com/office/powerpoint/2010/main" val="38403012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8.1 – RESTRICTIONS &amp; INTEGRATION (p. 710)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1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mtClean="0" sz="2700"/>
              <a:t>World </a:t>
            </a:r>
            <a:r>
              <a:rPr b="1" dirty="0" lang="en-US" sz="2700"/>
              <a:t>Trade Organization </a:t>
            </a:r>
            <a:r>
              <a:rPr b="1" dirty="0" lang="en-US" smtClean="0" sz="2700"/>
              <a:t>(W.T.O.):</a:t>
            </a:r>
            <a:endParaRPr b="1" dirty="0" lang="en-US" sz="2700"/>
          </a:p>
          <a:p>
            <a:pPr lvl="2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700"/>
              <a:t>An international body that </a:t>
            </a:r>
            <a:r>
              <a:rPr b="1" dirty="0" lang="en-US" smtClean="0" sz="2700"/>
              <a:t>OVERSEES trade </a:t>
            </a:r>
            <a:r>
              <a:rPr b="1" dirty="0" lang="en-US" sz="2700"/>
              <a:t>among nations</a:t>
            </a:r>
          </a:p>
          <a:p>
            <a:pPr lvl="2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700"/>
              <a:t>Organizes </a:t>
            </a:r>
            <a:r>
              <a:rPr b="1" dirty="0" lang="en-US" smtClean="0" sz="2700"/>
              <a:t>NEGOTIATIONS about </a:t>
            </a:r>
            <a:r>
              <a:rPr b="1" dirty="0" lang="en-US" sz="2700"/>
              <a:t>trade </a:t>
            </a:r>
            <a:r>
              <a:rPr b="1" dirty="0" lang="en-US" smtClean="0" sz="2700"/>
              <a:t>RULES, </a:t>
            </a:r>
            <a:r>
              <a:rPr b="1" dirty="0" lang="en-US" sz="2700"/>
              <a:t>provides </a:t>
            </a:r>
            <a:r>
              <a:rPr b="1" dirty="0" lang="en-US" smtClean="0" sz="2700"/>
              <a:t>HELP </a:t>
            </a:r>
            <a:r>
              <a:rPr b="1" dirty="0" lang="en-US" sz="2700"/>
              <a:t>to countries trying to </a:t>
            </a:r>
            <a:r>
              <a:rPr b="1" dirty="0" lang="en-US" smtClean="0" sz="2700"/>
              <a:t>DEVELOP </a:t>
            </a:r>
            <a:r>
              <a:rPr b="1" dirty="0" lang="en-US" sz="2700"/>
              <a:t>their economies, &amp; settles trade </a:t>
            </a:r>
            <a:r>
              <a:rPr b="1" dirty="0" lang="en-US" smtClean="0" sz="2700"/>
              <a:t>DISPUTES b/w </a:t>
            </a:r>
            <a:r>
              <a:rPr b="1" dirty="0" lang="en-US" sz="2700"/>
              <a:t>countries</a:t>
            </a:r>
          </a:p>
          <a:p>
            <a:pPr lvl="2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700"/>
              <a:t>Opponents argue that WTO policies favor large </a:t>
            </a:r>
            <a:r>
              <a:rPr b="1" dirty="0" lang="en-US" smtClean="0" sz="2700"/>
              <a:t>CORPORATIONS </a:t>
            </a:r>
            <a:r>
              <a:rPr b="1" dirty="0" lang="en-US" sz="2700"/>
              <a:t>over </a:t>
            </a:r>
            <a:r>
              <a:rPr b="1" dirty="0" lang="en-US" smtClean="0" sz="2700"/>
              <a:t>WORKERS, </a:t>
            </a:r>
            <a:r>
              <a:rPr b="1" dirty="0" lang="en-US" sz="2700"/>
              <a:t>the </a:t>
            </a:r>
            <a:r>
              <a:rPr b="1" dirty="0" lang="en-US" smtClean="0" sz="2700"/>
              <a:t>ENVIRONMENT, </a:t>
            </a:r>
            <a:r>
              <a:rPr b="1" dirty="0" lang="en-US" sz="2700"/>
              <a:t>&amp; </a:t>
            </a:r>
            <a:r>
              <a:rPr b="1" dirty="0" lang="en-US" smtClean="0" sz="2700"/>
              <a:t>POOR </a:t>
            </a:r>
            <a:r>
              <a:rPr b="1" dirty="0" lang="en-US" sz="2700"/>
              <a:t>countries</a:t>
            </a:r>
          </a:p>
        </p:txBody>
      </p:sp>
    </p:spTree>
    <p:extLst>
      <p:ext uri="{BB962C8B-B14F-4D97-AF65-F5344CB8AC3E}">
        <p14:creationId xmlns:p14="http://schemas.microsoft.com/office/powerpoint/2010/main" val="180079931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8.1 – FINANCING TRADE (p. 712)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  <a:spcAft>
                <a:spcPts val="1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00"/>
              <a:t>The </a:t>
            </a:r>
            <a:r>
              <a:rPr b="1" dirty="0" lang="en-US" sz="2700"/>
              <a:t>USA uses the </a:t>
            </a:r>
            <a:r>
              <a:rPr b="1" dirty="0" lang="en-US" smtClean="0" sz="2700"/>
              <a:t>DOLLAR as </a:t>
            </a:r>
            <a:r>
              <a:rPr b="1" dirty="0" lang="en-US" sz="2700"/>
              <a:t>its </a:t>
            </a:r>
            <a:r>
              <a:rPr b="1" dirty="0" lang="en-US" smtClean="0" sz="2700"/>
              <a:t>MEDIUM </a:t>
            </a:r>
            <a:r>
              <a:rPr b="1" dirty="0" lang="en-US" sz="2700"/>
              <a:t>of </a:t>
            </a:r>
            <a:r>
              <a:rPr b="1" dirty="0" lang="en-US" smtClean="0" sz="2700"/>
              <a:t>EXCHANGE, </a:t>
            </a:r>
            <a:r>
              <a:rPr b="1" dirty="0" lang="en-US" sz="2700"/>
              <a:t>while Mexico uses the </a:t>
            </a:r>
            <a:r>
              <a:rPr b="1" dirty="0" lang="en-US" smtClean="0" sz="2700"/>
              <a:t>PESO &amp; </a:t>
            </a:r>
            <a:r>
              <a:rPr b="1" dirty="0" lang="en-US" sz="2700"/>
              <a:t>Japan uses the </a:t>
            </a:r>
            <a:r>
              <a:rPr b="1" dirty="0" lang="en-US" smtClean="0" sz="2700"/>
              <a:t>YEN.</a:t>
            </a:r>
            <a:endParaRPr b="1" dirty="0" lang="en-US" sz="2700"/>
          </a:p>
          <a:p>
            <a:pPr lvl="0">
              <a:spcBef>
                <a:spcPts val="0"/>
              </a:spcBef>
              <a:spcAft>
                <a:spcPts val="1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00"/>
              <a:t>EXCHANGE RATE: </a:t>
            </a:r>
            <a:r>
              <a:rPr b="1" dirty="0" lang="en-US" sz="2700"/>
              <a:t>the </a:t>
            </a:r>
            <a:r>
              <a:rPr b="1" dirty="0" lang="en-US" smtClean="0" sz="2700"/>
              <a:t>PRICE </a:t>
            </a:r>
            <a:r>
              <a:rPr b="1" dirty="0" lang="en-US" sz="2700"/>
              <a:t>of your nation’s currency in terms of another </a:t>
            </a:r>
            <a:r>
              <a:rPr b="1" dirty="0" lang="en-US" smtClean="0" sz="2700"/>
              <a:t>nation’s</a:t>
            </a:r>
            <a:endParaRPr b="1" dirty="0" lang="en-US" sz="2700"/>
          </a:p>
          <a:p>
            <a:pPr lvl="0">
              <a:spcBef>
                <a:spcPts val="0"/>
              </a:spcBef>
              <a:spcAft>
                <a:spcPts val="100"/>
              </a:spcAft>
              <a:buFont charset="2" panose="05000000000000000000" pitchFamily="2" typeface="Wingdings"/>
              <a:buChar char="§"/>
            </a:pPr>
            <a:r>
              <a:rPr b="1" dirty="0" lang="en-US" sz="2700"/>
              <a:t>Exchange rates have an important effect on a nation’s </a:t>
            </a:r>
            <a:r>
              <a:rPr b="1" dirty="0" lang="en-US" smtClean="0" sz="2700"/>
              <a:t>BALANCE of TRADE </a:t>
            </a:r>
            <a:r>
              <a:rPr b="1" dirty="0" lang="en-US" sz="2700"/>
              <a:t>because they are </a:t>
            </a:r>
            <a:r>
              <a:rPr b="1" dirty="0" lang="en-US" smtClean="0" sz="2700"/>
              <a:t>FLEXIBLE, </a:t>
            </a:r>
            <a:r>
              <a:rPr b="1" dirty="0" lang="en-US" sz="2700"/>
              <a:t>or adjustable, and can change </a:t>
            </a:r>
            <a:r>
              <a:rPr b="1" dirty="0" lang="en-US" smtClean="0" sz="2700"/>
              <a:t>DAILY.</a:t>
            </a:r>
            <a:endParaRPr b="1" dirty="0" lang="en-US" sz="2700"/>
          </a:p>
          <a:p>
            <a:pPr lvl="0">
              <a:spcBef>
                <a:spcPts val="0"/>
              </a:spcBef>
              <a:spcAft>
                <a:spcPts val="100"/>
              </a:spcAft>
              <a:buFont charset="2" panose="05000000000000000000" pitchFamily="2" typeface="Wingdings"/>
              <a:buChar char="§"/>
            </a:pPr>
            <a:r>
              <a:rPr b="1" dirty="0" lang="en-US" sz="2700"/>
              <a:t>Balance of trade: the </a:t>
            </a:r>
            <a:r>
              <a:rPr b="1" dirty="0" lang="en-US" smtClean="0" sz="2700"/>
              <a:t>DIFFERENCE b/w the VALUE </a:t>
            </a:r>
            <a:r>
              <a:rPr b="1" dirty="0" lang="en-US" sz="2700"/>
              <a:t>of a nation’s </a:t>
            </a:r>
            <a:r>
              <a:rPr b="1" dirty="0" lang="en-US" smtClean="0" sz="2700"/>
              <a:t>EXPORTS </a:t>
            </a:r>
            <a:r>
              <a:rPr b="1" dirty="0" lang="en-US" sz="2700"/>
              <a:t>&amp; </a:t>
            </a:r>
            <a:r>
              <a:rPr b="1" dirty="0" lang="en-US" smtClean="0" sz="2700"/>
              <a:t>IMPORTS</a:t>
            </a:r>
            <a:endParaRPr b="1" dirty="0" lang="en-US" sz="2700"/>
          </a:p>
          <a:p>
            <a:pPr lvl="1">
              <a:spcBef>
                <a:spcPts val="0"/>
              </a:spcBef>
              <a:spcAft>
                <a:spcPts val="100"/>
              </a:spcAft>
              <a:buFont charset="2" panose="05000000000000000000" pitchFamily="2" typeface="Wingdings"/>
              <a:buChar char="§"/>
            </a:pPr>
            <a:r>
              <a:rPr b="1" dirty="0" lang="en-US" sz="2700"/>
              <a:t>Balance of trade = (value of </a:t>
            </a:r>
            <a:r>
              <a:rPr b="1" dirty="0" lang="en-US" smtClean="0" sz="2700"/>
              <a:t>EXPORTS) </a:t>
            </a:r>
            <a:r>
              <a:rPr b="1" dirty="0" lang="en-US" sz="2700"/>
              <a:t>– (value of </a:t>
            </a:r>
            <a:r>
              <a:rPr b="1" dirty="0" lang="en-US" smtClean="0" sz="2700"/>
              <a:t>IMPORTS)</a:t>
            </a:r>
            <a:endParaRPr b="1" dirty="0" lang="en-US" sz="2700"/>
          </a:p>
          <a:p>
            <a:pPr lvl="1">
              <a:spcBef>
                <a:spcPts val="0"/>
              </a:spcBef>
              <a:spcAft>
                <a:spcPts val="1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00"/>
              <a:t>POSITIVE </a:t>
            </a:r>
            <a:r>
              <a:rPr b="1" dirty="0" lang="en-US" sz="2700"/>
              <a:t>balance of trade: when the value of a nation’s </a:t>
            </a:r>
            <a:r>
              <a:rPr b="1" dirty="0" lang="en-US" smtClean="0" sz="2700"/>
              <a:t>EXPORTS exceeds </a:t>
            </a:r>
            <a:r>
              <a:rPr b="1" dirty="0" lang="en-US" sz="2700"/>
              <a:t>the value of a nation’s </a:t>
            </a:r>
            <a:r>
              <a:rPr b="1" dirty="0" lang="en-US" smtClean="0" sz="2700"/>
              <a:t>IMPORTS</a:t>
            </a:r>
            <a:endParaRPr b="1" dirty="0" lang="en-US" sz="2700"/>
          </a:p>
          <a:p>
            <a:pPr lvl="2">
              <a:spcBef>
                <a:spcPts val="0"/>
              </a:spcBef>
              <a:spcAft>
                <a:spcPts val="1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00"/>
              <a:t>EXPORTS </a:t>
            </a:r>
            <a:r>
              <a:rPr b="1" dirty="0" lang="en-US" sz="2700"/>
              <a:t>&gt; </a:t>
            </a:r>
            <a:r>
              <a:rPr b="1" dirty="0" lang="en-US" smtClean="0" sz="2700"/>
              <a:t>IMPORTS</a:t>
            </a:r>
            <a:endParaRPr b="1" dirty="0" lang="en-US" sz="2700"/>
          </a:p>
          <a:p>
            <a:pPr lvl="2">
              <a:spcBef>
                <a:spcPts val="0"/>
              </a:spcBef>
              <a:spcAft>
                <a:spcPts val="1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00"/>
              <a:t>EXPORTS </a:t>
            </a:r>
            <a:r>
              <a:rPr b="1" dirty="0" lang="en-US" sz="2700"/>
              <a:t>- </a:t>
            </a:r>
            <a:r>
              <a:rPr b="1" dirty="0" lang="en-US" smtClean="0" sz="2700"/>
              <a:t>IMPORTS </a:t>
            </a:r>
            <a:r>
              <a:rPr b="1" dirty="0" lang="en-US" sz="2700"/>
              <a:t>&gt; 0 </a:t>
            </a:r>
          </a:p>
          <a:p>
            <a:pPr lvl="2">
              <a:spcBef>
                <a:spcPts val="0"/>
              </a:spcBef>
              <a:spcAft>
                <a:spcPts val="100"/>
              </a:spcAft>
              <a:buFont charset="2" panose="05000000000000000000" pitchFamily="2" typeface="Wingdings"/>
              <a:buChar char="§"/>
            </a:pPr>
            <a:r>
              <a:rPr b="1" dirty="0" lang="en-US" sz="2700"/>
              <a:t>Also known as a </a:t>
            </a:r>
            <a:r>
              <a:rPr b="1" dirty="0" lang="en-US" smtClean="0" sz="2700"/>
              <a:t>TRADE SURPLUS</a:t>
            </a:r>
            <a:endParaRPr b="1" dirty="0" lang="en-US" sz="2700"/>
          </a:p>
        </p:txBody>
      </p:sp>
    </p:spTree>
    <p:extLst>
      <p:ext uri="{BB962C8B-B14F-4D97-AF65-F5344CB8AC3E}">
        <p14:creationId xmlns:p14="http://schemas.microsoft.com/office/powerpoint/2010/main" val="232971777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8.1 – FINANCING TRADE (p. 713)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1">
              <a:spcBef>
                <a:spcPts val="0"/>
              </a:spcBef>
              <a:spcAft>
                <a:spcPts val="1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00"/>
              <a:t>NEGATIVE </a:t>
            </a:r>
            <a:r>
              <a:rPr b="1" dirty="0" lang="en-US" sz="2700"/>
              <a:t>balance of trade: when the value of </a:t>
            </a:r>
            <a:r>
              <a:rPr b="1" dirty="0" lang="en-US" smtClean="0" sz="2700"/>
              <a:t>IMPORTS </a:t>
            </a:r>
            <a:r>
              <a:rPr b="1" dirty="0" lang="en-US" sz="2700"/>
              <a:t>coming into a country exceeds the value of </a:t>
            </a:r>
            <a:r>
              <a:rPr b="1" dirty="0" lang="en-US" smtClean="0" sz="2700"/>
              <a:t>EXPORTS </a:t>
            </a:r>
            <a:r>
              <a:rPr b="1" dirty="0" lang="en-US" sz="2700"/>
              <a:t>going out of that country</a:t>
            </a:r>
          </a:p>
          <a:p>
            <a:pPr lvl="2">
              <a:spcBef>
                <a:spcPts val="0"/>
              </a:spcBef>
              <a:spcAft>
                <a:spcPts val="1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00"/>
              <a:t>EXPORTS </a:t>
            </a:r>
            <a:r>
              <a:rPr b="1" dirty="0" lang="en-US" sz="2700"/>
              <a:t>&lt; </a:t>
            </a:r>
            <a:r>
              <a:rPr b="1" dirty="0" lang="en-US" smtClean="0" sz="2700"/>
              <a:t>IMPORTS</a:t>
            </a:r>
            <a:endParaRPr b="1" dirty="0" lang="en-US" sz="2700"/>
          </a:p>
          <a:p>
            <a:pPr lvl="2">
              <a:spcBef>
                <a:spcPts val="0"/>
              </a:spcBef>
              <a:spcAft>
                <a:spcPts val="1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00"/>
              <a:t>EXPORTS </a:t>
            </a:r>
            <a:r>
              <a:rPr b="1" dirty="0" lang="en-US" sz="2700"/>
              <a:t>- </a:t>
            </a:r>
            <a:r>
              <a:rPr b="1" dirty="0" lang="en-US" smtClean="0" sz="2700"/>
              <a:t>IMPORTS </a:t>
            </a:r>
            <a:r>
              <a:rPr b="1" dirty="0" lang="en-US" sz="2700"/>
              <a:t>&lt; 0</a:t>
            </a:r>
          </a:p>
          <a:p>
            <a:pPr lvl="2">
              <a:spcBef>
                <a:spcPts val="0"/>
              </a:spcBef>
              <a:spcAft>
                <a:spcPts val="100"/>
              </a:spcAft>
              <a:buFont charset="2" panose="05000000000000000000" pitchFamily="2" typeface="Wingdings"/>
              <a:buChar char="§"/>
            </a:pPr>
            <a:r>
              <a:rPr b="1" dirty="0" lang="en-US" sz="2700"/>
              <a:t>Also known as a </a:t>
            </a:r>
            <a:r>
              <a:rPr b="1" dirty="0" lang="en-US" smtClean="0" sz="2700"/>
              <a:t>TRADE DEFICIT</a:t>
            </a:r>
            <a:endParaRPr b="1" dirty="0" lang="en-US" sz="2700"/>
          </a:p>
          <a:p>
            <a:pPr lvl="2">
              <a:spcBef>
                <a:spcPts val="0"/>
              </a:spcBef>
              <a:spcAft>
                <a:spcPts val="100"/>
              </a:spcAft>
              <a:buFont charset="2" panose="05000000000000000000" pitchFamily="2" typeface="Wingdings"/>
              <a:buChar char="§"/>
            </a:pPr>
            <a:r>
              <a:rPr b="1" dirty="0" lang="en-US" sz="2700"/>
              <a:t>Trade deficits cause the value of the </a:t>
            </a:r>
            <a:r>
              <a:rPr b="1" dirty="0" lang="en-US" smtClean="0" sz="2700"/>
              <a:t>DOLLAR </a:t>
            </a:r>
            <a:r>
              <a:rPr b="1" dirty="0" lang="en-US" sz="2700"/>
              <a:t>to </a:t>
            </a:r>
            <a:r>
              <a:rPr b="1" dirty="0" lang="en-US" smtClean="0" sz="2700"/>
              <a:t>DECREASE </a:t>
            </a:r>
            <a:r>
              <a:rPr b="1" dirty="0" lang="en-US" sz="2700"/>
              <a:t>in foreign </a:t>
            </a:r>
            <a:r>
              <a:rPr b="1" dirty="0" lang="en-US" smtClean="0" sz="2700"/>
              <a:t>EXCHANGE MARKETS, </a:t>
            </a:r>
            <a:r>
              <a:rPr b="1" dirty="0" lang="en-US" sz="2700"/>
              <a:t>usually causing </a:t>
            </a:r>
            <a:r>
              <a:rPr b="1" dirty="0" lang="en-US" smtClean="0" sz="2700"/>
              <a:t>UNEMPLOYMENT </a:t>
            </a:r>
            <a:r>
              <a:rPr b="1" dirty="0" lang="en-US" sz="2700"/>
              <a:t>in </a:t>
            </a:r>
            <a:r>
              <a:rPr b="1" dirty="0" lang="en-US" smtClean="0" sz="2700"/>
              <a:t>IMPORT </a:t>
            </a:r>
            <a:r>
              <a:rPr b="1" dirty="0" lang="en-US" sz="2700"/>
              <a:t>industries &amp; rising </a:t>
            </a:r>
            <a:r>
              <a:rPr b="1" dirty="0" lang="en-US" smtClean="0" sz="2700"/>
              <a:t>EMPLOYMENT </a:t>
            </a:r>
            <a:r>
              <a:rPr b="1" dirty="0" lang="en-US" sz="2700"/>
              <a:t>in </a:t>
            </a:r>
            <a:r>
              <a:rPr b="1" dirty="0" lang="en-US" smtClean="0" sz="2700"/>
              <a:t>EXPORT </a:t>
            </a:r>
            <a:r>
              <a:rPr b="1" dirty="0" lang="en-US" sz="2700"/>
              <a:t>industries</a:t>
            </a:r>
          </a:p>
        </p:txBody>
      </p:sp>
    </p:spTree>
    <p:extLst>
      <p:ext uri="{BB962C8B-B14F-4D97-AF65-F5344CB8AC3E}">
        <p14:creationId xmlns:p14="http://schemas.microsoft.com/office/powerpoint/2010/main" val="273431704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8.1 – GLOBAL INTERDEPENDENCE (p. 735)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  <a:spcAft>
                <a:spcPts val="100"/>
              </a:spcAft>
              <a:buFont charset="2" panose="05000000000000000000" pitchFamily="2" typeface="Wingdings"/>
              <a:buChar char="§"/>
            </a:pPr>
            <a:r>
              <a:rPr b="1" dirty="0" lang="en-US" sz="2700"/>
              <a:t>Today, we live in an era of </a:t>
            </a:r>
            <a:r>
              <a:rPr b="1" dirty="0" lang="en-US" smtClean="0" sz="2700"/>
              <a:t>GLOBAL ECONOMIC INTERDEPENDENCE, </a:t>
            </a:r>
            <a:r>
              <a:rPr b="1" dirty="0" lang="en-US" sz="2700"/>
              <a:t>in which countries depend on one another for goods, services, &amp; natural resources</a:t>
            </a:r>
          </a:p>
          <a:p>
            <a:pPr lvl="0">
              <a:spcBef>
                <a:spcPts val="0"/>
              </a:spcBef>
              <a:spcAft>
                <a:spcPts val="100"/>
              </a:spcAft>
              <a:buFont charset="2" panose="05000000000000000000" pitchFamily="2" typeface="Wingdings"/>
              <a:buChar char="§"/>
            </a:pPr>
            <a:r>
              <a:rPr b="1" dirty="0" lang="en-US" sz="2700"/>
              <a:t>Advantages:</a:t>
            </a:r>
          </a:p>
          <a:p>
            <a:pPr lvl="1">
              <a:spcBef>
                <a:spcPts val="0"/>
              </a:spcBef>
              <a:spcAft>
                <a:spcPts val="100"/>
              </a:spcAft>
              <a:buFont charset="2" panose="05000000000000000000" pitchFamily="2" typeface="Wingdings"/>
              <a:buChar char="§"/>
            </a:pPr>
            <a:r>
              <a:rPr b="1" dirty="0" lang="en-US" sz="2700"/>
              <a:t>Business can make greater </a:t>
            </a:r>
            <a:r>
              <a:rPr b="1" dirty="0" lang="en-US" smtClean="0" sz="2700"/>
              <a:t>PROFITS because </a:t>
            </a:r>
            <a:r>
              <a:rPr b="1" dirty="0" lang="en-US" sz="2700"/>
              <a:t>they have more </a:t>
            </a:r>
            <a:r>
              <a:rPr b="1" dirty="0" lang="en-US" smtClean="0" sz="2700"/>
              <a:t>MARKETS </a:t>
            </a:r>
            <a:r>
              <a:rPr b="1" dirty="0" lang="en-US" sz="2700"/>
              <a:t>in which to sell</a:t>
            </a:r>
          </a:p>
          <a:p>
            <a:pPr lvl="1">
              <a:spcBef>
                <a:spcPts val="0"/>
              </a:spcBef>
              <a:spcAft>
                <a:spcPts val="100"/>
              </a:spcAft>
              <a:buFont charset="2" panose="05000000000000000000" pitchFamily="2" typeface="Wingdings"/>
              <a:buChar char="§"/>
            </a:pPr>
            <a:r>
              <a:rPr b="1" dirty="0" lang="en-US" sz="2700"/>
              <a:t>Greater </a:t>
            </a:r>
            <a:r>
              <a:rPr b="1" dirty="0" lang="en-US" smtClean="0" sz="2700"/>
              <a:t>COMPETITION </a:t>
            </a:r>
            <a:r>
              <a:rPr b="1" dirty="0" lang="en-US" sz="2700"/>
              <a:t>can result in lower </a:t>
            </a:r>
            <a:r>
              <a:rPr b="1" dirty="0" lang="en-US" smtClean="0" sz="2700"/>
              <a:t>PRICES </a:t>
            </a:r>
            <a:r>
              <a:rPr b="1" dirty="0" lang="en-US" sz="2700"/>
              <a:t>&amp; a wider </a:t>
            </a:r>
            <a:r>
              <a:rPr b="1" dirty="0" lang="en-US" smtClean="0" sz="2700"/>
              <a:t>CHOICE </a:t>
            </a:r>
            <a:r>
              <a:rPr b="1" dirty="0" lang="en-US" sz="2700"/>
              <a:t>of products</a:t>
            </a:r>
          </a:p>
          <a:p>
            <a:pPr lvl="0">
              <a:spcBef>
                <a:spcPts val="0"/>
              </a:spcBef>
              <a:spcAft>
                <a:spcPts val="100"/>
              </a:spcAft>
              <a:buFont charset="2" panose="05000000000000000000" pitchFamily="2" typeface="Wingdings"/>
              <a:buChar char="§"/>
            </a:pPr>
            <a:r>
              <a:rPr b="1" dirty="0" lang="en-US" sz="2700"/>
              <a:t>Disadvantages:</a:t>
            </a:r>
          </a:p>
          <a:p>
            <a:pPr lvl="1">
              <a:spcBef>
                <a:spcPts val="0"/>
              </a:spcBef>
              <a:spcAft>
                <a:spcPts val="100"/>
              </a:spcAft>
              <a:buFont charset="2" panose="05000000000000000000" pitchFamily="2" typeface="Wingdings"/>
              <a:buChar char="§"/>
            </a:pPr>
            <a:r>
              <a:rPr b="1" dirty="0" lang="en-US" sz="2700"/>
              <a:t>May force weaker companies that cannot </a:t>
            </a:r>
            <a:r>
              <a:rPr b="1" dirty="0" lang="en-US" smtClean="0" sz="2700"/>
              <a:t>COMPETE out </a:t>
            </a:r>
            <a:r>
              <a:rPr b="1" dirty="0" lang="en-US" sz="2700"/>
              <a:t>of </a:t>
            </a:r>
            <a:r>
              <a:rPr b="1" dirty="0" lang="en-US" smtClean="0" sz="2700"/>
              <a:t>BUSINESS, </a:t>
            </a:r>
            <a:r>
              <a:rPr b="1" dirty="0" lang="en-US" sz="2700"/>
              <a:t>hurting the </a:t>
            </a:r>
            <a:r>
              <a:rPr b="1" dirty="0" lang="en-US" smtClean="0" sz="2700"/>
              <a:t>ECONOMIES </a:t>
            </a:r>
            <a:r>
              <a:rPr b="1" dirty="0" lang="en-US" sz="2700"/>
              <a:t>of some countries &amp; costing workers their </a:t>
            </a:r>
            <a:r>
              <a:rPr b="1" dirty="0" lang="en-US" smtClean="0" sz="2700"/>
              <a:t>JOBS</a:t>
            </a:r>
            <a:endParaRPr b="1" dirty="0" lang="en-US" sz="2700"/>
          </a:p>
          <a:p>
            <a:pPr lvl="1">
              <a:spcBef>
                <a:spcPts val="0"/>
              </a:spcBef>
              <a:spcAft>
                <a:spcPts val="100"/>
              </a:spcAft>
              <a:buFont charset="2" panose="05000000000000000000" pitchFamily="2" typeface="Wingdings"/>
              <a:buChar char="§"/>
            </a:pPr>
            <a:r>
              <a:rPr b="1" dirty="0" lang="en-US" sz="2700"/>
              <a:t>Large corporations can out-maneuver smaller businesses by relocating to countries with less stringent laws protecting </a:t>
            </a:r>
            <a:r>
              <a:rPr b="1" dirty="0" lang="en-US" smtClean="0" sz="2700"/>
              <a:t>WORKERS &amp; </a:t>
            </a:r>
            <a:r>
              <a:rPr b="1" dirty="0" lang="en-US" sz="2700"/>
              <a:t>the </a:t>
            </a:r>
            <a:r>
              <a:rPr b="1" dirty="0" lang="en-US" smtClean="0" sz="2700"/>
              <a:t>ENVIRONMENT</a:t>
            </a:r>
            <a:endParaRPr b="1" dirty="0" lang="en-US" sz="2700"/>
          </a:p>
          <a:p>
            <a:pPr lvl="0">
              <a:spcBef>
                <a:spcPts val="0"/>
              </a:spcBef>
              <a:spcAft>
                <a:spcPts val="1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00"/>
              <a:t>PROTECTIONISM: </a:t>
            </a:r>
            <a:r>
              <a:rPr b="1" dirty="0" lang="en-US" sz="2700"/>
              <a:t>protecting domestic </a:t>
            </a:r>
            <a:r>
              <a:rPr b="1" dirty="0" lang="en-US" smtClean="0" sz="2700"/>
              <a:t>INDUSTRIES </a:t>
            </a:r>
            <a:r>
              <a:rPr b="1" dirty="0" lang="en-US" sz="2700"/>
              <a:t>from </a:t>
            </a:r>
            <a:r>
              <a:rPr b="1" dirty="0" lang="en-US" smtClean="0" sz="2700"/>
              <a:t>FOREIGN COMPETITION, </a:t>
            </a:r>
            <a:r>
              <a:rPr b="1" dirty="0" lang="en-US" sz="2700"/>
              <a:t>usually through the use of </a:t>
            </a:r>
            <a:r>
              <a:rPr b="1" dirty="0" lang="en-US" smtClean="0" sz="2700"/>
              <a:t>TARIFFS </a:t>
            </a:r>
            <a:r>
              <a:rPr b="1" dirty="0" lang="en-US" sz="2700"/>
              <a:t>or </a:t>
            </a:r>
            <a:r>
              <a:rPr b="1" dirty="0" lang="en-US" smtClean="0" sz="2700"/>
              <a:t>QUOTAS </a:t>
            </a:r>
            <a:r>
              <a:rPr b="1" dirty="0" lang="en-US" sz="2700"/>
              <a:t>on imports</a:t>
            </a:r>
          </a:p>
        </p:txBody>
      </p:sp>
    </p:spTree>
    <p:extLst>
      <p:ext uri="{BB962C8B-B14F-4D97-AF65-F5344CB8AC3E}">
        <p14:creationId xmlns:p14="http://schemas.microsoft.com/office/powerpoint/2010/main" val="194127771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584945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 sz="4200">
                <a:solidFill>
                  <a:srgbClr val="FF0000"/>
                </a:solidFill>
                <a:latin typeface="+mn-lt"/>
              </a:rPr>
              <a:t>Welcome, Titans!</a:t>
            </a:r>
            <a:endParaRPr b="1" dirty="0" lang="en-US" sz="4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0" y="437882"/>
            <a:ext cx="12192000" cy="3696235"/>
          </a:xfrm>
        </p:spPr>
        <p:txBody>
          <a:bodyPr numCol="1">
            <a:normAutofit/>
          </a:bodyPr>
          <a:lstStyle/>
          <a:p>
            <a:pPr algn="l"/>
            <a:r>
              <a:rPr b="1" dirty="0" lang="en-US" sz="2900"/>
              <a:t>Always, always, ALWAYS, read and follow directions on the board.</a:t>
            </a:r>
          </a:p>
          <a:p>
            <a:pPr algn="l" indent="-514350" marL="514350">
              <a:buAutoNum type="arabicParenBoth"/>
            </a:pPr>
            <a:r>
              <a:rPr b="1" dirty="0" lang="en-US" sz="2900"/>
              <a:t>Find your </a:t>
            </a:r>
            <a:r>
              <a:rPr b="1" dirty="0" lang="en-US" sz="2900" u="sng"/>
              <a:t>EXACT</a:t>
            </a:r>
            <a:r>
              <a:rPr b="1" dirty="0" lang="en-US" sz="2900"/>
              <a:t> seat using the chart below</a:t>
            </a:r>
          </a:p>
          <a:p>
            <a:pPr algn="l" indent="-514350" marL="514350">
              <a:buAutoNum type="arabicParenBoth"/>
            </a:pPr>
            <a:r>
              <a:rPr b="1" dirty="0" lang="en-US" sz="2900">
                <a:solidFill>
                  <a:srgbClr val="FF0000"/>
                </a:solidFill>
              </a:rPr>
              <a:t>You will need: </a:t>
            </a:r>
            <a:r>
              <a:rPr b="1" dirty="0" lang="en-US" smtClean="0" sz="2900">
                <a:solidFill>
                  <a:srgbClr val="FF0000"/>
                </a:solidFill>
              </a:rPr>
              <a:t>pencil, textbook, notebook paper, &amp; 8.2 notes</a:t>
            </a:r>
          </a:p>
          <a:p>
            <a:pPr algn="l" indent="-514350" marL="514350">
              <a:buAutoNum type="arabicParenBoth"/>
            </a:pPr>
            <a:r>
              <a:rPr b="1" dirty="0" lang="en-US" smtClean="0" sz="2900" u="sng">
                <a:solidFill>
                  <a:schemeClr val="accent1">
                    <a:lumMod val="50000"/>
                  </a:schemeClr>
                </a:solidFill>
              </a:rPr>
              <a:t>TURN IN MISSING FILES ON FRONT DESK BEFORE OR AFTER NOTES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5383" y="4134117"/>
          <a:ext cx="11049000" cy="2705100"/>
        </p:xfrm>
        <a:graphic>
          <a:graphicData uri="http://schemas.openxmlformats.org/drawingml/2006/table">
            <a:tbl>
              <a:tblPr bandRow="1" firstRow="1">
                <a:tableStyleId>{5940675A-B579-460E-94D1-54222C63F5DA}</a:tableStyleId>
              </a:tblPr>
              <a:tblGrid>
                <a:gridCol w="1841500"/>
                <a:gridCol w="1841500"/>
                <a:gridCol w="1841500"/>
                <a:gridCol w="1841500"/>
                <a:gridCol w="1841500"/>
                <a:gridCol w="1841500"/>
              </a:tblGrid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Roop</a:t>
                      </a:r>
                      <a:endParaRPr b="1" dirty="0" lang="en-US" smtClean="0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Crew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Jones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Manor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Cantu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Sims</a:t>
                      </a:r>
                      <a:endParaRPr b="1" dirty="0" lang="en-US" sz="2400"/>
                    </a:p>
                  </a:txBody>
                  <a:tcPr/>
                </a:tc>
              </a:tr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Beltran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err="1" lang="en-US" smtClean="0" sz="2400"/>
                        <a:t>Elkovich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Kidd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Withers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Robinson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Thompson</a:t>
                      </a:r>
                      <a:endParaRPr b="1" dirty="0" lang="en-US" sz="2400"/>
                    </a:p>
                  </a:txBody>
                  <a:tcPr/>
                </a:tc>
              </a:tr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Blick</a:t>
                      </a:r>
                      <a:endParaRPr b="1" dirty="0" lang="en-US" smtClean="0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Hall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Legette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Lovato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Hockaday</a:t>
                      </a:r>
                      <a:endParaRPr b="1" dirty="0" lang="en-US" smtClean="0" sz="2400"/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err="1" lang="en-US" smtClean="0" sz="2400"/>
                        <a:t>Walston</a:t>
                      </a:r>
                      <a:endParaRPr b="1" dirty="0" lang="en-US" sz="2400"/>
                    </a:p>
                  </a:txBody>
                  <a:tcPr/>
                </a:tc>
              </a:tr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Rispinto</a:t>
                      </a:r>
                      <a:endParaRPr dirty="0" lang="en-US" smtClean="0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Hendrix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lang="en-US" smtClean="0" sz="2400"/>
                        <a:t>Paasewe</a:t>
                      </a:r>
                      <a:endParaRPr b="1" dirty="0" lang="en-US" smtClean="0" sz="2400"/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Owens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Simpson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Barkley</a:t>
                      </a:r>
                    </a:p>
                  </a:txBody>
                  <a:tcPr>
                    <a:noFill/>
                  </a:tcPr>
                </a:tc>
              </a:tr>
              <a:tr h="541020"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Mejia</a:t>
                      </a:r>
                      <a:endParaRPr b="1" dirty="0" lang="en-US" sz="24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Stanton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Lynch</a:t>
                      </a:r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Roberts</a:t>
                      </a:r>
                      <a:endParaRPr b="1" dirty="0" lang="en-US" sz="24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Roseboro</a:t>
                      </a:r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Womack</a:t>
                      </a:r>
                      <a:endParaRPr b="1" dirty="0" lang="en-US" sz="2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134469"/>
      </p:ext>
    </p:extLst>
  </p:cSld>
  <p:clrMapOvr>
    <a:masterClrMapping/>
  </p:clrMapOvr>
  <p:transition spd="slow"/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VOCAB LOG – 8.2, 04/25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3000" u="sng"/>
              <a:t>DEMAND</a:t>
            </a:r>
            <a:r>
              <a:rPr b="1" dirty="0" lang="en-US" smtClean="0" sz="3000"/>
              <a:t>: desire, willingness, &amp; ability to buy a product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3000" u="sng"/>
              <a:t>DEMAND SCHEDULE</a:t>
            </a:r>
            <a:r>
              <a:rPr b="1" dirty="0" lang="en-US" smtClean="0" sz="3000"/>
              <a:t>: table listing various quantities demanded of a good for any given price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3000" u="sng"/>
              <a:t>DEMAND CURVE</a:t>
            </a:r>
            <a:r>
              <a:rPr b="1" dirty="0" lang="en-US" smtClean="0" sz="3000"/>
              <a:t>: graph showing quantity demanded of a good at any given price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3000" u="sng"/>
              <a:t>LAW OF DEMAND</a:t>
            </a:r>
            <a:r>
              <a:rPr b="1" dirty="0" lang="en-US" smtClean="0" sz="3000"/>
              <a:t>: all things equal, as price of a good increases, quantity demanded of that good decreases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3000" u="sng"/>
              <a:t>UTILITY</a:t>
            </a:r>
            <a:r>
              <a:rPr b="1" dirty="0" lang="en-US" smtClean="0" sz="3000"/>
              <a:t>: usefulness or satisfaction we get from using a good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3000" u="sng"/>
              <a:t>MARGINAL UTILITY</a:t>
            </a:r>
            <a:r>
              <a:rPr b="1" dirty="0" lang="en-US" smtClean="0" sz="3000"/>
              <a:t>: the additional satisfaction we get from consuming one more unit of a good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3000" u="sng"/>
              <a:t>SUBSTITUTE</a:t>
            </a:r>
            <a:r>
              <a:rPr b="1" dirty="0" lang="en-US" smtClean="0" sz="3000"/>
              <a:t>: a good that is bought in place of another good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3000" u="sng"/>
              <a:t>COMPLEMENT</a:t>
            </a:r>
            <a:r>
              <a:rPr b="1" dirty="0" lang="en-US" smtClean="0" sz="3000"/>
              <a:t>: a good that is bought together w/ another good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3000" u="sng"/>
              <a:t>DEMAND ELASTICITY</a:t>
            </a:r>
            <a:r>
              <a:rPr b="1" dirty="0" lang="en-US" smtClean="0" sz="3000"/>
              <a:t>: extent to which a change in price of a good results in a change of the quantity demanded for that good</a:t>
            </a:r>
          </a:p>
        </p:txBody>
      </p:sp>
    </p:spTree>
    <p:extLst>
      <p:ext uri="{BB962C8B-B14F-4D97-AF65-F5344CB8AC3E}">
        <p14:creationId xmlns:p14="http://schemas.microsoft.com/office/powerpoint/2010/main" val="193053948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096"/>
            <a:ext cx="12192000" cy="2562788"/>
          </a:xfrm>
        </p:spPr>
        <p:txBody>
          <a:bodyPr anchor="t" numCol="1"/>
          <a:lstStyle/>
          <a:p>
            <a:pPr algn="l"/>
            <a:r>
              <a:rPr b="1" dirty="0" lang="en-US" smtClean="0">
                <a:solidFill>
                  <a:srgbClr val="FFFF00"/>
                </a:solidFill>
                <a:latin typeface="+mn-lt"/>
              </a:rPr>
              <a:t>CIVICS &amp; ECONOMICS</a:t>
            </a:r>
            <a:br>
              <a:rPr b="1" dirty="0" lang="en-US" smtClean="0">
                <a:solidFill>
                  <a:srgbClr val="FFFF00"/>
                </a:solidFill>
                <a:latin typeface="+mn-lt"/>
              </a:rPr>
            </a:br>
            <a:r>
              <a:rPr b="1" dirty="0" lang="en-US" smtClean="0">
                <a:solidFill>
                  <a:srgbClr val="FFFF00"/>
                </a:solidFill>
                <a:latin typeface="+mn-lt"/>
              </a:rPr>
              <a:t>UNIT #8: FOUNDATIONS OF ECONOMICS (PART II)</a:t>
            </a:r>
            <a:endParaRPr b="1" dirty="0" lang="en-US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0" y="4689987"/>
            <a:ext cx="12192000" cy="2062317"/>
          </a:xfrm>
          <a:blipFill rotWithShape="1">
            <a:blip r:embed="rId3">
              <a:alphaModFix amt="0"/>
            </a:blip>
            <a:srcRect/>
            <a:tile algn="tl" flip="none" sx="100000" sy="100000" tx="0" ty="0"/>
          </a:blipFill>
        </p:spPr>
        <p:txBody>
          <a:bodyPr numCol="1">
            <a:normAutofit fontScale="92500" lnSpcReduction="20000"/>
          </a:bodyPr>
          <a:lstStyle/>
          <a:p>
            <a:pPr algn="l"/>
            <a:r>
              <a:rPr b="1" dirty="0" lang="en-US" smtClean="0" sz="3600">
                <a:solidFill>
                  <a:srgbClr val="92D050"/>
                </a:solidFill>
              </a:rPr>
              <a:t>QUOTE OF THE DAY!</a:t>
            </a:r>
          </a:p>
          <a:p>
            <a:pPr algn="l"/>
            <a:r>
              <a:rPr b="1" dirty="0" lang="en-US" smtClean="0" sz="3600">
                <a:solidFill>
                  <a:srgbClr val="FFC000"/>
                </a:solidFill>
              </a:rPr>
              <a:t>“Almost all wars … are trade wars connected with some material interest. They are always disguised as sacred wars, made in the name of God, or civilization, or progress. But … almost all of them, have been trade wars.” – Eduardo </a:t>
            </a:r>
            <a:r>
              <a:rPr b="1" dirty="0" err="1" lang="en-US" smtClean="0" sz="3600">
                <a:solidFill>
                  <a:srgbClr val="FFC000"/>
                </a:solidFill>
              </a:rPr>
              <a:t>Galeano</a:t>
            </a:r>
            <a:endParaRPr b="1" dirty="0" lang="en-US" sz="36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9278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8.2 – INTRODUCTION TO DEMAND (p. 569)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z="2600"/>
              <a:t>Demand is the </a:t>
            </a:r>
            <a:r>
              <a:rPr b="1" dirty="0" lang="en-US" smtClean="0" sz="2600"/>
              <a:t>DESIRE, WILLINGNESS, </a:t>
            </a:r>
            <a:r>
              <a:rPr b="1" dirty="0" lang="en-US" sz="2600"/>
              <a:t>&amp; </a:t>
            </a:r>
            <a:r>
              <a:rPr b="1" dirty="0" lang="en-US" smtClean="0" sz="2600"/>
              <a:t>ABILITY </a:t>
            </a:r>
            <a:r>
              <a:rPr b="1" dirty="0" lang="en-US" sz="2600"/>
              <a:t>to buy a good/service</a:t>
            </a:r>
          </a:p>
          <a:p>
            <a:pPr lvl="1">
              <a:spcBef>
                <a:spcPts val="0"/>
              </a:spcBef>
            </a:pPr>
            <a:r>
              <a:rPr b="1" dirty="0" lang="en-US" sz="2600"/>
              <a:t>Desire: consumer must </a:t>
            </a:r>
            <a:r>
              <a:rPr b="1" dirty="0" lang="en-US" smtClean="0" sz="2600"/>
              <a:t>WANT the </a:t>
            </a:r>
            <a:r>
              <a:rPr b="1" dirty="0" lang="en-US" sz="2600"/>
              <a:t>good/service</a:t>
            </a:r>
          </a:p>
          <a:p>
            <a:pPr lvl="1">
              <a:spcBef>
                <a:spcPts val="0"/>
              </a:spcBef>
            </a:pPr>
            <a:r>
              <a:rPr b="1" dirty="0" lang="en-US" sz="2600"/>
              <a:t>Willingness: consumer must be </a:t>
            </a:r>
            <a:r>
              <a:rPr b="1" dirty="0" lang="en-US" smtClean="0" sz="2600"/>
              <a:t>WILLING to </a:t>
            </a:r>
            <a:r>
              <a:rPr b="1" dirty="0" lang="en-US" sz="2600"/>
              <a:t>buy the good/service</a:t>
            </a:r>
          </a:p>
          <a:p>
            <a:pPr lvl="1">
              <a:spcBef>
                <a:spcPts val="0"/>
              </a:spcBef>
            </a:pPr>
            <a:r>
              <a:rPr b="1" dirty="0" lang="en-US" sz="2600"/>
              <a:t>Ability: consumer must have the </a:t>
            </a:r>
            <a:r>
              <a:rPr b="1" dirty="0" lang="en-US" smtClean="0" sz="2600"/>
              <a:t>RESOURCES to </a:t>
            </a:r>
            <a:r>
              <a:rPr b="1" dirty="0" lang="en-US" sz="2600"/>
              <a:t>buy good/service</a:t>
            </a:r>
          </a:p>
          <a:p>
            <a:pPr lvl="0">
              <a:spcBef>
                <a:spcPts val="0"/>
              </a:spcBef>
            </a:pPr>
            <a:r>
              <a:rPr b="1" dirty="0" lang="en-US" sz="2600"/>
              <a:t>Individual demand schedule &amp; individual demand curve:</a:t>
            </a:r>
          </a:p>
          <a:p>
            <a:pPr lvl="1">
              <a:spcBef>
                <a:spcPts val="0"/>
              </a:spcBef>
            </a:pPr>
            <a:r>
              <a:rPr b="1" dirty="0" lang="en-US" sz="2600"/>
              <a:t>Demand schedule: a </a:t>
            </a:r>
            <a:r>
              <a:rPr b="1" dirty="0" lang="en-US" smtClean="0" sz="2600"/>
              <a:t>TABLE that LISTS the </a:t>
            </a:r>
            <a:r>
              <a:rPr b="1" dirty="0" lang="en-US" sz="2600"/>
              <a:t>various </a:t>
            </a:r>
            <a:r>
              <a:rPr b="1" dirty="0" lang="en-US" smtClean="0" sz="2600"/>
              <a:t>QUANTITIES of </a:t>
            </a:r>
            <a:r>
              <a:rPr b="1" dirty="0" lang="en-US" sz="2600"/>
              <a:t>a good/service that someone is </a:t>
            </a:r>
            <a:r>
              <a:rPr b="1" dirty="0" lang="en-US" smtClean="0" sz="2600"/>
              <a:t>WILLING to BUY over </a:t>
            </a:r>
            <a:r>
              <a:rPr b="1" dirty="0" lang="en-US" sz="2600"/>
              <a:t>a </a:t>
            </a:r>
            <a:r>
              <a:rPr b="1" dirty="0" lang="en-US" smtClean="0" sz="2600"/>
              <a:t>RANGE of PRICES</a:t>
            </a:r>
            <a:endParaRPr b="1" dirty="0" lang="en-US" sz="2600"/>
          </a:p>
          <a:p>
            <a:pPr lvl="1">
              <a:spcBef>
                <a:spcPts val="0"/>
              </a:spcBef>
            </a:pPr>
            <a:r>
              <a:rPr b="1" dirty="0" lang="en-US" sz="2600"/>
              <a:t>Demand curve: a </a:t>
            </a:r>
            <a:r>
              <a:rPr b="1" dirty="0" lang="en-US" smtClean="0" sz="2600"/>
              <a:t>GRAPH that </a:t>
            </a:r>
            <a:r>
              <a:rPr b="1" dirty="0" lang="en-US" sz="2600"/>
              <a:t>shows the </a:t>
            </a:r>
            <a:r>
              <a:rPr b="1" dirty="0" lang="en-US" smtClean="0" sz="2600"/>
              <a:t>AMOUNT of </a:t>
            </a:r>
            <a:r>
              <a:rPr b="1" dirty="0" lang="en-US" sz="2600"/>
              <a:t>a good/service that would be </a:t>
            </a:r>
            <a:r>
              <a:rPr b="1" dirty="0" lang="en-US" smtClean="0" sz="2600"/>
              <a:t>BOUGHT at </a:t>
            </a:r>
            <a:r>
              <a:rPr b="1" dirty="0" lang="en-US" sz="2600"/>
              <a:t>all possible </a:t>
            </a:r>
            <a:r>
              <a:rPr b="1" dirty="0" lang="en-US" smtClean="0" sz="2600"/>
              <a:t>PRICES in </a:t>
            </a:r>
            <a:r>
              <a:rPr b="1" dirty="0" lang="en-US" sz="2600"/>
              <a:t>the </a:t>
            </a:r>
            <a:r>
              <a:rPr b="1" dirty="0" lang="en-US" smtClean="0" sz="2600"/>
              <a:t>MARKET</a:t>
            </a:r>
            <a:endParaRPr b="1" dirty="0" lang="en-US" sz="2600"/>
          </a:p>
          <a:p>
            <a:pPr lvl="2">
              <a:spcBef>
                <a:spcPts val="0"/>
              </a:spcBef>
            </a:pPr>
            <a:r>
              <a:rPr b="1" dirty="0" lang="en-US" smtClean="0" sz="2600"/>
              <a:t>PRICE </a:t>
            </a:r>
            <a:r>
              <a:rPr b="1" dirty="0" lang="en-US" sz="2600"/>
              <a:t>is drawn on the </a:t>
            </a:r>
            <a:r>
              <a:rPr b="1" dirty="0" lang="en-US" smtClean="0" sz="2600"/>
              <a:t>VERTICAL AXIS(or </a:t>
            </a:r>
            <a:r>
              <a:rPr b="1" dirty="0" i="1" lang="en-US" sz="2600"/>
              <a:t>y</a:t>
            </a:r>
            <a:r>
              <a:rPr b="1" dirty="0" lang="en-US" sz="2600"/>
              <a:t>-axis)</a:t>
            </a:r>
          </a:p>
          <a:p>
            <a:pPr lvl="2">
              <a:spcBef>
                <a:spcPts val="0"/>
              </a:spcBef>
            </a:pPr>
            <a:r>
              <a:rPr b="1" dirty="0" lang="en-US" smtClean="0" sz="2600"/>
              <a:t>QUANTITY </a:t>
            </a:r>
            <a:r>
              <a:rPr b="1" dirty="0" lang="en-US" sz="2600"/>
              <a:t>is drawn on the </a:t>
            </a:r>
            <a:r>
              <a:rPr b="1" dirty="0" lang="en-US" smtClean="0" sz="2600"/>
              <a:t>HORIZONTAL AXIS (or </a:t>
            </a:r>
            <a:r>
              <a:rPr b="1" dirty="0" i="1" lang="en-US" sz="2600"/>
              <a:t>x</a:t>
            </a:r>
            <a:r>
              <a:rPr b="1" dirty="0" lang="en-US" sz="2600"/>
              <a:t>-axis)</a:t>
            </a:r>
          </a:p>
          <a:p>
            <a:pPr lvl="2">
              <a:spcBef>
                <a:spcPts val="0"/>
              </a:spcBef>
            </a:pPr>
            <a:r>
              <a:rPr b="1" dirty="0" lang="en-US" sz="2600"/>
              <a:t>Each point on the curve shows the </a:t>
            </a:r>
            <a:r>
              <a:rPr b="1" dirty="0" lang="en-US" smtClean="0" sz="2600"/>
              <a:t>QUANTITY, </a:t>
            </a:r>
            <a:r>
              <a:rPr b="1" dirty="0" lang="en-US" sz="2600"/>
              <a:t>or how many </a:t>
            </a:r>
            <a:r>
              <a:rPr b="1" dirty="0" lang="en-US" smtClean="0" sz="2600"/>
              <a:t>UNITS an </a:t>
            </a:r>
            <a:r>
              <a:rPr b="1" dirty="0" lang="en-US" sz="2600"/>
              <a:t>individual will </a:t>
            </a:r>
            <a:r>
              <a:rPr b="1" dirty="0" lang="en-US" smtClean="0" sz="2600"/>
              <a:t>BUY at </a:t>
            </a:r>
            <a:r>
              <a:rPr b="1" dirty="0" lang="en-US" sz="2600"/>
              <a:t>any particular </a:t>
            </a:r>
            <a:r>
              <a:rPr b="1" dirty="0" lang="en-US" smtClean="0" sz="2600"/>
              <a:t>PRICE</a:t>
            </a:r>
            <a:endParaRPr b="1" dirty="0" lang="en-US" sz="2600"/>
          </a:p>
          <a:p>
            <a:pPr lvl="2">
              <a:spcBef>
                <a:spcPts val="0"/>
              </a:spcBef>
            </a:pPr>
            <a:r>
              <a:rPr b="1" dirty="0" lang="en-US" sz="2600"/>
              <a:t>Each </a:t>
            </a:r>
            <a:r>
              <a:rPr b="1" dirty="0" lang="en-US" smtClean="0" sz="2600"/>
              <a:t>POINT on </a:t>
            </a:r>
            <a:r>
              <a:rPr b="1" dirty="0" lang="en-US" sz="2600"/>
              <a:t>the graph should match the corresponding </a:t>
            </a:r>
            <a:r>
              <a:rPr b="1" dirty="0" lang="en-US" smtClean="0" sz="2600"/>
              <a:t>PRICE &amp; QUANTITY in </a:t>
            </a:r>
            <a:r>
              <a:rPr b="1" dirty="0" lang="en-US" sz="2600"/>
              <a:t>the </a:t>
            </a:r>
            <a:r>
              <a:rPr b="1" dirty="0" lang="en-US" smtClean="0" sz="2600"/>
              <a:t>DEMAND SCHEDULE</a:t>
            </a:r>
            <a:endParaRPr b="1" dirty="0" lang="en-US" sz="2600"/>
          </a:p>
          <a:p>
            <a:pPr lvl="2">
              <a:spcBef>
                <a:spcPts val="0"/>
              </a:spcBef>
            </a:pPr>
            <a:r>
              <a:rPr b="1" dirty="0" lang="en-US" smtClean="0" sz="2600"/>
              <a:t>The </a:t>
            </a:r>
            <a:r>
              <a:rPr b="1" dirty="0" lang="en-US" sz="2600"/>
              <a:t>demand curve slopes </a:t>
            </a:r>
            <a:r>
              <a:rPr b="1" dirty="0" lang="en-US" smtClean="0" sz="2600"/>
              <a:t>DOWNWARD, </a:t>
            </a:r>
            <a:r>
              <a:rPr b="1" dirty="0" lang="en-US" sz="2600"/>
              <a:t>or has a negative slope</a:t>
            </a:r>
          </a:p>
          <a:p>
            <a:pPr lvl="2">
              <a:spcBef>
                <a:spcPts val="0"/>
              </a:spcBef>
            </a:pPr>
            <a:r>
              <a:rPr b="1" dirty="0" lang="en-US" sz="2600"/>
              <a:t>The demand curve slopes downward </a:t>
            </a:r>
            <a:r>
              <a:rPr b="1" dirty="0" lang="en-US" smtClean="0" sz="2600"/>
              <a:t>b/c </a:t>
            </a:r>
            <a:r>
              <a:rPr b="1" dirty="0" lang="en-US" sz="2600"/>
              <a:t>people are normally willing to buy </a:t>
            </a:r>
            <a:r>
              <a:rPr b="1" dirty="0" lang="en-US" smtClean="0" sz="2600"/>
              <a:t>LESS of </a:t>
            </a:r>
            <a:r>
              <a:rPr b="1" dirty="0" lang="en-US" sz="2600"/>
              <a:t>a good/service if the </a:t>
            </a:r>
            <a:r>
              <a:rPr b="1" dirty="0" lang="en-US" smtClean="0" sz="2600"/>
              <a:t>PRICE is HIGH &amp; </a:t>
            </a:r>
            <a:r>
              <a:rPr b="1" dirty="0" lang="en-US" sz="2600"/>
              <a:t>buy </a:t>
            </a:r>
            <a:r>
              <a:rPr b="1" dirty="0" lang="en-US" smtClean="0" sz="2600"/>
              <a:t>MORE if </a:t>
            </a:r>
            <a:r>
              <a:rPr b="1" dirty="0" lang="en-US" sz="2600"/>
              <a:t>the </a:t>
            </a:r>
            <a:r>
              <a:rPr b="1" dirty="0" lang="en-US" smtClean="0" sz="2600"/>
              <a:t>PRICE is LOW</a:t>
            </a:r>
            <a:endParaRPr b="1" dirty="0" lang="en-US" sz="2600"/>
          </a:p>
        </p:txBody>
      </p:sp>
    </p:spTree>
    <p:extLst>
      <p:ext uri="{BB962C8B-B14F-4D97-AF65-F5344CB8AC3E}">
        <p14:creationId xmlns:p14="http://schemas.microsoft.com/office/powerpoint/2010/main" val="262483264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8.2 – INTRODUCTION TO DEMAND (p. 569)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/>
            <a:r>
              <a:rPr b="1" dirty="0" lang="en-US" smtClean="0" sz="2600"/>
              <a:t>The </a:t>
            </a:r>
            <a:r>
              <a:rPr b="1" dirty="0" lang="en-US" sz="2600"/>
              <a:t>law of demand: </a:t>
            </a:r>
          </a:p>
          <a:p>
            <a:pPr lvl="1"/>
            <a:r>
              <a:rPr b="1" dirty="0" lang="en-US" sz="2600"/>
              <a:t>ALL ELSE BEING EQUAL, </a:t>
            </a:r>
            <a:r>
              <a:rPr b="1" dirty="0" lang="en-US" smtClean="0" sz="2600"/>
              <a:t>QUANTITY &amp; PRICE move </a:t>
            </a:r>
            <a:r>
              <a:rPr b="1" dirty="0" lang="en-US" sz="2600"/>
              <a:t>in </a:t>
            </a:r>
            <a:r>
              <a:rPr b="1" dirty="0" lang="en-US" smtClean="0" sz="2600"/>
              <a:t>OPPOSITE </a:t>
            </a:r>
            <a:r>
              <a:rPr b="1" dirty="0" lang="en-US" sz="2600"/>
              <a:t>directions</a:t>
            </a:r>
          </a:p>
          <a:p>
            <a:pPr lvl="1"/>
            <a:r>
              <a:rPr b="1" dirty="0" lang="en-US" sz="2600"/>
              <a:t>People will ordinarily </a:t>
            </a:r>
            <a:r>
              <a:rPr b="1" dirty="0" lang="en-US" smtClean="0" sz="2600"/>
              <a:t>buy MORE of </a:t>
            </a:r>
            <a:r>
              <a:rPr b="1" dirty="0" lang="en-US" sz="2600"/>
              <a:t>a product at a </a:t>
            </a:r>
            <a:r>
              <a:rPr b="1" dirty="0" lang="en-US" smtClean="0" sz="2600"/>
              <a:t>LOW price </a:t>
            </a:r>
            <a:r>
              <a:rPr b="1" dirty="0" lang="en-US" sz="2600"/>
              <a:t>than at a </a:t>
            </a:r>
            <a:r>
              <a:rPr b="1" dirty="0" lang="en-US" smtClean="0" sz="2600"/>
              <a:t>HIGH price</a:t>
            </a:r>
            <a:endParaRPr b="1" dirty="0" lang="en-US" sz="2600"/>
          </a:p>
          <a:p>
            <a:pPr lvl="1"/>
            <a:r>
              <a:rPr b="1" dirty="0" lang="en-US" sz="2600"/>
              <a:t>Ex.: Increased </a:t>
            </a:r>
            <a:r>
              <a:rPr b="1" dirty="0" lang="en-US" smtClean="0" sz="2600"/>
              <a:t>TRAFFIC &amp; PURCHASES at </a:t>
            </a:r>
            <a:r>
              <a:rPr b="1" dirty="0" lang="en-US" sz="2600"/>
              <a:t>the mall whenever there is a </a:t>
            </a:r>
            <a:r>
              <a:rPr b="1" dirty="0" lang="en-US" smtClean="0" sz="2600"/>
              <a:t>SALE</a:t>
            </a:r>
            <a:endParaRPr b="1" dirty="0" lang="en-US" sz="2600"/>
          </a:p>
        </p:txBody>
      </p:sp>
    </p:spTree>
    <p:extLst>
      <p:ext uri="{BB962C8B-B14F-4D97-AF65-F5344CB8AC3E}">
        <p14:creationId xmlns:p14="http://schemas.microsoft.com/office/powerpoint/2010/main" val="292148003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VOCAB LOG – 8.1, 04/22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rmAutofit/>
          </a:bodyPr>
          <a:lstStyle/>
          <a:p>
            <a:pPr algn="ctr" indent="0" marL="0">
              <a:spcBef>
                <a:spcPts val="100"/>
              </a:spcBef>
              <a:spcAft>
                <a:spcPts val="200"/>
              </a:spcAft>
              <a:buNone/>
            </a:pPr>
            <a:r>
              <a:rPr b="1" dirty="0" lang="en-US" smtClean="0" sz="3600">
                <a:solidFill>
                  <a:srgbClr val="FF0000"/>
                </a:solidFill>
              </a:rPr>
              <a:t>SET UP A NEW VOCAB SHEET. LABEL IT “UNIT #8 VOCAB LOG” AT THE TOP.</a:t>
            </a:r>
          </a:p>
          <a:p>
            <a:pPr algn="ctr" indent="0" marL="0">
              <a:spcBef>
                <a:spcPts val="100"/>
              </a:spcBef>
              <a:spcAft>
                <a:spcPts val="200"/>
              </a:spcAft>
              <a:buNone/>
            </a:pPr>
            <a:endParaRPr b="1" dirty="0" lang="en-US" smtClean="0" sz="3600">
              <a:solidFill>
                <a:srgbClr val="FF0000"/>
              </a:solidFill>
            </a:endParaRPr>
          </a:p>
          <a:p>
            <a:pPr algn="ctr" indent="0" marL="0">
              <a:spcBef>
                <a:spcPts val="100"/>
              </a:spcBef>
              <a:spcAft>
                <a:spcPts val="200"/>
              </a:spcAft>
              <a:buNone/>
            </a:pPr>
            <a:r>
              <a:rPr b="1" dirty="0" lang="en-US" smtClean="0" sz="3600">
                <a:solidFill>
                  <a:srgbClr val="FF0000"/>
                </a:solidFill>
              </a:rPr>
              <a:t>THEN LABEL TODAY’S WORDS WITH “8.1, 04/22”</a:t>
            </a:r>
          </a:p>
        </p:txBody>
      </p:sp>
    </p:spTree>
    <p:extLst>
      <p:ext uri="{BB962C8B-B14F-4D97-AF65-F5344CB8AC3E}">
        <p14:creationId xmlns:p14="http://schemas.microsoft.com/office/powerpoint/2010/main" val="223600969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8.2 – MARKET DEMAND (p. 570)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z="2850"/>
              <a:t>Market demand is the </a:t>
            </a:r>
            <a:r>
              <a:rPr b="1" dirty="0" lang="en-US" smtClean="0" sz="2850"/>
              <a:t>TOTAL DEMAND of ALL CONSUMERS </a:t>
            </a:r>
            <a:r>
              <a:rPr b="1" dirty="0" lang="en-US" sz="2850"/>
              <a:t>for a good/service</a:t>
            </a:r>
          </a:p>
          <a:p>
            <a:pPr lvl="0">
              <a:spcBef>
                <a:spcPts val="0"/>
              </a:spcBef>
            </a:pPr>
            <a:r>
              <a:rPr b="1" dirty="0" lang="en-US" sz="2850"/>
              <a:t>Like individual consumer’s demand, market demand for a product can be shown as a demand schedule or a demand </a:t>
            </a:r>
            <a:r>
              <a:rPr b="1" dirty="0" lang="en-US" smtClean="0" sz="2850"/>
              <a:t>CURVE</a:t>
            </a:r>
            <a:endParaRPr b="1" dirty="0" lang="en-US" sz="2850"/>
          </a:p>
          <a:p>
            <a:pPr lvl="0">
              <a:spcBef>
                <a:spcPts val="0"/>
              </a:spcBef>
            </a:pPr>
            <a:r>
              <a:rPr b="1" dirty="0" lang="en-US" sz="2850"/>
              <a:t>Marginal utility: (p. 570)</a:t>
            </a:r>
          </a:p>
          <a:p>
            <a:pPr lvl="1">
              <a:spcBef>
                <a:spcPts val="0"/>
              </a:spcBef>
            </a:pPr>
            <a:r>
              <a:rPr b="1" dirty="0" lang="en-US" sz="2850"/>
              <a:t>Almost everything we buy provides </a:t>
            </a:r>
            <a:r>
              <a:rPr b="1" dirty="0" lang="en-US" smtClean="0" sz="2850"/>
              <a:t>UTILITY - </a:t>
            </a:r>
            <a:r>
              <a:rPr b="1" dirty="0" lang="en-US" sz="2850"/>
              <a:t>or pleasure, usefulness, or satisfaction from using the product</a:t>
            </a:r>
          </a:p>
          <a:p>
            <a:pPr lvl="1">
              <a:spcBef>
                <a:spcPts val="0"/>
              </a:spcBef>
            </a:pPr>
            <a:r>
              <a:rPr b="1" dirty="0" lang="en-US" sz="2850"/>
              <a:t>Utility for a good/service can </a:t>
            </a:r>
            <a:r>
              <a:rPr b="1" dirty="0" lang="en-US" smtClean="0" sz="2850"/>
              <a:t>VARY from </a:t>
            </a:r>
            <a:r>
              <a:rPr b="1" dirty="0" lang="en-US" sz="2850"/>
              <a:t>person to person </a:t>
            </a:r>
          </a:p>
          <a:p>
            <a:pPr lvl="1">
              <a:spcBef>
                <a:spcPts val="0"/>
              </a:spcBef>
            </a:pPr>
            <a:r>
              <a:rPr b="1" dirty="0" lang="en-US" sz="2850"/>
              <a:t>Ex.: You may get a great deal of enjoyment (high utility) from an iPad, but your friend may get very </a:t>
            </a:r>
            <a:r>
              <a:rPr b="1" dirty="0" lang="en-US" smtClean="0" sz="2850"/>
              <a:t>LITTLE</a:t>
            </a:r>
            <a:endParaRPr b="1" dirty="0" lang="en-US" sz="2850"/>
          </a:p>
          <a:p>
            <a:pPr lvl="1">
              <a:spcBef>
                <a:spcPts val="0"/>
              </a:spcBef>
            </a:pPr>
            <a:r>
              <a:rPr b="1" dirty="0" lang="en-US" sz="2850"/>
              <a:t>A good/service doesn’t have to have utility for </a:t>
            </a:r>
            <a:r>
              <a:rPr b="1" dirty="0" lang="en-US" smtClean="0" sz="2850"/>
              <a:t>EVERYONE, </a:t>
            </a:r>
            <a:r>
              <a:rPr b="1" dirty="0" lang="en-US" sz="2850"/>
              <a:t>only for </a:t>
            </a:r>
            <a:r>
              <a:rPr b="1" dirty="0" lang="en-US" smtClean="0" sz="2850"/>
              <a:t>SOME</a:t>
            </a:r>
            <a:endParaRPr b="1" dirty="0" lang="en-US" sz="2850"/>
          </a:p>
        </p:txBody>
      </p:sp>
    </p:spTree>
    <p:extLst>
      <p:ext uri="{BB962C8B-B14F-4D97-AF65-F5344CB8AC3E}">
        <p14:creationId xmlns:p14="http://schemas.microsoft.com/office/powerpoint/2010/main" val="225177388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8.2 – MARKET DEMAND (p. 572)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mtClean="0" sz="2850"/>
              <a:t>DIMINISHING </a:t>
            </a:r>
            <a:r>
              <a:rPr b="1" dirty="0" lang="en-US" sz="2850"/>
              <a:t>marginal utility (p. 572)</a:t>
            </a:r>
          </a:p>
          <a:p>
            <a:pPr lvl="1">
              <a:spcBef>
                <a:spcPts val="0"/>
              </a:spcBef>
            </a:pPr>
            <a:r>
              <a:rPr b="1" dirty="0" lang="en-US" sz="2850"/>
              <a:t>Marginal utility or marginal </a:t>
            </a:r>
            <a:r>
              <a:rPr b="1" dirty="0" lang="en-US" smtClean="0" sz="2850"/>
              <a:t>BENEFIT [HINT</a:t>
            </a:r>
            <a:r>
              <a:rPr b="1" dirty="0" lang="en-US" sz="2850"/>
              <a:t>: THINK BACK TO UNIT #6] is the </a:t>
            </a:r>
            <a:r>
              <a:rPr b="1" dirty="0" lang="en-US" smtClean="0" sz="2850"/>
              <a:t>ADDITIONAL SATISFACTION we </a:t>
            </a:r>
            <a:r>
              <a:rPr b="1" dirty="0" lang="en-US" sz="2850"/>
              <a:t>get from consuming </a:t>
            </a:r>
            <a:r>
              <a:rPr b="1" dirty="0" lang="en-US" smtClean="0" sz="2850"/>
              <a:t>ONE more UNIT of </a:t>
            </a:r>
            <a:r>
              <a:rPr b="1" dirty="0" lang="en-US" sz="2850"/>
              <a:t>a </a:t>
            </a:r>
            <a:r>
              <a:rPr b="1" dirty="0" lang="en-US" smtClean="0" sz="2850"/>
              <a:t>good</a:t>
            </a:r>
          </a:p>
          <a:p>
            <a:pPr lvl="1">
              <a:spcBef>
                <a:spcPts val="0"/>
              </a:spcBef>
            </a:pPr>
            <a:r>
              <a:rPr b="1" dirty="0" lang="en-US" smtClean="0" sz="2850"/>
              <a:t>Marginal </a:t>
            </a:r>
            <a:r>
              <a:rPr b="1" dirty="0" lang="en-US" sz="2850"/>
              <a:t>utility </a:t>
            </a:r>
            <a:r>
              <a:rPr b="1" dirty="0" lang="en-US" smtClean="0" sz="2850"/>
              <a:t>DECREASES as </a:t>
            </a:r>
            <a:r>
              <a:rPr b="1" dirty="0" lang="en-US" sz="2850"/>
              <a:t>more units of a good/service are consumed</a:t>
            </a:r>
          </a:p>
          <a:p>
            <a:pPr lvl="1">
              <a:spcBef>
                <a:spcPts val="0"/>
              </a:spcBef>
            </a:pPr>
            <a:r>
              <a:rPr b="1" dirty="0" lang="en-US" sz="2850"/>
              <a:t>Ex.: If you are really hungry before eating pizza, the </a:t>
            </a:r>
            <a:r>
              <a:rPr b="1" dirty="0" lang="en-US" smtClean="0" sz="2850"/>
              <a:t>FIRST slice </a:t>
            </a:r>
            <a:r>
              <a:rPr b="1" dirty="0" lang="en-US" sz="2850"/>
              <a:t>will give you the most </a:t>
            </a:r>
            <a:r>
              <a:rPr b="1" dirty="0" lang="en-US" smtClean="0" sz="2850"/>
              <a:t>SATISFACTION (and </a:t>
            </a:r>
            <a:r>
              <a:rPr b="1" dirty="0" lang="en-US" sz="2850"/>
              <a:t>you will be willing to pay a </a:t>
            </a:r>
            <a:r>
              <a:rPr b="1" dirty="0" lang="en-US" smtClean="0" sz="2850"/>
              <a:t>HIGHER price </a:t>
            </a:r>
            <a:r>
              <a:rPr b="1" dirty="0" lang="en-US" sz="2850"/>
              <a:t>for it), each slice after that gives you </a:t>
            </a:r>
            <a:r>
              <a:rPr b="1" dirty="0" lang="en-US" smtClean="0" sz="2850"/>
              <a:t>LESS additional SATISFACTION (and </a:t>
            </a:r>
            <a:r>
              <a:rPr b="1" dirty="0" lang="en-US" sz="2850"/>
              <a:t>you will be willing to pay a </a:t>
            </a:r>
            <a:r>
              <a:rPr b="1" dirty="0" lang="en-US" smtClean="0" sz="2850"/>
              <a:t>LOWER price </a:t>
            </a:r>
            <a:r>
              <a:rPr b="1" dirty="0" lang="en-US" sz="2850"/>
              <a:t>for each additional slice)</a:t>
            </a:r>
          </a:p>
          <a:p>
            <a:pPr lvl="1">
              <a:spcBef>
                <a:spcPts val="0"/>
              </a:spcBef>
            </a:pPr>
            <a:r>
              <a:rPr b="1" dirty="0" lang="en-US" sz="2850"/>
              <a:t>Because our marginal utility diminishes with each additional unit consumed, it stands to reason that we are not willing to pay </a:t>
            </a:r>
            <a:r>
              <a:rPr b="1" dirty="0" lang="en-US" smtClean="0" sz="2850"/>
              <a:t>AS MUCH for </a:t>
            </a:r>
            <a:r>
              <a:rPr b="1" dirty="0" lang="en-US" sz="2850"/>
              <a:t>the </a:t>
            </a:r>
            <a:r>
              <a:rPr b="1" dirty="0" lang="en-US" smtClean="0" sz="2850"/>
              <a:t>SECOND unit </a:t>
            </a:r>
            <a:r>
              <a:rPr b="1" dirty="0" lang="en-US" sz="2850"/>
              <a:t>of an item as we were for the </a:t>
            </a:r>
            <a:r>
              <a:rPr b="1" dirty="0" lang="en-US" smtClean="0" sz="2850"/>
              <a:t>FIRST; </a:t>
            </a:r>
            <a:r>
              <a:rPr b="1" dirty="0" lang="en-US" sz="2850"/>
              <a:t>likewise, we are willing to pay less for the third unit as we were for the second unit</a:t>
            </a:r>
          </a:p>
          <a:p>
            <a:pPr lvl="1">
              <a:spcBef>
                <a:spcPts val="0"/>
              </a:spcBef>
            </a:pPr>
            <a:r>
              <a:rPr b="1" dirty="0" lang="en-US" smtClean="0" sz="2850"/>
              <a:t>DOWNWARD slope </a:t>
            </a:r>
            <a:r>
              <a:rPr b="1" dirty="0" lang="en-US" sz="2850"/>
              <a:t>of demand curve tells us that we are willing to pay the </a:t>
            </a:r>
            <a:r>
              <a:rPr b="1" dirty="0" lang="en-US" smtClean="0" sz="2850"/>
              <a:t>HIGHEST price </a:t>
            </a:r>
            <a:r>
              <a:rPr b="1" dirty="0" lang="en-US" sz="2850"/>
              <a:t>for the </a:t>
            </a:r>
            <a:r>
              <a:rPr b="1" dirty="0" lang="en-US" smtClean="0" sz="2850"/>
              <a:t>FIRST unit </a:t>
            </a:r>
            <a:r>
              <a:rPr b="1" dirty="0" lang="en-US" sz="2850"/>
              <a:t>we consume, a slightly </a:t>
            </a:r>
            <a:r>
              <a:rPr b="1" dirty="0" lang="en-US" smtClean="0" sz="2850"/>
              <a:t>LOWER price </a:t>
            </a:r>
            <a:r>
              <a:rPr b="1" dirty="0" lang="en-US" sz="2850"/>
              <a:t>for the next unit, an even lower price for the third unit, and so on.</a:t>
            </a:r>
          </a:p>
        </p:txBody>
      </p:sp>
    </p:spTree>
    <p:extLst>
      <p:ext uri="{BB962C8B-B14F-4D97-AF65-F5344CB8AC3E}">
        <p14:creationId xmlns:p14="http://schemas.microsoft.com/office/powerpoint/2010/main" val="206069581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65759"/>
          </a:xfrm>
        </p:spPr>
        <p:txBody>
          <a:bodyPr numCol="1">
            <a:noAutofit/>
          </a:bodyPr>
          <a:lstStyle/>
          <a:p>
            <a:r>
              <a:rPr b="1" dirty="0" lang="en-US" smtClean="0" sz="3300">
                <a:solidFill>
                  <a:srgbClr val="00B050"/>
                </a:solidFill>
                <a:latin typeface="+mn-lt"/>
              </a:rPr>
              <a:t>8.2 – CHANGES IN DEMAND (p. 574)</a:t>
            </a:r>
            <a:endParaRPr b="1" dirty="0" lang="en-US" sz="330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5760"/>
            <a:ext cx="12192000" cy="6454141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z="2650"/>
              <a:t>Several </a:t>
            </a:r>
            <a:r>
              <a:rPr b="1" dirty="0" lang="en-US" smtClean="0" sz="2650"/>
              <a:t>FACTORS </a:t>
            </a:r>
            <a:r>
              <a:rPr b="1" dirty="0" lang="en-US" sz="2650"/>
              <a:t>can cause </a:t>
            </a:r>
            <a:r>
              <a:rPr b="1" dirty="0" lang="en-US" smtClean="0" sz="2650"/>
              <a:t>MARKET DEMAND </a:t>
            </a:r>
            <a:r>
              <a:rPr b="1" dirty="0" lang="en-US" sz="2650"/>
              <a:t>for a good/service to </a:t>
            </a:r>
            <a:r>
              <a:rPr b="1" dirty="0" lang="en-US" smtClean="0" sz="2650"/>
              <a:t>CHANGE</a:t>
            </a:r>
            <a:endParaRPr b="1" dirty="0" lang="en-US" sz="2650"/>
          </a:p>
          <a:p>
            <a:pPr lvl="0">
              <a:spcBef>
                <a:spcPts val="0"/>
              </a:spcBef>
            </a:pPr>
            <a:r>
              <a:rPr b="1" dirty="0" lang="en-US" sz="2650"/>
              <a:t>These changes can be </a:t>
            </a:r>
            <a:r>
              <a:rPr b="1" dirty="0" lang="en-US" smtClean="0" sz="2650"/>
              <a:t>GRAPHED using </a:t>
            </a:r>
            <a:r>
              <a:rPr b="1" dirty="0" lang="en-US" sz="2650"/>
              <a:t>a </a:t>
            </a:r>
            <a:r>
              <a:rPr b="1" dirty="0" lang="en-US" smtClean="0" sz="2650"/>
              <a:t>MARKET DEMAND CURVE</a:t>
            </a:r>
            <a:endParaRPr b="1" dirty="0" lang="en-US" sz="2650"/>
          </a:p>
          <a:p>
            <a:pPr lvl="0">
              <a:spcBef>
                <a:spcPts val="0"/>
              </a:spcBef>
            </a:pPr>
            <a:r>
              <a:rPr b="1" dirty="0" lang="en-US" sz="2650"/>
              <a:t>If there is a </a:t>
            </a:r>
            <a:r>
              <a:rPr b="1" dirty="0" lang="en-US" smtClean="0" sz="2650"/>
              <a:t>DECREASE in </a:t>
            </a:r>
            <a:r>
              <a:rPr b="1" dirty="0" lang="en-US" sz="2650"/>
              <a:t>demand, the curve will shift </a:t>
            </a:r>
            <a:r>
              <a:rPr b="1" dirty="0" lang="en-US" smtClean="0" sz="2650"/>
              <a:t>LEFT of </a:t>
            </a:r>
            <a:r>
              <a:rPr b="1" dirty="0" lang="en-US" sz="2650"/>
              <a:t>the original demand curve; in other words, FOR ANY GIVEN PRICE, DEMAND OF A GOOD (Q</a:t>
            </a:r>
            <a:r>
              <a:rPr b="1" baseline="-25000" dirty="0" lang="en-US" sz="2650"/>
              <a:t>D</a:t>
            </a:r>
            <a:r>
              <a:rPr b="1" dirty="0" lang="en-US" sz="2650"/>
              <a:t>) WILL BE </a:t>
            </a:r>
            <a:r>
              <a:rPr b="1" dirty="0" lang="en-US" smtClean="0" sz="2650"/>
              <a:t>LESS </a:t>
            </a:r>
            <a:r>
              <a:rPr b="1" dirty="0" lang="en-US" sz="2650"/>
              <a:t>THAN WHAT IT WAS ORINGINALLY</a:t>
            </a:r>
          </a:p>
          <a:p>
            <a:pPr lvl="0">
              <a:spcBef>
                <a:spcPts val="0"/>
              </a:spcBef>
            </a:pPr>
            <a:r>
              <a:rPr b="1" dirty="0" lang="en-US" sz="2650"/>
              <a:t>If there is an </a:t>
            </a:r>
            <a:r>
              <a:rPr b="1" dirty="0" lang="en-US" smtClean="0" sz="2650"/>
              <a:t>INCREASE in </a:t>
            </a:r>
            <a:r>
              <a:rPr b="1" dirty="0" lang="en-US" sz="2650"/>
              <a:t>demand, the curve will shift </a:t>
            </a:r>
            <a:r>
              <a:rPr b="1" dirty="0" lang="en-US" smtClean="0" sz="2650"/>
              <a:t>RIGHT of </a:t>
            </a:r>
            <a:r>
              <a:rPr b="1" dirty="0" lang="en-US" sz="2650"/>
              <a:t>the original demand curve; in other words, FOR ANY GIVEN PRICE, DEMAND OF A GOOD (Q</a:t>
            </a:r>
            <a:r>
              <a:rPr b="1" baseline="-25000" dirty="0" lang="en-US" sz="2650"/>
              <a:t>D</a:t>
            </a:r>
            <a:r>
              <a:rPr b="1" dirty="0" lang="en-US" sz="2650"/>
              <a:t>) WILL BE </a:t>
            </a:r>
            <a:r>
              <a:rPr b="1" dirty="0" lang="en-US" smtClean="0" sz="2650"/>
              <a:t>MORE </a:t>
            </a:r>
            <a:r>
              <a:rPr b="1" dirty="0" lang="en-US" sz="2650"/>
              <a:t>THAN WHAT IT WAS ORINGINALLY</a:t>
            </a:r>
          </a:p>
          <a:p>
            <a:pPr lvl="0">
              <a:spcBef>
                <a:spcPts val="0"/>
              </a:spcBef>
            </a:pPr>
            <a:r>
              <a:rPr b="1" dirty="0" lang="en-US" sz="2650"/>
              <a:t>Factors that determine demand:</a:t>
            </a:r>
          </a:p>
          <a:p>
            <a:pPr lvl="1">
              <a:spcBef>
                <a:spcPts val="0"/>
              </a:spcBef>
            </a:pPr>
            <a:r>
              <a:rPr b="1" dirty="0" lang="en-US" sz="2600"/>
              <a:t>Changes in </a:t>
            </a:r>
            <a:r>
              <a:rPr b="1" dirty="0" lang="en-US" smtClean="0" sz="2600"/>
              <a:t>POPULATION:</a:t>
            </a:r>
            <a:endParaRPr b="1" dirty="0" lang="en-US" sz="2600"/>
          </a:p>
          <a:p>
            <a:pPr lvl="1">
              <a:spcBef>
                <a:spcPts val="0"/>
              </a:spcBef>
            </a:pPr>
            <a:r>
              <a:rPr b="1" dirty="0" lang="en-US" sz="2600"/>
              <a:t>Demand for a good in a particular market area is related to the </a:t>
            </a:r>
            <a:r>
              <a:rPr b="1" dirty="0" lang="en-US" smtClean="0" sz="2600"/>
              <a:t>NUMBER of </a:t>
            </a:r>
            <a:r>
              <a:rPr b="1" dirty="0" lang="en-US" sz="2600"/>
              <a:t>consumers in the area</a:t>
            </a:r>
          </a:p>
          <a:p>
            <a:pPr lvl="1">
              <a:spcBef>
                <a:spcPts val="0"/>
              </a:spcBef>
            </a:pPr>
            <a:r>
              <a:rPr b="1" dirty="0" lang="en-US" sz="2600"/>
              <a:t>More people in an area means </a:t>
            </a:r>
            <a:r>
              <a:rPr b="1" dirty="0" lang="en-US" smtClean="0" sz="2600"/>
              <a:t>HIGHER demand</a:t>
            </a:r>
            <a:r>
              <a:rPr b="1" dirty="0" lang="en-US" sz="2600"/>
              <a:t>; the demand will </a:t>
            </a:r>
            <a:r>
              <a:rPr b="1" dirty="0" lang="en-US" smtClean="0" sz="2600"/>
              <a:t>INCREASE, </a:t>
            </a:r>
            <a:r>
              <a:rPr b="1" dirty="0" lang="en-US" sz="2600"/>
              <a:t>so the demand curve shifts to the </a:t>
            </a:r>
            <a:r>
              <a:rPr b="1" dirty="0" lang="en-US" smtClean="0" sz="2600"/>
              <a:t>RIGHT (DEMAND INCREASES)</a:t>
            </a:r>
            <a:endParaRPr b="1" dirty="0" lang="en-US" sz="2600"/>
          </a:p>
          <a:p>
            <a:pPr lvl="1">
              <a:spcBef>
                <a:spcPts val="0"/>
              </a:spcBef>
            </a:pPr>
            <a:r>
              <a:rPr b="1" dirty="0" lang="en-US" sz="2600"/>
              <a:t>Fewer people in an area means </a:t>
            </a:r>
            <a:r>
              <a:rPr b="1" dirty="0" lang="en-US" smtClean="0" sz="2600"/>
              <a:t>LOWER demand</a:t>
            </a:r>
            <a:r>
              <a:rPr b="1" dirty="0" lang="en-US" sz="2600"/>
              <a:t>; the demand will </a:t>
            </a:r>
            <a:r>
              <a:rPr b="1" dirty="0" lang="en-US" smtClean="0" sz="2600"/>
              <a:t>DECREASE, </a:t>
            </a:r>
            <a:r>
              <a:rPr b="1" dirty="0" lang="en-US" sz="2600"/>
              <a:t>so the demand curve shifts to the </a:t>
            </a:r>
            <a:r>
              <a:rPr b="1" dirty="0" lang="en-US" smtClean="0" sz="2600"/>
              <a:t>LEFT (DEMAND DECREASES)</a:t>
            </a:r>
            <a:endParaRPr b="1" dirty="0" lang="en-US" sz="2600"/>
          </a:p>
          <a:p>
            <a:pPr lvl="1">
              <a:spcBef>
                <a:spcPts val="0"/>
              </a:spcBef>
            </a:pPr>
            <a:r>
              <a:rPr b="1" dirty="0" lang="en-US" sz="2600"/>
              <a:t>Populations can change </a:t>
            </a:r>
            <a:r>
              <a:rPr b="1" dirty="0" lang="en-US" smtClean="0" sz="2600"/>
              <a:t>b/c </a:t>
            </a:r>
            <a:r>
              <a:rPr b="1" dirty="0" lang="en-US" sz="2600"/>
              <a:t>of </a:t>
            </a:r>
            <a:r>
              <a:rPr b="1" dirty="0" lang="en-US" smtClean="0" sz="2600"/>
              <a:t>IMMIGRATION, </a:t>
            </a:r>
            <a:r>
              <a:rPr b="1" dirty="0" lang="en-US" sz="2600"/>
              <a:t>higher/lower </a:t>
            </a:r>
            <a:r>
              <a:rPr b="1" dirty="0" lang="en-US" smtClean="0" sz="2600"/>
              <a:t>BIRTH &amp; DEATH rates</a:t>
            </a:r>
            <a:endParaRPr b="1" dirty="0" lang="en-US" sz="2600"/>
          </a:p>
        </p:txBody>
      </p:sp>
    </p:spTree>
    <p:extLst>
      <p:ext uri="{BB962C8B-B14F-4D97-AF65-F5344CB8AC3E}">
        <p14:creationId xmlns:p14="http://schemas.microsoft.com/office/powerpoint/2010/main" val="223226948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65759"/>
          </a:xfrm>
        </p:spPr>
        <p:txBody>
          <a:bodyPr numCol="1">
            <a:noAutofit/>
          </a:bodyPr>
          <a:lstStyle/>
          <a:p>
            <a:r>
              <a:rPr b="1" dirty="0" lang="en-US" smtClean="0" sz="3300">
                <a:solidFill>
                  <a:srgbClr val="00B050"/>
                </a:solidFill>
                <a:latin typeface="+mn-lt"/>
              </a:rPr>
              <a:t>8.2 – CHANGES IN DEMAND (p. 575)</a:t>
            </a:r>
            <a:endParaRPr b="1" dirty="0" lang="en-US" sz="330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"/>
            <a:ext cx="12192000" cy="6576061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</a:pPr>
            <a:r>
              <a:rPr b="1" dirty="0" lang="en-US" sz="2500"/>
              <a:t>Changes in consumers’ </a:t>
            </a:r>
            <a:r>
              <a:rPr b="1" dirty="0" lang="en-US" smtClean="0" sz="2500"/>
              <a:t>INCOME:</a:t>
            </a:r>
            <a:endParaRPr b="1" dirty="0" lang="en-US" sz="2500"/>
          </a:p>
          <a:p>
            <a:pPr lvl="1">
              <a:spcBef>
                <a:spcPts val="0"/>
              </a:spcBef>
            </a:pPr>
            <a:r>
              <a:rPr b="1" dirty="0" lang="en-US" sz="2500"/>
              <a:t>If the economy is growing, consumers’ incomes will tend to </a:t>
            </a:r>
            <a:r>
              <a:rPr b="1" dirty="0" lang="en-US" smtClean="0" sz="2500"/>
              <a:t>INCREASE; </a:t>
            </a:r>
            <a:r>
              <a:rPr b="1" dirty="0" lang="en-US" sz="2500"/>
              <a:t>if the economy is not growing, consumers’ incomes will tend to </a:t>
            </a:r>
            <a:r>
              <a:rPr b="1" dirty="0" lang="en-US" smtClean="0" sz="2500"/>
              <a:t>DECREASE</a:t>
            </a:r>
            <a:endParaRPr b="1" dirty="0" lang="en-US" sz="2500"/>
          </a:p>
          <a:p>
            <a:pPr lvl="1">
              <a:spcBef>
                <a:spcPts val="0"/>
              </a:spcBef>
            </a:pPr>
            <a:r>
              <a:rPr b="1" dirty="0" lang="en-US" sz="2500"/>
              <a:t>If consumers’ incomes are increasing, they will have </a:t>
            </a:r>
            <a:r>
              <a:rPr b="1" dirty="0" lang="en-US" smtClean="0" sz="2500"/>
              <a:t>MORE money </a:t>
            </a:r>
            <a:r>
              <a:rPr b="1" dirty="0" lang="en-US" sz="2500"/>
              <a:t>to </a:t>
            </a:r>
            <a:r>
              <a:rPr b="1" dirty="0" lang="en-US" smtClean="0" sz="2500"/>
              <a:t>SPEND </a:t>
            </a:r>
            <a:r>
              <a:rPr b="1" dirty="0" lang="en-US" sz="2500"/>
              <a:t>&amp; they are able to buy </a:t>
            </a:r>
            <a:r>
              <a:rPr b="1" dirty="0" lang="en-US" smtClean="0" sz="2500"/>
              <a:t>MORE of </a:t>
            </a:r>
            <a:r>
              <a:rPr b="1" dirty="0" lang="en-US" sz="2500"/>
              <a:t>a product at a given </a:t>
            </a:r>
            <a:r>
              <a:rPr b="1" dirty="0" lang="en-US" smtClean="0" sz="2500"/>
              <a:t>PRICE; </a:t>
            </a:r>
            <a:r>
              <a:rPr b="1" dirty="0" lang="en-US" sz="2500"/>
              <a:t>the demand curve will shift to the </a:t>
            </a:r>
            <a:r>
              <a:rPr b="1" dirty="0" lang="en-US" smtClean="0" sz="2500"/>
              <a:t>RIGHT (DEMAND INCREASES)</a:t>
            </a:r>
            <a:endParaRPr b="1" dirty="0" lang="en-US" sz="2500"/>
          </a:p>
          <a:p>
            <a:pPr lvl="1">
              <a:spcBef>
                <a:spcPts val="0"/>
              </a:spcBef>
            </a:pPr>
            <a:r>
              <a:rPr b="1" dirty="0" lang="en-US" sz="2500"/>
              <a:t>If consumers’ incomes are decreasing, or they have lost their jobs, they will have </a:t>
            </a:r>
            <a:r>
              <a:rPr b="1" dirty="0" lang="en-US" smtClean="0" sz="2500"/>
              <a:t>LESS money </a:t>
            </a:r>
            <a:r>
              <a:rPr b="1" dirty="0" lang="en-US" sz="2500"/>
              <a:t>to </a:t>
            </a:r>
            <a:r>
              <a:rPr b="1" dirty="0" lang="en-US" smtClean="0" sz="2500"/>
              <a:t>SPEND &amp; </a:t>
            </a:r>
            <a:r>
              <a:rPr b="1" dirty="0" lang="en-US" sz="2500"/>
              <a:t>they will be able to buy </a:t>
            </a:r>
            <a:r>
              <a:rPr b="1" dirty="0" lang="en-US" smtClean="0" sz="2500"/>
              <a:t>LESS of </a:t>
            </a:r>
            <a:r>
              <a:rPr b="1" dirty="0" lang="en-US" sz="2500"/>
              <a:t>a product at a given </a:t>
            </a:r>
            <a:r>
              <a:rPr b="1" dirty="0" lang="en-US" smtClean="0" sz="2500"/>
              <a:t>PRICE; </a:t>
            </a:r>
            <a:r>
              <a:rPr b="1" dirty="0" lang="en-US" sz="2500"/>
              <a:t>the demand curve will shift to the </a:t>
            </a:r>
            <a:r>
              <a:rPr b="1" dirty="0" lang="en-US" smtClean="0" sz="2500"/>
              <a:t>LEFT (DEMAND DECREASES)</a:t>
            </a:r>
            <a:endParaRPr b="1" dirty="0" lang="en-US" sz="2500"/>
          </a:p>
          <a:p>
            <a:pPr>
              <a:spcBef>
                <a:spcPts val="0"/>
              </a:spcBef>
            </a:pPr>
            <a:r>
              <a:rPr b="1" dirty="0" lang="en-US" sz="2500"/>
              <a:t>Changes in consumers’ </a:t>
            </a:r>
            <a:r>
              <a:rPr b="1" dirty="0" lang="en-US" smtClean="0" sz="2500"/>
              <a:t>TASTES or </a:t>
            </a:r>
            <a:r>
              <a:rPr b="1" dirty="0" lang="en-US" sz="2500"/>
              <a:t>preferences:</a:t>
            </a:r>
          </a:p>
          <a:p>
            <a:pPr lvl="1">
              <a:spcBef>
                <a:spcPts val="0"/>
              </a:spcBef>
            </a:pPr>
            <a:r>
              <a:rPr b="1" dirty="0" lang="en-US" sz="2500"/>
              <a:t>The </a:t>
            </a:r>
            <a:r>
              <a:rPr b="1" dirty="0" lang="en-US" smtClean="0" sz="2500"/>
              <a:t>POPULARITY of </a:t>
            </a:r>
            <a:r>
              <a:rPr b="1" dirty="0" lang="en-US" sz="2500"/>
              <a:t>a product can affect demand</a:t>
            </a:r>
          </a:p>
          <a:p>
            <a:pPr lvl="1">
              <a:spcBef>
                <a:spcPts val="0"/>
              </a:spcBef>
            </a:pPr>
            <a:r>
              <a:rPr b="1" dirty="0" lang="en-US" sz="2500"/>
              <a:t>When a product becomes </a:t>
            </a:r>
            <a:r>
              <a:rPr b="1" dirty="0" lang="en-US" smtClean="0" sz="2500"/>
              <a:t>POPULAR, </a:t>
            </a:r>
            <a:r>
              <a:rPr b="1" dirty="0" lang="en-US" sz="2500"/>
              <a:t>more people are willing to buy it at any given price; the demand curve will shift to the </a:t>
            </a:r>
            <a:r>
              <a:rPr b="1" dirty="0" lang="en-US" smtClean="0" sz="2500"/>
              <a:t>RIGHT (DEMAND INCREASES)</a:t>
            </a:r>
            <a:endParaRPr b="1" dirty="0" lang="en-US" sz="2500"/>
          </a:p>
          <a:p>
            <a:pPr lvl="1">
              <a:spcBef>
                <a:spcPts val="0"/>
              </a:spcBef>
            </a:pPr>
            <a:r>
              <a:rPr b="1" dirty="0" lang="en-US" sz="2500"/>
              <a:t>When a product </a:t>
            </a:r>
            <a:r>
              <a:rPr b="1" dirty="0" lang="en-US" smtClean="0" sz="2500"/>
              <a:t>FADES in </a:t>
            </a:r>
            <a:r>
              <a:rPr b="1" dirty="0" lang="en-US" sz="2500"/>
              <a:t>popularity, fewer people are willing to buy it at any given price; the demand curve will shift to the </a:t>
            </a:r>
            <a:r>
              <a:rPr b="1" dirty="0" lang="en-US" smtClean="0" sz="2500"/>
              <a:t>LEFT (DEMAND DECREASES)</a:t>
            </a:r>
            <a:endParaRPr b="1" dirty="0" lang="en-US" sz="2500"/>
          </a:p>
          <a:p>
            <a:pPr lvl="1">
              <a:spcBef>
                <a:spcPts val="0"/>
              </a:spcBef>
            </a:pPr>
            <a:r>
              <a:rPr b="1" dirty="0" lang="en-US" sz="2500"/>
              <a:t>Ex.: During </a:t>
            </a:r>
            <a:r>
              <a:rPr b="1" dirty="0" lang="en-US" smtClean="0" sz="2500"/>
              <a:t>holiday </a:t>
            </a:r>
            <a:r>
              <a:rPr b="1" dirty="0" lang="en-US" sz="2500"/>
              <a:t>shopping </a:t>
            </a:r>
            <a:r>
              <a:rPr b="1" dirty="0" lang="en-US" smtClean="0" sz="2500"/>
              <a:t>season</a:t>
            </a:r>
            <a:r>
              <a:rPr b="1" dirty="0" lang="en-US" sz="2500"/>
              <a:t>, </a:t>
            </a:r>
            <a:r>
              <a:rPr b="1" dirty="0" lang="en-US" smtClean="0" sz="2500"/>
              <a:t>new </a:t>
            </a:r>
            <a:r>
              <a:rPr b="1" dirty="0" lang="en-US" sz="2500"/>
              <a:t>product may become a </a:t>
            </a:r>
            <a:r>
              <a:rPr b="1" dirty="0" lang="en-US" smtClean="0" sz="2500"/>
              <a:t>“MUST-BUY” </a:t>
            </a:r>
            <a:r>
              <a:rPr b="1" dirty="0" lang="en-US" sz="2500"/>
              <a:t>of the year, so for any given </a:t>
            </a:r>
            <a:r>
              <a:rPr b="1" dirty="0" lang="en-US" smtClean="0" sz="2500"/>
              <a:t>PRICE, </a:t>
            </a:r>
            <a:r>
              <a:rPr b="1" dirty="0" lang="en-US" sz="2500"/>
              <a:t>demand will be </a:t>
            </a:r>
            <a:r>
              <a:rPr b="1" dirty="0" lang="en-US" smtClean="0" sz="2500"/>
              <a:t>HIGHER than </a:t>
            </a:r>
            <a:r>
              <a:rPr b="1" dirty="0" lang="en-US" sz="2500"/>
              <a:t>what it would ordinarily be</a:t>
            </a:r>
          </a:p>
          <a:p>
            <a:pPr lvl="1">
              <a:spcBef>
                <a:spcPts val="0"/>
              </a:spcBef>
            </a:pPr>
            <a:r>
              <a:rPr b="1" dirty="0" lang="en-US" sz="2500"/>
              <a:t>Ex.: After Halloween, the demand for Halloween candy will </a:t>
            </a:r>
            <a:r>
              <a:rPr b="1" dirty="0" lang="en-US" smtClean="0" sz="2500"/>
              <a:t>DECREASE, </a:t>
            </a:r>
            <a:r>
              <a:rPr b="1" dirty="0" lang="en-US" sz="2500"/>
              <a:t>because consumers are willing to buy </a:t>
            </a:r>
            <a:r>
              <a:rPr b="1" dirty="0" lang="en-US" smtClean="0" sz="2500"/>
              <a:t>LESS of </a:t>
            </a:r>
            <a:r>
              <a:rPr b="1" dirty="0" lang="en-US" sz="2500"/>
              <a:t>it for any given </a:t>
            </a:r>
            <a:r>
              <a:rPr b="1" dirty="0" lang="en-US" smtClean="0" sz="2500"/>
              <a:t>price</a:t>
            </a:r>
            <a:endParaRPr b="1" dirty="0" lang="en-US" sz="2500"/>
          </a:p>
        </p:txBody>
      </p:sp>
    </p:spTree>
    <p:extLst>
      <p:ext uri="{BB962C8B-B14F-4D97-AF65-F5344CB8AC3E}">
        <p14:creationId xmlns:p14="http://schemas.microsoft.com/office/powerpoint/2010/main" val="131755465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87679"/>
          </a:xfrm>
        </p:spPr>
        <p:txBody>
          <a:bodyPr numCol="1">
            <a:noAutofit/>
          </a:bodyPr>
          <a:lstStyle/>
          <a:p>
            <a:r>
              <a:rPr b="1" dirty="0" lang="en-US" smtClean="0" sz="3300">
                <a:solidFill>
                  <a:srgbClr val="00B050"/>
                </a:solidFill>
                <a:latin typeface="+mn-lt"/>
              </a:rPr>
              <a:t>8.2 – CHANGES IN DEMAND (p. 575)</a:t>
            </a:r>
            <a:endParaRPr b="1" dirty="0" lang="en-US" sz="330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7680"/>
            <a:ext cx="12192000" cy="6332221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</a:pPr>
            <a:r>
              <a:rPr b="1" dirty="0" lang="en-US" smtClean="0" sz="2700"/>
              <a:t>Changes </a:t>
            </a:r>
            <a:r>
              <a:rPr b="1" dirty="0" lang="en-US" sz="2700"/>
              <a:t>in consumers’ </a:t>
            </a:r>
            <a:r>
              <a:rPr b="1" dirty="0" lang="en-US" smtClean="0" sz="2700"/>
              <a:t>EXPECTATIONS:</a:t>
            </a:r>
            <a:endParaRPr b="1" dirty="0" lang="en-US" sz="2700"/>
          </a:p>
          <a:p>
            <a:pPr lvl="1">
              <a:spcBef>
                <a:spcPts val="0"/>
              </a:spcBef>
            </a:pPr>
            <a:r>
              <a:rPr b="1" dirty="0" lang="en-US" sz="2700"/>
              <a:t>Expectations refer to the way we think about the </a:t>
            </a:r>
            <a:r>
              <a:rPr b="1" dirty="0" lang="en-US" smtClean="0" sz="2700"/>
              <a:t>FUTURE</a:t>
            </a:r>
            <a:endParaRPr b="1" dirty="0" lang="en-US" sz="2700"/>
          </a:p>
          <a:p>
            <a:pPr lvl="1">
              <a:spcBef>
                <a:spcPts val="0"/>
              </a:spcBef>
            </a:pPr>
            <a:r>
              <a:rPr b="1" dirty="0" lang="en-US" sz="2700"/>
              <a:t>If consumers are excited about a technological breakthrough in the near future, they may be willing to buy </a:t>
            </a:r>
            <a:r>
              <a:rPr b="1" dirty="0" lang="en-US" smtClean="0" sz="2700"/>
              <a:t>LESS current </a:t>
            </a:r>
            <a:r>
              <a:rPr b="1" dirty="0" lang="en-US" sz="2700"/>
              <a:t>technology; demand curve will shift </a:t>
            </a:r>
            <a:r>
              <a:rPr b="1" dirty="0" lang="en-US" smtClean="0" sz="2700"/>
              <a:t>LEFT (DEMAND DECREASES)</a:t>
            </a:r>
            <a:endParaRPr b="1" dirty="0" lang="en-US" sz="2700"/>
          </a:p>
          <a:p>
            <a:pPr lvl="1">
              <a:spcBef>
                <a:spcPts val="0"/>
              </a:spcBef>
            </a:pPr>
            <a:r>
              <a:rPr b="1" dirty="0" lang="en-US" sz="2700"/>
              <a:t>If consumers are </a:t>
            </a:r>
            <a:r>
              <a:rPr b="1" dirty="0" lang="en-US" smtClean="0" sz="2700"/>
              <a:t>WORRIED about </a:t>
            </a:r>
            <a:r>
              <a:rPr b="1" dirty="0" lang="en-US" sz="2700"/>
              <a:t>the economy, they may be will to buy </a:t>
            </a:r>
            <a:r>
              <a:rPr b="1" dirty="0" lang="en-US" smtClean="0" sz="2700"/>
              <a:t>LESS consumer </a:t>
            </a:r>
            <a:r>
              <a:rPr b="1" dirty="0" lang="en-US" sz="2700"/>
              <a:t>goods; the demand curve will shift to the </a:t>
            </a:r>
            <a:r>
              <a:rPr b="1" dirty="0" lang="en-US" smtClean="0" sz="2700"/>
              <a:t>LEFT (DEMAND DECREASES)</a:t>
            </a:r>
            <a:endParaRPr b="1" dirty="0" lang="en-US" sz="2700"/>
          </a:p>
          <a:p>
            <a:pPr lvl="1">
              <a:spcBef>
                <a:spcPts val="0"/>
              </a:spcBef>
            </a:pPr>
            <a:r>
              <a:rPr b="1" dirty="0" lang="en-US" sz="2700"/>
              <a:t>If consumers expect a </a:t>
            </a:r>
            <a:r>
              <a:rPr b="1" dirty="0" lang="en-US" smtClean="0" sz="2700"/>
              <a:t>SHORTAGE of </a:t>
            </a:r>
            <a:r>
              <a:rPr b="1" dirty="0" lang="en-US" sz="2700"/>
              <a:t>a good, such as </a:t>
            </a:r>
            <a:r>
              <a:rPr b="1" dirty="0" lang="en-US" smtClean="0" sz="2700"/>
              <a:t>GASOLINE, </a:t>
            </a:r>
            <a:r>
              <a:rPr b="1" dirty="0" lang="en-US" sz="2700"/>
              <a:t>they tend to </a:t>
            </a:r>
            <a:r>
              <a:rPr b="1" dirty="0" lang="en-US" smtClean="0" sz="2700"/>
              <a:t>STOCK UP on </a:t>
            </a:r>
            <a:r>
              <a:rPr b="1" dirty="0" lang="en-US" sz="2700"/>
              <a:t>it; the demand curve will shift to the </a:t>
            </a:r>
            <a:r>
              <a:rPr b="1" dirty="0" lang="en-US" smtClean="0" sz="2700"/>
              <a:t>RIGHT (DEMAND INCREASES)</a:t>
            </a:r>
            <a:endParaRPr b="1" dirty="0" lang="en-US" sz="2700"/>
          </a:p>
          <a:p>
            <a:pPr>
              <a:spcBef>
                <a:spcPts val="0"/>
              </a:spcBef>
            </a:pPr>
            <a:r>
              <a:rPr b="1" dirty="0" lang="en-US" smtClean="0" sz="2700"/>
              <a:t>PRODUCT-RELATED </a:t>
            </a:r>
            <a:r>
              <a:rPr b="1" dirty="0" lang="en-US" sz="2700"/>
              <a:t>changes:</a:t>
            </a:r>
          </a:p>
          <a:p>
            <a:pPr lvl="1">
              <a:spcBef>
                <a:spcPts val="0"/>
              </a:spcBef>
            </a:pPr>
            <a:r>
              <a:rPr b="1" dirty="0" lang="en-US" sz="2700"/>
              <a:t>Factors that shift demand can be related to the </a:t>
            </a:r>
            <a:r>
              <a:rPr b="1" dirty="0" lang="en-US" smtClean="0" sz="2700"/>
              <a:t>PRODUCTS themselves</a:t>
            </a:r>
            <a:endParaRPr b="1" dirty="0" lang="en-US" sz="2700"/>
          </a:p>
          <a:p>
            <a:pPr lvl="1">
              <a:spcBef>
                <a:spcPts val="0"/>
              </a:spcBef>
            </a:pPr>
            <a:r>
              <a:rPr b="1" dirty="0" lang="en-US" sz="2700"/>
              <a:t>Demand can be influenced by the </a:t>
            </a:r>
            <a:r>
              <a:rPr b="1" dirty="0" lang="en-US" smtClean="0" sz="2700"/>
              <a:t>PRICE or QUANTITY of RELATED PRODUCTS</a:t>
            </a:r>
            <a:endParaRPr b="1" dirty="0" lang="en-US" sz="2700"/>
          </a:p>
          <a:p>
            <a:pPr lvl="1">
              <a:spcBef>
                <a:spcPts val="0"/>
              </a:spcBef>
            </a:pPr>
            <a:r>
              <a:rPr b="1" dirty="0" lang="en-US" sz="2700"/>
              <a:t>Ex.: Demand for older computers </a:t>
            </a:r>
            <a:r>
              <a:rPr b="1" dirty="0" lang="en-US" smtClean="0" sz="2700"/>
              <a:t>DECREASES when </a:t>
            </a:r>
            <a:r>
              <a:rPr b="1" dirty="0" lang="en-US" sz="2700"/>
              <a:t>faster models come out</a:t>
            </a:r>
          </a:p>
          <a:p>
            <a:pPr lvl="1">
              <a:spcBef>
                <a:spcPts val="0"/>
              </a:spcBef>
            </a:pPr>
            <a:r>
              <a:rPr b="1" dirty="0" lang="en-US" sz="2700"/>
              <a:t>Ex.: Demand for a brand of tire may </a:t>
            </a:r>
            <a:r>
              <a:rPr b="1" dirty="0" lang="en-US" smtClean="0" sz="2700"/>
              <a:t>INCREASE if </a:t>
            </a:r>
            <a:r>
              <a:rPr b="1" dirty="0" lang="en-US" sz="2700"/>
              <a:t>another brand has </a:t>
            </a:r>
            <a:r>
              <a:rPr b="1" dirty="0" lang="en-US" smtClean="0" sz="2700"/>
              <a:t>SAFETY problems</a:t>
            </a:r>
            <a:endParaRPr b="1" dirty="0" lang="en-US" sz="2700"/>
          </a:p>
        </p:txBody>
      </p:sp>
    </p:spTree>
    <p:extLst>
      <p:ext uri="{BB962C8B-B14F-4D97-AF65-F5344CB8AC3E}">
        <p14:creationId xmlns:p14="http://schemas.microsoft.com/office/powerpoint/2010/main" val="278505274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94359"/>
          </a:xfrm>
        </p:spPr>
        <p:txBody>
          <a:bodyPr numCol="1">
            <a:noAutofit/>
          </a:bodyPr>
          <a:lstStyle/>
          <a:p>
            <a:r>
              <a:rPr b="1" dirty="0" lang="en-US" smtClean="0" sz="3300">
                <a:solidFill>
                  <a:srgbClr val="00B050"/>
                </a:solidFill>
                <a:latin typeface="+mn-lt"/>
              </a:rPr>
              <a:t>8.2 – CHANGES IN DEMAND (p. 575-576)</a:t>
            </a:r>
            <a:endParaRPr b="1" dirty="0" lang="en-US" sz="330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4360"/>
            <a:ext cx="12192000" cy="6225541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</a:pPr>
            <a:r>
              <a:rPr b="1" dirty="0" lang="en-US" smtClean="0" sz="2850"/>
              <a:t>Changes </a:t>
            </a:r>
            <a:r>
              <a:rPr b="1" dirty="0" lang="en-US" sz="2850"/>
              <a:t>in the </a:t>
            </a:r>
            <a:r>
              <a:rPr b="1" dirty="0" lang="en-US" smtClean="0" sz="2850"/>
              <a:t>PRICE of RELATED GOODS:</a:t>
            </a:r>
            <a:endParaRPr b="1" dirty="0" lang="en-US" sz="2850"/>
          </a:p>
          <a:p>
            <a:pPr lvl="1">
              <a:spcBef>
                <a:spcPts val="0"/>
              </a:spcBef>
            </a:pPr>
            <a:r>
              <a:rPr b="1" dirty="0" lang="en-US" sz="2850"/>
              <a:t>Two types of related goods: </a:t>
            </a:r>
            <a:r>
              <a:rPr b="1" dirty="0" lang="en-US" smtClean="0" sz="2850"/>
              <a:t>SUBSTITUTES &amp; COMPLEMENTS</a:t>
            </a:r>
            <a:endParaRPr b="1" dirty="0" lang="en-US" sz="2850"/>
          </a:p>
          <a:p>
            <a:pPr lvl="1">
              <a:spcBef>
                <a:spcPts val="0"/>
              </a:spcBef>
            </a:pPr>
            <a:r>
              <a:rPr b="1" dirty="0" lang="en-US" sz="2850"/>
              <a:t>Substitute goods: when consumers can use one good </a:t>
            </a:r>
            <a:r>
              <a:rPr b="1" dirty="0" lang="en-US" smtClean="0" sz="2850"/>
              <a:t>IN PLACE of </a:t>
            </a:r>
            <a:r>
              <a:rPr b="1" dirty="0" lang="en-US" sz="2850"/>
              <a:t>another</a:t>
            </a:r>
          </a:p>
          <a:p>
            <a:pPr lvl="4">
              <a:spcBef>
                <a:spcPts val="0"/>
              </a:spcBef>
            </a:pPr>
            <a:r>
              <a:rPr b="1" dirty="0" lang="en-US" sz="2850"/>
              <a:t>Ex.: </a:t>
            </a:r>
            <a:r>
              <a:rPr b="1" dirty="0" lang="en-US" smtClean="0" sz="2850"/>
              <a:t>BUTTER &amp; MARGARINE; </a:t>
            </a:r>
            <a:r>
              <a:rPr b="1" dirty="0" lang="en-US" sz="2850"/>
              <a:t>hot dogs &amp; hamburgers</a:t>
            </a:r>
          </a:p>
          <a:p>
            <a:pPr lvl="4">
              <a:spcBef>
                <a:spcPts val="0"/>
              </a:spcBef>
            </a:pPr>
            <a:r>
              <a:rPr b="1" dirty="0" lang="en-US" sz="2850"/>
              <a:t>If price of one good increases, demand for the other good will </a:t>
            </a:r>
            <a:r>
              <a:rPr b="1" dirty="0" lang="en-US" smtClean="0" sz="2850"/>
              <a:t>INCREASE &amp; </a:t>
            </a:r>
            <a:r>
              <a:rPr b="1" dirty="0" lang="en-US" sz="2850"/>
              <a:t>the demand curve will shift to the </a:t>
            </a:r>
            <a:r>
              <a:rPr b="1" dirty="0" lang="en-US" smtClean="0" sz="2850"/>
              <a:t>RIGHT; </a:t>
            </a:r>
            <a:r>
              <a:rPr b="1" dirty="0" lang="en-US" sz="2850"/>
              <a:t>if the price of one good decreases, demand for the other good will </a:t>
            </a:r>
            <a:r>
              <a:rPr b="1" dirty="0" lang="en-US" smtClean="0" sz="2850"/>
              <a:t>DECREASE &amp; </a:t>
            </a:r>
            <a:r>
              <a:rPr b="1" dirty="0" lang="en-US" sz="2850"/>
              <a:t>the demand curve will shift to the </a:t>
            </a:r>
            <a:r>
              <a:rPr b="1" dirty="0" lang="en-US" smtClean="0" sz="2850"/>
              <a:t>LEFT</a:t>
            </a:r>
            <a:endParaRPr b="1" dirty="0" lang="en-US" sz="2850"/>
          </a:p>
          <a:p>
            <a:pPr lvl="1">
              <a:spcBef>
                <a:spcPts val="0"/>
              </a:spcBef>
            </a:pPr>
            <a:r>
              <a:rPr b="1" dirty="0" lang="en-US" sz="2850"/>
              <a:t>Complementary goods: when consumers buy goods that are </a:t>
            </a:r>
            <a:r>
              <a:rPr b="1" dirty="0" lang="en-US" smtClean="0" sz="2850"/>
              <a:t>USED TOGETHER</a:t>
            </a:r>
            <a:endParaRPr b="1" dirty="0" lang="en-US" sz="2850"/>
          </a:p>
          <a:p>
            <a:pPr lvl="4">
              <a:spcBef>
                <a:spcPts val="0"/>
              </a:spcBef>
            </a:pPr>
            <a:r>
              <a:rPr b="1" dirty="0" lang="en-US" sz="2850"/>
              <a:t>Ex.: lightbulbs &amp; </a:t>
            </a:r>
            <a:r>
              <a:rPr b="1" dirty="0" lang="en-US" smtClean="0" sz="2850"/>
              <a:t>LAMPS, </a:t>
            </a:r>
            <a:r>
              <a:rPr b="1" dirty="0" lang="en-US" sz="2850"/>
              <a:t>peanut butter &amp; </a:t>
            </a:r>
            <a:r>
              <a:rPr b="1" dirty="0" lang="en-US" smtClean="0" sz="2850"/>
              <a:t>JELLY</a:t>
            </a:r>
            <a:endParaRPr b="1" dirty="0" lang="en-US" sz="2850"/>
          </a:p>
          <a:p>
            <a:pPr lvl="4">
              <a:spcBef>
                <a:spcPts val="0"/>
              </a:spcBef>
            </a:pPr>
            <a:r>
              <a:rPr b="1" dirty="0" lang="en-US" sz="2850"/>
              <a:t>If price of one good increases, demand for the other good will </a:t>
            </a:r>
            <a:r>
              <a:rPr b="1" dirty="0" lang="en-US" smtClean="0" sz="2850"/>
              <a:t>DECREASE &amp; </a:t>
            </a:r>
            <a:r>
              <a:rPr b="1" dirty="0" lang="en-US" sz="2850"/>
              <a:t>the demand curve will shift to the </a:t>
            </a:r>
            <a:r>
              <a:rPr b="1" dirty="0" lang="en-US" smtClean="0" sz="2850"/>
              <a:t>LEFT; </a:t>
            </a:r>
            <a:r>
              <a:rPr b="1" dirty="0" lang="en-US" sz="2850"/>
              <a:t>if the price of one good decreases, demand for the other good will </a:t>
            </a:r>
            <a:r>
              <a:rPr b="1" dirty="0" lang="en-US" smtClean="0" sz="2850"/>
              <a:t>INCREASE &amp; </a:t>
            </a:r>
            <a:r>
              <a:rPr b="1" dirty="0" lang="en-US" sz="2850"/>
              <a:t>the demand curve will shift to the </a:t>
            </a:r>
            <a:r>
              <a:rPr b="1" dirty="0" lang="en-US" smtClean="0" sz="2850"/>
              <a:t>RIGHT</a:t>
            </a:r>
            <a:endParaRPr b="1" dirty="0" lang="en-US" sz="2850"/>
          </a:p>
        </p:txBody>
      </p:sp>
    </p:spTree>
    <p:extLst>
      <p:ext uri="{BB962C8B-B14F-4D97-AF65-F5344CB8AC3E}">
        <p14:creationId xmlns:p14="http://schemas.microsoft.com/office/powerpoint/2010/main" val="420752340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94359"/>
          </a:xfrm>
        </p:spPr>
        <p:txBody>
          <a:bodyPr numCol="1">
            <a:noAutofit/>
          </a:bodyPr>
          <a:lstStyle/>
          <a:p>
            <a:r>
              <a:rPr b="1" dirty="0" lang="en-US" smtClean="0" sz="3300">
                <a:solidFill>
                  <a:srgbClr val="00B050"/>
                </a:solidFill>
                <a:latin typeface="+mn-lt"/>
              </a:rPr>
              <a:t>8.2 – CHANGES IN DEMAND (p. 576)</a:t>
            </a:r>
            <a:endParaRPr b="1" dirty="0" lang="en-US" sz="330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4360"/>
            <a:ext cx="12192000" cy="6225541"/>
          </a:xfrm>
        </p:spPr>
        <p:txBody>
          <a:bodyPr numCol="1">
            <a:noAutofit/>
          </a:bodyPr>
          <a:lstStyle/>
          <a:p>
            <a:pPr lvl="0"/>
            <a:r>
              <a:rPr b="1" dirty="0" lang="en-US" sz="2850"/>
              <a:t>Change in quantity demand: </a:t>
            </a:r>
            <a:r>
              <a:rPr b="1" cap="all" dirty="0" i="1" lang="en-US" sz="2850" u="sng"/>
              <a:t>Different from increasing or decreasing demand</a:t>
            </a:r>
            <a:endParaRPr b="1" dirty="0" lang="en-US" sz="2850"/>
          </a:p>
          <a:p>
            <a:pPr lvl="1"/>
            <a:r>
              <a:rPr b="1" dirty="0" lang="en-US" sz="2850"/>
              <a:t>Change in demand refers to a </a:t>
            </a:r>
            <a:r>
              <a:rPr b="1" dirty="0" lang="en-US" smtClean="0" sz="2850"/>
              <a:t>SHIFT of </a:t>
            </a:r>
            <a:r>
              <a:rPr b="1" dirty="0" lang="en-US" sz="2850"/>
              <a:t>the </a:t>
            </a:r>
            <a:r>
              <a:rPr b="1" dirty="0" lang="en-US" smtClean="0" sz="2850"/>
              <a:t>ENTIRE demand </a:t>
            </a:r>
            <a:r>
              <a:rPr b="1" dirty="0" lang="en-US" sz="2850"/>
              <a:t>curve</a:t>
            </a:r>
          </a:p>
          <a:p>
            <a:pPr lvl="1"/>
            <a:r>
              <a:rPr b="1" dirty="0" lang="en-US" sz="2850"/>
              <a:t>Change in quantity demanded refers to </a:t>
            </a:r>
            <a:r>
              <a:rPr b="1" dirty="0" lang="en-US" smtClean="0" sz="2850"/>
              <a:t>MOVEMENT from </a:t>
            </a:r>
            <a:r>
              <a:rPr b="1" dirty="0" lang="en-US" sz="2850"/>
              <a:t>one point on a demand curve to another</a:t>
            </a:r>
          </a:p>
          <a:p>
            <a:pPr lvl="2"/>
            <a:r>
              <a:rPr b="1" dirty="0" lang="en-US" sz="2850"/>
              <a:t>O</a:t>
            </a:r>
            <a:r>
              <a:rPr b="1" dirty="0" lang="en-US" smtClean="0" sz="2850"/>
              <a:t>nly </a:t>
            </a:r>
            <a:r>
              <a:rPr b="1" dirty="0" lang="en-US" sz="2850"/>
              <a:t>factor that directly causes a change in quantity demanded is </a:t>
            </a:r>
            <a:r>
              <a:rPr b="1" dirty="0" lang="en-US" smtClean="0" sz="2850"/>
              <a:t>PRICE</a:t>
            </a:r>
            <a:endParaRPr b="1" dirty="0" lang="en-US" sz="2850"/>
          </a:p>
        </p:txBody>
      </p:sp>
    </p:spTree>
    <p:extLst>
      <p:ext uri="{BB962C8B-B14F-4D97-AF65-F5344CB8AC3E}">
        <p14:creationId xmlns:p14="http://schemas.microsoft.com/office/powerpoint/2010/main" val="193086730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94359"/>
          </a:xfrm>
        </p:spPr>
        <p:txBody>
          <a:bodyPr numCol="1">
            <a:noAutofit/>
          </a:bodyPr>
          <a:lstStyle/>
          <a:p>
            <a:r>
              <a:rPr b="1" dirty="0" lang="en-US" smtClean="0" sz="3300">
                <a:solidFill>
                  <a:srgbClr val="00B050"/>
                </a:solidFill>
                <a:latin typeface="+mn-lt"/>
              </a:rPr>
              <a:t>8.2 – ELASTICITY OF DEMAND (p. 577-578)</a:t>
            </a:r>
            <a:endParaRPr b="1" dirty="0" lang="en-US" sz="330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4360"/>
            <a:ext cx="12192000" cy="6225541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z="2700"/>
              <a:t>Demand elasticity: the extent to which a change in </a:t>
            </a:r>
            <a:r>
              <a:rPr b="1" dirty="0" lang="en-US" smtClean="0" sz="2700"/>
              <a:t>PRICES causes </a:t>
            </a:r>
            <a:r>
              <a:rPr b="1" dirty="0" lang="en-US" sz="2700"/>
              <a:t>a change in the </a:t>
            </a:r>
            <a:r>
              <a:rPr b="1" dirty="0" lang="en-US" smtClean="0" sz="2700"/>
              <a:t>QUANTITY DEMANDED of </a:t>
            </a:r>
            <a:r>
              <a:rPr b="1" dirty="0" lang="en-US" sz="2700"/>
              <a:t>a good/service (HOW STRETCHY IS DEMAND WHEN PRICE CHANGES)</a:t>
            </a:r>
          </a:p>
          <a:p>
            <a:pPr lvl="0">
              <a:spcBef>
                <a:spcPts val="0"/>
              </a:spcBef>
            </a:pPr>
            <a:r>
              <a:rPr b="1" dirty="0" lang="en-US" sz="2700"/>
              <a:t>Which items have elastic demand? (Small price changes can have a </a:t>
            </a:r>
            <a:r>
              <a:rPr b="1" dirty="0" lang="en-US" smtClean="0" sz="2700"/>
              <a:t>BIG effect </a:t>
            </a:r>
            <a:r>
              <a:rPr b="1" dirty="0" lang="en-US" sz="2700"/>
              <a:t>on quantity demanded)</a:t>
            </a:r>
          </a:p>
          <a:p>
            <a:pPr lvl="1">
              <a:spcBef>
                <a:spcPts val="0"/>
              </a:spcBef>
            </a:pPr>
            <a:r>
              <a:rPr b="1" dirty="0" lang="en-US" sz="2700"/>
              <a:t>When there are </a:t>
            </a:r>
            <a:r>
              <a:rPr b="1" dirty="0" lang="en-US" smtClean="0" sz="2700"/>
              <a:t>ATTRACTIVE SUBSTITUTE goods </a:t>
            </a:r>
            <a:r>
              <a:rPr b="1" dirty="0" lang="en-US" sz="2700"/>
              <a:t>that consumers could buy instead</a:t>
            </a:r>
          </a:p>
          <a:p>
            <a:pPr lvl="1">
              <a:spcBef>
                <a:spcPts val="0"/>
              </a:spcBef>
            </a:pPr>
            <a:r>
              <a:rPr b="1" dirty="0" lang="en-US" sz="2700"/>
              <a:t>When consumers can </a:t>
            </a:r>
            <a:r>
              <a:rPr b="1" dirty="0" lang="en-US" smtClean="0" sz="2700"/>
              <a:t>DELAY purchasing </a:t>
            </a:r>
            <a:r>
              <a:rPr b="1" dirty="0" lang="en-US" sz="2700"/>
              <a:t>an item because they think prices will go down</a:t>
            </a:r>
          </a:p>
          <a:p>
            <a:pPr lvl="1">
              <a:spcBef>
                <a:spcPts val="0"/>
              </a:spcBef>
            </a:pPr>
            <a:r>
              <a:rPr b="1" dirty="0" lang="en-US" sz="2700"/>
              <a:t>For </a:t>
            </a:r>
            <a:r>
              <a:rPr b="1" dirty="0" lang="en-US" smtClean="0" sz="2700"/>
              <a:t>EXPENSIVE, </a:t>
            </a:r>
            <a:r>
              <a:rPr b="1" dirty="0" lang="en-US" sz="2700"/>
              <a:t>or higher-priced items, like cars</a:t>
            </a:r>
          </a:p>
          <a:p>
            <a:pPr lvl="0">
              <a:spcBef>
                <a:spcPts val="0"/>
              </a:spcBef>
            </a:pPr>
            <a:r>
              <a:rPr b="1" dirty="0" lang="en-US" sz="2700"/>
              <a:t>Which items have inelastic demand? (Large price changes can have a </a:t>
            </a:r>
            <a:r>
              <a:rPr b="1" dirty="0" lang="en-US" smtClean="0" sz="2700"/>
              <a:t>SMALL effect </a:t>
            </a:r>
            <a:r>
              <a:rPr b="1" dirty="0" lang="en-US" sz="2700"/>
              <a:t>on quantity demanded)</a:t>
            </a:r>
          </a:p>
          <a:p>
            <a:pPr lvl="1">
              <a:spcBef>
                <a:spcPts val="0"/>
              </a:spcBef>
            </a:pPr>
            <a:r>
              <a:rPr b="1" dirty="0" lang="en-US" smtClean="0" sz="2700"/>
              <a:t>SEASONAL items </a:t>
            </a:r>
            <a:r>
              <a:rPr b="1" dirty="0" lang="en-US" sz="2700"/>
              <a:t>(items that people ordinarily consume at certain times of the year)</a:t>
            </a:r>
          </a:p>
          <a:p>
            <a:pPr lvl="1">
              <a:spcBef>
                <a:spcPts val="0"/>
              </a:spcBef>
            </a:pPr>
            <a:r>
              <a:rPr b="1" dirty="0" lang="en-US" sz="2700"/>
              <a:t>Items with few </a:t>
            </a:r>
            <a:r>
              <a:rPr b="1" dirty="0" lang="en-US" smtClean="0" sz="2700"/>
              <a:t>SUBSTITUTES (medicines</a:t>
            </a:r>
            <a:r>
              <a:rPr b="1" dirty="0" lang="en-US" sz="2700"/>
              <a:t>, electricity, etc.)</a:t>
            </a:r>
          </a:p>
          <a:p>
            <a:pPr lvl="1">
              <a:spcBef>
                <a:spcPts val="0"/>
              </a:spcBef>
            </a:pPr>
            <a:r>
              <a:rPr b="1" dirty="0" lang="en-US" smtClean="0" sz="2700"/>
              <a:t>NECESSITIES, </a:t>
            </a:r>
            <a:r>
              <a:rPr b="1" dirty="0" lang="en-US" sz="2700"/>
              <a:t>or things needed for survival or health</a:t>
            </a:r>
          </a:p>
        </p:txBody>
      </p:sp>
    </p:spTree>
    <p:extLst>
      <p:ext uri="{BB962C8B-B14F-4D97-AF65-F5344CB8AC3E}">
        <p14:creationId xmlns:p14="http://schemas.microsoft.com/office/powerpoint/2010/main" val="62983723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584945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 sz="4200">
                <a:solidFill>
                  <a:srgbClr val="FF0000"/>
                </a:solidFill>
                <a:latin typeface="+mn-lt"/>
              </a:rPr>
              <a:t>Welcome, Titans!</a:t>
            </a:r>
            <a:endParaRPr b="1" dirty="0" lang="en-US" sz="4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0" y="437882"/>
            <a:ext cx="12192000" cy="3696235"/>
          </a:xfrm>
        </p:spPr>
        <p:txBody>
          <a:bodyPr numCol="1">
            <a:normAutofit/>
          </a:bodyPr>
          <a:lstStyle/>
          <a:p>
            <a:pPr algn="l"/>
            <a:r>
              <a:rPr b="1" dirty="0" lang="en-US" sz="2900"/>
              <a:t>Always, always, ALWAYS, read and follow directions on the board.</a:t>
            </a:r>
          </a:p>
          <a:p>
            <a:pPr algn="l" indent="-514350" marL="514350">
              <a:buAutoNum type="arabicParenBoth"/>
            </a:pPr>
            <a:r>
              <a:rPr b="1" dirty="0" lang="en-US" sz="2900"/>
              <a:t>Find your </a:t>
            </a:r>
            <a:r>
              <a:rPr b="1" dirty="0" lang="en-US" sz="2900" u="sng"/>
              <a:t>EXACT</a:t>
            </a:r>
            <a:r>
              <a:rPr b="1" dirty="0" lang="en-US" sz="2900"/>
              <a:t> seat using the chart below</a:t>
            </a:r>
          </a:p>
          <a:p>
            <a:pPr algn="l" indent="-514350" marL="514350">
              <a:buAutoNum type="arabicParenBoth"/>
            </a:pPr>
            <a:r>
              <a:rPr b="1" dirty="0" lang="en-US" sz="2900">
                <a:solidFill>
                  <a:srgbClr val="FF0000"/>
                </a:solidFill>
              </a:rPr>
              <a:t>You will need: </a:t>
            </a:r>
            <a:r>
              <a:rPr b="1" dirty="0" lang="en-US" smtClean="0" sz="2900">
                <a:solidFill>
                  <a:srgbClr val="FF0000"/>
                </a:solidFill>
              </a:rPr>
              <a:t>pencil, textbook, notebook paper, &amp; 8.3 notes</a:t>
            </a:r>
          </a:p>
          <a:p>
            <a:pPr algn="l" indent="-514350" marL="514350">
              <a:buAutoNum type="arabicParenBoth"/>
            </a:pPr>
            <a:r>
              <a:rPr b="1" dirty="0" lang="en-US" smtClean="0" sz="2900" u="sng">
                <a:solidFill>
                  <a:schemeClr val="accent1">
                    <a:lumMod val="50000"/>
                  </a:schemeClr>
                </a:solidFill>
              </a:rPr>
              <a:t>TURN IN MISSING FILES ON FRONT DESK BEFORE OR AFTER NOTES</a:t>
            </a:r>
          </a:p>
          <a:p>
            <a:pPr algn="l" indent="-514350" marL="514350">
              <a:buAutoNum type="arabicParenBoth"/>
            </a:pPr>
            <a:r>
              <a:rPr b="1" dirty="0" lang="en-US" smtClean="0" sz="2900" u="sng">
                <a:solidFill>
                  <a:schemeClr val="accent1">
                    <a:lumMod val="50000"/>
                  </a:schemeClr>
                </a:solidFill>
              </a:rPr>
              <a:t>TURN IN MISSING </a:t>
            </a:r>
            <a:r>
              <a:rPr b="1" lang="en-US" smtClean="0" sz="2900" u="sng">
                <a:solidFill>
                  <a:schemeClr val="accent1">
                    <a:lumMod val="50000"/>
                  </a:schemeClr>
                </a:solidFill>
              </a:rPr>
              <a:t>VOCAB EXIT SLIPS </a:t>
            </a:r>
            <a:r>
              <a:rPr b="1" dirty="0" lang="en-US" smtClean="0" sz="2900" u="sng">
                <a:solidFill>
                  <a:schemeClr val="accent1">
                    <a:lumMod val="50000"/>
                  </a:schemeClr>
                </a:solidFill>
              </a:rPr>
              <a:t>(8.1, </a:t>
            </a:r>
            <a:r>
              <a:rPr b="1" lang="en-US" smtClean="0" sz="2900" u="sng">
                <a:solidFill>
                  <a:schemeClr val="accent1">
                    <a:lumMod val="50000"/>
                  </a:schemeClr>
                </a:solidFill>
              </a:rPr>
              <a:t>8.2) ON MY DESK BEFORE OR AFTER NOTES</a:t>
            </a:r>
            <a:endParaRPr b="1" dirty="0" lang="en-US" smtClean="0" sz="2900" u="sng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5383" y="4134117"/>
          <a:ext cx="11049000" cy="2705100"/>
        </p:xfrm>
        <a:graphic>
          <a:graphicData uri="http://schemas.openxmlformats.org/drawingml/2006/table">
            <a:tbl>
              <a:tblPr bandRow="1" firstRow="1">
                <a:tableStyleId>{5940675A-B579-460E-94D1-54222C63F5DA}</a:tableStyleId>
              </a:tblPr>
              <a:tblGrid>
                <a:gridCol w="1841500"/>
                <a:gridCol w="1841500"/>
                <a:gridCol w="1841500"/>
                <a:gridCol w="1841500"/>
                <a:gridCol w="1841500"/>
                <a:gridCol w="1841500"/>
              </a:tblGrid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Roop</a:t>
                      </a:r>
                      <a:endParaRPr b="1" dirty="0" lang="en-US" smtClean="0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Crew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Jones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Manor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Cantu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Sims</a:t>
                      </a:r>
                      <a:endParaRPr b="1" dirty="0" lang="en-US" sz="2400"/>
                    </a:p>
                  </a:txBody>
                  <a:tcPr/>
                </a:tc>
              </a:tr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Beltran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err="1" lang="en-US" smtClean="0" sz="2400"/>
                        <a:t>Elkovich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Kidd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Withers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Robinson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Thompson</a:t>
                      </a:r>
                      <a:endParaRPr b="1" dirty="0" lang="en-US" sz="2400"/>
                    </a:p>
                  </a:txBody>
                  <a:tcPr/>
                </a:tc>
              </a:tr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Blick</a:t>
                      </a:r>
                      <a:endParaRPr b="1" dirty="0" lang="en-US" smtClean="0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Hall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Legette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Lovato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Hockaday</a:t>
                      </a:r>
                      <a:endParaRPr b="1" dirty="0" lang="en-US" smtClean="0" sz="2400"/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err="1" lang="en-US" smtClean="0" sz="2400"/>
                        <a:t>Walston</a:t>
                      </a:r>
                      <a:endParaRPr b="1" dirty="0" lang="en-US" sz="2400"/>
                    </a:p>
                  </a:txBody>
                  <a:tcPr/>
                </a:tc>
              </a:tr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Rispinto</a:t>
                      </a:r>
                      <a:endParaRPr dirty="0" lang="en-US" smtClean="0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Hendrix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lang="en-US" smtClean="0" sz="2400"/>
                        <a:t>Paasewe</a:t>
                      </a:r>
                      <a:endParaRPr b="1" dirty="0" lang="en-US" smtClean="0" sz="2400"/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Owens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Simpson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Barkley</a:t>
                      </a:r>
                    </a:p>
                  </a:txBody>
                  <a:tcPr>
                    <a:noFill/>
                  </a:tcPr>
                </a:tc>
              </a:tr>
              <a:tr h="541020"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Mejia</a:t>
                      </a:r>
                      <a:endParaRPr b="1" dirty="0" lang="en-US" sz="24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Stanton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Lynch</a:t>
                      </a:r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Roberts</a:t>
                      </a:r>
                      <a:endParaRPr b="1" dirty="0" lang="en-US" sz="24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Roseboro</a:t>
                      </a:r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Womack</a:t>
                      </a:r>
                      <a:endParaRPr b="1" dirty="0" lang="en-US" sz="2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530176"/>
      </p:ext>
    </p:extLst>
  </p:cSld>
  <p:clrMapOvr>
    <a:masterClrMapping/>
  </p:clrMapOvr>
  <p:transition spd="slow"/>
  <p:timing>
    <p:tnLst>
      <p:par>
        <p:cTn dur="indefinite" id="1" nodeType="tmRoot" restart="never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VOCAB LOG – 8.3, 04/26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SUPPLY</a:t>
            </a:r>
            <a:r>
              <a:rPr b="1" dirty="0" lang="en-US" smtClean="0" sz="2650"/>
              <a:t>: the various quantities of a good/service producers/suppliers are willing to sell at all possible market prices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SUPPLY CURVE</a:t>
            </a:r>
            <a:r>
              <a:rPr b="1" dirty="0" lang="en-US" smtClean="0" sz="2650"/>
              <a:t>: graph that shows the amount of good/service that would be supplied at all possible market prices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SUPPLY SCHEDULE</a:t>
            </a:r>
            <a:r>
              <a:rPr b="1" dirty="0" lang="en-US" smtClean="0" sz="2650"/>
              <a:t>: table that shows amount of good/service that would be supplied at various market prices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LAW OF SUPPLY</a:t>
            </a:r>
            <a:r>
              <a:rPr b="1" dirty="0" lang="en-US" smtClean="0" sz="2650"/>
              <a:t>: principle that producers are willing to offer more for sale at higher prices &amp; less at lower prices (prices &amp; quantity supplied change in same direction)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PROFIT MOTIVE</a:t>
            </a:r>
            <a:r>
              <a:rPr b="1" dirty="0" lang="en-US" smtClean="0" sz="2650"/>
              <a:t>: main incentive for producers is to earn over &amp; beyond what they spend making a good/service (that their revenues will exceed their costs)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MARKET SUPPLY</a:t>
            </a:r>
            <a:r>
              <a:rPr b="1" dirty="0" lang="en-US" smtClean="0" sz="2650"/>
              <a:t>: total combined supply schedules for all producers/suppliers of a good/service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PRODUCTIVITY</a:t>
            </a:r>
            <a:r>
              <a:rPr b="1" dirty="0" lang="en-US" smtClean="0" sz="2650"/>
              <a:t>: when workers are more efficient (greater output at a lower cost)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SUBSIDY</a:t>
            </a:r>
            <a:r>
              <a:rPr b="1" dirty="0" lang="en-US" smtClean="0" sz="2650"/>
              <a:t>: a </a:t>
            </a:r>
            <a:r>
              <a:rPr b="1" dirty="0" err="1" lang="en-US" smtClean="0" sz="2650"/>
              <a:t>govt</a:t>
            </a:r>
            <a:r>
              <a:rPr b="1" dirty="0" lang="en-US" smtClean="0" sz="2650"/>
              <a:t> payment to an </a:t>
            </a:r>
            <a:r>
              <a:rPr b="1" dirty="0" err="1" lang="en-US" smtClean="0" sz="2650"/>
              <a:t>indv</a:t>
            </a:r>
            <a:r>
              <a:rPr b="1" dirty="0" lang="en-US" sz="2650"/>
              <a:t> </a:t>
            </a:r>
            <a:r>
              <a:rPr b="1" dirty="0" lang="en-US" smtClean="0" sz="2650"/>
              <a:t>or business for certain actions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SUPPLY ELASTICITY</a:t>
            </a:r>
            <a:r>
              <a:rPr b="1" dirty="0" lang="en-US" smtClean="0" sz="2650"/>
              <a:t>: measure of how quantity supplied of a good/service changes in response to changes in price</a:t>
            </a:r>
            <a:endParaRPr b="1" dirty="0" lang="en-US" smtClean="0" sz="2650" u="sng"/>
          </a:p>
        </p:txBody>
      </p:sp>
    </p:spTree>
    <p:extLst>
      <p:ext uri="{BB962C8B-B14F-4D97-AF65-F5344CB8AC3E}">
        <p14:creationId xmlns:p14="http://schemas.microsoft.com/office/powerpoint/2010/main" val="273089090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VOCAB LOG – 8.1, 04/22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IMPORT</a:t>
            </a:r>
            <a:r>
              <a:rPr b="1" dirty="0" lang="en-US" smtClean="0" sz="2650"/>
              <a:t>: goods produced in one country &amp; sold in another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EXPORT</a:t>
            </a:r>
            <a:r>
              <a:rPr b="1" dirty="0" lang="en-US" smtClean="0" sz="2650"/>
              <a:t>: goods produced from one country by another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COMPARATIVE ADVANTAGE</a:t>
            </a:r>
            <a:r>
              <a:rPr b="1" dirty="0" lang="en-US" smtClean="0" sz="2650"/>
              <a:t>: ability of a country to produce a good at a lower opportunity cost that another country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DOMESTIC</a:t>
            </a:r>
            <a:r>
              <a:rPr b="1" dirty="0" lang="en-US" smtClean="0" sz="2650"/>
              <a:t>: relating to within your country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TARIFF</a:t>
            </a:r>
            <a:r>
              <a:rPr b="1" dirty="0" lang="en-US" smtClean="0" sz="2650"/>
              <a:t>: taxes on imported goods to protect domestic industries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QUOTA</a:t>
            </a:r>
            <a:r>
              <a:rPr b="1" dirty="0" lang="en-US" smtClean="0" sz="2650"/>
              <a:t>: limits on amount of imported goods to protect domestic industries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FREE TRADE</a:t>
            </a:r>
            <a:r>
              <a:rPr b="1" dirty="0" lang="en-US" smtClean="0" sz="2650"/>
              <a:t>: removal of barriers to trade like quotas &amp; tariffs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EXCHANGE RATE</a:t>
            </a:r>
            <a:r>
              <a:rPr b="1" dirty="0" lang="en-US" smtClean="0" sz="2650"/>
              <a:t>: price of one nation’s currency in terms of another nation’s </a:t>
            </a:r>
            <a:r>
              <a:rPr b="1" dirty="0" lang="en-US" smtClean="0" sz="2650" u="sng"/>
              <a:t>BALANCE OF TRADE</a:t>
            </a:r>
            <a:r>
              <a:rPr b="1" dirty="0" lang="en-US" smtClean="0" sz="2650"/>
              <a:t>: difference b/w value nation’s exports &amp; what they import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TRADE SURPLUS</a:t>
            </a:r>
            <a:r>
              <a:rPr b="1" dirty="0" lang="en-US" smtClean="0" sz="2650"/>
              <a:t>: when the value of a nation’s exports is greater than it’s imports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TRADE DEFICIT</a:t>
            </a:r>
            <a:r>
              <a:rPr b="1" dirty="0" lang="en-US" smtClean="0" sz="2650"/>
              <a:t>: when the value of a nation’s imports is greater than it’s exports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GLOBAL INTERDEPENDENCE</a:t>
            </a:r>
            <a:r>
              <a:rPr b="1" dirty="0" lang="en-US" smtClean="0" sz="2650"/>
              <a:t>: people &amp; nations rely on one another for goods, services, &amp; natural resources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PROTECTIONISM</a:t>
            </a:r>
            <a:r>
              <a:rPr b="1" dirty="0" lang="en-US" smtClean="0" sz="2650"/>
              <a:t>: when nations try to protect their industries from foreign competition, usually w/ tariffs &amp; quotas</a:t>
            </a:r>
            <a:endParaRPr b="1" dirty="0" lang="en-US" smtClean="0" sz="2650" u="sng"/>
          </a:p>
        </p:txBody>
      </p:sp>
    </p:spTree>
    <p:extLst>
      <p:ext uri="{BB962C8B-B14F-4D97-AF65-F5344CB8AC3E}">
        <p14:creationId xmlns:p14="http://schemas.microsoft.com/office/powerpoint/2010/main" val="394864672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096"/>
            <a:ext cx="12192000" cy="1638555"/>
          </a:xfrm>
        </p:spPr>
        <p:txBody>
          <a:bodyPr anchor="t" numCol="1">
            <a:normAutofit/>
          </a:bodyPr>
          <a:lstStyle/>
          <a:p>
            <a:pPr algn="l"/>
            <a:r>
              <a:rPr b="1" dirty="0" lang="en-US" smtClean="0" sz="4500">
                <a:solidFill>
                  <a:srgbClr val="FF0000"/>
                </a:solidFill>
                <a:latin typeface="+mn-lt"/>
              </a:rPr>
              <a:t>CIVICS &amp; ECONOMICS</a:t>
            </a:r>
            <a:br>
              <a:rPr b="1" dirty="0" lang="en-US" smtClean="0" sz="4500">
                <a:solidFill>
                  <a:srgbClr val="FF0000"/>
                </a:solidFill>
                <a:latin typeface="+mn-lt"/>
              </a:rPr>
            </a:br>
            <a:r>
              <a:rPr b="1" dirty="0" lang="en-US" smtClean="0" sz="4500">
                <a:solidFill>
                  <a:srgbClr val="FF0000"/>
                </a:solidFill>
                <a:latin typeface="+mn-lt"/>
              </a:rPr>
              <a:t>UNIT #8: FOUNDATIONS OF ECONOMICS (PART II)</a:t>
            </a:r>
            <a:endParaRPr b="1" dirty="0" lang="en-US" sz="45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0" y="5093110"/>
            <a:ext cx="12192000" cy="1659194"/>
          </a:xfrm>
          <a:blipFill rotWithShape="1">
            <a:blip r:embed="rId3">
              <a:alphaModFix amt="0"/>
            </a:blip>
            <a:srcRect/>
            <a:tile algn="tl" flip="none" sx="100000" sy="100000" tx="0" ty="0"/>
          </a:blipFill>
        </p:spPr>
        <p:txBody>
          <a:bodyPr numCol="1">
            <a:normAutofit lnSpcReduction="10000"/>
          </a:bodyPr>
          <a:lstStyle/>
          <a:p>
            <a:pPr algn="l"/>
            <a:r>
              <a:rPr b="1" dirty="0" lang="en-US" smtClean="0" sz="3600">
                <a:solidFill>
                  <a:srgbClr val="92D050"/>
                </a:solidFill>
              </a:rPr>
              <a:t>QUOTE OF THE DAY!</a:t>
            </a:r>
          </a:p>
          <a:p>
            <a:pPr algn="l"/>
            <a:r>
              <a:rPr b="1" dirty="0" lang="en-US" smtClean="0" sz="3600">
                <a:solidFill>
                  <a:srgbClr val="FFC000"/>
                </a:solidFill>
              </a:rPr>
              <a:t>“No one wants advice – only corroboration [agreement].” – John Steinbeck</a:t>
            </a:r>
            <a:endParaRPr b="1" dirty="0" lang="en-US" sz="36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317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9625"/>
          </a:xfrm>
        </p:spPr>
        <p:txBody>
          <a:bodyPr numCol="1"/>
          <a:lstStyle/>
          <a:p>
            <a:r>
              <a:rPr b="1" dirty="0" lang="en-US" smtClean="0">
                <a:latin typeface="+mn-lt"/>
              </a:rPr>
              <a:t>DIRECTIONS:</a:t>
            </a:r>
            <a:endParaRPr b="1" dirty="0" lang="en-US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3424"/>
            <a:ext cx="12192000" cy="6010275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ALL BOOKS OPEN TO PAGE 708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I WILL READ ALOUD AS YOU FOLLOW ALONG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WHEN I AM FINISHED, INDIVIDUALLY OR WITH A PARTNER BESIDE YOU RE-READ AND COMPLETE THE PORTION OF NOTES DESIGNATED BY MR. K.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IF YOU HAVE TROUBLE WITH BLANKS AFTER RE-READING, PLEASE RAISE YOUR HAND &amp; </a:t>
            </a:r>
            <a:r>
              <a:rPr b="1" dirty="0" i="1" lang="en-US" smtClean="0" sz="2700" u="sng">
                <a:solidFill>
                  <a:schemeClr val="accent1">
                    <a:lumMod val="75000"/>
                  </a:schemeClr>
                </a:solidFill>
              </a:rPr>
              <a:t>CONTINUE MOVING ON TO EFFECTIVELY MANAGE YOUR TIME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WHEN TIME IS CALLED, YOU WILL </a:t>
            </a:r>
            <a:r>
              <a:rPr b="1" dirty="0" i="1" lang="en-US" smtClean="0" sz="2700" u="sng">
                <a:solidFill>
                  <a:srgbClr val="FF0000"/>
                </a:solidFill>
              </a:rPr>
              <a:t>EXACTLY TWO MINUTES TO CHECK YOUR WORK ON THE SLIDES PROVIDED</a:t>
            </a:r>
            <a:r>
              <a:rPr b="1" dirty="0" lang="en-US" smtClean="0" sz="270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i="1" lang="en-US" smtClean="0" sz="2700" u="sng">
                <a:solidFill>
                  <a:schemeClr val="accent1">
                    <a:lumMod val="75000"/>
                  </a:schemeClr>
                </a:solidFill>
              </a:rPr>
              <a:t>THESE SLIDES ARE NOT FOR YOU TO COPY BECAUSE OF INEFFECTIVE TIME MANAGEMENT.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AFTER THE TWO MINUTES IS CALLED, WE WILL MOVE ON TO THE NEXT SECTION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IF YOU MISS NOTES, PLEASE CHECK THE WEBSITE </a:t>
            </a:r>
            <a:r>
              <a:rPr b="1" dirty="0" lang="en-US" smtClean="0" sz="2700">
                <a:solidFill>
                  <a:srgbClr val="00B050"/>
                </a:solidFill>
              </a:rPr>
              <a:t>kcivecon.weebly.com</a:t>
            </a: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b="1" dirty="0" lang="en-US" smtClean="0" sz="2700" u="sng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 ASK TO BORROW A SLIDE PACKET </a:t>
            </a:r>
            <a:r>
              <a:rPr b="1" dirty="0" i="1" lang="en-US" smtClean="0" sz="2700" u="sng">
                <a:solidFill>
                  <a:schemeClr val="accent1">
                    <a:lumMod val="75000"/>
                  </a:schemeClr>
                </a:solidFill>
              </a:rPr>
              <a:t>AT THE END OF NOTES</a:t>
            </a: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b="1" dirty="0" lang="en-US" smtClean="0" sz="2700" u="sng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 BORROW NOTES FROM A FRIEND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YOU CAN COMPLETE THESE SUCCESSFULLY </a:t>
            </a:r>
            <a:r>
              <a:rPr b="1" dirty="0" i="1" lang="en-US" smtClean="0" sz="2700" u="sng">
                <a:solidFill>
                  <a:srgbClr val="FF0000"/>
                </a:solidFill>
              </a:rPr>
              <a:t>BY REMAINING ON TASK</a:t>
            </a:r>
            <a:endParaRPr b="1" dirty="0" i="1" lang="en-US" sz="27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95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8.3 – INTRODUCTION TO SUPPLY (p. 581)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z="2850"/>
              <a:t>Supply refers to the various </a:t>
            </a:r>
            <a:r>
              <a:rPr b="1" dirty="0" lang="en-US" smtClean="0" sz="2850"/>
              <a:t>QUANTITIES of </a:t>
            </a:r>
            <a:r>
              <a:rPr b="1" dirty="0" lang="en-US" sz="2850"/>
              <a:t>a good/service that </a:t>
            </a:r>
            <a:r>
              <a:rPr b="1" dirty="0" lang="en-US" smtClean="0" sz="2850"/>
              <a:t>PRODUCERS are </a:t>
            </a:r>
            <a:r>
              <a:rPr b="1" dirty="0" lang="en-US" sz="2850"/>
              <a:t>willing to </a:t>
            </a:r>
            <a:r>
              <a:rPr b="1" dirty="0" lang="en-US" smtClean="0" sz="2850"/>
              <a:t>SELL at </a:t>
            </a:r>
            <a:r>
              <a:rPr b="1" dirty="0" lang="en-US" sz="2850"/>
              <a:t>any given market </a:t>
            </a:r>
            <a:r>
              <a:rPr b="1" dirty="0" lang="en-US" smtClean="0" sz="2850"/>
              <a:t>PRICE</a:t>
            </a:r>
            <a:endParaRPr b="1" dirty="0" lang="en-US" sz="2850"/>
          </a:p>
          <a:p>
            <a:pPr lvl="0">
              <a:spcBef>
                <a:spcPts val="0"/>
              </a:spcBef>
            </a:pPr>
            <a:r>
              <a:rPr b="1" dirty="0" lang="en-US" sz="2850"/>
              <a:t>We can consider supply as an </a:t>
            </a:r>
            <a:r>
              <a:rPr b="1" dirty="0" lang="en-US" smtClean="0" sz="2850"/>
              <a:t>OUTPUT of </a:t>
            </a:r>
            <a:r>
              <a:rPr b="1" dirty="0" lang="en-US" sz="2850"/>
              <a:t>a single </a:t>
            </a:r>
            <a:r>
              <a:rPr b="1" dirty="0" lang="en-US" smtClean="0" sz="2850"/>
              <a:t>BUSINESS or PRODUCER OR ADD together </a:t>
            </a:r>
            <a:r>
              <a:rPr b="1" dirty="0" lang="en-US" sz="2850"/>
              <a:t>the supply of the </a:t>
            </a:r>
            <a:r>
              <a:rPr b="1" dirty="0" lang="en-US" smtClean="0" sz="2850"/>
              <a:t>ENTIRE MARKET</a:t>
            </a:r>
            <a:endParaRPr b="1" dirty="0" lang="en-US" sz="2850"/>
          </a:p>
          <a:p>
            <a:pPr lvl="0">
              <a:spcBef>
                <a:spcPts val="0"/>
              </a:spcBef>
            </a:pPr>
            <a:r>
              <a:rPr b="1" dirty="0" lang="en-US" sz="2850"/>
              <a:t>Supply is the </a:t>
            </a:r>
            <a:r>
              <a:rPr b="1" dirty="0" lang="en-US" smtClean="0" sz="2850"/>
              <a:t>OPPOSITE of </a:t>
            </a:r>
            <a:r>
              <a:rPr b="1" dirty="0" lang="en-US" sz="2850"/>
              <a:t>demand</a:t>
            </a:r>
          </a:p>
          <a:p>
            <a:pPr lvl="1">
              <a:spcBef>
                <a:spcPts val="0"/>
              </a:spcBef>
            </a:pPr>
            <a:r>
              <a:rPr b="1" dirty="0" lang="en-US" smtClean="0" sz="2850"/>
              <a:t>BUYERS demand </a:t>
            </a:r>
            <a:r>
              <a:rPr b="1" dirty="0" lang="en-US" sz="2850"/>
              <a:t>different </a:t>
            </a:r>
            <a:r>
              <a:rPr b="1" dirty="0" lang="en-US" smtClean="0" sz="2850"/>
              <a:t>QUANTITIES of </a:t>
            </a:r>
            <a:r>
              <a:rPr b="1" dirty="0" lang="en-US" sz="2850"/>
              <a:t>a good depending on the </a:t>
            </a:r>
            <a:r>
              <a:rPr b="1" dirty="0" lang="en-US" smtClean="0" sz="2850"/>
              <a:t>PRICE sellers </a:t>
            </a:r>
            <a:r>
              <a:rPr b="1" dirty="0" lang="en-US" sz="2850"/>
              <a:t>ask</a:t>
            </a:r>
          </a:p>
          <a:p>
            <a:pPr lvl="1">
              <a:spcBef>
                <a:spcPts val="0"/>
              </a:spcBef>
            </a:pPr>
            <a:r>
              <a:rPr b="1" dirty="0" lang="en-US" smtClean="0" sz="2850"/>
              <a:t>SELLERS </a:t>
            </a:r>
            <a:r>
              <a:rPr b="1" dirty="0" lang="en-US" sz="2850"/>
              <a:t>offer different </a:t>
            </a:r>
            <a:r>
              <a:rPr b="1" dirty="0" lang="en-US" smtClean="0" sz="2850"/>
              <a:t>QUANTITIES of </a:t>
            </a:r>
            <a:r>
              <a:rPr b="1" dirty="0" lang="en-US" sz="2850"/>
              <a:t>a good depending on the </a:t>
            </a:r>
            <a:r>
              <a:rPr b="1" dirty="0" lang="en-US" smtClean="0" sz="2850"/>
              <a:t>PRICE buyers </a:t>
            </a:r>
            <a:r>
              <a:rPr b="1" dirty="0" lang="en-US" sz="2850"/>
              <a:t>are willing to pay</a:t>
            </a:r>
          </a:p>
          <a:p>
            <a:pPr lvl="0">
              <a:spcBef>
                <a:spcPts val="0"/>
              </a:spcBef>
            </a:pPr>
            <a:r>
              <a:rPr b="1" dirty="0" lang="en-US" sz="2850"/>
              <a:t>Law of supply:</a:t>
            </a:r>
          </a:p>
          <a:p>
            <a:pPr lvl="1">
              <a:spcBef>
                <a:spcPts val="0"/>
              </a:spcBef>
            </a:pPr>
            <a:r>
              <a:rPr b="1" dirty="0" lang="en-US" sz="2850"/>
              <a:t>As the </a:t>
            </a:r>
            <a:r>
              <a:rPr b="1" dirty="0" lang="en-US" smtClean="0" sz="2850"/>
              <a:t>PRICE rises </a:t>
            </a:r>
            <a:r>
              <a:rPr b="1" dirty="0" lang="en-US" sz="2850"/>
              <a:t>or increases for a good, the </a:t>
            </a:r>
            <a:r>
              <a:rPr b="1" dirty="0" lang="en-US" smtClean="0" sz="2850"/>
              <a:t>QUANTITY SUPPLIED (Q</a:t>
            </a:r>
            <a:r>
              <a:rPr b="1" baseline="-25000" dirty="0" lang="en-US" smtClean="0" sz="2850"/>
              <a:t>S</a:t>
            </a:r>
            <a:r>
              <a:rPr b="1" dirty="0" lang="en-US" sz="2850"/>
              <a:t>) also </a:t>
            </a:r>
            <a:r>
              <a:rPr b="1" dirty="0" lang="en-US" smtClean="0" sz="2850"/>
              <a:t>INCREASES; </a:t>
            </a:r>
            <a:r>
              <a:rPr b="1" dirty="0" lang="en-US" sz="2850"/>
              <a:t>price and quantity supplied change in the </a:t>
            </a:r>
            <a:r>
              <a:rPr b="1" dirty="0" lang="en-US" smtClean="0" sz="2850"/>
              <a:t>SAME direction</a:t>
            </a:r>
            <a:endParaRPr b="1" dirty="0" lang="en-US" sz="2850"/>
          </a:p>
          <a:p>
            <a:pPr lvl="1">
              <a:spcBef>
                <a:spcPts val="0"/>
              </a:spcBef>
            </a:pPr>
            <a:r>
              <a:rPr b="1" dirty="0" lang="en-US" sz="2850"/>
              <a:t>The </a:t>
            </a:r>
            <a:r>
              <a:rPr b="1" dirty="0" lang="en-US" smtClean="0" sz="2850"/>
              <a:t>HIGHER the </a:t>
            </a:r>
            <a:r>
              <a:rPr b="1" dirty="0" lang="en-US" sz="2850"/>
              <a:t>price of a good, the greater the </a:t>
            </a:r>
            <a:r>
              <a:rPr b="1" dirty="0" lang="en-US" smtClean="0" sz="2850"/>
              <a:t>INCENTIVE is </a:t>
            </a:r>
            <a:r>
              <a:rPr b="1" dirty="0" lang="en-US" sz="2850"/>
              <a:t>for a producer to produce </a:t>
            </a:r>
            <a:r>
              <a:rPr b="1" dirty="0" lang="en-US" smtClean="0" sz="2850"/>
              <a:t>MORE of </a:t>
            </a:r>
            <a:r>
              <a:rPr b="1" dirty="0" lang="en-US" sz="2850"/>
              <a:t>that good</a:t>
            </a:r>
          </a:p>
          <a:p>
            <a:pPr lvl="1">
              <a:spcBef>
                <a:spcPts val="0"/>
              </a:spcBef>
            </a:pPr>
            <a:r>
              <a:rPr b="1" dirty="0" lang="en-US" sz="2850"/>
              <a:t>Like demand, individual and market supply can be represented in a </a:t>
            </a:r>
            <a:r>
              <a:rPr b="1" dirty="0" lang="en-US" smtClean="0" sz="2850"/>
              <a:t>TABLE as </a:t>
            </a:r>
            <a:r>
              <a:rPr b="1" dirty="0" lang="en-US" sz="2850"/>
              <a:t>a </a:t>
            </a:r>
            <a:r>
              <a:rPr b="1" dirty="0" lang="en-US" smtClean="0" sz="2850"/>
              <a:t>SUPPLY SCHEDULE and </a:t>
            </a:r>
            <a:r>
              <a:rPr b="1" dirty="0" lang="en-US" sz="2850"/>
              <a:t>in a </a:t>
            </a:r>
            <a:r>
              <a:rPr b="1" dirty="0" lang="en-US" smtClean="0" sz="2850"/>
              <a:t>GRAPH with </a:t>
            </a:r>
            <a:r>
              <a:rPr b="1" dirty="0" lang="en-US" sz="2850"/>
              <a:t>the </a:t>
            </a:r>
            <a:r>
              <a:rPr b="1" dirty="0" lang="en-US" smtClean="0" sz="2850"/>
              <a:t>SUPPLY CURVE</a:t>
            </a:r>
            <a:endParaRPr b="1" dirty="0" lang="en-US" sz="2850"/>
          </a:p>
        </p:txBody>
      </p:sp>
    </p:spTree>
    <p:extLst>
      <p:ext uri="{BB962C8B-B14F-4D97-AF65-F5344CB8AC3E}">
        <p14:creationId xmlns:p14="http://schemas.microsoft.com/office/powerpoint/2010/main" val="251959938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12954"/>
          </a:xfrm>
        </p:spPr>
        <p:txBody>
          <a:bodyPr numCol="1">
            <a:noAutofit/>
          </a:bodyPr>
          <a:lstStyle/>
          <a:p>
            <a:r>
              <a:rPr b="1" dirty="0" lang="en-US" smtClean="0" sz="3600">
                <a:solidFill>
                  <a:srgbClr val="00B050"/>
                </a:solidFill>
                <a:latin typeface="+mn-lt"/>
              </a:rPr>
              <a:t>8.3 – GRAPHING THE SUPPLY CURVE (p. 583-584)</a:t>
            </a:r>
            <a:endParaRPr b="1" dirty="0" lang="en-US" sz="360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4129"/>
            <a:ext cx="12192000" cy="6513871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z="2450"/>
              <a:t>While </a:t>
            </a:r>
            <a:r>
              <a:rPr b="1" dirty="0" lang="en-US" smtClean="0" sz="2450"/>
              <a:t>demand </a:t>
            </a:r>
            <a:r>
              <a:rPr b="1" dirty="0" lang="en-US" sz="2450"/>
              <a:t>curve has a </a:t>
            </a:r>
            <a:r>
              <a:rPr b="1" dirty="0" lang="en-US" smtClean="0" sz="2450"/>
              <a:t>DOWNWARD (or </a:t>
            </a:r>
            <a:r>
              <a:rPr b="1" dirty="0" lang="en-US" sz="2450"/>
              <a:t>negative) slope, the supply curve has an </a:t>
            </a:r>
            <a:r>
              <a:rPr b="1" dirty="0" lang="en-US" smtClean="0" sz="2450"/>
              <a:t>UPWARD (or </a:t>
            </a:r>
            <a:r>
              <a:rPr b="1" dirty="0" lang="en-US" sz="2450"/>
              <a:t>positive slope), reflecting the fact that suppliers/producers are generally willing to offer </a:t>
            </a:r>
            <a:r>
              <a:rPr b="1" dirty="0" lang="en-US" smtClean="0" sz="2450"/>
              <a:t>MORE goods/services </a:t>
            </a:r>
            <a:r>
              <a:rPr b="1" dirty="0" lang="en-US" sz="2450"/>
              <a:t>at a </a:t>
            </a:r>
            <a:r>
              <a:rPr b="1" dirty="0" lang="en-US" smtClean="0" sz="2450"/>
              <a:t>HIGHER price </a:t>
            </a:r>
            <a:r>
              <a:rPr b="1" dirty="0" lang="en-US" sz="2450"/>
              <a:t>than at </a:t>
            </a:r>
            <a:r>
              <a:rPr b="1" dirty="0" lang="en-US" smtClean="0" sz="2450"/>
              <a:t>LOWER prices</a:t>
            </a:r>
            <a:endParaRPr b="1" dirty="0" lang="en-US" sz="2450"/>
          </a:p>
          <a:p>
            <a:pPr lvl="0">
              <a:spcBef>
                <a:spcPts val="0"/>
              </a:spcBef>
            </a:pPr>
            <a:r>
              <a:rPr b="1" dirty="0" lang="en-US" sz="2450"/>
              <a:t>Profit motive:</a:t>
            </a:r>
          </a:p>
          <a:p>
            <a:pPr lvl="1">
              <a:spcBef>
                <a:spcPts val="0"/>
              </a:spcBef>
            </a:pPr>
            <a:r>
              <a:rPr b="1" dirty="0" lang="en-US" sz="2450"/>
              <a:t>Businesses invest </a:t>
            </a:r>
            <a:r>
              <a:rPr b="1" dirty="0" lang="en-US" smtClean="0" sz="2450"/>
              <a:t>TIME, MONEY, </a:t>
            </a:r>
            <a:r>
              <a:rPr b="1" dirty="0" lang="en-US" sz="2450"/>
              <a:t>&amp; other </a:t>
            </a:r>
            <a:r>
              <a:rPr b="1" dirty="0" lang="en-US" smtClean="0" sz="2450"/>
              <a:t>CAPITAL &amp; RESOURCES </a:t>
            </a:r>
            <a:r>
              <a:rPr b="1" dirty="0" lang="en-US" sz="2450"/>
              <a:t>to make money</a:t>
            </a:r>
          </a:p>
          <a:p>
            <a:pPr lvl="1">
              <a:spcBef>
                <a:spcPts val="0"/>
              </a:spcBef>
            </a:pPr>
            <a:r>
              <a:rPr b="1" dirty="0" lang="en-US" sz="2450"/>
              <a:t>Businesses try to set prices at levels that allow them to </a:t>
            </a:r>
            <a:r>
              <a:rPr b="1" dirty="0" lang="en-US" smtClean="0" sz="2450"/>
              <a:t>COVER COSTS; </a:t>
            </a:r>
            <a:r>
              <a:rPr b="1" dirty="0" lang="en-US" sz="2450"/>
              <a:t>otherwise, they will </a:t>
            </a:r>
            <a:r>
              <a:rPr b="1" dirty="0" lang="en-US" smtClean="0" sz="2450"/>
              <a:t>LOSE MONEY (REVIEW</a:t>
            </a:r>
            <a:r>
              <a:rPr b="1" dirty="0" lang="en-US" sz="2450"/>
              <a:t>: their </a:t>
            </a:r>
            <a:r>
              <a:rPr b="1" dirty="0" lang="en-US" smtClean="0" sz="2450"/>
              <a:t>COSTS will </a:t>
            </a:r>
            <a:r>
              <a:rPr b="1" dirty="0" lang="en-US" sz="2450"/>
              <a:t>exceed their </a:t>
            </a:r>
            <a:r>
              <a:rPr b="1" dirty="0" lang="en-US" smtClean="0" sz="2450"/>
              <a:t>REVENUES, </a:t>
            </a:r>
            <a:r>
              <a:rPr b="1" dirty="0" lang="en-US" sz="2450"/>
              <a:t>and they will incur a </a:t>
            </a:r>
            <a:r>
              <a:rPr b="1" dirty="0" lang="en-US" smtClean="0" sz="2450"/>
              <a:t>LOSS)</a:t>
            </a:r>
            <a:endParaRPr b="1" dirty="0" lang="en-US" sz="2450"/>
          </a:p>
          <a:p>
            <a:pPr lvl="1">
              <a:spcBef>
                <a:spcPts val="0"/>
              </a:spcBef>
            </a:pPr>
            <a:r>
              <a:rPr b="1" dirty="0" lang="en-US" sz="2450"/>
              <a:t>Businesses try to earn a </a:t>
            </a:r>
            <a:r>
              <a:rPr b="1" dirty="0" lang="en-US" smtClean="0" sz="2450"/>
              <a:t>PROFIT that </a:t>
            </a:r>
            <a:r>
              <a:rPr b="1" dirty="0" lang="en-US" sz="2450"/>
              <a:t>is </a:t>
            </a:r>
            <a:r>
              <a:rPr b="1" dirty="0" lang="en-US" smtClean="0" sz="2450"/>
              <a:t>OVER and ABOVE </a:t>
            </a:r>
            <a:r>
              <a:rPr b="1" dirty="0" lang="en-US" sz="2450"/>
              <a:t>its </a:t>
            </a:r>
            <a:r>
              <a:rPr b="1" dirty="0" lang="en-US" smtClean="0" sz="2450"/>
              <a:t>COSTS</a:t>
            </a:r>
            <a:endParaRPr b="1" dirty="0" lang="en-US" sz="2450"/>
          </a:p>
          <a:p>
            <a:pPr lvl="1">
              <a:spcBef>
                <a:spcPts val="0"/>
              </a:spcBef>
            </a:pPr>
            <a:r>
              <a:rPr b="1" dirty="0" lang="en-US" sz="2450"/>
              <a:t>Making a profit is the primary </a:t>
            </a:r>
            <a:r>
              <a:rPr b="1" dirty="0" lang="en-US" smtClean="0" sz="2450"/>
              <a:t>MOTIVE, </a:t>
            </a:r>
            <a:r>
              <a:rPr b="1" dirty="0" lang="en-US" sz="2450"/>
              <a:t>or purpose, for a business</a:t>
            </a:r>
          </a:p>
          <a:p>
            <a:pPr lvl="1">
              <a:spcBef>
                <a:spcPts val="0"/>
              </a:spcBef>
            </a:pPr>
            <a:r>
              <a:rPr b="1" dirty="0" lang="en-US" sz="2450"/>
              <a:t>Producers can then use these profits to: increase </a:t>
            </a:r>
            <a:r>
              <a:rPr b="1" dirty="0" lang="en-US" smtClean="0" sz="2450"/>
              <a:t>WAGES of </a:t>
            </a:r>
            <a:r>
              <a:rPr b="1" dirty="0" lang="en-US" sz="2450"/>
              <a:t>employees, </a:t>
            </a:r>
            <a:r>
              <a:rPr b="1" dirty="0" lang="en-US" smtClean="0" sz="2450"/>
              <a:t>INVEST money </a:t>
            </a:r>
            <a:r>
              <a:rPr b="1" dirty="0" lang="en-US" sz="2450"/>
              <a:t>in new business projects, acquire more </a:t>
            </a:r>
            <a:r>
              <a:rPr b="1" dirty="0" lang="en-US" smtClean="0" sz="2450"/>
              <a:t>SPACE, </a:t>
            </a:r>
            <a:r>
              <a:rPr b="1" dirty="0" lang="en-US" sz="2450"/>
              <a:t>buy new </a:t>
            </a:r>
            <a:r>
              <a:rPr b="1" dirty="0" lang="en-US" smtClean="0" sz="2450"/>
              <a:t>EQUIPMENT (or PHYSICAL capital</a:t>
            </a:r>
            <a:r>
              <a:rPr b="1" dirty="0" lang="en-US" sz="2450"/>
              <a:t>), or hire new </a:t>
            </a:r>
            <a:r>
              <a:rPr b="1" dirty="0" lang="en-US" smtClean="0" sz="2450"/>
              <a:t>WORKERS (or LABOR)</a:t>
            </a:r>
            <a:endParaRPr b="1" dirty="0" lang="en-US" sz="2450"/>
          </a:p>
          <a:p>
            <a:pPr lvl="0">
              <a:spcBef>
                <a:spcPts val="0"/>
              </a:spcBef>
            </a:pPr>
            <a:r>
              <a:rPr b="1" dirty="0" lang="en-US" sz="2450"/>
              <a:t>Market supply: the total combined </a:t>
            </a:r>
            <a:r>
              <a:rPr b="1" dirty="0" lang="en-US" smtClean="0" sz="2450"/>
              <a:t>SUPPLY SCHEDULE of </a:t>
            </a:r>
            <a:r>
              <a:rPr b="1" dirty="0" lang="en-US" sz="2450"/>
              <a:t>all businesses that provide the </a:t>
            </a:r>
            <a:r>
              <a:rPr b="1" dirty="0" lang="en-US" smtClean="0" sz="2450"/>
              <a:t>SAME good/service</a:t>
            </a:r>
            <a:endParaRPr b="1" dirty="0" lang="en-US" sz="2450"/>
          </a:p>
          <a:p>
            <a:pPr lvl="1">
              <a:spcBef>
                <a:spcPts val="0"/>
              </a:spcBef>
            </a:pPr>
            <a:r>
              <a:rPr b="1" dirty="0" lang="en-US" sz="2450"/>
              <a:t>MARKET SUPPLY CURVE HAS AN </a:t>
            </a:r>
            <a:r>
              <a:rPr b="1" dirty="0" lang="en-US" smtClean="0" sz="2450"/>
              <a:t>UPWARD (OR </a:t>
            </a:r>
            <a:r>
              <a:rPr b="1" dirty="0" lang="en-US" sz="2450"/>
              <a:t>POSITIVE) SLOPE [MARKET DEMAND CURVES HAVE A </a:t>
            </a:r>
            <a:r>
              <a:rPr b="1" dirty="0" lang="en-US" smtClean="0" sz="2450"/>
              <a:t>DOWNWARD </a:t>
            </a:r>
            <a:r>
              <a:rPr b="1" dirty="0" lang="en-US" sz="2450"/>
              <a:t>(OR NEGATIVE) SLOPE]</a:t>
            </a:r>
          </a:p>
          <a:p>
            <a:pPr lvl="1">
              <a:spcBef>
                <a:spcPts val="0"/>
              </a:spcBef>
            </a:pPr>
            <a:r>
              <a:rPr b="1" dirty="0" lang="en-US" sz="2450"/>
              <a:t>Like the demand curve, the supply curve or supply can be affected by various factors, causing it to shift to the </a:t>
            </a:r>
            <a:r>
              <a:rPr b="1" dirty="0" lang="en-US" smtClean="0" sz="2450"/>
              <a:t>LEFT or RIGHT</a:t>
            </a:r>
            <a:endParaRPr b="1" dirty="0" lang="en-US" sz="2450"/>
          </a:p>
        </p:txBody>
      </p:sp>
    </p:spTree>
    <p:extLst>
      <p:ext uri="{BB962C8B-B14F-4D97-AF65-F5344CB8AC3E}">
        <p14:creationId xmlns:p14="http://schemas.microsoft.com/office/powerpoint/2010/main" val="16200373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8.3 – CHANGES IN SUPPLY (p. 584-585)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z="2500"/>
              <a:t>The </a:t>
            </a:r>
            <a:r>
              <a:rPr b="1" dirty="0" lang="en-US" smtClean="0" sz="2500"/>
              <a:t>PROFIT INCENTIVE (or </a:t>
            </a:r>
            <a:r>
              <a:rPr b="1" dirty="0" lang="en-US" sz="2500"/>
              <a:t>profit motive) is motivates producers to change supply levels at a given price</a:t>
            </a:r>
          </a:p>
          <a:p>
            <a:pPr lvl="0">
              <a:spcBef>
                <a:spcPts val="0"/>
              </a:spcBef>
            </a:pPr>
            <a:r>
              <a:rPr b="1" dirty="0" lang="en-US" sz="2500"/>
              <a:t>Like changes in demand: </a:t>
            </a:r>
          </a:p>
          <a:p>
            <a:pPr lvl="1">
              <a:spcBef>
                <a:spcPts val="0"/>
              </a:spcBef>
            </a:pPr>
            <a:r>
              <a:rPr b="1" dirty="0" lang="en-US" sz="2500"/>
              <a:t>An </a:t>
            </a:r>
            <a:r>
              <a:rPr b="1" dirty="0" lang="en-US" smtClean="0" sz="2500"/>
              <a:t>INCREASE in </a:t>
            </a:r>
            <a:r>
              <a:rPr b="1" dirty="0" lang="en-US" sz="2500"/>
              <a:t>supply will cause the supply curve to shift to the </a:t>
            </a:r>
            <a:r>
              <a:rPr b="1" dirty="0" lang="en-US" smtClean="0" sz="2500"/>
              <a:t>RIGHT, b/c </a:t>
            </a:r>
            <a:r>
              <a:rPr b="1" dirty="0" lang="en-US" sz="2500"/>
              <a:t>producers are willing to sell a </a:t>
            </a:r>
            <a:r>
              <a:rPr b="1" dirty="0" lang="en-US" smtClean="0" sz="2500"/>
              <a:t>HIGHER QUANTITY of </a:t>
            </a:r>
            <a:r>
              <a:rPr b="1" dirty="0" lang="en-US" sz="2500"/>
              <a:t>goods at any given price compared to the original supply curve</a:t>
            </a:r>
          </a:p>
          <a:p>
            <a:pPr lvl="1">
              <a:spcBef>
                <a:spcPts val="0"/>
              </a:spcBef>
            </a:pPr>
            <a:r>
              <a:rPr b="1" dirty="0" lang="en-US" sz="2500"/>
              <a:t>A </a:t>
            </a:r>
            <a:r>
              <a:rPr b="1" dirty="0" lang="en-US" smtClean="0" sz="2500"/>
              <a:t>DECREASE in </a:t>
            </a:r>
            <a:r>
              <a:rPr b="1" dirty="0" lang="en-US" sz="2500"/>
              <a:t>supply will cause the supply curve to shift to the </a:t>
            </a:r>
            <a:r>
              <a:rPr b="1" dirty="0" lang="en-US" smtClean="0" sz="2500"/>
              <a:t>LEFT, b/c </a:t>
            </a:r>
            <a:r>
              <a:rPr b="1" dirty="0" lang="en-US" sz="2500"/>
              <a:t>producers are willing to sell a </a:t>
            </a:r>
            <a:r>
              <a:rPr b="1" dirty="0" lang="en-US" smtClean="0" sz="2500"/>
              <a:t>LOWER quantity </a:t>
            </a:r>
            <a:r>
              <a:rPr b="1" dirty="0" lang="en-US" sz="2500"/>
              <a:t>of goods at any given price compared to the original supply curve</a:t>
            </a:r>
          </a:p>
          <a:p>
            <a:pPr lvl="0">
              <a:spcBef>
                <a:spcPts val="0"/>
              </a:spcBef>
            </a:pPr>
            <a:r>
              <a:rPr b="1" dirty="0" lang="en-US" sz="2500"/>
              <a:t>Factors that affect the supply curve:</a:t>
            </a:r>
          </a:p>
          <a:p>
            <a:pPr lvl="1">
              <a:spcBef>
                <a:spcPts val="0"/>
              </a:spcBef>
            </a:pPr>
            <a:r>
              <a:rPr b="1" dirty="0" lang="en-US" smtClean="0" sz="2500"/>
              <a:t>COSTS of RESOURCES: </a:t>
            </a:r>
            <a:r>
              <a:rPr b="1" dirty="0" lang="en-US" sz="2500"/>
              <a:t>costs of raw materials and other </a:t>
            </a:r>
            <a:r>
              <a:rPr b="1" dirty="0" lang="en-US" smtClean="0" sz="2500"/>
              <a:t>FACTORS of PRODUCTION</a:t>
            </a:r>
            <a:endParaRPr b="1" dirty="0" lang="en-US" sz="2500"/>
          </a:p>
          <a:p>
            <a:pPr lvl="2">
              <a:spcBef>
                <a:spcPts val="0"/>
              </a:spcBef>
            </a:pPr>
            <a:r>
              <a:rPr b="1" dirty="0" lang="en-US" sz="2500"/>
              <a:t>When costs of resources to produce goods/services decrease, suppliers can make a larger </a:t>
            </a:r>
            <a:r>
              <a:rPr b="1" dirty="0" lang="en-US" smtClean="0" sz="2500"/>
              <a:t>PROFIT at </a:t>
            </a:r>
            <a:r>
              <a:rPr b="1" dirty="0" lang="en-US" sz="2500"/>
              <a:t>the same price for each unit sold, so they are willing to sell </a:t>
            </a:r>
            <a:r>
              <a:rPr b="1" dirty="0" lang="en-US" smtClean="0" sz="2500"/>
              <a:t>MORE at </a:t>
            </a:r>
            <a:r>
              <a:rPr b="1" dirty="0" lang="en-US" sz="2500"/>
              <a:t>any given market price (SUPPLY </a:t>
            </a:r>
            <a:r>
              <a:rPr b="1" dirty="0" lang="en-US" smtClean="0" sz="2500"/>
              <a:t>INCREASES </a:t>
            </a:r>
            <a:r>
              <a:rPr b="1" dirty="0" lang="en-US" sz="2500">
                <a:sym charset="2" panose="05000000000000000000" pitchFamily="2" typeface="Wingdings"/>
              </a:rPr>
              <a:t></a:t>
            </a:r>
            <a:r>
              <a:rPr b="1" dirty="0" lang="en-US" sz="2500"/>
              <a:t> SUPPLY CURVE SHIFTS </a:t>
            </a:r>
            <a:r>
              <a:rPr b="1" dirty="0" lang="en-US" smtClean="0" sz="2500"/>
              <a:t>RIGHT)</a:t>
            </a:r>
            <a:endParaRPr b="1" dirty="0" lang="en-US" sz="2500"/>
          </a:p>
          <a:p>
            <a:pPr lvl="2">
              <a:spcBef>
                <a:spcPts val="0"/>
              </a:spcBef>
            </a:pPr>
            <a:r>
              <a:rPr b="1" dirty="0" lang="en-US" sz="2500"/>
              <a:t>When costs of resources to produce goods/services decrease, suppliers make a smaller </a:t>
            </a:r>
            <a:r>
              <a:rPr b="1" dirty="0" lang="en-US" smtClean="0" sz="2500"/>
              <a:t>PROFIT at </a:t>
            </a:r>
            <a:r>
              <a:rPr b="1" dirty="0" lang="en-US" sz="2500"/>
              <a:t>the same price for each unit sold, so they are willing to sell </a:t>
            </a:r>
            <a:r>
              <a:rPr b="1" dirty="0" lang="en-US" smtClean="0" sz="2500"/>
              <a:t>LESS at </a:t>
            </a:r>
            <a:r>
              <a:rPr b="1" dirty="0" lang="en-US" sz="2500"/>
              <a:t>any given market price (SUPPLY </a:t>
            </a:r>
            <a:r>
              <a:rPr b="1" dirty="0" lang="en-US" smtClean="0" sz="2500"/>
              <a:t>DECREASES </a:t>
            </a:r>
            <a:r>
              <a:rPr b="1" dirty="0" lang="en-US" sz="2500">
                <a:sym charset="2" panose="05000000000000000000" pitchFamily="2" typeface="Wingdings"/>
              </a:rPr>
              <a:t></a:t>
            </a:r>
            <a:r>
              <a:rPr b="1" dirty="0" lang="en-US" sz="2500"/>
              <a:t> SUPPLY CURVE SHIFTS </a:t>
            </a:r>
            <a:r>
              <a:rPr b="1" dirty="0" lang="en-US" smtClean="0" sz="2500"/>
              <a:t>LEFT)</a:t>
            </a:r>
            <a:endParaRPr b="1" dirty="0" lang="en-US" sz="2500"/>
          </a:p>
          <a:p>
            <a:pPr lvl="1">
              <a:spcBef>
                <a:spcPts val="0"/>
              </a:spcBef>
            </a:pPr>
            <a:r>
              <a:rPr b="1" dirty="0" lang="en-US" sz="2450"/>
              <a:t>P_________________:</a:t>
            </a:r>
          </a:p>
          <a:p>
            <a:pPr lvl="2">
              <a:spcBef>
                <a:spcPts val="0"/>
              </a:spcBef>
            </a:pPr>
            <a:r>
              <a:rPr b="1" dirty="0" lang="en-US" sz="2450"/>
              <a:t>When workers are more productive, businesses’ costs d_____________, allowing suppliers to make a larger p________ for each unit sold, so they are willing to sell m_______ at any given market price (SUPPLY I_____________ </a:t>
            </a:r>
            <a:r>
              <a:rPr b="1" dirty="0" lang="en-US" sz="2450">
                <a:sym charset="2" panose="05000000000000000000" pitchFamily="2" typeface="Wingdings"/>
              </a:rPr>
              <a:t></a:t>
            </a:r>
            <a:r>
              <a:rPr b="1" dirty="0" lang="en-US" sz="2450"/>
              <a:t> SUPPLY CURVE SHIFTS R_________)</a:t>
            </a:r>
          </a:p>
          <a:p>
            <a:pPr lvl="2">
              <a:spcBef>
                <a:spcPts val="0"/>
              </a:spcBef>
            </a:pPr>
            <a:r>
              <a:rPr b="1" dirty="0" lang="en-US" sz="2450"/>
              <a:t>When workers are less productive, businesses’ costs </a:t>
            </a:r>
            <a:r>
              <a:rPr b="1" dirty="0" err="1" lang="en-US" sz="2450"/>
              <a:t>i</a:t>
            </a:r>
            <a:r>
              <a:rPr b="1" dirty="0" lang="en-US" sz="2450"/>
              <a:t>_____________, forcing suppliers to make a smaller p_________ for each unit sold, so they are willing to sell l______ at any given market price (SUPPLY I______________ </a:t>
            </a:r>
            <a:r>
              <a:rPr b="1" dirty="0" lang="en-US" sz="2450">
                <a:sym charset="2" panose="05000000000000000000" pitchFamily="2" typeface="Wingdings"/>
              </a:rPr>
              <a:t></a:t>
            </a:r>
            <a:r>
              <a:rPr b="1" dirty="0" lang="en-US" sz="2450"/>
              <a:t> SUPPLY CURVE SHIFTS L_______)</a:t>
            </a:r>
          </a:p>
          <a:p>
            <a:pPr lvl="1">
              <a:spcBef>
                <a:spcPts val="0"/>
              </a:spcBef>
            </a:pPr>
            <a:r>
              <a:rPr b="1" dirty="0" lang="en-US" sz="2450"/>
              <a:t>T_________________: new m_____________ &amp; p________________ that can s__________ up ways of doing business &amp; c_____ c_________</a:t>
            </a:r>
          </a:p>
          <a:p>
            <a:pPr lvl="2">
              <a:spcBef>
                <a:spcPts val="0"/>
              </a:spcBef>
            </a:pPr>
            <a:r>
              <a:rPr b="1" dirty="0" lang="en-US" sz="2450"/>
              <a:t>New technology that cuts costs allows suppliers to larger profit at the same price for each unit sold, so suppliers are willing to sell m_______ at any given market price (SUPPLY I______________ </a:t>
            </a:r>
            <a:r>
              <a:rPr b="1" dirty="0" lang="en-US" sz="2450">
                <a:sym charset="2" panose="05000000000000000000" pitchFamily="2" typeface="Wingdings"/>
              </a:rPr>
              <a:t></a:t>
            </a:r>
            <a:r>
              <a:rPr b="1" dirty="0" lang="en-US" sz="2450"/>
              <a:t> SUPPLY CURVE SHIFTS R________)</a:t>
            </a:r>
          </a:p>
          <a:p>
            <a:pPr lvl="1">
              <a:spcBef>
                <a:spcPts val="0"/>
              </a:spcBef>
            </a:pPr>
            <a:r>
              <a:rPr b="1" dirty="0" lang="en-US" sz="2450"/>
              <a:t>G_________________ p______________ &amp; increasing t________: increased government r________________, restrict, or l______, supply because they cause they usually cause suppliers’ costs to </a:t>
            </a:r>
            <a:r>
              <a:rPr b="1" dirty="0" err="1" lang="en-US" sz="2450"/>
              <a:t>i</a:t>
            </a:r>
            <a:r>
              <a:rPr b="1" dirty="0" lang="en-US" sz="2450"/>
              <a:t>_____________ (ex.: rise in m______________ w______, or new s_________ r_________________)</a:t>
            </a:r>
          </a:p>
          <a:p>
            <a:pPr lvl="2">
              <a:spcBef>
                <a:spcPts val="0"/>
              </a:spcBef>
            </a:pPr>
            <a:r>
              <a:rPr b="1" dirty="0" lang="en-US" sz="2450"/>
              <a:t>New government regulations  or taxes can increase p______________ c________ to suppliers, so that suppliers make a smaller profit at the same price for each unit sold, so they are willing to sell l_______ at any given market price (SUPPLY D______________ </a:t>
            </a:r>
            <a:r>
              <a:rPr b="1" dirty="0" lang="en-US" sz="2450">
                <a:sym charset="2" panose="05000000000000000000" pitchFamily="2" typeface="Wingdings"/>
              </a:rPr>
              <a:t></a:t>
            </a:r>
            <a:r>
              <a:rPr b="1" dirty="0" lang="en-US" sz="2450"/>
              <a:t> SUPPLY CURVE SHIFTS L_______)</a:t>
            </a:r>
          </a:p>
          <a:p>
            <a:pPr lvl="1">
              <a:spcBef>
                <a:spcPts val="0"/>
              </a:spcBef>
            </a:pPr>
            <a:r>
              <a:rPr b="1" dirty="0" lang="en-US" sz="2450"/>
              <a:t>S_______________: government p______________ to </a:t>
            </a:r>
            <a:r>
              <a:rPr b="1" dirty="0" err="1" lang="en-US" sz="2450"/>
              <a:t>i</a:t>
            </a:r>
            <a:r>
              <a:rPr b="1" dirty="0" lang="en-US" sz="2450"/>
              <a:t>_________________, b_________________, &amp; other groups for certain actions</a:t>
            </a:r>
          </a:p>
          <a:p>
            <a:pPr lvl="2">
              <a:spcBef>
                <a:spcPts val="0"/>
              </a:spcBef>
            </a:pPr>
            <a:r>
              <a:rPr b="1" dirty="0" lang="en-US" sz="2450"/>
              <a:t>Subsidies lower the production costs to suppliers, so that suppliers make a larger profit at the same price for each unit sold, so they are willing to sell m_______ at any given market price (SUPPLY I________________ </a:t>
            </a:r>
            <a:r>
              <a:rPr b="1" dirty="0" lang="en-US" sz="2450">
                <a:sym charset="2" panose="05000000000000000000" pitchFamily="2" typeface="Wingdings"/>
              </a:rPr>
              <a:t></a:t>
            </a:r>
            <a:r>
              <a:rPr b="1" dirty="0" lang="en-US" sz="2450"/>
              <a:t> SUPPLY CURVE SHIFTS R__________)</a:t>
            </a:r>
          </a:p>
          <a:p>
            <a:pPr lvl="1">
              <a:spcBef>
                <a:spcPts val="0"/>
              </a:spcBef>
            </a:pPr>
            <a:r>
              <a:rPr b="1" dirty="0" lang="en-US" sz="2450"/>
              <a:t>E__________________:</a:t>
            </a:r>
          </a:p>
          <a:p>
            <a:pPr lvl="2">
              <a:spcBef>
                <a:spcPts val="0"/>
              </a:spcBef>
            </a:pPr>
            <a:r>
              <a:rPr b="1" dirty="0" lang="en-US" sz="2450"/>
              <a:t>If producers expect c_______________ d___________ to decrease in the f___________, they will producer/supply l________ (SUPPLY D________________ </a:t>
            </a:r>
            <a:r>
              <a:rPr b="1" dirty="0" lang="en-US" sz="2450">
                <a:sym charset="2" panose="05000000000000000000" pitchFamily="2" typeface="Wingdings"/>
              </a:rPr>
              <a:t></a:t>
            </a:r>
            <a:r>
              <a:rPr b="1" dirty="0" lang="en-US" sz="2450"/>
              <a:t> SUPPLY CURVE SHIFTS L_______)</a:t>
            </a:r>
          </a:p>
          <a:p>
            <a:pPr lvl="2">
              <a:spcBef>
                <a:spcPts val="0"/>
              </a:spcBef>
            </a:pPr>
            <a:r>
              <a:rPr b="1" dirty="0" lang="en-US" sz="2450"/>
              <a:t>If producers expect consumer demand to increase in the future, they will producer/supply m________ (SUPPLY I________________ </a:t>
            </a:r>
            <a:r>
              <a:rPr b="1" dirty="0" lang="en-US" sz="2450">
                <a:sym charset="2" panose="05000000000000000000" pitchFamily="2" typeface="Wingdings"/>
              </a:rPr>
              <a:t></a:t>
            </a:r>
            <a:r>
              <a:rPr b="1" dirty="0" lang="en-US" sz="2450"/>
              <a:t> SUPPLY CURVE SHIFTS R________)</a:t>
            </a:r>
          </a:p>
          <a:p>
            <a:pPr lvl="1">
              <a:spcBef>
                <a:spcPts val="0"/>
              </a:spcBef>
            </a:pPr>
            <a:r>
              <a:rPr b="1" dirty="0" lang="en-US" sz="2450"/>
              <a:t>N_____________ of s______________:</a:t>
            </a:r>
          </a:p>
          <a:p>
            <a:pPr lvl="2">
              <a:spcBef>
                <a:spcPts val="0"/>
              </a:spcBef>
            </a:pPr>
            <a:r>
              <a:rPr b="1" dirty="0" lang="en-US" sz="2450"/>
              <a:t>The larger the number of suppliers, the g___________ the market supply (SUPPLY I_____________ </a:t>
            </a:r>
            <a:r>
              <a:rPr b="1" dirty="0" lang="en-US" sz="2450">
                <a:sym charset="2" panose="05000000000000000000" pitchFamily="2" typeface="Wingdings"/>
              </a:rPr>
              <a:t></a:t>
            </a:r>
            <a:r>
              <a:rPr b="1" dirty="0" lang="en-US" sz="2450"/>
              <a:t> SUPPLY CURVE SHIFTS R________)</a:t>
            </a:r>
          </a:p>
          <a:p>
            <a:pPr lvl="2">
              <a:spcBef>
                <a:spcPts val="0"/>
              </a:spcBef>
            </a:pPr>
            <a:r>
              <a:rPr b="1" dirty="0" lang="en-US" sz="2450"/>
              <a:t>If suppliers leave the market, market supply goes down (SUPPLY D________________ </a:t>
            </a:r>
            <a:r>
              <a:rPr b="1" dirty="0" lang="en-US" sz="2450">
                <a:sym charset="2" panose="05000000000000000000" pitchFamily="2" typeface="Wingdings"/>
              </a:rPr>
              <a:t></a:t>
            </a:r>
            <a:r>
              <a:rPr b="1" dirty="0" lang="en-US" sz="2450"/>
              <a:t> SUPPLUY CURVE SHIFTS L_______)</a:t>
            </a:r>
          </a:p>
        </p:txBody>
      </p:sp>
    </p:spTree>
    <p:extLst>
      <p:ext uri="{BB962C8B-B14F-4D97-AF65-F5344CB8AC3E}">
        <p14:creationId xmlns:p14="http://schemas.microsoft.com/office/powerpoint/2010/main" val="202950697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8.3 – CHANGES IN SUPPLY (p. 585)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3458" y="403123"/>
            <a:ext cx="12575458" cy="6454877"/>
          </a:xfrm>
        </p:spPr>
        <p:txBody>
          <a:bodyPr numCol="1">
            <a:noAutofit/>
          </a:bodyPr>
          <a:lstStyle/>
          <a:p>
            <a:pPr lvl="1">
              <a:spcBef>
                <a:spcPts val="0"/>
              </a:spcBef>
            </a:pPr>
            <a:r>
              <a:rPr b="1" dirty="0" lang="en-US" smtClean="0" sz="2450"/>
              <a:t>PRODUCTIVITY:</a:t>
            </a:r>
            <a:endParaRPr b="1" dirty="0" lang="en-US" sz="2450"/>
          </a:p>
          <a:p>
            <a:pPr lvl="2">
              <a:spcBef>
                <a:spcPts val="0"/>
              </a:spcBef>
            </a:pPr>
            <a:r>
              <a:rPr b="1" dirty="0" lang="en-US" sz="2450"/>
              <a:t>When workers are more productive, businesses’ costs </a:t>
            </a:r>
            <a:r>
              <a:rPr b="1" dirty="0" lang="en-US" smtClean="0" sz="2450"/>
              <a:t>DECREASE, </a:t>
            </a:r>
            <a:r>
              <a:rPr b="1" dirty="0" lang="en-US" sz="2450"/>
              <a:t>allowing suppliers to make a larger </a:t>
            </a:r>
            <a:r>
              <a:rPr b="1" dirty="0" lang="en-US" smtClean="0" sz="2450"/>
              <a:t>PROFIT for </a:t>
            </a:r>
            <a:r>
              <a:rPr b="1" dirty="0" lang="en-US" sz="2450"/>
              <a:t>each unit sold, so they are willing to sell </a:t>
            </a:r>
            <a:r>
              <a:rPr b="1" dirty="0" lang="en-US" smtClean="0" sz="2450"/>
              <a:t>MORE at </a:t>
            </a:r>
            <a:r>
              <a:rPr b="1" dirty="0" lang="en-US" sz="2450"/>
              <a:t>any given market price (SUPPLY </a:t>
            </a:r>
            <a:r>
              <a:rPr b="1" dirty="0" lang="en-US" smtClean="0" sz="2450"/>
              <a:t>INCREASES </a:t>
            </a:r>
            <a:r>
              <a:rPr b="1" dirty="0" lang="en-US" sz="2450">
                <a:sym charset="2" panose="05000000000000000000" pitchFamily="2" typeface="Wingdings"/>
              </a:rPr>
              <a:t></a:t>
            </a:r>
            <a:r>
              <a:rPr b="1" dirty="0" lang="en-US" sz="2450"/>
              <a:t> SUPPLY CURVE SHIFTS </a:t>
            </a:r>
            <a:r>
              <a:rPr b="1" dirty="0" lang="en-US" smtClean="0" sz="2450"/>
              <a:t>RIGHT)</a:t>
            </a:r>
            <a:endParaRPr b="1" dirty="0" lang="en-US" sz="2450"/>
          </a:p>
          <a:p>
            <a:pPr lvl="2">
              <a:spcBef>
                <a:spcPts val="0"/>
              </a:spcBef>
            </a:pPr>
            <a:r>
              <a:rPr b="1" dirty="0" lang="en-US" sz="2450"/>
              <a:t>When workers are less productive, businesses’ costs </a:t>
            </a:r>
            <a:r>
              <a:rPr b="1" dirty="0" lang="en-US" smtClean="0" sz="2450"/>
              <a:t>INCREASE, </a:t>
            </a:r>
            <a:r>
              <a:rPr b="1" dirty="0" lang="en-US" sz="2450"/>
              <a:t>forcing suppliers to make a smaller </a:t>
            </a:r>
            <a:r>
              <a:rPr b="1" dirty="0" lang="en-US" smtClean="0" sz="2450"/>
              <a:t>PROFIT </a:t>
            </a:r>
            <a:r>
              <a:rPr b="1" dirty="0" lang="en-US" sz="2450"/>
              <a:t>for each unit sold, so they are willing to sell </a:t>
            </a:r>
            <a:r>
              <a:rPr b="1" dirty="0" lang="en-US" smtClean="0" sz="2450"/>
              <a:t>LESS at </a:t>
            </a:r>
            <a:r>
              <a:rPr b="1" dirty="0" lang="en-US" sz="2450"/>
              <a:t>any given market price (SUPPLY </a:t>
            </a:r>
            <a:r>
              <a:rPr b="1" dirty="0" lang="en-US" smtClean="0" sz="2450"/>
              <a:t>DECREASES </a:t>
            </a:r>
            <a:r>
              <a:rPr b="1" dirty="0" lang="en-US" smtClean="0" sz="2450">
                <a:sym charset="2" panose="05000000000000000000" pitchFamily="2" typeface="Wingdings"/>
              </a:rPr>
              <a:t></a:t>
            </a:r>
            <a:r>
              <a:rPr b="1" dirty="0" lang="en-US" smtClean="0" sz="2450"/>
              <a:t> </a:t>
            </a:r>
            <a:r>
              <a:rPr b="1" dirty="0" lang="en-US" sz="2450"/>
              <a:t>SUPPLY CURVE SHIFTS </a:t>
            </a:r>
            <a:r>
              <a:rPr b="1" dirty="0" lang="en-US" smtClean="0" sz="2450"/>
              <a:t>LEFT)</a:t>
            </a:r>
            <a:endParaRPr b="1" dirty="0" lang="en-US" sz="2450"/>
          </a:p>
          <a:p>
            <a:pPr lvl="1">
              <a:spcBef>
                <a:spcPts val="0"/>
              </a:spcBef>
            </a:pPr>
            <a:r>
              <a:rPr b="1" dirty="0" lang="en-US" smtClean="0" sz="2450"/>
              <a:t>TECHNOLOGY: </a:t>
            </a:r>
            <a:r>
              <a:rPr b="1" dirty="0" lang="en-US" sz="2450"/>
              <a:t>new </a:t>
            </a:r>
            <a:r>
              <a:rPr b="1" dirty="0" lang="en-US" smtClean="0" sz="2450"/>
              <a:t>METHODS &amp; PROCESSES that </a:t>
            </a:r>
            <a:r>
              <a:rPr b="1" dirty="0" lang="en-US" sz="2450"/>
              <a:t>can </a:t>
            </a:r>
            <a:r>
              <a:rPr b="1" dirty="0" lang="en-US" smtClean="0" sz="2450"/>
              <a:t>SPEED </a:t>
            </a:r>
            <a:r>
              <a:rPr b="1" dirty="0" lang="en-US" sz="2450"/>
              <a:t>up ways of doing business &amp; </a:t>
            </a:r>
            <a:r>
              <a:rPr b="1" dirty="0" lang="en-US" smtClean="0" sz="2450"/>
              <a:t>CUT COSTS</a:t>
            </a:r>
            <a:endParaRPr b="1" dirty="0" lang="en-US" sz="2450"/>
          </a:p>
          <a:p>
            <a:pPr lvl="2">
              <a:spcBef>
                <a:spcPts val="0"/>
              </a:spcBef>
            </a:pPr>
            <a:r>
              <a:rPr b="1" dirty="0" lang="en-US" sz="2450"/>
              <a:t>New technology that cuts costs allows suppliers to larger profit at the same price for each unit sold, so suppliers are willing to sell </a:t>
            </a:r>
            <a:r>
              <a:rPr b="1" dirty="0" lang="en-US" smtClean="0" sz="2450"/>
              <a:t>MORE at </a:t>
            </a:r>
            <a:r>
              <a:rPr b="1" dirty="0" lang="en-US" sz="2450"/>
              <a:t>any given market price (SUPPLY </a:t>
            </a:r>
            <a:r>
              <a:rPr b="1" dirty="0" lang="en-US" smtClean="0" sz="2450"/>
              <a:t>INCREASES </a:t>
            </a:r>
            <a:r>
              <a:rPr b="1" dirty="0" lang="en-US" smtClean="0" sz="2450">
                <a:sym charset="2" panose="05000000000000000000" pitchFamily="2" typeface="Wingdings"/>
              </a:rPr>
              <a:t></a:t>
            </a:r>
            <a:r>
              <a:rPr b="1" dirty="0" lang="en-US" smtClean="0" sz="2450"/>
              <a:t> </a:t>
            </a:r>
            <a:r>
              <a:rPr b="1" dirty="0" lang="en-US" sz="2450"/>
              <a:t>SUPPLY CURVE SHIFTS </a:t>
            </a:r>
            <a:r>
              <a:rPr b="1" dirty="0" lang="en-US" smtClean="0" sz="2450"/>
              <a:t>RIGHT)</a:t>
            </a:r>
            <a:endParaRPr b="1" dirty="0" lang="en-US" sz="2450"/>
          </a:p>
          <a:p>
            <a:pPr lvl="1">
              <a:spcBef>
                <a:spcPts val="0"/>
              </a:spcBef>
            </a:pPr>
            <a:r>
              <a:rPr b="1" dirty="0" lang="en-US" smtClean="0" sz="2450"/>
              <a:t>GOVERNMENT POLICIES &amp; </a:t>
            </a:r>
            <a:r>
              <a:rPr b="1" dirty="0" lang="en-US" sz="2450"/>
              <a:t>increasing </a:t>
            </a:r>
            <a:r>
              <a:rPr b="1" dirty="0" lang="en-US" smtClean="0" sz="2450"/>
              <a:t>TAXES: </a:t>
            </a:r>
            <a:r>
              <a:rPr b="1" dirty="0" lang="en-US" sz="2450"/>
              <a:t>increased government </a:t>
            </a:r>
            <a:r>
              <a:rPr b="1" dirty="0" lang="en-US" smtClean="0" sz="2450"/>
              <a:t>REGULATIONS </a:t>
            </a:r>
            <a:r>
              <a:rPr b="1" dirty="0" lang="en-US" sz="2450"/>
              <a:t>restrict, or </a:t>
            </a:r>
            <a:r>
              <a:rPr b="1" dirty="0" lang="en-US" smtClean="0" sz="2450"/>
              <a:t>LIMIT, </a:t>
            </a:r>
            <a:r>
              <a:rPr b="1" dirty="0" lang="en-US" sz="2450"/>
              <a:t>supply </a:t>
            </a:r>
            <a:r>
              <a:rPr b="1" dirty="0" lang="en-US" smtClean="0" sz="2450"/>
              <a:t>b/c </a:t>
            </a:r>
            <a:r>
              <a:rPr b="1" dirty="0" lang="en-US" sz="2450"/>
              <a:t>they cause they usually cause suppliers’ costs to </a:t>
            </a:r>
            <a:r>
              <a:rPr b="1" dirty="0" lang="en-US" smtClean="0" sz="2450"/>
              <a:t>INCREASE </a:t>
            </a:r>
            <a:r>
              <a:rPr b="1" dirty="0" lang="en-US" sz="2450"/>
              <a:t>(ex.: rise in </a:t>
            </a:r>
            <a:r>
              <a:rPr b="1" dirty="0" lang="en-US" smtClean="0" sz="2450"/>
              <a:t>MINIMUM WAGE, </a:t>
            </a:r>
            <a:r>
              <a:rPr b="1" dirty="0" lang="en-US" sz="2450"/>
              <a:t>or new </a:t>
            </a:r>
            <a:r>
              <a:rPr b="1" dirty="0" lang="en-US" smtClean="0" sz="2450"/>
              <a:t>SAFETY REGULATIONS)</a:t>
            </a:r>
            <a:endParaRPr b="1" dirty="0" lang="en-US" sz="2450"/>
          </a:p>
          <a:p>
            <a:pPr lvl="2">
              <a:spcBef>
                <a:spcPts val="0"/>
              </a:spcBef>
            </a:pPr>
            <a:r>
              <a:rPr b="1" dirty="0" lang="en-US" sz="2450"/>
              <a:t>New government regulations  or taxes can increase </a:t>
            </a:r>
            <a:r>
              <a:rPr b="1" dirty="0" lang="en-US" smtClean="0" sz="2450"/>
              <a:t>PRODUCTION COSTS to </a:t>
            </a:r>
            <a:r>
              <a:rPr b="1" dirty="0" lang="en-US" sz="2450"/>
              <a:t>suppliers, so that suppliers make a smaller profit at the same price for each unit sold, so they are willing to sell </a:t>
            </a:r>
            <a:r>
              <a:rPr b="1" dirty="0" lang="en-US" smtClean="0" sz="2450"/>
              <a:t>LESS at </a:t>
            </a:r>
            <a:r>
              <a:rPr b="1" dirty="0" lang="en-US" sz="2450"/>
              <a:t>any given market price (SUPPLY </a:t>
            </a:r>
            <a:r>
              <a:rPr b="1" dirty="0" lang="en-US" smtClean="0" sz="2450"/>
              <a:t>DECREASES </a:t>
            </a:r>
            <a:r>
              <a:rPr b="1" dirty="0" lang="en-US" sz="2450">
                <a:sym charset="2" panose="05000000000000000000" pitchFamily="2" typeface="Wingdings"/>
              </a:rPr>
              <a:t></a:t>
            </a:r>
            <a:r>
              <a:rPr b="1" dirty="0" lang="en-US" sz="2450"/>
              <a:t> SUPPLY CURVE SHIFTS </a:t>
            </a:r>
            <a:r>
              <a:rPr b="1" dirty="0" lang="en-US" smtClean="0" sz="2450"/>
              <a:t>LEFT)</a:t>
            </a:r>
            <a:endParaRPr b="1" dirty="0" lang="en-US" sz="2450"/>
          </a:p>
        </p:txBody>
      </p:sp>
    </p:spTree>
    <p:extLst>
      <p:ext uri="{BB962C8B-B14F-4D97-AF65-F5344CB8AC3E}">
        <p14:creationId xmlns:p14="http://schemas.microsoft.com/office/powerpoint/2010/main" val="408302759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8.3 – CHANGES IN SUPPLY (p. 585)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2452" y="412955"/>
            <a:ext cx="12634452" cy="6445045"/>
          </a:xfrm>
        </p:spPr>
        <p:txBody>
          <a:bodyPr numCol="1">
            <a:noAutofit/>
          </a:bodyPr>
          <a:lstStyle/>
          <a:p>
            <a:pPr lvl="1">
              <a:spcBef>
                <a:spcPts val="0"/>
              </a:spcBef>
            </a:pPr>
            <a:r>
              <a:rPr b="1" dirty="0" lang="en-US" smtClean="0" sz="2800"/>
              <a:t>SUBSIDIES: </a:t>
            </a:r>
            <a:r>
              <a:rPr b="1" dirty="0" lang="en-US" sz="2800"/>
              <a:t>government </a:t>
            </a:r>
            <a:r>
              <a:rPr b="1" dirty="0" lang="en-US" smtClean="0" sz="2800"/>
              <a:t>PAYMENTS to INDIVIDUALS, BUSINESSES, </a:t>
            </a:r>
            <a:r>
              <a:rPr b="1" dirty="0" lang="en-US" sz="2800"/>
              <a:t>&amp; other groups for certain actions</a:t>
            </a:r>
          </a:p>
          <a:p>
            <a:pPr lvl="2">
              <a:spcBef>
                <a:spcPts val="0"/>
              </a:spcBef>
            </a:pPr>
            <a:r>
              <a:rPr b="1" dirty="0" lang="en-US" sz="2800"/>
              <a:t>Subsidies lower </a:t>
            </a:r>
            <a:r>
              <a:rPr b="1" dirty="0" lang="en-US" smtClean="0" sz="2800"/>
              <a:t>production </a:t>
            </a:r>
            <a:r>
              <a:rPr b="1" dirty="0" lang="en-US" sz="2800"/>
              <a:t>costs to suppliers, so that suppliers make a larger profit at the same price for each unit sold, so they are willing to sell </a:t>
            </a:r>
            <a:r>
              <a:rPr b="1" dirty="0" lang="en-US" smtClean="0" sz="2800"/>
              <a:t>MORE at </a:t>
            </a:r>
            <a:r>
              <a:rPr b="1" dirty="0" lang="en-US" sz="2800"/>
              <a:t>any given market price (SUPPLY </a:t>
            </a:r>
            <a:r>
              <a:rPr b="1" dirty="0" lang="en-US" smtClean="0" sz="2800"/>
              <a:t>INCREASES </a:t>
            </a:r>
            <a:r>
              <a:rPr b="1" dirty="0" lang="en-US" sz="2800">
                <a:sym charset="2" panose="05000000000000000000" pitchFamily="2" typeface="Wingdings"/>
              </a:rPr>
              <a:t></a:t>
            </a:r>
            <a:r>
              <a:rPr b="1" dirty="0" lang="en-US" sz="2800"/>
              <a:t> SUPPLY CURVE SHIFTS </a:t>
            </a:r>
            <a:r>
              <a:rPr b="1" dirty="0" lang="en-US" smtClean="0" sz="2800"/>
              <a:t>RIGHT)</a:t>
            </a:r>
            <a:endParaRPr b="1" dirty="0" lang="en-US" sz="2800"/>
          </a:p>
          <a:p>
            <a:pPr lvl="1">
              <a:spcBef>
                <a:spcPts val="0"/>
              </a:spcBef>
            </a:pPr>
            <a:r>
              <a:rPr b="1" dirty="0" lang="en-US" smtClean="0" sz="2800"/>
              <a:t>EXPECTATIONS:</a:t>
            </a:r>
            <a:endParaRPr b="1" dirty="0" lang="en-US" sz="2800"/>
          </a:p>
          <a:p>
            <a:pPr lvl="2">
              <a:spcBef>
                <a:spcPts val="0"/>
              </a:spcBef>
            </a:pPr>
            <a:r>
              <a:rPr b="1" dirty="0" lang="en-US" sz="2800"/>
              <a:t>If producers expect </a:t>
            </a:r>
            <a:r>
              <a:rPr b="1" dirty="0" lang="en-US" smtClean="0" sz="2800"/>
              <a:t>CONSUMER DEMAND to </a:t>
            </a:r>
            <a:r>
              <a:rPr b="1" dirty="0" lang="en-US" sz="2800"/>
              <a:t>decrease in the </a:t>
            </a:r>
            <a:r>
              <a:rPr b="1" dirty="0" lang="en-US" smtClean="0" sz="2800"/>
              <a:t>FUTURE, </a:t>
            </a:r>
            <a:r>
              <a:rPr b="1" dirty="0" lang="en-US" sz="2800"/>
              <a:t>they will </a:t>
            </a:r>
            <a:r>
              <a:rPr b="1" dirty="0" lang="en-US" smtClean="0" sz="2800"/>
              <a:t>supply LESS (SUPPLY DECREASES </a:t>
            </a:r>
            <a:r>
              <a:rPr b="1" dirty="0" lang="en-US" sz="2800">
                <a:sym charset="2" panose="05000000000000000000" pitchFamily="2" typeface="Wingdings"/>
              </a:rPr>
              <a:t></a:t>
            </a:r>
            <a:r>
              <a:rPr b="1" dirty="0" lang="en-US" sz="2800"/>
              <a:t> SUPPLY CURVE SHIFTS </a:t>
            </a:r>
            <a:r>
              <a:rPr b="1" dirty="0" lang="en-US" smtClean="0" sz="2800"/>
              <a:t>LEFT)</a:t>
            </a:r>
            <a:endParaRPr b="1" dirty="0" lang="en-US" sz="2800"/>
          </a:p>
          <a:p>
            <a:pPr lvl="2">
              <a:spcBef>
                <a:spcPts val="0"/>
              </a:spcBef>
            </a:pPr>
            <a:r>
              <a:rPr b="1" dirty="0" lang="en-US" sz="2800"/>
              <a:t>If producers expect consumer demand to increase in the future, they will s</a:t>
            </a:r>
            <a:r>
              <a:rPr b="1" dirty="0" lang="en-US" smtClean="0" sz="2800"/>
              <a:t>upply MORE (SUPPLY INCREASES </a:t>
            </a:r>
            <a:r>
              <a:rPr b="1" dirty="0" lang="en-US" sz="2800">
                <a:sym charset="2" panose="05000000000000000000" pitchFamily="2" typeface="Wingdings"/>
              </a:rPr>
              <a:t></a:t>
            </a:r>
            <a:r>
              <a:rPr b="1" dirty="0" lang="en-US" sz="2800"/>
              <a:t> SUPPLY CURVE SHIFTS </a:t>
            </a:r>
            <a:r>
              <a:rPr b="1" dirty="0" lang="en-US" smtClean="0" sz="2800"/>
              <a:t>RIGHT)</a:t>
            </a:r>
            <a:endParaRPr b="1" dirty="0" lang="en-US" sz="2800"/>
          </a:p>
          <a:p>
            <a:pPr lvl="1">
              <a:spcBef>
                <a:spcPts val="0"/>
              </a:spcBef>
            </a:pPr>
            <a:r>
              <a:rPr b="1" dirty="0" lang="en-US" smtClean="0" sz="2800"/>
              <a:t>NUMBER </a:t>
            </a:r>
            <a:r>
              <a:rPr b="1" dirty="0" lang="en-US" sz="2800"/>
              <a:t>of </a:t>
            </a:r>
            <a:r>
              <a:rPr b="1" dirty="0" lang="en-US" smtClean="0" sz="2800"/>
              <a:t>SUPPLIERS:</a:t>
            </a:r>
            <a:endParaRPr b="1" dirty="0" lang="en-US" sz="2800"/>
          </a:p>
          <a:p>
            <a:pPr lvl="2">
              <a:spcBef>
                <a:spcPts val="0"/>
              </a:spcBef>
            </a:pPr>
            <a:r>
              <a:rPr b="1" dirty="0" lang="en-US" sz="2800"/>
              <a:t>The larger the number of suppliers, the </a:t>
            </a:r>
            <a:r>
              <a:rPr b="1" dirty="0" lang="en-US" smtClean="0" sz="2800"/>
              <a:t>GREATER the </a:t>
            </a:r>
            <a:r>
              <a:rPr b="1" dirty="0" lang="en-US" sz="2800"/>
              <a:t>market supply (SUPPLY </a:t>
            </a:r>
            <a:r>
              <a:rPr b="1" dirty="0" lang="en-US" smtClean="0" sz="2800"/>
              <a:t>INCREASES </a:t>
            </a:r>
            <a:r>
              <a:rPr b="1" dirty="0" lang="en-US" sz="2800">
                <a:sym charset="2" panose="05000000000000000000" pitchFamily="2" typeface="Wingdings"/>
              </a:rPr>
              <a:t></a:t>
            </a:r>
            <a:r>
              <a:rPr b="1" dirty="0" lang="en-US" sz="2800"/>
              <a:t> SUPPLY CURVE SHIFTS </a:t>
            </a:r>
            <a:r>
              <a:rPr b="1" dirty="0" lang="en-US" smtClean="0" sz="2800"/>
              <a:t>RIGHT)</a:t>
            </a:r>
            <a:endParaRPr b="1" dirty="0" lang="en-US" sz="2800"/>
          </a:p>
          <a:p>
            <a:pPr lvl="2">
              <a:spcBef>
                <a:spcPts val="0"/>
              </a:spcBef>
            </a:pPr>
            <a:r>
              <a:rPr b="1" dirty="0" lang="en-US" sz="2800"/>
              <a:t>If suppliers leave the market, market supply goes down (SUPPLY </a:t>
            </a:r>
            <a:r>
              <a:rPr b="1" dirty="0" lang="en-US" smtClean="0" sz="2800"/>
              <a:t>DECREASES </a:t>
            </a:r>
            <a:r>
              <a:rPr b="1" dirty="0" lang="en-US" sz="2800">
                <a:sym charset="2" panose="05000000000000000000" pitchFamily="2" typeface="Wingdings"/>
              </a:rPr>
              <a:t></a:t>
            </a:r>
            <a:r>
              <a:rPr b="1" dirty="0" lang="en-US" sz="2800"/>
              <a:t> </a:t>
            </a:r>
            <a:r>
              <a:rPr b="1" dirty="0" lang="en-US" smtClean="0" sz="2800"/>
              <a:t>SUPPLY </a:t>
            </a:r>
            <a:r>
              <a:rPr b="1" dirty="0" lang="en-US" sz="2800"/>
              <a:t>CURVE SHIFTS </a:t>
            </a:r>
            <a:r>
              <a:rPr b="1" dirty="0" lang="en-US" smtClean="0" sz="2800"/>
              <a:t>LEFT)</a:t>
            </a:r>
            <a:endParaRPr b="1" dirty="0" lang="en-US" sz="2800"/>
          </a:p>
        </p:txBody>
      </p:sp>
    </p:spTree>
    <p:extLst>
      <p:ext uri="{BB962C8B-B14F-4D97-AF65-F5344CB8AC3E}">
        <p14:creationId xmlns:p14="http://schemas.microsoft.com/office/powerpoint/2010/main" val="385344379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8.3 – ELASTICITY OF SUPPLY (p. 585)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/>
            <a:r>
              <a:rPr b="1" dirty="0" lang="en-US"/>
              <a:t>Supply elasticity measures how the </a:t>
            </a:r>
            <a:r>
              <a:rPr b="1" dirty="0" lang="en-US" smtClean="0"/>
              <a:t>QUANTITY SUPPLIED of </a:t>
            </a:r>
            <a:r>
              <a:rPr b="1" dirty="0" lang="en-US"/>
              <a:t>a good/service changes in </a:t>
            </a:r>
            <a:r>
              <a:rPr b="1" dirty="0" lang="en-US" smtClean="0"/>
              <a:t>RESPONSE to </a:t>
            </a:r>
            <a:r>
              <a:rPr b="1" dirty="0" lang="en-US"/>
              <a:t>a change in </a:t>
            </a:r>
            <a:r>
              <a:rPr b="1" dirty="0" lang="en-US" smtClean="0"/>
              <a:t>PRICES</a:t>
            </a:r>
            <a:endParaRPr b="1" dirty="0" lang="en-US"/>
          </a:p>
          <a:p>
            <a:pPr lvl="1"/>
            <a:r>
              <a:rPr b="1" dirty="0" lang="en-US" sz="2800"/>
              <a:t>If the quantity supplied changes a great deal when prices change, that good is said to be </a:t>
            </a:r>
            <a:r>
              <a:rPr b="1" dirty="0" lang="en-US" smtClean="0" sz="2800"/>
              <a:t>SUPPLY ELASTIC</a:t>
            </a:r>
            <a:endParaRPr b="1" dirty="0" lang="en-US" sz="2800"/>
          </a:p>
          <a:p>
            <a:pPr lvl="2"/>
            <a:r>
              <a:rPr b="1" dirty="0" lang="en-US" sz="2800"/>
              <a:t>Usually, goods that can be made </a:t>
            </a:r>
            <a:r>
              <a:rPr b="1" dirty="0" lang="en-US" smtClean="0" sz="2800"/>
              <a:t>QUICKLY and </a:t>
            </a:r>
            <a:r>
              <a:rPr b="1" dirty="0" lang="en-US" sz="2800"/>
              <a:t>do not require huge amounts of </a:t>
            </a:r>
            <a:r>
              <a:rPr b="1" dirty="0" lang="en-US" smtClean="0" sz="2800"/>
              <a:t>CAPITAL or SKILLED LABOR to </a:t>
            </a:r>
            <a:r>
              <a:rPr b="1" dirty="0" lang="en-US" sz="2800"/>
              <a:t>produce that good are supply </a:t>
            </a:r>
            <a:r>
              <a:rPr b="1" dirty="0" lang="en-US" smtClean="0" sz="2800"/>
              <a:t>ELASTIC (such </a:t>
            </a:r>
            <a:r>
              <a:rPr b="1" dirty="0" lang="en-US" sz="2800"/>
              <a:t>as </a:t>
            </a:r>
            <a:r>
              <a:rPr b="1" dirty="0" lang="en-US" smtClean="0" sz="2800"/>
              <a:t>CANDY or </a:t>
            </a:r>
            <a:r>
              <a:rPr b="1" dirty="0" lang="en-US" sz="2800"/>
              <a:t>most other </a:t>
            </a:r>
            <a:r>
              <a:rPr b="1" dirty="0" lang="en-US" smtClean="0" sz="2800"/>
              <a:t>FOODS, </a:t>
            </a:r>
            <a:r>
              <a:rPr b="1" dirty="0" lang="en-US" sz="2800"/>
              <a:t>especially during special </a:t>
            </a:r>
            <a:r>
              <a:rPr b="1" dirty="0" lang="en-US" smtClean="0" sz="2800"/>
              <a:t>HOLIDAY times </a:t>
            </a:r>
            <a:r>
              <a:rPr b="1" dirty="0" lang="en-US" sz="2800"/>
              <a:t>throughout the year)</a:t>
            </a:r>
          </a:p>
          <a:p>
            <a:pPr lvl="1"/>
            <a:r>
              <a:rPr b="1" dirty="0" lang="en-US" sz="2800"/>
              <a:t>If the quantity supplied changes very little when prices change, that good is said to be </a:t>
            </a:r>
            <a:r>
              <a:rPr b="1" dirty="0" lang="en-US" smtClean="0" sz="2800"/>
              <a:t>SUPPLY INELASTIC</a:t>
            </a:r>
            <a:endParaRPr b="1" dirty="0" lang="en-US" sz="2800"/>
          </a:p>
          <a:p>
            <a:pPr lvl="2"/>
            <a:r>
              <a:rPr b="1" dirty="0" lang="en-US" sz="2800"/>
              <a:t>Usually, goods that require suppliers/producers to </a:t>
            </a:r>
            <a:r>
              <a:rPr b="1" dirty="0" lang="en-US" smtClean="0" sz="2800"/>
              <a:t>INVEST large </a:t>
            </a:r>
            <a:r>
              <a:rPr b="1" dirty="0" lang="en-US" sz="2800"/>
              <a:t>sums of money to produce that good are supply </a:t>
            </a:r>
            <a:r>
              <a:rPr b="1" dirty="0" lang="en-US" smtClean="0" sz="2800"/>
              <a:t>INELASTIC (such </a:t>
            </a:r>
            <a:r>
              <a:rPr b="1" dirty="0" lang="en-US" sz="2800"/>
              <a:t>as </a:t>
            </a:r>
            <a:r>
              <a:rPr b="1" dirty="0" lang="en-US" smtClean="0" sz="2800"/>
              <a:t>OIL)</a:t>
            </a:r>
            <a:endParaRPr b="1" dirty="0" lang="en-US" sz="2800"/>
          </a:p>
        </p:txBody>
      </p:sp>
    </p:spTree>
    <p:extLst>
      <p:ext uri="{BB962C8B-B14F-4D97-AF65-F5344CB8AC3E}">
        <p14:creationId xmlns:p14="http://schemas.microsoft.com/office/powerpoint/2010/main" val="77638244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584945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 sz="4200">
                <a:solidFill>
                  <a:srgbClr val="FF0000"/>
                </a:solidFill>
                <a:latin typeface="+mn-lt"/>
              </a:rPr>
              <a:t>Welcome, Titans!</a:t>
            </a:r>
            <a:endParaRPr b="1" dirty="0" lang="en-US" sz="4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0" y="437882"/>
            <a:ext cx="12192000" cy="3696235"/>
          </a:xfrm>
        </p:spPr>
        <p:txBody>
          <a:bodyPr numCol="1">
            <a:normAutofit/>
          </a:bodyPr>
          <a:lstStyle/>
          <a:p>
            <a:pPr algn="l"/>
            <a:r>
              <a:rPr b="1" dirty="0" lang="en-US" sz="2900"/>
              <a:t>Always, always, ALWAYS, read and follow directions on the board.</a:t>
            </a:r>
          </a:p>
          <a:p>
            <a:pPr algn="l" indent="-514350" marL="514350">
              <a:buAutoNum type="arabicParenBoth"/>
            </a:pPr>
            <a:r>
              <a:rPr b="1" dirty="0" lang="en-US" sz="2900"/>
              <a:t>Find your </a:t>
            </a:r>
            <a:r>
              <a:rPr b="1" dirty="0" lang="en-US" sz="2900" u="sng"/>
              <a:t>EXACT</a:t>
            </a:r>
            <a:r>
              <a:rPr b="1" dirty="0" lang="en-US" sz="2900"/>
              <a:t> seat using the chart below</a:t>
            </a:r>
          </a:p>
          <a:p>
            <a:pPr algn="l" indent="-514350" marL="514350">
              <a:buAutoNum type="arabicParenBoth"/>
            </a:pPr>
            <a:r>
              <a:rPr b="1" dirty="0" lang="en-US" sz="2900">
                <a:solidFill>
                  <a:srgbClr val="FF0000"/>
                </a:solidFill>
              </a:rPr>
              <a:t>You will need: </a:t>
            </a:r>
            <a:r>
              <a:rPr b="1" dirty="0" lang="en-US" smtClean="0" sz="2900">
                <a:solidFill>
                  <a:srgbClr val="FF0000"/>
                </a:solidFill>
              </a:rPr>
              <a:t>pencil, textbook, notebook paper, &amp; 8.4 notes</a:t>
            </a:r>
          </a:p>
          <a:p>
            <a:pPr algn="l" indent="-514350" marL="514350">
              <a:buAutoNum type="arabicParenBoth"/>
            </a:pPr>
            <a:r>
              <a:rPr b="1" dirty="0" lang="en-US" smtClean="0" sz="2900" u="sng">
                <a:solidFill>
                  <a:schemeClr val="accent1">
                    <a:lumMod val="50000"/>
                  </a:schemeClr>
                </a:solidFill>
              </a:rPr>
              <a:t>TURN IN MISSING FILES ON FRONT DESK BEFORE OR AFTER NOTES</a:t>
            </a:r>
          </a:p>
          <a:p>
            <a:pPr algn="l" indent="-514350" marL="514350">
              <a:buAutoNum type="arabicParenBoth"/>
            </a:pPr>
            <a:r>
              <a:rPr b="1" dirty="0" lang="en-US" smtClean="0" sz="2900" u="sng">
                <a:solidFill>
                  <a:schemeClr val="accent1">
                    <a:lumMod val="50000"/>
                  </a:schemeClr>
                </a:solidFill>
              </a:rPr>
              <a:t>TURN IN MISSING VOCAB EXIT SLIPS (8.1, 8.2, 8.3) ON MY DESK BEFORE OR AFTER NOTES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5383" y="4134117"/>
          <a:ext cx="11049000" cy="2705100"/>
        </p:xfrm>
        <a:graphic>
          <a:graphicData uri="http://schemas.openxmlformats.org/drawingml/2006/table">
            <a:tbl>
              <a:tblPr bandRow="1" firstRow="1">
                <a:tableStyleId>{5940675A-B579-460E-94D1-54222C63F5DA}</a:tableStyleId>
              </a:tblPr>
              <a:tblGrid>
                <a:gridCol w="1841500"/>
                <a:gridCol w="1841500"/>
                <a:gridCol w="1841500"/>
                <a:gridCol w="1841500"/>
                <a:gridCol w="1841500"/>
                <a:gridCol w="1841500"/>
              </a:tblGrid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Roop</a:t>
                      </a:r>
                      <a:endParaRPr b="1" dirty="0" lang="en-US" smtClean="0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Crew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Jones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Manor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Cantu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Sims</a:t>
                      </a:r>
                      <a:endParaRPr b="1" dirty="0" lang="en-US" sz="2400"/>
                    </a:p>
                  </a:txBody>
                  <a:tcPr/>
                </a:tc>
              </a:tr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Beltran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err="1" lang="en-US" smtClean="0" sz="2400"/>
                        <a:t>Elkovich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Kidd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Withers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Robinson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Thompson</a:t>
                      </a:r>
                      <a:endParaRPr b="1" dirty="0" lang="en-US" sz="2400"/>
                    </a:p>
                  </a:txBody>
                  <a:tcPr/>
                </a:tc>
              </a:tr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Blick</a:t>
                      </a:r>
                      <a:endParaRPr b="1" dirty="0" lang="en-US" smtClean="0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Hall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Legette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Lovato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Hockaday</a:t>
                      </a:r>
                      <a:endParaRPr b="1" dirty="0" lang="en-US" smtClean="0" sz="2400"/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err="1" lang="en-US" smtClean="0" sz="2400"/>
                        <a:t>Walston</a:t>
                      </a:r>
                      <a:endParaRPr b="1" dirty="0" lang="en-US" sz="2400"/>
                    </a:p>
                  </a:txBody>
                  <a:tcPr/>
                </a:tc>
              </a:tr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Rispinto</a:t>
                      </a:r>
                      <a:endParaRPr dirty="0" lang="en-US" smtClean="0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Hendrix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lang="en-US" smtClean="0" sz="2400"/>
                        <a:t>Paasewe</a:t>
                      </a:r>
                      <a:endParaRPr b="1" dirty="0" lang="en-US" smtClean="0" sz="2400"/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Owens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Simpson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Barkley</a:t>
                      </a:r>
                    </a:p>
                  </a:txBody>
                  <a:tcPr>
                    <a:noFill/>
                  </a:tcPr>
                </a:tc>
              </a:tr>
              <a:tr h="541020"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Mejia</a:t>
                      </a:r>
                      <a:endParaRPr b="1" dirty="0" lang="en-US" sz="24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Stanton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Lynch</a:t>
                      </a:r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Roberts</a:t>
                      </a:r>
                      <a:endParaRPr b="1" dirty="0" lang="en-US" sz="24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Roseboro</a:t>
                      </a:r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Womack</a:t>
                      </a:r>
                      <a:endParaRPr b="1" dirty="0" lang="en-US" sz="2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310000"/>
      </p:ext>
    </p:extLst>
  </p:cSld>
  <p:clrMapOvr>
    <a:masterClrMapping/>
  </p:clrMapOvr>
  <p:transition spd="slow"/>
  <p:timing>
    <p:tnLst>
      <p:par>
        <p:cTn dur="indefinite" id="1" nodeType="tmRoot" restart="never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VOCAB LOG – 8.4, 04/27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SURPLUS</a:t>
            </a:r>
            <a:r>
              <a:rPr b="1" dirty="0" lang="en-US" smtClean="0" sz="2650"/>
              <a:t>: situation in which quantity supplied exceeds quantity demanded; signals that prices are too high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SHORTAGE</a:t>
            </a:r>
            <a:r>
              <a:rPr b="1" dirty="0" lang="en-US" smtClean="0" sz="2650"/>
              <a:t>: situation in which quantity demanded exceeds quantity supplied; signals that prices are too low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EQUILIBRIUM PRICE</a:t>
            </a:r>
            <a:r>
              <a:rPr b="1" dirty="0" lang="en-US" smtClean="0" sz="2650"/>
              <a:t>: price at which amount producers are willing to sell equals amount consumers are willing to buy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PRICE CEILING</a:t>
            </a:r>
            <a:r>
              <a:rPr b="1" dirty="0" lang="en-US" smtClean="0" sz="2650"/>
              <a:t>: maximum price that can be charged for a good/service, set by </a:t>
            </a:r>
            <a:r>
              <a:rPr b="1" dirty="0" err="1" lang="en-US" smtClean="0" sz="2650"/>
              <a:t>govt</a:t>
            </a:r>
            <a:r>
              <a:rPr b="1" dirty="0" lang="en-US" smtClean="0" sz="2650"/>
              <a:t>, usually below equilibrium price &amp; often resulting in shortages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PRICE FLOOR</a:t>
            </a:r>
            <a:r>
              <a:rPr b="1" dirty="0" lang="en-US" smtClean="0" sz="2650"/>
              <a:t>: minimum price that can be charged for a good/service, set by </a:t>
            </a:r>
            <a:r>
              <a:rPr b="1" dirty="0" err="1" lang="en-US" smtClean="0" sz="2650"/>
              <a:t>govt</a:t>
            </a:r>
            <a:r>
              <a:rPr b="1" dirty="0" lang="en-US" smtClean="0" sz="2650"/>
              <a:t>, usually above equilibrium price &amp; often resulting in surpluses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650" u="sng"/>
              <a:t>MINIMUM WAGE</a:t>
            </a:r>
            <a:r>
              <a:rPr b="1" dirty="0" lang="en-US" smtClean="0" sz="2650"/>
              <a:t>: lowest legal wage that can be paid to workers; price floor set for workers who supply their labor to employers</a:t>
            </a:r>
          </a:p>
        </p:txBody>
      </p:sp>
    </p:spTree>
    <p:extLst>
      <p:ext uri="{BB962C8B-B14F-4D97-AF65-F5344CB8AC3E}">
        <p14:creationId xmlns:p14="http://schemas.microsoft.com/office/powerpoint/2010/main" val="18325018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096"/>
            <a:ext cx="12192000" cy="2562788"/>
          </a:xfrm>
        </p:spPr>
        <p:txBody>
          <a:bodyPr anchor="t" numCol="1"/>
          <a:lstStyle/>
          <a:p>
            <a:pPr algn="l"/>
            <a:r>
              <a:rPr b="1" dirty="0" lang="en-US" smtClean="0">
                <a:solidFill>
                  <a:srgbClr val="FFFF00"/>
                </a:solidFill>
                <a:latin typeface="+mn-lt"/>
              </a:rPr>
              <a:t>CIVICS &amp; ECONOMICS</a:t>
            </a:r>
            <a:br>
              <a:rPr b="1" dirty="0" lang="en-US" smtClean="0">
                <a:solidFill>
                  <a:srgbClr val="FFFF00"/>
                </a:solidFill>
                <a:latin typeface="+mn-lt"/>
              </a:rPr>
            </a:br>
            <a:r>
              <a:rPr b="1" dirty="0" lang="en-US" smtClean="0">
                <a:solidFill>
                  <a:srgbClr val="FFFF00"/>
                </a:solidFill>
                <a:latin typeface="+mn-lt"/>
              </a:rPr>
              <a:t>UNIT #8: FOUNDATIONS OF ECONOMICS (PART II)</a:t>
            </a:r>
            <a:endParaRPr b="1" dirty="0" lang="en-US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0" y="4689987"/>
            <a:ext cx="12192000" cy="2062317"/>
          </a:xfrm>
          <a:blipFill rotWithShape="1">
            <a:blip r:embed="rId3">
              <a:alphaModFix amt="0"/>
            </a:blip>
            <a:srcRect/>
            <a:tile algn="tl" flip="none" sx="100000" sy="100000" tx="0" ty="0"/>
          </a:blipFill>
        </p:spPr>
        <p:txBody>
          <a:bodyPr numCol="1">
            <a:normAutofit fontScale="92500" lnSpcReduction="20000"/>
          </a:bodyPr>
          <a:lstStyle/>
          <a:p>
            <a:pPr algn="l"/>
            <a:r>
              <a:rPr b="1" dirty="0" lang="en-US" smtClean="0" sz="3600">
                <a:solidFill>
                  <a:srgbClr val="92D050"/>
                </a:solidFill>
              </a:rPr>
              <a:t>QUOTE OF THE DAY!</a:t>
            </a:r>
          </a:p>
          <a:p>
            <a:pPr algn="l"/>
            <a:r>
              <a:rPr b="1" dirty="0" lang="en-US" smtClean="0" sz="3600">
                <a:solidFill>
                  <a:srgbClr val="FFC000"/>
                </a:solidFill>
              </a:rPr>
              <a:t>“Almost all wars … are trade wars connected with some material interest. They are always disguised as sacred wars, made in the name of God, or civilization, or progress. But … almost all of them, have been trade wars.” – Eduardo </a:t>
            </a:r>
            <a:r>
              <a:rPr b="1" dirty="0" err="1" lang="en-US" smtClean="0" sz="3600">
                <a:solidFill>
                  <a:srgbClr val="FFC000"/>
                </a:solidFill>
              </a:rPr>
              <a:t>Galeano</a:t>
            </a:r>
            <a:endParaRPr b="1" dirty="0" lang="en-US" sz="36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4312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/>
          </a:blip>
          <a:srcRect/>
          <a:stretch>
            <a:fillRect b="-17000"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096"/>
            <a:ext cx="12192000" cy="1638555"/>
          </a:xfrm>
        </p:spPr>
        <p:txBody>
          <a:bodyPr anchor="t" numCol="1">
            <a:normAutofit/>
          </a:bodyPr>
          <a:lstStyle/>
          <a:p>
            <a:pPr algn="l"/>
            <a:r>
              <a:rPr b="1" dirty="0" lang="en-US" smtClean="0" sz="4500">
                <a:solidFill>
                  <a:srgbClr val="FF0000"/>
                </a:solidFill>
                <a:latin typeface="+mn-lt"/>
              </a:rPr>
              <a:t>CIVICS &amp; ECONOMICS</a:t>
            </a:r>
            <a:br>
              <a:rPr b="1" dirty="0" lang="en-US" smtClean="0" sz="4500">
                <a:solidFill>
                  <a:srgbClr val="FF0000"/>
                </a:solidFill>
                <a:latin typeface="+mn-lt"/>
              </a:rPr>
            </a:br>
            <a:r>
              <a:rPr b="1" dirty="0" lang="en-US" smtClean="0" sz="4500">
                <a:solidFill>
                  <a:srgbClr val="FF0000"/>
                </a:solidFill>
                <a:latin typeface="+mn-lt"/>
              </a:rPr>
              <a:t>UNIT #8: FOUNDATIONS OF ECONOMICS (PART II)</a:t>
            </a:r>
            <a:endParaRPr b="1" dirty="0" lang="en-US" sz="45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0" y="1238865"/>
            <a:ext cx="12192000" cy="1659194"/>
          </a:xfrm>
          <a:blipFill rotWithShape="1">
            <a:blip r:embed="rId3">
              <a:alphaModFix amt="0"/>
            </a:blip>
            <a:srcRect/>
            <a:tile algn="tl" flip="none" sx="100000" sy="100000" tx="0" ty="0"/>
          </a:blipFill>
        </p:spPr>
        <p:txBody>
          <a:bodyPr numCol="1">
            <a:normAutofit/>
          </a:bodyPr>
          <a:lstStyle/>
          <a:p>
            <a:pPr algn="l"/>
            <a:r>
              <a:rPr b="1" dirty="0" lang="en-US" smtClean="0" sz="3600">
                <a:solidFill>
                  <a:srgbClr val="0070C0"/>
                </a:solidFill>
              </a:rPr>
              <a:t>QUOTE OF THE DAY!</a:t>
            </a:r>
          </a:p>
          <a:p>
            <a:pPr algn="l"/>
            <a:r>
              <a:rPr b="1" dirty="0" lang="en-US" smtClean="0" sz="3600">
                <a:solidFill>
                  <a:srgbClr val="00B050"/>
                </a:solidFill>
              </a:rPr>
              <a:t>“There is no substitute for hard work.” – Thomas Edison</a:t>
            </a:r>
            <a:endParaRPr b="1" dirty="0" lang="en-US" sz="36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9224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9625"/>
          </a:xfrm>
        </p:spPr>
        <p:txBody>
          <a:bodyPr numCol="1"/>
          <a:lstStyle/>
          <a:p>
            <a:r>
              <a:rPr b="1" dirty="0" lang="en-US" smtClean="0">
                <a:latin typeface="+mn-lt"/>
              </a:rPr>
              <a:t>DIRECTIONS:</a:t>
            </a:r>
            <a:endParaRPr b="1" dirty="0" lang="en-US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3424"/>
            <a:ext cx="12192000" cy="6010275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ALL BOOKS OPEN TO PAGE 708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I WILL READ ALOUD AS YOU FOLLOW ALONG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WHEN I AM FINISHED, INDIVIDUALLY OR WITH A PARTNER BESIDE YOU RE-READ AND COMPLETE THE PORTION OF NOTES DESIGNATED BY MR. K.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IF YOU HAVE TROUBLE WITH BLANKS AFTER RE-READING, PLEASE RAISE YOUR HAND &amp; </a:t>
            </a:r>
            <a:r>
              <a:rPr b="1" dirty="0" i="1" lang="en-US" smtClean="0" sz="2700" u="sng">
                <a:solidFill>
                  <a:schemeClr val="accent1">
                    <a:lumMod val="75000"/>
                  </a:schemeClr>
                </a:solidFill>
              </a:rPr>
              <a:t>CONTINUE MOVING ON TO EFFECTIVELY MANAGE YOUR TIME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WHEN TIME IS CALLED, YOU WILL </a:t>
            </a:r>
            <a:r>
              <a:rPr b="1" dirty="0" i="1" lang="en-US" smtClean="0" sz="2700" u="sng">
                <a:solidFill>
                  <a:srgbClr val="FF0000"/>
                </a:solidFill>
              </a:rPr>
              <a:t>EXACTLY TWO MINUTES TO CHECK YOUR WORK ON THE SLIDES PROVIDED</a:t>
            </a:r>
            <a:r>
              <a:rPr b="1" dirty="0" lang="en-US" smtClean="0" sz="270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i="1" lang="en-US" smtClean="0" sz="2700" u="sng">
                <a:solidFill>
                  <a:schemeClr val="accent1">
                    <a:lumMod val="75000"/>
                  </a:schemeClr>
                </a:solidFill>
              </a:rPr>
              <a:t>THESE SLIDES ARE NOT FOR YOU TO COPY BECAUSE OF INEFFECTIVE TIME MANAGEMENT.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AFTER THE TWO MINUTES IS CALLED, WE WILL MOVE ON TO THE NEXT SECTION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IF YOU MISS NOTES, PLEASE CHECK THE WEBSITE </a:t>
            </a:r>
            <a:r>
              <a:rPr b="1" dirty="0" lang="en-US" smtClean="0" sz="2700">
                <a:solidFill>
                  <a:srgbClr val="00B050"/>
                </a:solidFill>
              </a:rPr>
              <a:t>kcivecon.weebly.com</a:t>
            </a: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b="1" dirty="0" lang="en-US" smtClean="0" sz="2700" u="sng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 ASK TO BORROW A SLIDE PACKET </a:t>
            </a:r>
            <a:r>
              <a:rPr b="1" dirty="0" i="1" lang="en-US" smtClean="0" sz="2700" u="sng">
                <a:solidFill>
                  <a:schemeClr val="accent1">
                    <a:lumMod val="75000"/>
                  </a:schemeClr>
                </a:solidFill>
              </a:rPr>
              <a:t>AT THE END OF NOTES</a:t>
            </a: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b="1" dirty="0" lang="en-US" smtClean="0" sz="2700" u="sng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 BORROW NOTES FROM A FRIEND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YOU CAN COMPLETE THESE SUCCESSFULLY </a:t>
            </a:r>
            <a:r>
              <a:rPr b="1" dirty="0" i="1" lang="en-US" smtClean="0" sz="2700" u="sng">
                <a:solidFill>
                  <a:srgbClr val="FF0000"/>
                </a:solidFill>
              </a:rPr>
              <a:t>BY REMAINING ON TASK</a:t>
            </a:r>
            <a:endParaRPr b="1" dirty="0" i="1" lang="en-US" sz="27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0331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8.4 – MARKETS &amp; PRICES (p. 588-589)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z="2600"/>
              <a:t>The opposing forces of </a:t>
            </a:r>
            <a:r>
              <a:rPr b="1" dirty="0" lang="en-US" smtClean="0" sz="2600"/>
              <a:t>SUPPLY &amp; DEMAND work </a:t>
            </a:r>
            <a:r>
              <a:rPr b="1" dirty="0" lang="en-US" sz="2600"/>
              <a:t>together in the market to establish </a:t>
            </a:r>
            <a:r>
              <a:rPr b="1" dirty="0" lang="en-US" smtClean="0" sz="2600"/>
              <a:t>PRICES</a:t>
            </a:r>
            <a:endParaRPr b="1" dirty="0" lang="en-US" sz="2600"/>
          </a:p>
          <a:p>
            <a:pPr lvl="0">
              <a:spcBef>
                <a:spcPts val="0"/>
              </a:spcBef>
            </a:pPr>
            <a:r>
              <a:rPr b="1" dirty="0" lang="en-US" sz="2600"/>
              <a:t>In our economy </a:t>
            </a:r>
            <a:r>
              <a:rPr b="1" dirty="0" lang="en-US" smtClean="0" sz="2600"/>
              <a:t>PRICES form </a:t>
            </a:r>
            <a:r>
              <a:rPr b="1" dirty="0" lang="en-US" sz="2600"/>
              <a:t>the basis of </a:t>
            </a:r>
            <a:r>
              <a:rPr b="1" dirty="0" lang="en-US" smtClean="0" sz="2600"/>
              <a:t>ECONOMIC DECISIONS</a:t>
            </a:r>
            <a:endParaRPr b="1" dirty="0" lang="en-US" sz="2600"/>
          </a:p>
          <a:p>
            <a:pPr lvl="0">
              <a:spcBef>
                <a:spcPts val="0"/>
              </a:spcBef>
            </a:pPr>
            <a:r>
              <a:rPr b="1" dirty="0" lang="en-US" sz="2600"/>
              <a:t>Price adjustment process:</a:t>
            </a:r>
          </a:p>
          <a:p>
            <a:pPr lvl="1">
              <a:spcBef>
                <a:spcPts val="0"/>
              </a:spcBef>
            </a:pPr>
            <a:r>
              <a:rPr b="1" dirty="0" lang="en-US" sz="2600"/>
              <a:t>Markets consist of all </a:t>
            </a:r>
            <a:r>
              <a:rPr b="1" dirty="0" lang="en-US" smtClean="0" sz="2600"/>
              <a:t>BUYERS &amp; SELLERS of </a:t>
            </a:r>
            <a:r>
              <a:rPr b="1" dirty="0" lang="en-US" sz="2600"/>
              <a:t>a product</a:t>
            </a:r>
          </a:p>
          <a:p>
            <a:pPr lvl="1">
              <a:spcBef>
                <a:spcPts val="0"/>
              </a:spcBef>
            </a:pPr>
            <a:r>
              <a:rPr b="1" dirty="0" lang="en-US" sz="2600"/>
              <a:t>We label the demand curve as </a:t>
            </a:r>
            <a:r>
              <a:rPr b="1" dirty="0" i="1" lang="en-US" sz="2600"/>
              <a:t>D</a:t>
            </a:r>
            <a:r>
              <a:rPr b="1" dirty="0" i="1" lang="en-US" smtClean="0" sz="2600"/>
              <a:t> </a:t>
            </a:r>
            <a:r>
              <a:rPr b="1" dirty="0" lang="en-US" sz="2600"/>
              <a:t>(REVIEW: DEMAND CURVE HAS A </a:t>
            </a:r>
            <a:r>
              <a:rPr b="1" dirty="0" lang="en-US" smtClean="0" sz="2600"/>
              <a:t>DOWNWARD SLOPE</a:t>
            </a:r>
            <a:r>
              <a:rPr b="1" dirty="0" lang="en-US" sz="2600"/>
              <a:t>)</a:t>
            </a:r>
          </a:p>
          <a:p>
            <a:pPr lvl="1">
              <a:spcBef>
                <a:spcPts val="0"/>
              </a:spcBef>
            </a:pPr>
            <a:r>
              <a:rPr b="1" dirty="0" lang="en-US" sz="2600"/>
              <a:t>We label the supply curve as </a:t>
            </a:r>
            <a:r>
              <a:rPr b="1" dirty="0" i="1" lang="en-US" smtClean="0" sz="2600"/>
              <a:t>S</a:t>
            </a:r>
            <a:r>
              <a:rPr b="1" dirty="0" lang="en-US" smtClean="0" sz="2600"/>
              <a:t> </a:t>
            </a:r>
            <a:r>
              <a:rPr b="1" dirty="0" lang="en-US" sz="2600"/>
              <a:t>(REVIEW: SUPPLY CURVE HAS AN </a:t>
            </a:r>
            <a:r>
              <a:rPr b="1" dirty="0" lang="en-US" smtClean="0" sz="2600"/>
              <a:t>UPWARD SLOPE</a:t>
            </a:r>
            <a:r>
              <a:rPr b="1" dirty="0" lang="en-US" sz="2600"/>
              <a:t>)</a:t>
            </a:r>
          </a:p>
          <a:p>
            <a:pPr lvl="1">
              <a:spcBef>
                <a:spcPts val="0"/>
              </a:spcBef>
            </a:pPr>
            <a:r>
              <a:rPr b="1" dirty="0" lang="en-US" sz="2600"/>
              <a:t>Where these curves </a:t>
            </a:r>
            <a:r>
              <a:rPr b="1" dirty="0" lang="en-US" smtClean="0" sz="2600"/>
              <a:t>INTERSECT determines </a:t>
            </a:r>
            <a:r>
              <a:rPr b="1" dirty="0" lang="en-US" sz="2600"/>
              <a:t>the </a:t>
            </a:r>
            <a:r>
              <a:rPr b="1" dirty="0" lang="en-US" smtClean="0" sz="2600"/>
              <a:t>PRICE &amp; QUANTITY </a:t>
            </a:r>
            <a:r>
              <a:rPr b="1" dirty="0" lang="en-US" sz="2600"/>
              <a:t>of product sold</a:t>
            </a:r>
          </a:p>
          <a:p>
            <a:pPr lvl="1">
              <a:spcBef>
                <a:spcPts val="0"/>
              </a:spcBef>
            </a:pPr>
            <a:r>
              <a:rPr b="1" dirty="0" lang="en-US" sz="2600"/>
              <a:t>Surplus: the amount by which the quantity </a:t>
            </a:r>
            <a:r>
              <a:rPr b="1" dirty="0" lang="en-US" smtClean="0" sz="2600"/>
              <a:t>SUPPLIED exceeds</a:t>
            </a:r>
            <a:r>
              <a:rPr b="1" dirty="0" lang="en-US" sz="2600"/>
              <a:t>, or is higher, than the quantity </a:t>
            </a:r>
            <a:r>
              <a:rPr b="1" dirty="0" lang="en-US" smtClean="0" sz="2600"/>
              <a:t>DEMANDED</a:t>
            </a:r>
            <a:endParaRPr b="1" dirty="0" lang="en-US" sz="2600"/>
          </a:p>
          <a:p>
            <a:pPr lvl="2">
              <a:spcBef>
                <a:spcPts val="0"/>
              </a:spcBef>
            </a:pPr>
            <a:r>
              <a:rPr b="1" dirty="0" lang="en-US" sz="2600"/>
              <a:t>The surplus is shown as the </a:t>
            </a:r>
            <a:r>
              <a:rPr b="1" dirty="0" lang="en-US" smtClean="0" sz="2600"/>
              <a:t>HORIZONTAL distance </a:t>
            </a:r>
            <a:r>
              <a:rPr b="1" dirty="0" lang="en-US" sz="2600"/>
              <a:t>between </a:t>
            </a:r>
            <a:r>
              <a:rPr b="1" dirty="0" lang="en-US" smtClean="0" sz="2600"/>
              <a:t>SUPPLY &amp; DEMAND </a:t>
            </a:r>
            <a:r>
              <a:rPr b="1" dirty="0" lang="en-US" sz="2600"/>
              <a:t>curves at any price </a:t>
            </a:r>
            <a:r>
              <a:rPr b="1" dirty="0" lang="en-US" smtClean="0" sz="2600"/>
              <a:t>ABOVE where </a:t>
            </a:r>
            <a:r>
              <a:rPr b="1" dirty="0" lang="en-US" sz="2600"/>
              <a:t>the curves </a:t>
            </a:r>
            <a:r>
              <a:rPr b="1" dirty="0" lang="en-US" smtClean="0" sz="2600"/>
              <a:t>INTERSECT</a:t>
            </a:r>
            <a:endParaRPr b="1" dirty="0" lang="en-US" sz="2600"/>
          </a:p>
          <a:p>
            <a:pPr lvl="2">
              <a:spcBef>
                <a:spcPts val="0"/>
              </a:spcBef>
            </a:pPr>
            <a:r>
              <a:rPr b="1" dirty="0" lang="en-US" sz="2600"/>
              <a:t>Signals that prices are too </a:t>
            </a:r>
            <a:r>
              <a:rPr b="1" dirty="0" lang="en-US" smtClean="0" sz="2600"/>
              <a:t>HIGH, </a:t>
            </a:r>
            <a:r>
              <a:rPr b="1" dirty="0" lang="en-US" sz="2600"/>
              <a:t>&amp; that consumers are </a:t>
            </a:r>
            <a:r>
              <a:rPr b="1" dirty="0" lang="en-US" smtClean="0" sz="2600"/>
              <a:t>UNWILLING to </a:t>
            </a:r>
            <a:r>
              <a:rPr b="1" dirty="0" lang="en-US" sz="2600"/>
              <a:t>pay the </a:t>
            </a:r>
            <a:r>
              <a:rPr b="1" dirty="0" lang="en-US" smtClean="0" sz="2600"/>
              <a:t>PRICE in </a:t>
            </a:r>
            <a:r>
              <a:rPr b="1" dirty="0" lang="en-US" sz="2600"/>
              <a:t>large enough numbers to </a:t>
            </a:r>
            <a:r>
              <a:rPr b="1" dirty="0" lang="en-US" smtClean="0" sz="2600"/>
              <a:t>SATISFY producer’s </a:t>
            </a:r>
            <a:r>
              <a:rPr b="1" dirty="0" lang="en-US" sz="2600"/>
              <a:t>output</a:t>
            </a:r>
          </a:p>
          <a:p>
            <a:pPr lvl="2">
              <a:spcBef>
                <a:spcPts val="0"/>
              </a:spcBef>
            </a:pPr>
            <a:r>
              <a:rPr b="1" dirty="0" lang="en-US" sz="2600"/>
              <a:t>In a </a:t>
            </a:r>
            <a:r>
              <a:rPr b="1" dirty="0" lang="en-US" smtClean="0" sz="2600"/>
              <a:t>COMPETITIVE market</a:t>
            </a:r>
            <a:r>
              <a:rPr b="1" dirty="0" lang="en-US" sz="2600"/>
              <a:t>, a surplus will not </a:t>
            </a:r>
            <a:r>
              <a:rPr b="1" dirty="0" lang="en-US" smtClean="0" sz="2600"/>
              <a:t>EXIST for </a:t>
            </a:r>
            <a:r>
              <a:rPr b="1" dirty="0" lang="en-US" sz="2600"/>
              <a:t>long; suppliers will have to </a:t>
            </a:r>
            <a:r>
              <a:rPr b="1" dirty="0" lang="en-US" smtClean="0" sz="2600"/>
              <a:t>LOWER their PRICES if </a:t>
            </a:r>
            <a:r>
              <a:rPr b="1" dirty="0" lang="en-US" sz="2600"/>
              <a:t>they want to </a:t>
            </a:r>
            <a:r>
              <a:rPr b="1" dirty="0" lang="en-US" smtClean="0" sz="2600"/>
              <a:t>SELL all </a:t>
            </a:r>
            <a:r>
              <a:rPr b="1" dirty="0" lang="en-US" sz="2600"/>
              <a:t>of their </a:t>
            </a:r>
            <a:r>
              <a:rPr b="1" dirty="0" lang="en-US" smtClean="0" sz="2600"/>
              <a:t>product</a:t>
            </a:r>
            <a:endParaRPr b="1" dirty="0" lang="en-US" sz="2600"/>
          </a:p>
        </p:txBody>
      </p:sp>
    </p:spTree>
    <p:extLst>
      <p:ext uri="{BB962C8B-B14F-4D97-AF65-F5344CB8AC3E}">
        <p14:creationId xmlns:p14="http://schemas.microsoft.com/office/powerpoint/2010/main" val="67741020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Autofit/>
          </a:bodyPr>
          <a:lstStyle/>
          <a:p>
            <a:r>
              <a:rPr b="1" dirty="0" lang="en-US" smtClean="0" sz="3600">
                <a:solidFill>
                  <a:srgbClr val="00B050"/>
                </a:solidFill>
                <a:latin typeface="+mn-lt"/>
              </a:rPr>
              <a:t>8.4 – MARKETS &amp; PRICES (p. 589)</a:t>
            </a:r>
            <a:endParaRPr b="1" dirty="0" lang="en-US" sz="360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71947" y="323851"/>
            <a:ext cx="12663948" cy="6534150"/>
          </a:xfrm>
        </p:spPr>
        <p:txBody>
          <a:bodyPr numCol="1">
            <a:noAutofit/>
          </a:bodyPr>
          <a:lstStyle/>
          <a:p>
            <a:pPr lvl="1">
              <a:spcBef>
                <a:spcPts val="0"/>
              </a:spcBef>
            </a:pPr>
            <a:r>
              <a:rPr b="1" dirty="0" lang="en-US" smtClean="0" sz="2700"/>
              <a:t>Shortage</a:t>
            </a:r>
            <a:r>
              <a:rPr b="1" dirty="0" lang="en-US" sz="2700"/>
              <a:t>: the amount by which the quantity </a:t>
            </a:r>
            <a:r>
              <a:rPr b="1" dirty="0" lang="en-US" smtClean="0" sz="2700"/>
              <a:t>DEMANDED exceeds</a:t>
            </a:r>
            <a:r>
              <a:rPr b="1" dirty="0" lang="en-US" sz="2700"/>
              <a:t>, or is higher, than the quantity </a:t>
            </a:r>
            <a:r>
              <a:rPr b="1" dirty="0" lang="en-US" smtClean="0" sz="2700"/>
              <a:t>SUPPLIED</a:t>
            </a:r>
            <a:endParaRPr b="1" dirty="0" lang="en-US" sz="2700"/>
          </a:p>
          <a:p>
            <a:pPr lvl="2">
              <a:spcBef>
                <a:spcPts val="0"/>
              </a:spcBef>
            </a:pPr>
            <a:r>
              <a:rPr b="1" dirty="0" lang="en-US" sz="2700"/>
              <a:t>The shortage is shown as the </a:t>
            </a:r>
            <a:r>
              <a:rPr b="1" dirty="0" lang="en-US" smtClean="0" sz="2700"/>
              <a:t>HORIZONTAL distance </a:t>
            </a:r>
            <a:r>
              <a:rPr b="1" dirty="0" lang="en-US" sz="2700"/>
              <a:t>between the </a:t>
            </a:r>
            <a:r>
              <a:rPr b="1" dirty="0" lang="en-US" smtClean="0" sz="2700"/>
              <a:t>SUPPLY &amp; DEMAND </a:t>
            </a:r>
            <a:r>
              <a:rPr b="1" dirty="0" lang="en-US" sz="2700"/>
              <a:t>curves at any price </a:t>
            </a:r>
            <a:r>
              <a:rPr b="1" dirty="0" lang="en-US" smtClean="0" sz="2700"/>
              <a:t>BELOW where </a:t>
            </a:r>
            <a:r>
              <a:rPr b="1" dirty="0" lang="en-US" sz="2700"/>
              <a:t>the curves </a:t>
            </a:r>
            <a:r>
              <a:rPr b="1" dirty="0" lang="en-US" smtClean="0" sz="2700"/>
              <a:t>INTERSECT</a:t>
            </a:r>
            <a:endParaRPr b="1" dirty="0" lang="en-US" sz="2700"/>
          </a:p>
          <a:p>
            <a:pPr lvl="2">
              <a:spcBef>
                <a:spcPts val="0"/>
              </a:spcBef>
            </a:pPr>
            <a:r>
              <a:rPr b="1" dirty="0" lang="en-US" sz="2700"/>
              <a:t>Signals that prices are too </a:t>
            </a:r>
            <a:r>
              <a:rPr b="1" dirty="0" lang="en-US" smtClean="0" sz="2700"/>
              <a:t>LOW, </a:t>
            </a:r>
            <a:r>
              <a:rPr b="1" dirty="0" lang="en-US" sz="2700"/>
              <a:t>&amp; that </a:t>
            </a:r>
            <a:r>
              <a:rPr b="1" dirty="0" lang="en-US" smtClean="0" sz="2700"/>
              <a:t>SUPPLIERS are UNWILLING </a:t>
            </a:r>
            <a:r>
              <a:rPr b="1" dirty="0" lang="en-US" sz="2700"/>
              <a:t>to sell their goods/services in </a:t>
            </a:r>
            <a:r>
              <a:rPr b="1" dirty="0" lang="en-US" smtClean="0" sz="2700"/>
              <a:t>LARGE enough </a:t>
            </a:r>
            <a:r>
              <a:rPr b="1" dirty="0" lang="en-US" sz="2700"/>
              <a:t>quantities to meet consumers’ </a:t>
            </a:r>
            <a:r>
              <a:rPr b="1" dirty="0" lang="en-US" smtClean="0" sz="2700"/>
              <a:t>DEMAND</a:t>
            </a:r>
            <a:endParaRPr b="1" dirty="0" lang="en-US" sz="2700"/>
          </a:p>
          <a:p>
            <a:pPr lvl="2">
              <a:spcBef>
                <a:spcPts val="0"/>
              </a:spcBef>
            </a:pPr>
            <a:r>
              <a:rPr b="1" dirty="0" lang="en-US" sz="2700"/>
              <a:t>In </a:t>
            </a:r>
            <a:r>
              <a:rPr b="1" dirty="0" lang="en-US" smtClean="0" sz="2700"/>
              <a:t>a COMPETITIVE market, </a:t>
            </a:r>
            <a:r>
              <a:rPr b="1" dirty="0" lang="en-US" sz="2700"/>
              <a:t>shortages will not </a:t>
            </a:r>
            <a:r>
              <a:rPr b="1" dirty="0" lang="en-US" smtClean="0" sz="2700"/>
              <a:t>EXIST for </a:t>
            </a:r>
            <a:r>
              <a:rPr b="1" dirty="0" lang="en-US" sz="2700"/>
              <a:t>long; </a:t>
            </a:r>
            <a:r>
              <a:rPr b="1" dirty="0" lang="en-US" smtClean="0" sz="2700"/>
              <a:t>PRICES will </a:t>
            </a:r>
            <a:r>
              <a:rPr b="1" dirty="0" lang="en-US" sz="2700"/>
              <a:t>have to </a:t>
            </a:r>
            <a:r>
              <a:rPr b="1" dirty="0" lang="en-US" smtClean="0" sz="2700"/>
              <a:t>RISE</a:t>
            </a:r>
            <a:endParaRPr b="1" dirty="0" lang="en-US" sz="2700"/>
          </a:p>
          <a:p>
            <a:pPr lvl="1">
              <a:spcBef>
                <a:spcPts val="0"/>
              </a:spcBef>
            </a:pPr>
            <a:r>
              <a:rPr b="1" dirty="0" lang="en-US" sz="2700"/>
              <a:t>Market forces:</a:t>
            </a:r>
          </a:p>
          <a:p>
            <a:pPr lvl="2">
              <a:spcBef>
                <a:spcPts val="0"/>
              </a:spcBef>
            </a:pPr>
            <a:r>
              <a:rPr b="1" dirty="0" lang="en-US" sz="2700"/>
              <a:t>One of the </a:t>
            </a:r>
            <a:r>
              <a:rPr b="1" dirty="0" lang="en-US" smtClean="0" sz="2700"/>
              <a:t>BENEFITS of </a:t>
            </a:r>
            <a:r>
              <a:rPr b="1" dirty="0" lang="en-US" sz="2700"/>
              <a:t>a competitive </a:t>
            </a:r>
            <a:r>
              <a:rPr b="1" dirty="0" lang="en-US" smtClean="0" sz="2700"/>
              <a:t>MARKET economy </a:t>
            </a:r>
            <a:r>
              <a:rPr b="1" dirty="0" lang="en-US" sz="2700"/>
              <a:t>is that it </a:t>
            </a:r>
            <a:r>
              <a:rPr b="1" dirty="0" lang="en-US" smtClean="0" sz="2700"/>
              <a:t>ELIMINATES SURPLUSES &amp; SHORTAGES</a:t>
            </a:r>
            <a:endParaRPr b="1" dirty="0" lang="en-US" sz="2700"/>
          </a:p>
          <a:p>
            <a:pPr lvl="2">
              <a:spcBef>
                <a:spcPts val="0"/>
              </a:spcBef>
            </a:pPr>
            <a:r>
              <a:rPr b="1" dirty="0" lang="en-US" sz="2700"/>
              <a:t>Over time, </a:t>
            </a:r>
            <a:r>
              <a:rPr b="1" dirty="0" lang="en-US" smtClean="0" sz="2700"/>
              <a:t>SURPLUSES, </a:t>
            </a:r>
            <a:r>
              <a:rPr b="1" dirty="0" lang="en-US" sz="2700"/>
              <a:t>force prices downward</a:t>
            </a:r>
          </a:p>
          <a:p>
            <a:pPr lvl="2">
              <a:spcBef>
                <a:spcPts val="0"/>
              </a:spcBef>
            </a:pPr>
            <a:r>
              <a:rPr b="1" dirty="0" lang="en-US" sz="2700"/>
              <a:t>Over time, </a:t>
            </a:r>
            <a:r>
              <a:rPr b="1" dirty="0" lang="en-US" smtClean="0" sz="2700"/>
              <a:t>SHORTAGES, </a:t>
            </a:r>
            <a:r>
              <a:rPr b="1" dirty="0" lang="en-US" sz="2700"/>
              <a:t>force prices upward</a:t>
            </a:r>
          </a:p>
          <a:p>
            <a:pPr lvl="2">
              <a:spcBef>
                <a:spcPts val="0"/>
              </a:spcBef>
            </a:pPr>
            <a:r>
              <a:rPr b="1" dirty="0" lang="en-US" sz="2700"/>
              <a:t>The process of price adjustment goes on until </a:t>
            </a:r>
            <a:r>
              <a:rPr b="1" dirty="0" lang="en-US" smtClean="0" sz="2700"/>
              <a:t>SUPPLY &amp; DEMAND </a:t>
            </a:r>
            <a:r>
              <a:rPr b="1" dirty="0" lang="en-US" sz="2700"/>
              <a:t>are </a:t>
            </a:r>
            <a:r>
              <a:rPr b="1" dirty="0" lang="en-US" smtClean="0" sz="2700"/>
              <a:t>BALANCED</a:t>
            </a:r>
            <a:endParaRPr b="1" dirty="0" lang="en-US" sz="2700"/>
          </a:p>
          <a:p>
            <a:pPr lvl="2">
              <a:spcBef>
                <a:spcPts val="0"/>
              </a:spcBef>
            </a:pPr>
            <a:r>
              <a:rPr b="1" dirty="0" lang="en-US" smtClean="0" sz="2700"/>
              <a:t>EQUILIBRIUM PRICE: </a:t>
            </a:r>
            <a:r>
              <a:rPr b="1" dirty="0" lang="en-US" sz="2700"/>
              <a:t>the point where </a:t>
            </a:r>
            <a:r>
              <a:rPr b="1" dirty="0" lang="en-US" smtClean="0" sz="2700"/>
              <a:t>SUPPLY &amp; DEMAND balance </a:t>
            </a:r>
            <a:endParaRPr b="1" dirty="0" lang="en-US" sz="2700"/>
          </a:p>
          <a:p>
            <a:pPr lvl="3">
              <a:spcBef>
                <a:spcPts val="0"/>
              </a:spcBef>
            </a:pPr>
            <a:r>
              <a:rPr b="1" dirty="0" lang="en-US" sz="2700"/>
              <a:t>At this point, there is neither a </a:t>
            </a:r>
            <a:r>
              <a:rPr b="1" dirty="0" lang="en-US" smtClean="0" sz="2700"/>
              <a:t>SHORTAGE </a:t>
            </a:r>
            <a:r>
              <a:rPr b="1" dirty="0" lang="en-US" sz="2700"/>
              <a:t>nor a </a:t>
            </a:r>
            <a:r>
              <a:rPr b="1" dirty="0" lang="en-US" smtClean="0" sz="2700"/>
              <a:t>SURPLUS</a:t>
            </a:r>
            <a:endParaRPr b="1" dirty="0" lang="en-US" sz="2700"/>
          </a:p>
          <a:p>
            <a:pPr lvl="3">
              <a:spcBef>
                <a:spcPts val="0"/>
              </a:spcBef>
            </a:pPr>
            <a:r>
              <a:rPr b="1" dirty="0" lang="en-US" smtClean="0" sz="2700"/>
              <a:t>On </a:t>
            </a:r>
            <a:r>
              <a:rPr b="1" dirty="0" lang="en-US" sz="2700"/>
              <a:t>a graph, it is where the supply and demand curves </a:t>
            </a:r>
            <a:r>
              <a:rPr b="1" dirty="0" lang="en-US" smtClean="0" sz="2700"/>
              <a:t>INTERSECT</a:t>
            </a:r>
            <a:endParaRPr b="1" dirty="0" lang="en-US" sz="2700"/>
          </a:p>
        </p:txBody>
      </p:sp>
    </p:spTree>
    <p:extLst>
      <p:ext uri="{BB962C8B-B14F-4D97-AF65-F5344CB8AC3E}">
        <p14:creationId xmlns:p14="http://schemas.microsoft.com/office/powerpoint/2010/main" val="293236710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8.4 – MARKETS &amp; PRICES (p. 589)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32619" y="412955"/>
            <a:ext cx="12624619" cy="6445045"/>
          </a:xfrm>
        </p:spPr>
        <p:txBody>
          <a:bodyPr numCol="1">
            <a:noAutofit/>
          </a:bodyPr>
          <a:lstStyle/>
          <a:p>
            <a:pPr lvl="1">
              <a:spcBef>
                <a:spcPts val="0"/>
              </a:spcBef>
            </a:pPr>
            <a:r>
              <a:rPr b="1" dirty="0" lang="en-US" smtClean="0"/>
              <a:t>Price </a:t>
            </a:r>
            <a:r>
              <a:rPr b="1" dirty="0" lang="en-US"/>
              <a:t>controls:</a:t>
            </a:r>
          </a:p>
          <a:p>
            <a:pPr lvl="2">
              <a:spcBef>
                <a:spcPts val="0"/>
              </a:spcBef>
            </a:pPr>
            <a:r>
              <a:rPr b="1" dirty="0" lang="en-US" sz="2400"/>
              <a:t>Occasionally, the </a:t>
            </a:r>
            <a:r>
              <a:rPr b="1" dirty="0" lang="en-US" smtClean="0" sz="2400"/>
              <a:t>GOVERNMENT steps </a:t>
            </a:r>
            <a:r>
              <a:rPr b="1" dirty="0" lang="en-US" sz="2400"/>
              <a:t>in &amp; sets the </a:t>
            </a:r>
            <a:r>
              <a:rPr b="1" dirty="0" lang="en-US" smtClean="0" sz="2400"/>
              <a:t>PRICE of </a:t>
            </a:r>
            <a:r>
              <a:rPr b="1" dirty="0" lang="en-US" sz="2400"/>
              <a:t>a </a:t>
            </a:r>
            <a:r>
              <a:rPr b="1" dirty="0" lang="en-US" smtClean="0" sz="2400"/>
              <a:t>PRODUCT because </a:t>
            </a:r>
            <a:r>
              <a:rPr b="1" dirty="0" lang="en-US" sz="2400"/>
              <a:t>it believes the forces of supply &amp; demand are </a:t>
            </a:r>
            <a:r>
              <a:rPr b="1" dirty="0" lang="en-US" smtClean="0" sz="2400"/>
              <a:t>UNFAIR</a:t>
            </a:r>
            <a:endParaRPr b="1" dirty="0" lang="en-US" sz="2400"/>
          </a:p>
          <a:p>
            <a:pPr lvl="3">
              <a:spcBef>
                <a:spcPts val="0"/>
              </a:spcBef>
            </a:pPr>
            <a:r>
              <a:rPr b="1" dirty="0" lang="en-US" sz="2400"/>
              <a:t>When this happens, the new price may favor either </a:t>
            </a:r>
            <a:r>
              <a:rPr b="1" dirty="0" lang="en-US" smtClean="0" sz="2400"/>
              <a:t>CONSUMERS or PRODUCERS</a:t>
            </a:r>
            <a:endParaRPr b="1" dirty="0" lang="en-US" sz="2400"/>
          </a:p>
          <a:p>
            <a:pPr lvl="3">
              <a:spcBef>
                <a:spcPts val="0"/>
              </a:spcBef>
            </a:pPr>
            <a:r>
              <a:rPr b="1" dirty="0" lang="en-US" sz="2400"/>
              <a:t>Two forms of price controls are </a:t>
            </a:r>
            <a:r>
              <a:rPr b="1" dirty="0" lang="en-US" smtClean="0" sz="2400"/>
              <a:t>PRICE CEILINGS &amp; PRICE FLOORS</a:t>
            </a:r>
            <a:endParaRPr b="1" dirty="0" lang="en-US" sz="2400"/>
          </a:p>
          <a:p>
            <a:pPr lvl="3">
              <a:spcBef>
                <a:spcPts val="0"/>
              </a:spcBef>
            </a:pPr>
            <a:r>
              <a:rPr b="1" dirty="0" lang="en-US" sz="2400"/>
              <a:t>Price ceiling: </a:t>
            </a:r>
            <a:r>
              <a:rPr b="1" dirty="0" lang="en-US" smtClean="0" sz="2400"/>
              <a:t>MAXIMUM PRICE set </a:t>
            </a:r>
            <a:r>
              <a:rPr b="1" dirty="0" lang="en-US" sz="2400"/>
              <a:t>by the </a:t>
            </a:r>
            <a:r>
              <a:rPr b="1" dirty="0" lang="en-US" smtClean="0" sz="2400"/>
              <a:t>GOVT that </a:t>
            </a:r>
            <a:r>
              <a:rPr b="1" dirty="0" lang="en-US" sz="2400"/>
              <a:t>can be charged for a good/service</a:t>
            </a:r>
          </a:p>
          <a:p>
            <a:pPr lvl="4">
              <a:spcBef>
                <a:spcPts val="0"/>
              </a:spcBef>
            </a:pPr>
            <a:r>
              <a:rPr b="1" dirty="0" lang="en-US" sz="2400"/>
              <a:t>Ex.: city officials may set a price ceiling on what </a:t>
            </a:r>
            <a:r>
              <a:rPr b="1" dirty="0" lang="en-US" smtClean="0" sz="2400"/>
              <a:t>LANDLORDS may </a:t>
            </a:r>
            <a:r>
              <a:rPr b="1" dirty="0" lang="en-US" sz="2400"/>
              <a:t>charge for </a:t>
            </a:r>
            <a:r>
              <a:rPr b="1" dirty="0" lang="en-US" smtClean="0" sz="2400"/>
              <a:t>RENT (also </a:t>
            </a:r>
            <a:r>
              <a:rPr b="1" dirty="0" lang="en-US" sz="2400"/>
              <a:t>known as </a:t>
            </a:r>
            <a:r>
              <a:rPr b="1" dirty="0" lang="en-US" smtClean="0" sz="2400"/>
              <a:t>RENT CONTROL)</a:t>
            </a:r>
            <a:endParaRPr b="1" dirty="0" lang="en-US" sz="2400"/>
          </a:p>
          <a:p>
            <a:pPr lvl="4">
              <a:spcBef>
                <a:spcPts val="0"/>
              </a:spcBef>
            </a:pPr>
            <a:r>
              <a:rPr b="1" dirty="0" lang="en-US" sz="2400"/>
              <a:t>Price ceilings usually are meant to benefit </a:t>
            </a:r>
            <a:r>
              <a:rPr b="1" dirty="0" lang="en-US" smtClean="0" sz="2400"/>
              <a:t>CONSUMERS, </a:t>
            </a:r>
            <a:r>
              <a:rPr b="1" dirty="0" lang="en-US" sz="2400"/>
              <a:t>such as </a:t>
            </a:r>
            <a:r>
              <a:rPr b="1" dirty="0" lang="en-US" smtClean="0" sz="2400"/>
              <a:t>TENANTS (residents</a:t>
            </a:r>
            <a:r>
              <a:rPr b="1" dirty="0" lang="en-US" sz="2400"/>
              <a:t>) in apartments with price ceilings in cities with rent control</a:t>
            </a:r>
          </a:p>
          <a:p>
            <a:pPr lvl="4">
              <a:spcBef>
                <a:spcPts val="0"/>
              </a:spcBef>
            </a:pPr>
            <a:r>
              <a:rPr b="1" dirty="0" lang="en-US" sz="2400"/>
              <a:t>May result in </a:t>
            </a:r>
            <a:r>
              <a:rPr b="1" dirty="0" lang="en-US" smtClean="0" sz="2400"/>
              <a:t>SHORTAGE because </a:t>
            </a:r>
            <a:r>
              <a:rPr b="1" dirty="0" lang="en-US" sz="2400"/>
              <a:t>the maximum price may be </a:t>
            </a:r>
            <a:r>
              <a:rPr b="1" dirty="0" lang="en-US" smtClean="0" sz="2400"/>
              <a:t>BELOW the EQUILIBRIUM PRICE</a:t>
            </a:r>
            <a:endParaRPr b="1" dirty="0" lang="en-US" sz="2400"/>
          </a:p>
          <a:p>
            <a:pPr lvl="3">
              <a:spcBef>
                <a:spcPts val="0"/>
              </a:spcBef>
            </a:pPr>
            <a:r>
              <a:rPr b="1" dirty="0" lang="en-US" sz="2400"/>
              <a:t>Price floor: </a:t>
            </a:r>
            <a:r>
              <a:rPr b="1" dirty="0" lang="en-US" smtClean="0" sz="2400"/>
              <a:t>MINIMUM PRICE set </a:t>
            </a:r>
            <a:r>
              <a:rPr b="1" dirty="0" lang="en-US" sz="2400"/>
              <a:t>by the </a:t>
            </a:r>
            <a:r>
              <a:rPr b="1" dirty="0" lang="en-US" smtClean="0" sz="2400"/>
              <a:t>GOVT that </a:t>
            </a:r>
            <a:r>
              <a:rPr b="1" dirty="0" lang="en-US" sz="2400"/>
              <a:t>can be charged for a good/service</a:t>
            </a:r>
          </a:p>
          <a:p>
            <a:pPr lvl="4">
              <a:spcBef>
                <a:spcPts val="0"/>
              </a:spcBef>
            </a:pPr>
            <a:r>
              <a:rPr b="1" dirty="0" lang="en-US" sz="2400"/>
              <a:t>Prevent prices from dropping too </a:t>
            </a:r>
            <a:r>
              <a:rPr b="1" dirty="0" lang="en-US" smtClean="0" sz="2400"/>
              <a:t>LOW</a:t>
            </a:r>
            <a:endParaRPr b="1" dirty="0" lang="en-US" sz="2400"/>
          </a:p>
          <a:p>
            <a:pPr lvl="4">
              <a:spcBef>
                <a:spcPts val="0"/>
              </a:spcBef>
            </a:pPr>
            <a:r>
              <a:rPr b="1" dirty="0" lang="en-US" sz="2400"/>
              <a:t>Price floors are meant to benefit </a:t>
            </a:r>
            <a:r>
              <a:rPr b="1" dirty="0" lang="en-US" smtClean="0" sz="2400"/>
              <a:t>PRODUCERS</a:t>
            </a:r>
            <a:endParaRPr b="1" dirty="0" lang="en-US" sz="2400"/>
          </a:p>
          <a:p>
            <a:pPr lvl="4">
              <a:spcBef>
                <a:spcPts val="0"/>
              </a:spcBef>
            </a:pPr>
            <a:r>
              <a:rPr b="1" dirty="0" lang="en-US" sz="2400"/>
              <a:t>Ex.: </a:t>
            </a:r>
            <a:r>
              <a:rPr b="1" dirty="0" lang="en-US" smtClean="0" sz="2400"/>
              <a:t>MINIMUM WAGE, </a:t>
            </a:r>
            <a:r>
              <a:rPr b="1" dirty="0" lang="en-US" sz="2400"/>
              <a:t>the lowest legal wage that workers can be paid</a:t>
            </a:r>
          </a:p>
          <a:p>
            <a:pPr lvl="4">
              <a:spcBef>
                <a:spcPts val="0"/>
              </a:spcBef>
            </a:pPr>
            <a:r>
              <a:rPr b="1" dirty="0" lang="en-US" sz="2400"/>
              <a:t>May result in a </a:t>
            </a:r>
            <a:r>
              <a:rPr b="1" dirty="0" lang="en-US" smtClean="0" sz="2400"/>
              <a:t>SURPLUS because </a:t>
            </a:r>
            <a:r>
              <a:rPr b="1" dirty="0" lang="en-US" sz="2400"/>
              <a:t>the minimum price may be </a:t>
            </a:r>
            <a:r>
              <a:rPr b="1" dirty="0" lang="en-US" smtClean="0" sz="2400"/>
              <a:t>ABOVE the EQUILIBRIUM PRICE</a:t>
            </a:r>
            <a:endParaRPr b="1" dirty="0" lang="en-US" sz="2400"/>
          </a:p>
        </p:txBody>
      </p:sp>
    </p:spTree>
    <p:extLst>
      <p:ext uri="{BB962C8B-B14F-4D97-AF65-F5344CB8AC3E}">
        <p14:creationId xmlns:p14="http://schemas.microsoft.com/office/powerpoint/2010/main" val="330071629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Autofit/>
          </a:bodyPr>
          <a:lstStyle/>
          <a:p>
            <a:r>
              <a:rPr b="1" dirty="0" lang="en-US" smtClean="0" sz="3300">
                <a:solidFill>
                  <a:srgbClr val="00B050"/>
                </a:solidFill>
                <a:latin typeface="+mn-lt"/>
              </a:rPr>
              <a:t>8.4 – PRICES AS SIGNALS (p. 590-591)</a:t>
            </a:r>
            <a:endParaRPr b="1" dirty="0" lang="en-US" sz="330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0051"/>
            <a:ext cx="12192000" cy="6457950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z="2700"/>
              <a:t>In our economy, prices are </a:t>
            </a:r>
            <a:r>
              <a:rPr b="1" dirty="0" lang="en-US" smtClean="0" sz="2700"/>
              <a:t>SIGNALS that </a:t>
            </a:r>
            <a:r>
              <a:rPr b="1" dirty="0" lang="en-US" sz="2700"/>
              <a:t>help </a:t>
            </a:r>
            <a:r>
              <a:rPr b="1" dirty="0" lang="en-US" smtClean="0" sz="2700"/>
              <a:t>BUSINESSES (suppliers</a:t>
            </a:r>
            <a:r>
              <a:rPr b="1" dirty="0" lang="en-US" sz="2700"/>
              <a:t>) &amp; </a:t>
            </a:r>
            <a:r>
              <a:rPr b="1" dirty="0" lang="en-US" smtClean="0" sz="2700"/>
              <a:t>BUYERS (consumers</a:t>
            </a:r>
            <a:r>
              <a:rPr b="1" dirty="0" lang="en-US" sz="2700"/>
              <a:t>) make economic </a:t>
            </a:r>
            <a:r>
              <a:rPr b="1" dirty="0" lang="en-US" smtClean="0" sz="2700"/>
              <a:t>DECISIONS</a:t>
            </a:r>
            <a:endParaRPr b="1" dirty="0" lang="en-US" sz="2700"/>
          </a:p>
          <a:p>
            <a:pPr lvl="0">
              <a:spcBef>
                <a:spcPts val="0"/>
              </a:spcBef>
            </a:pPr>
            <a:r>
              <a:rPr b="1" dirty="0" lang="en-US" sz="2700"/>
              <a:t>Prices help answer the basic questions of economic decision-making without any one actor alone:</a:t>
            </a:r>
          </a:p>
          <a:p>
            <a:pPr lvl="1">
              <a:spcBef>
                <a:spcPts val="0"/>
              </a:spcBef>
            </a:pPr>
            <a:r>
              <a:rPr b="1" dirty="0" lang="en-US" smtClean="0" sz="2700"/>
              <a:t>WHAT </a:t>
            </a:r>
            <a:r>
              <a:rPr b="1" dirty="0" lang="en-US" sz="2700"/>
              <a:t>to produce</a:t>
            </a:r>
          </a:p>
          <a:p>
            <a:pPr lvl="1">
              <a:spcBef>
                <a:spcPts val="0"/>
              </a:spcBef>
            </a:pPr>
            <a:r>
              <a:rPr b="1" dirty="0" lang="en-US" smtClean="0" sz="2700"/>
              <a:t>HOW </a:t>
            </a:r>
            <a:r>
              <a:rPr b="1" dirty="0" lang="en-US" sz="2700"/>
              <a:t>to produce</a:t>
            </a:r>
          </a:p>
          <a:p>
            <a:pPr lvl="1">
              <a:spcBef>
                <a:spcPts val="0"/>
              </a:spcBef>
            </a:pPr>
            <a:r>
              <a:rPr b="1" dirty="0" lang="en-US" smtClean="0" sz="2700"/>
              <a:t>FOR WHOM to </a:t>
            </a:r>
            <a:r>
              <a:rPr b="1" dirty="0" lang="en-US" sz="2700"/>
              <a:t>produce</a:t>
            </a:r>
          </a:p>
          <a:p>
            <a:pPr lvl="0">
              <a:spcBef>
                <a:spcPts val="0"/>
              </a:spcBef>
            </a:pPr>
            <a:r>
              <a:rPr b="1" dirty="0" lang="en-US" sz="2700"/>
              <a:t>What prices tell us:</a:t>
            </a:r>
          </a:p>
          <a:p>
            <a:pPr lvl="1">
              <a:spcBef>
                <a:spcPts val="0"/>
              </a:spcBef>
            </a:pPr>
            <a:r>
              <a:rPr b="1" dirty="0" lang="en-US" sz="2700"/>
              <a:t>Consumer’s </a:t>
            </a:r>
            <a:r>
              <a:rPr b="1" dirty="0" lang="en-US" smtClean="0" sz="2700"/>
              <a:t>PURCHASES tell </a:t>
            </a:r>
            <a:r>
              <a:rPr b="1" dirty="0" lang="en-US" sz="2700"/>
              <a:t>help producers decide </a:t>
            </a:r>
            <a:r>
              <a:rPr b="1" dirty="0" lang="en-US" smtClean="0" sz="2700"/>
              <a:t>WHAT TO PRODUCE, </a:t>
            </a:r>
            <a:r>
              <a:rPr b="1" dirty="0" lang="en-US" sz="2700"/>
              <a:t>in order to provide the goods/services that consumers are </a:t>
            </a:r>
            <a:r>
              <a:rPr b="1" dirty="0" lang="en-US" smtClean="0" sz="2700"/>
              <a:t>WILLING to BUY at PRICES that </a:t>
            </a:r>
            <a:r>
              <a:rPr b="1" dirty="0" lang="en-US" sz="2700"/>
              <a:t>allow suppliers to make a </a:t>
            </a:r>
            <a:r>
              <a:rPr b="1" dirty="0" lang="en-US" smtClean="0" sz="2700"/>
              <a:t>PROFIT</a:t>
            </a:r>
            <a:endParaRPr b="1" dirty="0" lang="en-US" sz="2700"/>
          </a:p>
          <a:p>
            <a:pPr lvl="1">
              <a:spcBef>
                <a:spcPts val="0"/>
              </a:spcBef>
            </a:pPr>
            <a:r>
              <a:rPr b="1" dirty="0" lang="en-US" sz="2700"/>
              <a:t>Prices alert businesses of </a:t>
            </a:r>
            <a:r>
              <a:rPr b="1" dirty="0" lang="en-US" smtClean="0" sz="2700"/>
              <a:t>HOW TO PRODUCE, </a:t>
            </a:r>
            <a:r>
              <a:rPr b="1" dirty="0" lang="en-US" sz="2700"/>
              <a:t>including ways they can cut </a:t>
            </a:r>
            <a:r>
              <a:rPr b="1" dirty="0" lang="en-US" smtClean="0" sz="2700"/>
              <a:t>COSTS that </a:t>
            </a:r>
            <a:r>
              <a:rPr b="1" dirty="0" lang="en-US" sz="2700"/>
              <a:t>will allow them to make a </a:t>
            </a:r>
            <a:r>
              <a:rPr b="1" dirty="0" lang="en-US" smtClean="0" sz="2700"/>
              <a:t>PROFIT</a:t>
            </a:r>
            <a:endParaRPr b="1" dirty="0" lang="en-US" sz="2700"/>
          </a:p>
          <a:p>
            <a:pPr lvl="1">
              <a:spcBef>
                <a:spcPts val="0"/>
              </a:spcBef>
            </a:pPr>
            <a:r>
              <a:rPr b="1" dirty="0" lang="en-US" sz="2700"/>
              <a:t>Prices also help businesses decide </a:t>
            </a:r>
            <a:r>
              <a:rPr b="1" dirty="0" lang="en-US" smtClean="0" sz="2700"/>
              <a:t>FOR WHOM TO PRODUCE, </a:t>
            </a:r>
            <a:r>
              <a:rPr b="1" dirty="0" lang="en-US" sz="2700"/>
              <a:t>including to whom they should </a:t>
            </a:r>
            <a:r>
              <a:rPr b="1" dirty="0" lang="en-US" smtClean="0" sz="2700"/>
              <a:t>AIM, </a:t>
            </a:r>
            <a:r>
              <a:rPr b="1" dirty="0" lang="en-US" sz="2700"/>
              <a:t>or target, their goods/service (Do they target fewer consumers who are willing to </a:t>
            </a:r>
            <a:r>
              <a:rPr b="1" dirty="0" lang="en-US" smtClean="0" sz="2700"/>
              <a:t>spend MORE, </a:t>
            </a:r>
            <a:r>
              <a:rPr b="1" dirty="0" lang="en-US" sz="2700"/>
              <a:t>or do they target more consumers who want to spend </a:t>
            </a:r>
            <a:r>
              <a:rPr b="1" dirty="0" lang="en-US" smtClean="0" sz="2700"/>
              <a:t>LESS?)</a:t>
            </a:r>
            <a:endParaRPr b="1" dirty="0" lang="en-US" sz="2700"/>
          </a:p>
          <a:p>
            <a:pPr lvl="0">
              <a:spcBef>
                <a:spcPts val="0"/>
              </a:spcBef>
            </a:pPr>
            <a:endParaRPr b="1" dirty="0" lang="en-US" sz="2600"/>
          </a:p>
        </p:txBody>
      </p:sp>
    </p:spTree>
    <p:extLst>
      <p:ext uri="{BB962C8B-B14F-4D97-AF65-F5344CB8AC3E}">
        <p14:creationId xmlns:p14="http://schemas.microsoft.com/office/powerpoint/2010/main" val="321026337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8.4 – PRICES AS SIGNALS (p. 591)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z="2850"/>
              <a:t>Advantages of prices:</a:t>
            </a:r>
          </a:p>
          <a:p>
            <a:pPr lvl="1" marL="457200">
              <a:spcBef>
                <a:spcPts val="0"/>
              </a:spcBef>
            </a:pPr>
            <a:r>
              <a:rPr b="1" dirty="0" lang="en-US" sz="2850"/>
              <a:t>Prices are </a:t>
            </a:r>
            <a:r>
              <a:rPr b="1" dirty="0" lang="en-US" smtClean="0" sz="2850"/>
              <a:t>NEUTRAL:</a:t>
            </a:r>
            <a:endParaRPr b="1" dirty="0" lang="en-US" sz="2850"/>
          </a:p>
          <a:p>
            <a:pPr lvl="2" marL="685800">
              <a:spcBef>
                <a:spcPts val="0"/>
              </a:spcBef>
            </a:pPr>
            <a:r>
              <a:rPr b="1" dirty="0" lang="en-US" smtClean="0" sz="2850"/>
              <a:t>They FAVOR neither </a:t>
            </a:r>
            <a:r>
              <a:rPr b="1" dirty="0" lang="en-US" sz="2850"/>
              <a:t>the </a:t>
            </a:r>
            <a:r>
              <a:rPr b="1" dirty="0" lang="en-US" smtClean="0" sz="2850"/>
              <a:t>PRODUCER </a:t>
            </a:r>
            <a:r>
              <a:rPr b="1" dirty="0" lang="en-US" sz="2850"/>
              <a:t>nor the </a:t>
            </a:r>
            <a:r>
              <a:rPr b="1" dirty="0" lang="en-US" smtClean="0" sz="2850"/>
              <a:t>CONSUMER</a:t>
            </a:r>
            <a:endParaRPr b="1" dirty="0" lang="en-US" sz="2850"/>
          </a:p>
          <a:p>
            <a:pPr lvl="2" marL="685800">
              <a:spcBef>
                <a:spcPts val="0"/>
              </a:spcBef>
            </a:pPr>
            <a:r>
              <a:rPr b="1" dirty="0" lang="en-US" sz="2850"/>
              <a:t>Result of </a:t>
            </a:r>
            <a:r>
              <a:rPr b="1" dirty="0" lang="en-US" smtClean="0" sz="2850"/>
              <a:t>COMPETITION between BUYERS &amp; SELLERS</a:t>
            </a:r>
            <a:endParaRPr b="1" dirty="0" lang="en-US" sz="2850"/>
          </a:p>
          <a:p>
            <a:pPr lvl="2" marL="685800">
              <a:spcBef>
                <a:spcPts val="0"/>
              </a:spcBef>
            </a:pPr>
            <a:r>
              <a:rPr b="1" dirty="0" lang="en-US" sz="2850"/>
              <a:t>Represent </a:t>
            </a:r>
            <a:r>
              <a:rPr b="1" dirty="0" lang="en-US" smtClean="0" sz="2850"/>
              <a:t>COMPROMISE with </a:t>
            </a:r>
            <a:r>
              <a:rPr b="1" dirty="0" lang="en-US" sz="2850"/>
              <a:t>which both sides can live</a:t>
            </a:r>
          </a:p>
          <a:p>
            <a:pPr lvl="2" marL="685800">
              <a:spcBef>
                <a:spcPts val="0"/>
              </a:spcBef>
            </a:pPr>
            <a:r>
              <a:rPr b="1" dirty="0" lang="en-US" sz="2850"/>
              <a:t>The more </a:t>
            </a:r>
            <a:r>
              <a:rPr b="1" dirty="0" lang="en-US" smtClean="0" sz="2850"/>
              <a:t>COMPETITIVE the </a:t>
            </a:r>
            <a:r>
              <a:rPr b="1" dirty="0" lang="en-US" sz="2850"/>
              <a:t>market, the more </a:t>
            </a:r>
            <a:r>
              <a:rPr b="1" dirty="0" lang="en-US" smtClean="0" sz="2850"/>
              <a:t>EFFICIENT the PRICE ADJUSTMENT process</a:t>
            </a:r>
            <a:endParaRPr b="1" dirty="0" lang="en-US" sz="2850"/>
          </a:p>
          <a:p>
            <a:pPr lvl="1" marL="457200">
              <a:spcBef>
                <a:spcPts val="0"/>
              </a:spcBef>
            </a:pPr>
            <a:r>
              <a:rPr b="1" dirty="0" lang="en-US" sz="2850"/>
              <a:t>Prices are </a:t>
            </a:r>
            <a:r>
              <a:rPr b="1" dirty="0" lang="en-US" smtClean="0" sz="2850"/>
              <a:t>FLEXIBLE:</a:t>
            </a:r>
            <a:endParaRPr b="1" dirty="0" lang="en-US" sz="2850"/>
          </a:p>
          <a:p>
            <a:pPr lvl="2" marL="685800">
              <a:spcBef>
                <a:spcPts val="0"/>
              </a:spcBef>
            </a:pPr>
            <a:r>
              <a:rPr b="1" dirty="0" lang="en-US" smtClean="0" sz="2850"/>
              <a:t>UNFORSEEN EVENTS can </a:t>
            </a:r>
            <a:r>
              <a:rPr b="1" dirty="0" lang="en-US" sz="2850"/>
              <a:t>affect supply &amp; demand </a:t>
            </a:r>
          </a:p>
          <a:p>
            <a:pPr lvl="2" marL="685800">
              <a:spcBef>
                <a:spcPts val="0"/>
              </a:spcBef>
            </a:pPr>
            <a:r>
              <a:rPr b="1" dirty="0" lang="en-US" sz="2850"/>
              <a:t>Ex.: </a:t>
            </a:r>
            <a:r>
              <a:rPr b="1" dirty="0" lang="en-US" smtClean="0" sz="2850"/>
              <a:t>WARS or NATURAL DISASTERS</a:t>
            </a:r>
            <a:endParaRPr b="1" dirty="0" lang="en-US" sz="2850"/>
          </a:p>
          <a:p>
            <a:pPr lvl="2" marL="685800">
              <a:spcBef>
                <a:spcPts val="0"/>
              </a:spcBef>
            </a:pPr>
            <a:r>
              <a:rPr b="1" dirty="0" lang="en-US" smtClean="0" sz="2850"/>
              <a:t>BUYERS &amp; SELLERS react </a:t>
            </a:r>
            <a:r>
              <a:rPr b="1" dirty="0" lang="en-US" sz="2850"/>
              <a:t>to the new level of </a:t>
            </a:r>
            <a:r>
              <a:rPr b="1" dirty="0" lang="en-US" smtClean="0" sz="2850"/>
              <a:t>PRICES and ADJUST </a:t>
            </a:r>
            <a:r>
              <a:rPr b="1" dirty="0" lang="en-US" sz="2850"/>
              <a:t>their </a:t>
            </a:r>
            <a:r>
              <a:rPr b="1" dirty="0" lang="en-US" smtClean="0" sz="2850"/>
              <a:t>CONSUMPTION &amp; PRODUCTION accordingly</a:t>
            </a:r>
            <a:endParaRPr b="1" dirty="0" lang="en-US" sz="2850"/>
          </a:p>
          <a:p>
            <a:pPr lvl="2" marL="685800">
              <a:spcBef>
                <a:spcPts val="0"/>
              </a:spcBef>
            </a:pPr>
            <a:r>
              <a:rPr b="1" dirty="0" lang="en-US" sz="2850"/>
              <a:t>Ability of price system to absorb </a:t>
            </a:r>
            <a:r>
              <a:rPr b="1" dirty="0" lang="en-US" smtClean="0" sz="2850"/>
              <a:t>UNEXPECTED “SHOCKS” </a:t>
            </a:r>
            <a:r>
              <a:rPr b="1" dirty="0" lang="en-US" sz="2850"/>
              <a:t>is one of its strengths</a:t>
            </a:r>
          </a:p>
          <a:p>
            <a:pPr lvl="0" marL="685800">
              <a:spcBef>
                <a:spcPts val="0"/>
              </a:spcBef>
            </a:pPr>
            <a:endParaRPr b="1" dirty="0" lang="en-US" sz="2400"/>
          </a:p>
        </p:txBody>
      </p:sp>
    </p:spTree>
    <p:extLst>
      <p:ext uri="{BB962C8B-B14F-4D97-AF65-F5344CB8AC3E}">
        <p14:creationId xmlns:p14="http://schemas.microsoft.com/office/powerpoint/2010/main" val="284791116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8.4 – PRICES AS SIGNALS (p. 592)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1" marL="457200">
              <a:spcBef>
                <a:spcPts val="0"/>
              </a:spcBef>
            </a:pPr>
            <a:r>
              <a:rPr b="1" dirty="0" lang="en-US" smtClean="0" sz="2850"/>
              <a:t>Prices </a:t>
            </a:r>
            <a:r>
              <a:rPr b="1" dirty="0" lang="en-US" sz="2850"/>
              <a:t>offer </a:t>
            </a:r>
            <a:r>
              <a:rPr b="1" dirty="0" lang="en-US" smtClean="0" sz="2850"/>
              <a:t>FREEDOM of CHOICE:</a:t>
            </a:r>
            <a:endParaRPr b="1" dirty="0" lang="en-US" sz="2850"/>
          </a:p>
          <a:p>
            <a:pPr lvl="2" marL="685800">
              <a:spcBef>
                <a:spcPts val="0"/>
              </a:spcBef>
            </a:pPr>
            <a:r>
              <a:rPr b="1" dirty="0" lang="en-US" sz="2850"/>
              <a:t>Because a market economy typically has a </a:t>
            </a:r>
            <a:r>
              <a:rPr b="1" dirty="0" lang="en-US" smtClean="0" sz="2850"/>
              <a:t>VARIETY of </a:t>
            </a:r>
            <a:r>
              <a:rPr b="1" dirty="0" lang="en-US" sz="2850"/>
              <a:t>products at a wide range of </a:t>
            </a:r>
            <a:r>
              <a:rPr b="1" dirty="0" lang="en-US" smtClean="0" sz="2850"/>
              <a:t>PRICES, </a:t>
            </a:r>
            <a:r>
              <a:rPr b="1" dirty="0" lang="en-US" sz="2850"/>
              <a:t>consumers have many </a:t>
            </a:r>
            <a:r>
              <a:rPr b="1" dirty="0" lang="en-US" smtClean="0" sz="2850"/>
              <a:t>CHOICES</a:t>
            </a:r>
            <a:endParaRPr b="1" dirty="0" lang="en-US" sz="2850"/>
          </a:p>
          <a:p>
            <a:pPr lvl="2" marL="685800">
              <a:spcBef>
                <a:spcPts val="0"/>
              </a:spcBef>
            </a:pPr>
            <a:r>
              <a:rPr b="1" dirty="0" lang="en-US" sz="2850"/>
              <a:t>If consumers think a product is priced too </a:t>
            </a:r>
            <a:r>
              <a:rPr b="1" dirty="0" lang="en-US" smtClean="0" sz="2850"/>
              <a:t>HIGH a LOWER-PRICED product </a:t>
            </a:r>
            <a:r>
              <a:rPr b="1" dirty="0" lang="en-US" sz="2850"/>
              <a:t>can usually be found; if not, no one </a:t>
            </a:r>
            <a:r>
              <a:rPr b="1" dirty="0" lang="en-US" smtClean="0" sz="2850"/>
              <a:t>FORCES them </a:t>
            </a:r>
            <a:r>
              <a:rPr b="1" dirty="0" lang="en-US" sz="2850"/>
              <a:t>to purchase that product</a:t>
            </a:r>
          </a:p>
          <a:p>
            <a:pPr lvl="2" marL="685800">
              <a:spcBef>
                <a:spcPts val="0"/>
              </a:spcBef>
            </a:pPr>
            <a:r>
              <a:rPr b="1" dirty="0" lang="en-US" sz="2850"/>
              <a:t>Conversely, in </a:t>
            </a:r>
            <a:r>
              <a:rPr b="1" dirty="0" lang="en-US" smtClean="0" sz="2850"/>
              <a:t>COMMAND economies</a:t>
            </a:r>
            <a:r>
              <a:rPr b="1" dirty="0" lang="en-US" sz="2850"/>
              <a:t>, </a:t>
            </a:r>
            <a:r>
              <a:rPr b="1" dirty="0" lang="en-US" smtClean="0" sz="2850"/>
              <a:t>BUREAUCRATS in </a:t>
            </a:r>
            <a:r>
              <a:rPr b="1" dirty="0" lang="en-US" sz="2850"/>
              <a:t>the central governments plan </a:t>
            </a:r>
            <a:r>
              <a:rPr b="1" dirty="0" lang="en-US" smtClean="0" sz="2850"/>
              <a:t>QUANTITIES of </a:t>
            </a:r>
            <a:r>
              <a:rPr b="1" dirty="0" lang="en-US" sz="2850"/>
              <a:t>goods produced, set </a:t>
            </a:r>
            <a:r>
              <a:rPr b="1" dirty="0" lang="en-US" smtClean="0" sz="2850"/>
              <a:t>PRICES, </a:t>
            </a:r>
            <a:r>
              <a:rPr b="1" dirty="0" lang="en-US" sz="2850"/>
              <a:t>&amp; limit product </a:t>
            </a:r>
            <a:r>
              <a:rPr b="1" dirty="0" lang="en-US" smtClean="0" sz="2850"/>
              <a:t>VARIETY to </a:t>
            </a:r>
            <a:r>
              <a:rPr b="1" dirty="0" lang="en-US" sz="2850"/>
              <a:t>keep production </a:t>
            </a:r>
            <a:r>
              <a:rPr b="1" dirty="0" lang="en-US" smtClean="0" sz="2850"/>
              <a:t>COSTS down</a:t>
            </a:r>
            <a:r>
              <a:rPr b="1" dirty="0" lang="en-US" sz="2850"/>
              <a:t>; this often results in </a:t>
            </a:r>
            <a:r>
              <a:rPr b="1" dirty="0" lang="en-US" smtClean="0" sz="2850"/>
              <a:t>SHORTAGES (not </a:t>
            </a:r>
            <a:r>
              <a:rPr b="1" dirty="0" lang="en-US" sz="2850"/>
              <a:t>enough) &amp; lower satisfaction among </a:t>
            </a:r>
            <a:r>
              <a:rPr b="1" dirty="0" lang="en-US" smtClean="0" sz="2850"/>
              <a:t>CONSUMERS</a:t>
            </a:r>
            <a:endParaRPr b="1" dirty="0" lang="en-US" sz="2850"/>
          </a:p>
          <a:p>
            <a:pPr lvl="1" marL="457200">
              <a:spcBef>
                <a:spcPts val="0"/>
              </a:spcBef>
            </a:pPr>
            <a:r>
              <a:rPr b="1" dirty="0" lang="en-US" sz="2850"/>
              <a:t>Prices are </a:t>
            </a:r>
            <a:r>
              <a:rPr b="1" dirty="0" lang="en-US" smtClean="0" sz="2850"/>
              <a:t>FAMILIAR:</a:t>
            </a:r>
            <a:endParaRPr b="1" dirty="0" lang="en-US" sz="2850"/>
          </a:p>
          <a:p>
            <a:pPr lvl="2" marL="685800">
              <a:spcBef>
                <a:spcPts val="0"/>
              </a:spcBef>
            </a:pPr>
            <a:r>
              <a:rPr b="1" dirty="0" lang="en-US" sz="2850"/>
              <a:t>We have known about prices nearly for all of our </a:t>
            </a:r>
            <a:r>
              <a:rPr b="1" dirty="0" lang="en-US" smtClean="0" sz="2850"/>
              <a:t>LIVES, &amp; </a:t>
            </a:r>
            <a:r>
              <a:rPr b="1" dirty="0" lang="en-US" sz="2850"/>
              <a:t>they are easily </a:t>
            </a:r>
            <a:r>
              <a:rPr b="1" dirty="0" lang="en-US" smtClean="0" sz="2850"/>
              <a:t>UNDERSTOOD</a:t>
            </a:r>
            <a:endParaRPr b="1" dirty="0" lang="en-US" sz="2850"/>
          </a:p>
          <a:p>
            <a:pPr lvl="2" marL="685800">
              <a:spcBef>
                <a:spcPts val="0"/>
              </a:spcBef>
            </a:pPr>
            <a:r>
              <a:rPr b="1" dirty="0" lang="en-US" sz="2850"/>
              <a:t>This allows us to make </a:t>
            </a:r>
            <a:r>
              <a:rPr b="1" dirty="0" lang="en-US" smtClean="0" sz="2850"/>
              <a:t>DECISIONS QUICKLY &amp; EFFICIENTLY</a:t>
            </a:r>
            <a:endParaRPr b="1" dirty="0" lang="en-US" sz="2850"/>
          </a:p>
          <a:p>
            <a:pPr lvl="0" marL="685800">
              <a:spcBef>
                <a:spcPts val="0"/>
              </a:spcBef>
            </a:pPr>
            <a:endParaRPr b="1" dirty="0" lang="en-US" sz="2700"/>
          </a:p>
        </p:txBody>
      </p:sp>
    </p:spTree>
    <p:extLst>
      <p:ext uri="{BB962C8B-B14F-4D97-AF65-F5344CB8AC3E}">
        <p14:creationId xmlns:p14="http://schemas.microsoft.com/office/powerpoint/2010/main" val="396841539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584945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 sz="4200">
                <a:solidFill>
                  <a:srgbClr val="FF0000"/>
                </a:solidFill>
                <a:latin typeface="+mn-lt"/>
              </a:rPr>
              <a:t>Welcome, Titans!</a:t>
            </a:r>
            <a:endParaRPr b="1" dirty="0" lang="en-US" sz="4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0" y="437882"/>
            <a:ext cx="12192000" cy="3696235"/>
          </a:xfrm>
        </p:spPr>
        <p:txBody>
          <a:bodyPr numCol="1">
            <a:normAutofit/>
          </a:bodyPr>
          <a:lstStyle/>
          <a:p>
            <a:pPr algn="l"/>
            <a:r>
              <a:rPr b="1" dirty="0" lang="en-US" sz="2900"/>
              <a:t>Always, always, ALWAYS, read and follow directions on the board.</a:t>
            </a:r>
          </a:p>
          <a:p>
            <a:pPr algn="l" indent="-514350" marL="514350">
              <a:buAutoNum type="arabicParenBoth"/>
            </a:pPr>
            <a:r>
              <a:rPr b="1" dirty="0" lang="en-US" sz="2900"/>
              <a:t>Find your </a:t>
            </a:r>
            <a:r>
              <a:rPr b="1" dirty="0" lang="en-US" sz="2900" u="sng"/>
              <a:t>EXACT</a:t>
            </a:r>
            <a:r>
              <a:rPr b="1" dirty="0" lang="en-US" sz="2900"/>
              <a:t> seat using the chart below</a:t>
            </a:r>
          </a:p>
          <a:p>
            <a:pPr algn="l" indent="-514350" marL="514350">
              <a:buAutoNum type="arabicParenBoth"/>
            </a:pPr>
            <a:r>
              <a:rPr b="1" dirty="0" lang="en-US" sz="2900">
                <a:solidFill>
                  <a:srgbClr val="FF0000"/>
                </a:solidFill>
              </a:rPr>
              <a:t>You will need: </a:t>
            </a:r>
            <a:r>
              <a:rPr b="1" dirty="0" lang="en-US" smtClean="0" sz="2900">
                <a:solidFill>
                  <a:srgbClr val="FF0000"/>
                </a:solidFill>
              </a:rPr>
              <a:t>pencil, textbook, notebook paper, &amp; 8.5 notes</a:t>
            </a:r>
          </a:p>
          <a:p>
            <a:pPr algn="l" indent="-514350" marL="514350">
              <a:buAutoNum type="arabicParenBoth"/>
            </a:pPr>
            <a:r>
              <a:rPr b="1" dirty="0" lang="en-US" smtClean="0" sz="2900" u="sng">
                <a:solidFill>
                  <a:schemeClr val="accent1">
                    <a:lumMod val="50000"/>
                  </a:schemeClr>
                </a:solidFill>
              </a:rPr>
              <a:t>TURN IN MISSING FILES ON FRONT DESK BEFORE OR AFTER NOTES</a:t>
            </a:r>
          </a:p>
          <a:p>
            <a:pPr algn="l" indent="-514350" marL="514350">
              <a:buAutoNum type="arabicParenBoth"/>
            </a:pPr>
            <a:r>
              <a:rPr b="1" dirty="0" lang="en-US" smtClean="0" sz="2900" u="sng">
                <a:solidFill>
                  <a:schemeClr val="accent1">
                    <a:lumMod val="50000"/>
                  </a:schemeClr>
                </a:solidFill>
              </a:rPr>
              <a:t>TURN IN MISSING VOCAB EXIT SLIPS (8.1, 8.2, 8.3, 8.4) ON MY DESK BEFORE OR AFTER NOTES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5383" y="4134117"/>
          <a:ext cx="11049000" cy="2705100"/>
        </p:xfrm>
        <a:graphic>
          <a:graphicData uri="http://schemas.openxmlformats.org/drawingml/2006/table">
            <a:tbl>
              <a:tblPr bandRow="1" firstRow="1">
                <a:tableStyleId>{5940675A-B579-460E-94D1-54222C63F5DA}</a:tableStyleId>
              </a:tblPr>
              <a:tblGrid>
                <a:gridCol w="1841500"/>
                <a:gridCol w="1841500"/>
                <a:gridCol w="1841500"/>
                <a:gridCol w="1841500"/>
                <a:gridCol w="1841500"/>
                <a:gridCol w="1841500"/>
              </a:tblGrid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Roop</a:t>
                      </a:r>
                      <a:endParaRPr b="1" dirty="0" lang="en-US" smtClean="0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Crew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Jones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Manor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Cantu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Sims</a:t>
                      </a:r>
                      <a:endParaRPr b="1" dirty="0" lang="en-US" sz="2400"/>
                    </a:p>
                  </a:txBody>
                  <a:tcPr/>
                </a:tc>
              </a:tr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Beltran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err="1" lang="en-US" smtClean="0" sz="2400"/>
                        <a:t>Elkovich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Kidd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Withers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Robinson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Thompson</a:t>
                      </a:r>
                      <a:endParaRPr b="1" dirty="0" lang="en-US" sz="2400"/>
                    </a:p>
                  </a:txBody>
                  <a:tcPr/>
                </a:tc>
              </a:tr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Blick</a:t>
                      </a:r>
                      <a:endParaRPr b="1" dirty="0" lang="en-US" smtClean="0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Hall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Legette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Lovato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Hockaday</a:t>
                      </a:r>
                      <a:endParaRPr b="1" dirty="0" lang="en-US" smtClean="0" sz="2400"/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err="1" lang="en-US" smtClean="0" sz="2400"/>
                        <a:t>Walston</a:t>
                      </a:r>
                      <a:endParaRPr b="1" dirty="0" lang="en-US" sz="2400"/>
                    </a:p>
                  </a:txBody>
                  <a:tcPr/>
                </a:tc>
              </a:tr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Rispinto</a:t>
                      </a:r>
                      <a:endParaRPr dirty="0" lang="en-US" smtClean="0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Hendrix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lang="en-US" smtClean="0" sz="2400"/>
                        <a:t>Paasewe</a:t>
                      </a:r>
                      <a:endParaRPr b="1" dirty="0" lang="en-US" smtClean="0" sz="2400"/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Owens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Simpson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Barkley</a:t>
                      </a:r>
                    </a:p>
                  </a:txBody>
                  <a:tcPr>
                    <a:noFill/>
                  </a:tcPr>
                </a:tc>
              </a:tr>
              <a:tr h="541020"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Mejia</a:t>
                      </a:r>
                      <a:endParaRPr b="1" dirty="0" lang="en-US" sz="24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Stanton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Lynch</a:t>
                      </a:r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Roberts</a:t>
                      </a:r>
                      <a:endParaRPr b="1" dirty="0" lang="en-US" sz="24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Roseboro</a:t>
                      </a:r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Womack</a:t>
                      </a:r>
                      <a:endParaRPr b="1" dirty="0" lang="en-US" sz="2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055620"/>
      </p:ext>
    </p:extLst>
  </p:cSld>
  <p:clrMapOvr>
    <a:masterClrMapping/>
  </p:clrMapOvr>
  <p:transition spd="slow"/>
  <p:timing>
    <p:tnLst>
      <p:par>
        <p:cTn dur="indefinite" id="1" nodeType="tmRoot" restart="never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VOCAB LOG – 8.5, 04/28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400" u="sng"/>
              <a:t>GROSS DOMESTIC PRODUCT (GDP)</a:t>
            </a:r>
            <a:r>
              <a:rPr b="1" dirty="0" lang="en-US" smtClean="0" sz="2400"/>
              <a:t>: total dollar value of all final goods/services produced in a year in a country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400" u="sng"/>
              <a:t>REAL GDP</a:t>
            </a:r>
            <a:r>
              <a:rPr b="1" dirty="0" lang="en-US" smtClean="0" sz="2400"/>
              <a:t>: GDP adjusted for inflation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400" u="sng"/>
              <a:t>BUSINESS CYCLE</a:t>
            </a:r>
            <a:r>
              <a:rPr b="1" dirty="0" lang="en-US" smtClean="0" sz="2400"/>
              <a:t>: alternating periods of growth &amp; decline that the economy goes through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400" u="sng"/>
              <a:t>RECESSION</a:t>
            </a:r>
            <a:r>
              <a:rPr b="1" dirty="0" lang="en-US" smtClean="0" sz="2400"/>
              <a:t>: six consecutive months of economic contraction (or decrease in real GDP)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400" u="sng"/>
              <a:t>DEPRESSION</a:t>
            </a:r>
            <a:r>
              <a:rPr b="1" dirty="0" lang="en-US" smtClean="0" sz="2400"/>
              <a:t>: economic state w/ high unemployment, declining incomes, &amp; business failures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400" u="sng"/>
              <a:t>PEAK</a:t>
            </a:r>
            <a:r>
              <a:rPr b="1" dirty="0" lang="en-US" smtClean="0" sz="2400"/>
              <a:t>: highest point of a business cycle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400" u="sng"/>
              <a:t>EXPANSION</a:t>
            </a:r>
            <a:r>
              <a:rPr b="1" dirty="0" lang="en-US" smtClean="0" sz="2400"/>
              <a:t>: when real GDP increases &amp; the economy grows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400" u="sng"/>
              <a:t>CONTRACTION</a:t>
            </a:r>
            <a:r>
              <a:rPr b="1" dirty="0" lang="en-US" smtClean="0" sz="2400"/>
              <a:t>: when real GDP decreases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400" u="sng"/>
              <a:t>TROUGH</a:t>
            </a:r>
            <a:r>
              <a:rPr b="1" dirty="0" lang="en-US" smtClean="0" sz="2400"/>
              <a:t>: lowest point of a business cycle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400" u="sng"/>
              <a:t>CIVILIAN LABOR FORCE</a:t>
            </a:r>
            <a:r>
              <a:rPr b="1" dirty="0" lang="en-US" smtClean="0" sz="2400"/>
              <a:t>: non-military persons 16 years old &amp; above that are working or looking for a job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400" u="sng"/>
              <a:t>UNEMPLOYMENT</a:t>
            </a:r>
            <a:r>
              <a:rPr b="1" dirty="0" lang="en-US" smtClean="0" sz="2400"/>
              <a:t>: percentage of civilian labor force that is looking for a job but does not have one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400" u="sng"/>
              <a:t>INFLATION</a:t>
            </a:r>
            <a:r>
              <a:rPr b="1" dirty="0" lang="en-US" smtClean="0" sz="2400"/>
              <a:t>: general increase in prices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400" u="sng"/>
              <a:t>CONSUMER PRICE INDEX</a:t>
            </a:r>
            <a:r>
              <a:rPr b="1" dirty="0" lang="en-US" smtClean="0" sz="2400"/>
              <a:t>: measure of inflation based on sample of prices of consumer goods</a:t>
            </a:r>
          </a:p>
        </p:txBody>
      </p:sp>
    </p:spTree>
    <p:extLst>
      <p:ext uri="{BB962C8B-B14F-4D97-AF65-F5344CB8AC3E}">
        <p14:creationId xmlns:p14="http://schemas.microsoft.com/office/powerpoint/2010/main" val="418233859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9625"/>
          </a:xfrm>
        </p:spPr>
        <p:txBody>
          <a:bodyPr numCol="1"/>
          <a:lstStyle/>
          <a:p>
            <a:r>
              <a:rPr b="1" dirty="0" lang="en-US" smtClean="0">
                <a:latin typeface="+mn-lt"/>
              </a:rPr>
              <a:t>DIRECTIONS:</a:t>
            </a:r>
            <a:endParaRPr b="1" dirty="0" lang="en-US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3424"/>
            <a:ext cx="12192000" cy="6010275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ALL BOOKS OPEN TO PAGE 708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I WILL READ ALOUD AS YOU FOLLOW ALONG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WHEN I AM FINISHED, INDIVIDUALLY OR WITH A PARTNER BESIDE YOU RE-READ AND COMPLETE THE PORTION OF NOTES DESIGNATED BY MR. K.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IF YOU HAVE TROUBLE WITH BLANKS AFTER RE-READING, PLEASE RAISE YOUR HAND &amp; </a:t>
            </a:r>
            <a:r>
              <a:rPr b="1" dirty="0" i="1" lang="en-US" smtClean="0" sz="2700" u="sng">
                <a:solidFill>
                  <a:schemeClr val="accent1">
                    <a:lumMod val="75000"/>
                  </a:schemeClr>
                </a:solidFill>
              </a:rPr>
              <a:t>CONTINUE MOVING ON TO EFFECTIVELY MANAGE YOUR TIME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WHEN TIME IS CALLED, YOU WILL </a:t>
            </a:r>
            <a:r>
              <a:rPr b="1" dirty="0" i="1" lang="en-US" smtClean="0" sz="2700" u="sng">
                <a:solidFill>
                  <a:srgbClr val="FF0000"/>
                </a:solidFill>
              </a:rPr>
              <a:t>EXACTLY TWO MINUTES TO CHECK YOUR WORK ON THE SLIDES PROVIDED</a:t>
            </a:r>
            <a:r>
              <a:rPr b="1" dirty="0" lang="en-US" smtClean="0" sz="270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i="1" lang="en-US" smtClean="0" sz="2700" u="sng">
                <a:solidFill>
                  <a:schemeClr val="accent1">
                    <a:lumMod val="75000"/>
                  </a:schemeClr>
                </a:solidFill>
              </a:rPr>
              <a:t>THESE SLIDES ARE NOT FOR YOU TO COPY BECAUSE OF INEFFECTIVE TIME MANAGEMENT.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AFTER THE TWO MINUTES IS CALLED, WE WILL MOVE ON TO THE NEXT SECTION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IF YOU MISS NOTES, PLEASE CHECK THE WEBSITE </a:t>
            </a:r>
            <a:r>
              <a:rPr b="1" dirty="0" lang="en-US" smtClean="0" sz="2700">
                <a:solidFill>
                  <a:srgbClr val="00B050"/>
                </a:solidFill>
              </a:rPr>
              <a:t>kcivecon.weebly.com</a:t>
            </a: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b="1" dirty="0" lang="en-US" smtClean="0" sz="2700" u="sng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 ASK TO BORROW A SLIDE PACKET </a:t>
            </a:r>
            <a:r>
              <a:rPr b="1" dirty="0" i="1" lang="en-US" smtClean="0" sz="2700" u="sng">
                <a:solidFill>
                  <a:schemeClr val="accent1">
                    <a:lumMod val="75000"/>
                  </a:schemeClr>
                </a:solidFill>
              </a:rPr>
              <a:t>AT THE END OF NOTES</a:t>
            </a: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b="1" dirty="0" lang="en-US" smtClean="0" sz="2700" u="sng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 BORROW NOTES FROM A FRIEND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YOU CAN COMPLETE THESE SUCCESSFULLY </a:t>
            </a:r>
            <a:r>
              <a:rPr b="1" dirty="0" i="1" lang="en-US" smtClean="0" sz="2700" u="sng">
                <a:solidFill>
                  <a:srgbClr val="FF0000"/>
                </a:solidFill>
              </a:rPr>
              <a:t>BY REMAINING ON TASK</a:t>
            </a:r>
            <a:endParaRPr b="1" dirty="0" i="1" lang="en-US" sz="27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4870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/>
          </a:blip>
          <a:srcRect/>
          <a:stretch>
            <a:fillRect b="-17000"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096"/>
            <a:ext cx="12192000" cy="1638555"/>
          </a:xfrm>
        </p:spPr>
        <p:txBody>
          <a:bodyPr anchor="t" numCol="1">
            <a:normAutofit/>
          </a:bodyPr>
          <a:lstStyle/>
          <a:p>
            <a:pPr algn="l"/>
            <a:r>
              <a:rPr b="1" dirty="0" lang="en-US" smtClean="0" sz="4500">
                <a:solidFill>
                  <a:srgbClr val="FF0000"/>
                </a:solidFill>
                <a:latin typeface="+mn-lt"/>
              </a:rPr>
              <a:t>CIVICS &amp; ECONOMICS</a:t>
            </a:r>
            <a:br>
              <a:rPr b="1" dirty="0" lang="en-US" smtClean="0" sz="4500">
                <a:solidFill>
                  <a:srgbClr val="FF0000"/>
                </a:solidFill>
                <a:latin typeface="+mn-lt"/>
              </a:rPr>
            </a:br>
            <a:r>
              <a:rPr b="1" dirty="0" lang="en-US" smtClean="0" sz="4500">
                <a:solidFill>
                  <a:srgbClr val="FF0000"/>
                </a:solidFill>
                <a:latin typeface="+mn-lt"/>
              </a:rPr>
              <a:t>UNIT #8: FOUNDATIONS OF ECONOMICS (PART II)</a:t>
            </a:r>
            <a:endParaRPr b="1" dirty="0" lang="en-US" sz="45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0" y="1238865"/>
            <a:ext cx="12192000" cy="1659194"/>
          </a:xfrm>
          <a:blipFill rotWithShape="1">
            <a:blip r:embed="rId3">
              <a:alphaModFix amt="0"/>
            </a:blip>
            <a:srcRect/>
            <a:tile algn="tl" flip="none" sx="100000" sy="100000" tx="0" ty="0"/>
          </a:blipFill>
        </p:spPr>
        <p:txBody>
          <a:bodyPr numCol="1">
            <a:normAutofit fontScale="92500" lnSpcReduction="10000"/>
          </a:bodyPr>
          <a:lstStyle/>
          <a:p>
            <a:pPr algn="l"/>
            <a:r>
              <a:rPr b="1" dirty="0" lang="en-US" smtClean="0" sz="3600">
                <a:solidFill>
                  <a:srgbClr val="0070C0"/>
                </a:solidFill>
              </a:rPr>
              <a:t>QUOTE OF THE DAY!</a:t>
            </a:r>
          </a:p>
          <a:p>
            <a:pPr algn="l" indent="-463550" marL="463550"/>
            <a:r>
              <a:rPr b="1" dirty="0" lang="en-US" smtClean="0" sz="3600">
                <a:solidFill>
                  <a:srgbClr val="00B050"/>
                </a:solidFill>
              </a:rPr>
              <a:t>“The roots of education are bitter, but the fruit is sweet” </a:t>
            </a:r>
          </a:p>
          <a:p>
            <a:pPr algn="l" indent="-463550" marL="463550"/>
            <a:r>
              <a:rPr b="1" dirty="0" lang="en-US" sz="3600">
                <a:solidFill>
                  <a:srgbClr val="00B050"/>
                </a:solidFill>
              </a:rPr>
              <a:t>	</a:t>
            </a:r>
            <a:r>
              <a:rPr b="1" dirty="0" lang="en-US" smtClean="0" sz="3600">
                <a:solidFill>
                  <a:srgbClr val="00B050"/>
                </a:solidFill>
              </a:rPr>
              <a:t>– Aristotle</a:t>
            </a:r>
            <a:endParaRPr b="1" dirty="0" lang="en-US" sz="36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8045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9625"/>
          </a:xfrm>
        </p:spPr>
        <p:txBody>
          <a:bodyPr numCol="1"/>
          <a:lstStyle/>
          <a:p>
            <a:r>
              <a:rPr b="1" dirty="0" lang="en-US" smtClean="0">
                <a:latin typeface="+mn-lt"/>
              </a:rPr>
              <a:t>DIRECTIONS:</a:t>
            </a:r>
            <a:endParaRPr b="1" dirty="0" lang="en-US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3424"/>
            <a:ext cx="12192000" cy="6010275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ALL BOOKS OPEN TO PAGE 708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I WILL READ ALOUD AS YOU FOLLOW ALONG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WHEN I AM FINISHED, INDIVIDUALLY OR WITH A PARTNER BESIDE YOU RE-READ AND COMPLETE THE PORTION OF NOTES DESIGNATED BY MR. K.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IF YOU HAVE TROUBLE WITH BLANKS AFTER RE-READING, PLEASE RAISE YOUR HAND &amp; </a:t>
            </a:r>
            <a:r>
              <a:rPr b="1" dirty="0" i="1" lang="en-US" smtClean="0" sz="2700" u="sng">
                <a:solidFill>
                  <a:schemeClr val="accent1">
                    <a:lumMod val="75000"/>
                  </a:schemeClr>
                </a:solidFill>
              </a:rPr>
              <a:t>CONTINUE MOVING ON TO EFFECTIVELY MANAGE YOUR TIME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WHEN TIME IS CALLED, YOU WILL </a:t>
            </a:r>
            <a:r>
              <a:rPr b="1" dirty="0" i="1" lang="en-US" smtClean="0" sz="2700" u="sng">
                <a:solidFill>
                  <a:srgbClr val="FF0000"/>
                </a:solidFill>
              </a:rPr>
              <a:t>EXACTLY TWO MINUTES TO CHECK YOUR WORK ON THE SLIDES PROVIDED</a:t>
            </a:r>
            <a:r>
              <a:rPr b="1" dirty="0" lang="en-US" smtClean="0" sz="270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i="1" lang="en-US" smtClean="0" sz="2700" u="sng">
                <a:solidFill>
                  <a:schemeClr val="accent1">
                    <a:lumMod val="75000"/>
                  </a:schemeClr>
                </a:solidFill>
              </a:rPr>
              <a:t>THESE SLIDES ARE NOT FOR YOU TO COPY BECAUSE OF INEFFECTIVE TIME MANAGEMENT.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AFTER THE TWO MINUTES IS CALLED, WE WILL MOVE ON TO THE NEXT SECTION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IF YOU MISS NOTES, PLEASE CHECK THE WEBSITE </a:t>
            </a:r>
            <a:r>
              <a:rPr b="1" dirty="0" lang="en-US" smtClean="0" sz="2700">
                <a:solidFill>
                  <a:srgbClr val="00B050"/>
                </a:solidFill>
              </a:rPr>
              <a:t>kcivecon.weebly.com</a:t>
            </a: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b="1" dirty="0" lang="en-US" smtClean="0" sz="2700" u="sng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 ASK TO BORROW A SLIDE PACKET </a:t>
            </a:r>
            <a:r>
              <a:rPr b="1" dirty="0" i="1" lang="en-US" smtClean="0" sz="2700" u="sng">
                <a:solidFill>
                  <a:schemeClr val="accent1">
                    <a:lumMod val="75000"/>
                  </a:schemeClr>
                </a:solidFill>
              </a:rPr>
              <a:t>AT THE END OF NOTES</a:t>
            </a: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b="1" dirty="0" lang="en-US" smtClean="0" sz="2700" u="sng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 BORROW NOTES FROM A FRIEND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YOU CAN COMPLETE THESE SUCCESSFULLY </a:t>
            </a:r>
            <a:r>
              <a:rPr b="1" dirty="0" i="1" lang="en-US" smtClean="0" sz="2700" u="sng">
                <a:solidFill>
                  <a:srgbClr val="FF0000"/>
                </a:solidFill>
              </a:rPr>
              <a:t>BY REMAINING ON TASK</a:t>
            </a:r>
            <a:endParaRPr b="1" dirty="0" i="1" lang="en-US" sz="27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0735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8.5 – MEASURING GROWTH (p. 638)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z="2400"/>
              <a:t>The </a:t>
            </a:r>
            <a:r>
              <a:rPr b="1" dirty="0" lang="en-US" smtClean="0" sz="2400"/>
              <a:t>REAL GROSS DOMESTIC PRODUCT is </a:t>
            </a:r>
            <a:r>
              <a:rPr b="1" dirty="0" lang="en-US" sz="2400"/>
              <a:t>the most </a:t>
            </a:r>
            <a:r>
              <a:rPr b="1" dirty="0" lang="en-US" smtClean="0" sz="2400"/>
              <a:t>ACCURATE MEASURE of </a:t>
            </a:r>
            <a:r>
              <a:rPr b="1" dirty="0" lang="en-US" sz="2400"/>
              <a:t>an economy’s </a:t>
            </a:r>
            <a:r>
              <a:rPr b="1" dirty="0" lang="en-US" smtClean="0" sz="2400"/>
              <a:t>PERFORMANCE.</a:t>
            </a:r>
            <a:endParaRPr b="1" dirty="0" lang="en-US" sz="2400"/>
          </a:p>
          <a:p>
            <a:pPr lvl="0">
              <a:spcBef>
                <a:spcPts val="0"/>
              </a:spcBef>
            </a:pPr>
            <a:r>
              <a:rPr b="1" dirty="0" lang="en-US" sz="2400"/>
              <a:t>Sometimes the economy </a:t>
            </a:r>
            <a:r>
              <a:rPr b="1" dirty="0" lang="en-US" smtClean="0" sz="2400"/>
              <a:t>GROWS, </a:t>
            </a:r>
            <a:r>
              <a:rPr b="1" dirty="0" lang="en-US" sz="2400"/>
              <a:t>and sometimes it </a:t>
            </a:r>
            <a:r>
              <a:rPr b="1" dirty="0" lang="en-US" smtClean="0" sz="2400"/>
              <a:t>FALTERS </a:t>
            </a:r>
            <a:r>
              <a:rPr b="1" dirty="0" lang="en-US" sz="2400"/>
              <a:t>(or contracts).</a:t>
            </a:r>
          </a:p>
          <a:p>
            <a:pPr lvl="0">
              <a:spcBef>
                <a:spcPts val="0"/>
              </a:spcBef>
            </a:pPr>
            <a:r>
              <a:rPr b="1" dirty="0" lang="en-US" sz="2400"/>
              <a:t>Economic growth is usually </a:t>
            </a:r>
            <a:r>
              <a:rPr b="1" dirty="0" lang="en-US" smtClean="0" sz="2400"/>
              <a:t>BENEFITICAL to EVERYONE:</a:t>
            </a:r>
            <a:endParaRPr b="1" dirty="0" lang="en-US" sz="2400"/>
          </a:p>
          <a:p>
            <a:pPr lvl="1">
              <a:spcBef>
                <a:spcPts val="0"/>
              </a:spcBef>
            </a:pPr>
            <a:r>
              <a:rPr b="1" dirty="0" lang="en-US"/>
              <a:t>It usually means that businesses are </a:t>
            </a:r>
            <a:r>
              <a:rPr b="1" dirty="0" lang="en-US" smtClean="0"/>
              <a:t>PRODUCING more </a:t>
            </a:r>
            <a:r>
              <a:rPr b="1" dirty="0" lang="en-US"/>
              <a:t>goods/services, meaning they have to </a:t>
            </a:r>
            <a:r>
              <a:rPr b="1" dirty="0" lang="en-US" smtClean="0"/>
              <a:t>HIRE more WORKERS</a:t>
            </a:r>
            <a:endParaRPr b="1" dirty="0" lang="en-US"/>
          </a:p>
          <a:p>
            <a:pPr lvl="1">
              <a:spcBef>
                <a:spcPts val="0"/>
              </a:spcBef>
            </a:pPr>
            <a:r>
              <a:rPr b="1" dirty="0" lang="en-US"/>
              <a:t>When these new workers are hired, they have more </a:t>
            </a:r>
            <a:r>
              <a:rPr b="1" dirty="0" lang="en-US" smtClean="0"/>
              <a:t>MONEY (income</a:t>
            </a:r>
            <a:r>
              <a:rPr b="1" dirty="0" lang="en-US"/>
              <a:t>) &amp; </a:t>
            </a:r>
            <a:r>
              <a:rPr b="1" dirty="0" lang="en-US" smtClean="0"/>
              <a:t>BUY MORE, </a:t>
            </a:r>
            <a:r>
              <a:rPr b="1" dirty="0" lang="en-US"/>
              <a:t>meaning </a:t>
            </a:r>
            <a:r>
              <a:rPr b="1" dirty="0" lang="en-US" smtClean="0"/>
              <a:t>increased </a:t>
            </a:r>
            <a:r>
              <a:rPr b="1" dirty="0" lang="en-US"/>
              <a:t>consumer </a:t>
            </a:r>
            <a:r>
              <a:rPr b="1" dirty="0" lang="en-US" smtClean="0"/>
              <a:t>DEMAND &amp; </a:t>
            </a:r>
            <a:r>
              <a:rPr b="1" dirty="0" lang="en-US"/>
              <a:t>increased </a:t>
            </a:r>
            <a:r>
              <a:rPr b="1" dirty="0" lang="en-US" smtClean="0"/>
              <a:t>PRODUCTION among suppliers</a:t>
            </a:r>
            <a:endParaRPr b="1" dirty="0" lang="en-US"/>
          </a:p>
          <a:p>
            <a:pPr lvl="0">
              <a:spcBef>
                <a:spcPts val="0"/>
              </a:spcBef>
            </a:pPr>
            <a:r>
              <a:rPr b="1" dirty="0" lang="en-US" smtClean="0" sz="2400"/>
              <a:t>GROSS DEOMESTIC PRODUCT (GDP) </a:t>
            </a:r>
            <a:r>
              <a:rPr b="1" dirty="0" lang="en-US" sz="2400"/>
              <a:t>is a </a:t>
            </a:r>
            <a:r>
              <a:rPr b="1" dirty="0" lang="en-US" smtClean="0" sz="2400"/>
              <a:t>MEASURE of </a:t>
            </a:r>
            <a:r>
              <a:rPr b="1" dirty="0" lang="en-US" sz="2400"/>
              <a:t>the economy’s </a:t>
            </a:r>
            <a:r>
              <a:rPr b="1" dirty="0" lang="en-US" smtClean="0" sz="2400"/>
              <a:t>OUTPUT; </a:t>
            </a:r>
            <a:r>
              <a:rPr b="1" dirty="0" lang="en-US" sz="2400"/>
              <a:t>it is the </a:t>
            </a:r>
            <a:r>
              <a:rPr b="1" dirty="0" lang="en-US" smtClean="0" sz="2400"/>
              <a:t>DOLLAR VALUE of </a:t>
            </a:r>
            <a:r>
              <a:rPr b="1" dirty="0" lang="en-US" sz="2400"/>
              <a:t>all final goods/services </a:t>
            </a:r>
            <a:r>
              <a:rPr b="1" dirty="0" lang="en-US" smtClean="0" sz="2400"/>
              <a:t>PRODUCED in </a:t>
            </a:r>
            <a:r>
              <a:rPr b="1" dirty="0" lang="en-US" sz="2400"/>
              <a:t>a </a:t>
            </a:r>
            <a:r>
              <a:rPr b="1" dirty="0" lang="en-US" smtClean="0" sz="2400"/>
              <a:t>COUNTRY in </a:t>
            </a:r>
            <a:r>
              <a:rPr b="1" dirty="0" lang="en-US" sz="2400"/>
              <a:t>a </a:t>
            </a:r>
            <a:r>
              <a:rPr b="1" dirty="0" lang="en-US" smtClean="0" sz="2400"/>
              <a:t>YEAR</a:t>
            </a:r>
            <a:endParaRPr b="1" dirty="0" lang="en-US" sz="2400"/>
          </a:p>
          <a:p>
            <a:pPr lvl="0">
              <a:spcBef>
                <a:spcPts val="0"/>
              </a:spcBef>
            </a:pPr>
            <a:r>
              <a:rPr b="1" dirty="0" lang="en-US" sz="2400"/>
              <a:t>Real GDP:</a:t>
            </a:r>
          </a:p>
          <a:p>
            <a:pPr lvl="1">
              <a:spcBef>
                <a:spcPts val="0"/>
              </a:spcBef>
            </a:pPr>
            <a:r>
              <a:rPr b="1" dirty="0" lang="en-US"/>
              <a:t>Even if a country produces the </a:t>
            </a:r>
            <a:r>
              <a:rPr b="1" dirty="0" lang="en-US" smtClean="0"/>
              <a:t>SAME AMOUNT of </a:t>
            </a:r>
            <a:r>
              <a:rPr b="1" dirty="0" lang="en-US"/>
              <a:t>goods/services from one year to the </a:t>
            </a:r>
            <a:r>
              <a:rPr b="1" dirty="0" lang="en-US" smtClean="0"/>
              <a:t>NEXT, </a:t>
            </a:r>
            <a:r>
              <a:rPr b="1" dirty="0" lang="en-US"/>
              <a:t>the GDP could go up simply because </a:t>
            </a:r>
            <a:r>
              <a:rPr b="1" dirty="0" lang="en-US" smtClean="0"/>
              <a:t>PRICE INCREASES</a:t>
            </a:r>
            <a:endParaRPr b="1" dirty="0" lang="en-US"/>
          </a:p>
          <a:p>
            <a:pPr lvl="1">
              <a:spcBef>
                <a:spcPts val="0"/>
              </a:spcBef>
            </a:pPr>
            <a:r>
              <a:rPr b="1" dirty="0" lang="en-US"/>
              <a:t>That would make it </a:t>
            </a:r>
            <a:r>
              <a:rPr b="1" dirty="0" lang="en-US" smtClean="0"/>
              <a:t>SEEM that economy </a:t>
            </a:r>
            <a:r>
              <a:rPr b="1" dirty="0" lang="en-US"/>
              <a:t>was </a:t>
            </a:r>
            <a:r>
              <a:rPr b="1" dirty="0" lang="en-US" smtClean="0"/>
              <a:t>GROWING, even </a:t>
            </a:r>
            <a:r>
              <a:rPr b="1" dirty="0" lang="en-US"/>
              <a:t>though it really </a:t>
            </a:r>
            <a:r>
              <a:rPr b="1" dirty="0" lang="en-US" smtClean="0"/>
              <a:t>WAS NOT</a:t>
            </a:r>
            <a:endParaRPr b="1" dirty="0" lang="en-US"/>
          </a:p>
          <a:p>
            <a:pPr lvl="1">
              <a:spcBef>
                <a:spcPts val="0"/>
              </a:spcBef>
            </a:pPr>
            <a:r>
              <a:rPr b="1" dirty="0" lang="en-US"/>
              <a:t>To avoid being misled, economists use </a:t>
            </a:r>
            <a:r>
              <a:rPr b="1" dirty="0" lang="en-US" smtClean="0"/>
              <a:t>REAL GDP instead</a:t>
            </a:r>
            <a:endParaRPr b="1" dirty="0" lang="en-US"/>
          </a:p>
          <a:p>
            <a:pPr lvl="1">
              <a:spcBef>
                <a:spcPts val="0"/>
              </a:spcBef>
            </a:pPr>
            <a:r>
              <a:rPr b="1" dirty="0" lang="en-US"/>
              <a:t>Real GDP shows an economy’s </a:t>
            </a:r>
            <a:r>
              <a:rPr b="1" dirty="0" lang="en-US" smtClean="0"/>
              <a:t>PRODUCTION after </a:t>
            </a:r>
            <a:r>
              <a:rPr b="1" dirty="0" lang="en-US"/>
              <a:t>the </a:t>
            </a:r>
            <a:r>
              <a:rPr b="1" dirty="0" lang="en-US" smtClean="0"/>
              <a:t>DISTORTION of PRICE INCREASES have </a:t>
            </a:r>
            <a:r>
              <a:rPr b="1" dirty="0" lang="en-US"/>
              <a:t>been </a:t>
            </a:r>
            <a:r>
              <a:rPr b="1" dirty="0" lang="en-US" smtClean="0"/>
              <a:t>REMOVED [Real </a:t>
            </a:r>
            <a:r>
              <a:rPr b="1" dirty="0" lang="en-US"/>
              <a:t>GDP = GDP / (1 + Inflation rate in decimal form)]</a:t>
            </a:r>
          </a:p>
          <a:p>
            <a:pPr lvl="1">
              <a:spcBef>
                <a:spcPts val="0"/>
              </a:spcBef>
            </a:pPr>
            <a:r>
              <a:rPr b="1" dirty="0" lang="en-US"/>
              <a:t>Real GDP </a:t>
            </a:r>
            <a:r>
              <a:rPr b="1" dirty="0" lang="en-US" smtClean="0"/>
              <a:t>ELIMINATES the FALSE IMPRESSION </a:t>
            </a:r>
            <a:r>
              <a:rPr b="1" dirty="0" lang="en-US"/>
              <a:t>that </a:t>
            </a:r>
            <a:r>
              <a:rPr b="1" dirty="0" lang="en-US" smtClean="0"/>
              <a:t>OUTPUT </a:t>
            </a:r>
            <a:r>
              <a:rPr b="1" dirty="0" lang="en-US"/>
              <a:t>has gone </a:t>
            </a:r>
            <a:r>
              <a:rPr b="1" dirty="0" lang="en-US" smtClean="0"/>
              <a:t>UP </a:t>
            </a:r>
            <a:r>
              <a:rPr b="1" dirty="0" lang="en-US"/>
              <a:t>when only </a:t>
            </a:r>
            <a:r>
              <a:rPr b="1" dirty="0" lang="en-US" smtClean="0"/>
              <a:t>PRICES </a:t>
            </a:r>
            <a:r>
              <a:rPr b="1" dirty="0" lang="en-US"/>
              <a:t>have gone </a:t>
            </a:r>
            <a:r>
              <a:rPr b="1" dirty="0" lang="en-US" smtClean="0"/>
              <a:t>UP (INFLATION)</a:t>
            </a:r>
            <a:endParaRPr b="1" dirty="0" lang="en-US"/>
          </a:p>
        </p:txBody>
      </p:sp>
    </p:spTree>
    <p:extLst>
      <p:ext uri="{BB962C8B-B14F-4D97-AF65-F5344CB8AC3E}">
        <p14:creationId xmlns:p14="http://schemas.microsoft.com/office/powerpoint/2010/main" val="107956566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8.5 – MEASURING GROWTH (p. 638)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02069"/>
            <a:ext cx="12289971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mtClean="0" sz="2400"/>
              <a:t>Business </a:t>
            </a:r>
            <a:r>
              <a:rPr b="1" dirty="0" lang="en-US" sz="2400"/>
              <a:t>cycle:</a:t>
            </a:r>
          </a:p>
          <a:p>
            <a:pPr lvl="1" marL="457200">
              <a:spcBef>
                <a:spcPts val="0"/>
              </a:spcBef>
            </a:pPr>
            <a:r>
              <a:rPr b="1" dirty="0" lang="en-US"/>
              <a:t>The economy tends to </a:t>
            </a:r>
            <a:r>
              <a:rPr b="1" dirty="0" lang="en-US" smtClean="0"/>
              <a:t>GROW OVER TIME, </a:t>
            </a:r>
            <a:r>
              <a:rPr b="1" dirty="0" lang="en-US"/>
              <a:t>but not at a </a:t>
            </a:r>
            <a:r>
              <a:rPr b="1" dirty="0" lang="en-US" smtClean="0"/>
              <a:t>CONSTANT RATE</a:t>
            </a:r>
            <a:endParaRPr b="1" dirty="0" lang="en-US"/>
          </a:p>
          <a:p>
            <a:pPr lvl="1" marL="457200">
              <a:spcBef>
                <a:spcPts val="0"/>
              </a:spcBef>
            </a:pPr>
            <a:r>
              <a:rPr b="1" dirty="0" lang="en-US"/>
              <a:t>Instead, it goes through </a:t>
            </a:r>
            <a:r>
              <a:rPr b="1" dirty="0" lang="en-US" smtClean="0"/>
              <a:t>ALTERNATING INTERVALS (or </a:t>
            </a:r>
            <a:r>
              <a:rPr b="1" dirty="0" lang="en-US"/>
              <a:t>periods) of </a:t>
            </a:r>
            <a:r>
              <a:rPr b="1" dirty="0" lang="en-US" smtClean="0"/>
              <a:t>GROWTH &amp; DECLINE</a:t>
            </a:r>
            <a:endParaRPr b="1" dirty="0" lang="en-US"/>
          </a:p>
          <a:p>
            <a:pPr lvl="1" marL="457200">
              <a:spcBef>
                <a:spcPts val="0"/>
              </a:spcBef>
            </a:pPr>
            <a:r>
              <a:rPr b="1" dirty="0" lang="en-US"/>
              <a:t>These alternating intervals of growth &amp; decline are referred to as the </a:t>
            </a:r>
            <a:r>
              <a:rPr b="1" dirty="0" lang="en-US" smtClean="0"/>
              <a:t>BUSINESS CYCLE:</a:t>
            </a:r>
            <a:endParaRPr b="1" dirty="0" lang="en-US"/>
          </a:p>
          <a:p>
            <a:pPr lvl="2" marL="685800">
              <a:spcBef>
                <a:spcPts val="0"/>
              </a:spcBef>
            </a:pPr>
            <a:r>
              <a:rPr b="1" dirty="0" lang="en-US" smtClean="0" sz="2400"/>
              <a:t>EXPANSIONS leading </a:t>
            </a:r>
            <a:r>
              <a:rPr b="1" dirty="0" lang="en-US" sz="2400"/>
              <a:t>to an economic </a:t>
            </a:r>
            <a:r>
              <a:rPr b="1" dirty="0" lang="en-US" smtClean="0" sz="2400"/>
              <a:t>PEAK:</a:t>
            </a:r>
            <a:endParaRPr b="1" dirty="0" lang="en-US" sz="2400"/>
          </a:p>
          <a:p>
            <a:pPr lvl="3" marL="914400">
              <a:spcBef>
                <a:spcPts val="0"/>
              </a:spcBef>
            </a:pPr>
            <a:r>
              <a:rPr b="1" dirty="0" lang="en-US" sz="2400"/>
              <a:t>New </a:t>
            </a:r>
            <a:r>
              <a:rPr b="1" dirty="0" lang="en-US" smtClean="0" sz="2400"/>
              <a:t>BUSINESSES OPEN</a:t>
            </a:r>
            <a:endParaRPr b="1" dirty="0" lang="en-US" sz="2400"/>
          </a:p>
          <a:p>
            <a:pPr lvl="3" marL="914400">
              <a:spcBef>
                <a:spcPts val="0"/>
              </a:spcBef>
            </a:pPr>
            <a:r>
              <a:rPr b="1" dirty="0" lang="en-US" sz="2400"/>
              <a:t>Factories are </a:t>
            </a:r>
            <a:r>
              <a:rPr b="1" dirty="0" lang="en-US" smtClean="0" sz="2400"/>
              <a:t>PRODUCING at FULL CAPACITY</a:t>
            </a:r>
            <a:endParaRPr b="1" dirty="0" lang="en-US" sz="2400"/>
          </a:p>
          <a:p>
            <a:pPr lvl="3" marL="914400">
              <a:spcBef>
                <a:spcPts val="0"/>
              </a:spcBef>
            </a:pPr>
            <a:r>
              <a:rPr b="1" dirty="0" lang="en-US" sz="2400"/>
              <a:t>Most </a:t>
            </a:r>
            <a:r>
              <a:rPr b="1" dirty="0" err="1" lang="en-US" smtClean="0" sz="2400"/>
              <a:t>ppl</a:t>
            </a:r>
            <a:r>
              <a:rPr b="1" dirty="0" lang="en-US" smtClean="0" sz="2400"/>
              <a:t> </a:t>
            </a:r>
            <a:r>
              <a:rPr b="1" dirty="0" lang="en-US" sz="2400"/>
              <a:t>can find </a:t>
            </a:r>
            <a:r>
              <a:rPr b="1" dirty="0" lang="en-US" smtClean="0" sz="2400"/>
              <a:t>WORK (FULL EMPLOYMENT), </a:t>
            </a:r>
            <a:r>
              <a:rPr b="1" dirty="0" lang="en-US" sz="2400"/>
              <a:t>so unemployment is (</a:t>
            </a:r>
            <a:r>
              <a:rPr b="1" dirty="0" lang="en-US" smtClean="0" sz="2400">
                <a:solidFill>
                  <a:srgbClr val="FF0000"/>
                </a:solidFill>
              </a:rPr>
              <a:t>low</a:t>
            </a:r>
            <a:r>
              <a:rPr b="1" dirty="0" lang="en-US" smtClean="0" sz="2400"/>
              <a:t>/high</a:t>
            </a:r>
            <a:r>
              <a:rPr b="1" dirty="0" lang="en-US" sz="2400"/>
              <a:t>)</a:t>
            </a:r>
          </a:p>
          <a:p>
            <a:pPr lvl="3" marL="914400">
              <a:spcBef>
                <a:spcPts val="0"/>
              </a:spcBef>
            </a:pPr>
            <a:r>
              <a:rPr b="1" dirty="0" lang="en-US" sz="2400"/>
              <a:t>Real GDP is (</a:t>
            </a:r>
            <a:r>
              <a:rPr b="1" dirty="0" lang="en-US" sz="2400">
                <a:solidFill>
                  <a:srgbClr val="FF0000"/>
                </a:solidFill>
              </a:rPr>
              <a:t>increasing</a:t>
            </a:r>
            <a:r>
              <a:rPr b="1" dirty="0" lang="en-US" sz="2400"/>
              <a:t> / decreasing)</a:t>
            </a:r>
          </a:p>
          <a:p>
            <a:pPr lvl="3" marL="914400">
              <a:spcBef>
                <a:spcPts val="0"/>
              </a:spcBef>
            </a:pPr>
            <a:r>
              <a:rPr b="1" dirty="0" lang="en-US" sz="2400"/>
              <a:t>Workers’ incomes are (</a:t>
            </a:r>
            <a:r>
              <a:rPr b="1" dirty="0" lang="en-US" sz="2400">
                <a:solidFill>
                  <a:srgbClr val="FF0000"/>
                </a:solidFill>
              </a:rPr>
              <a:t>increasing</a:t>
            </a:r>
            <a:r>
              <a:rPr b="1" dirty="0" lang="en-US" sz="2400"/>
              <a:t> / decreasing)</a:t>
            </a:r>
          </a:p>
          <a:p>
            <a:pPr lvl="3" marL="914400">
              <a:spcBef>
                <a:spcPts val="0"/>
              </a:spcBef>
            </a:pPr>
            <a:r>
              <a:rPr b="1" dirty="0" lang="en-US" sz="2400"/>
              <a:t>Consumer demand is (</a:t>
            </a:r>
            <a:r>
              <a:rPr b="1" dirty="0" lang="en-US" sz="2400">
                <a:solidFill>
                  <a:srgbClr val="FF0000"/>
                </a:solidFill>
              </a:rPr>
              <a:t>increasing</a:t>
            </a:r>
            <a:r>
              <a:rPr b="1" dirty="0" lang="en-US" sz="2400"/>
              <a:t> / decreasing)</a:t>
            </a:r>
          </a:p>
          <a:p>
            <a:pPr lvl="2" marL="685800">
              <a:spcBef>
                <a:spcPts val="0"/>
              </a:spcBef>
            </a:pPr>
            <a:r>
              <a:rPr b="1" dirty="0" lang="en-US" sz="2400"/>
              <a:t>Eventually, </a:t>
            </a:r>
            <a:r>
              <a:rPr b="1" dirty="0" lang="en-US" smtClean="0" sz="2400"/>
              <a:t>economy </a:t>
            </a:r>
            <a:r>
              <a:rPr b="1" dirty="0" lang="en-US" sz="2400"/>
              <a:t>will begin a </a:t>
            </a:r>
            <a:r>
              <a:rPr b="1" dirty="0" lang="en-US" smtClean="0" sz="2400"/>
              <a:t>CONTRACTION, </a:t>
            </a:r>
            <a:r>
              <a:rPr b="1" dirty="0" lang="en-US" sz="2400"/>
              <a:t>leading to </a:t>
            </a:r>
            <a:r>
              <a:rPr b="1" dirty="0" lang="en-US" smtClean="0" sz="2400"/>
              <a:t>low </a:t>
            </a:r>
            <a:r>
              <a:rPr b="1" dirty="0" lang="en-US" sz="2400"/>
              <a:t>point called a </a:t>
            </a:r>
            <a:r>
              <a:rPr b="1" dirty="0" lang="en-US" smtClean="0" sz="2400"/>
              <a:t>TROUGH:</a:t>
            </a:r>
            <a:endParaRPr b="1" dirty="0" lang="en-US" sz="2400"/>
          </a:p>
          <a:p>
            <a:pPr lvl="3" marL="914400">
              <a:spcBef>
                <a:spcPts val="0"/>
              </a:spcBef>
            </a:pPr>
            <a:r>
              <a:rPr b="1" dirty="0" lang="en-US" sz="2400"/>
              <a:t>Businesses may </a:t>
            </a:r>
            <a:r>
              <a:rPr b="1" dirty="0" lang="en-US" smtClean="0" sz="2400"/>
              <a:t>FAIL or </a:t>
            </a:r>
            <a:r>
              <a:rPr b="1" dirty="0" lang="en-US" sz="2400"/>
              <a:t>scale back operations</a:t>
            </a:r>
          </a:p>
          <a:p>
            <a:pPr lvl="3" marL="914400">
              <a:spcBef>
                <a:spcPts val="0"/>
              </a:spcBef>
            </a:pPr>
            <a:r>
              <a:rPr b="1" dirty="0" lang="en-US" sz="2400"/>
              <a:t>Factories are not </a:t>
            </a:r>
            <a:r>
              <a:rPr b="1" dirty="0" lang="en-US" smtClean="0" sz="2400"/>
              <a:t>PRODUCING at FULL CAPACITY</a:t>
            </a:r>
            <a:endParaRPr b="1" dirty="0" lang="en-US" sz="2400"/>
          </a:p>
          <a:p>
            <a:pPr lvl="3" marL="914400">
              <a:spcBef>
                <a:spcPts val="0"/>
              </a:spcBef>
            </a:pPr>
            <a:r>
              <a:rPr b="1" dirty="0" lang="en-US" sz="2400"/>
              <a:t>Workers are </a:t>
            </a:r>
            <a:r>
              <a:rPr b="1" dirty="0" lang="en-US" smtClean="0" sz="2400"/>
              <a:t>LAID OFF or </a:t>
            </a:r>
            <a:r>
              <a:rPr b="1" dirty="0" lang="en-US" sz="2400"/>
              <a:t>their </a:t>
            </a:r>
            <a:r>
              <a:rPr b="1" dirty="0" lang="en-US" smtClean="0" sz="2400"/>
              <a:t>HOURS </a:t>
            </a:r>
            <a:r>
              <a:rPr b="1" dirty="0" lang="en-US" sz="2400"/>
              <a:t>at work are cut back, so unemployment (decreases / </a:t>
            </a:r>
            <a:r>
              <a:rPr b="1" dirty="0" lang="en-US" sz="2400">
                <a:solidFill>
                  <a:srgbClr val="FF0000"/>
                </a:solidFill>
              </a:rPr>
              <a:t>increases</a:t>
            </a:r>
            <a:r>
              <a:rPr b="1" dirty="0" lang="en-US" sz="2400"/>
              <a:t>)</a:t>
            </a:r>
          </a:p>
          <a:p>
            <a:pPr lvl="3" marL="914400">
              <a:spcBef>
                <a:spcPts val="0"/>
              </a:spcBef>
            </a:pPr>
            <a:r>
              <a:rPr b="1" dirty="0" lang="en-US" sz="2400"/>
              <a:t>Real GDP is (increasing / </a:t>
            </a:r>
            <a:r>
              <a:rPr b="1" dirty="0" lang="en-US" sz="2400">
                <a:solidFill>
                  <a:srgbClr val="FF0000"/>
                </a:solidFill>
              </a:rPr>
              <a:t>decreasing</a:t>
            </a:r>
            <a:r>
              <a:rPr b="1" dirty="0" lang="en-US" sz="2400"/>
              <a:t>)</a:t>
            </a:r>
          </a:p>
          <a:p>
            <a:pPr lvl="3" marL="914400">
              <a:spcBef>
                <a:spcPts val="0"/>
              </a:spcBef>
            </a:pPr>
            <a:r>
              <a:rPr b="1" dirty="0" lang="en-US" sz="2400"/>
              <a:t>Workers’ incomes are (increasing / </a:t>
            </a:r>
            <a:r>
              <a:rPr b="1" dirty="0" lang="en-US" sz="2400">
                <a:solidFill>
                  <a:srgbClr val="FF0000"/>
                </a:solidFill>
              </a:rPr>
              <a:t>decreasing</a:t>
            </a:r>
            <a:r>
              <a:rPr b="1" dirty="0" lang="en-US" sz="2400"/>
              <a:t>)</a:t>
            </a:r>
          </a:p>
          <a:p>
            <a:pPr lvl="3" marL="914400">
              <a:spcBef>
                <a:spcPts val="0"/>
              </a:spcBef>
            </a:pPr>
            <a:r>
              <a:rPr b="1" dirty="0" lang="en-US" sz="2400"/>
              <a:t>Consumer demand </a:t>
            </a:r>
            <a:r>
              <a:rPr b="1" dirty="0" lang="en-US" smtClean="0" sz="2400"/>
              <a:t>(increases/</a:t>
            </a:r>
            <a:r>
              <a:rPr b="1" dirty="0" lang="en-US" smtClean="0" sz="2400">
                <a:solidFill>
                  <a:srgbClr val="FF0000"/>
                </a:solidFill>
              </a:rPr>
              <a:t>decreases</a:t>
            </a:r>
            <a:r>
              <a:rPr b="1" dirty="0" lang="en-US" sz="2400"/>
              <a:t>), so businesses (</a:t>
            </a:r>
            <a:r>
              <a:rPr b="1" dirty="0" lang="en-US" smtClean="0" sz="2400"/>
              <a:t>increase/</a:t>
            </a:r>
            <a:r>
              <a:rPr b="1" dirty="0" lang="en-US" smtClean="0" sz="2400">
                <a:solidFill>
                  <a:srgbClr val="FF0000"/>
                </a:solidFill>
              </a:rPr>
              <a:t>decrease</a:t>
            </a:r>
            <a:r>
              <a:rPr b="1" dirty="0" lang="en-US" sz="2400"/>
              <a:t>) </a:t>
            </a:r>
            <a:r>
              <a:rPr b="1" dirty="0" lang="en-US" smtClean="0" sz="2400"/>
              <a:t>production</a:t>
            </a:r>
            <a:endParaRPr b="1" dirty="0" lang="en-US" sz="2400"/>
          </a:p>
        </p:txBody>
      </p:sp>
    </p:spTree>
    <p:extLst>
      <p:ext uri="{BB962C8B-B14F-4D97-AF65-F5344CB8AC3E}">
        <p14:creationId xmlns:p14="http://schemas.microsoft.com/office/powerpoint/2010/main" val="405173791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8.5 – BUSINESS FLUCTUATIONS (p. 639)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91613"/>
            <a:ext cx="12192001" cy="6355501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z="2650"/>
              <a:t>The economy goes through </a:t>
            </a:r>
            <a:r>
              <a:rPr b="1" dirty="0" lang="en-US" smtClean="0" sz="2650"/>
              <a:t>ALTERNATING PERIODS of GROWTH &amp; DECLINE</a:t>
            </a:r>
            <a:endParaRPr b="1" dirty="0" lang="en-US" sz="2650"/>
          </a:p>
          <a:p>
            <a:pPr lvl="0">
              <a:spcBef>
                <a:spcPts val="0"/>
              </a:spcBef>
            </a:pPr>
            <a:r>
              <a:rPr b="1" dirty="0" lang="en-US" sz="2650"/>
              <a:t>In reality, </a:t>
            </a:r>
            <a:r>
              <a:rPr b="1" dirty="0" lang="en-US" smtClean="0" sz="2650"/>
              <a:t>BUSINESS CYCLES are </a:t>
            </a:r>
            <a:r>
              <a:rPr b="1" dirty="0" lang="en-US" sz="2650"/>
              <a:t>not as </a:t>
            </a:r>
            <a:r>
              <a:rPr b="1" dirty="0" lang="en-US" smtClean="0" sz="2650"/>
              <a:t>REGULAR as </a:t>
            </a:r>
            <a:r>
              <a:rPr b="1" dirty="0" lang="en-US" sz="2650"/>
              <a:t>the model shows</a:t>
            </a:r>
          </a:p>
          <a:p>
            <a:pPr lvl="0">
              <a:spcBef>
                <a:spcPts val="0"/>
              </a:spcBef>
            </a:pPr>
            <a:r>
              <a:rPr b="1" dirty="0" lang="en-US" sz="2650"/>
              <a:t>An entire business cycle is measured from </a:t>
            </a:r>
            <a:r>
              <a:rPr b="1" dirty="0" lang="en-US" smtClean="0" sz="2650"/>
              <a:t>PEAK to PEAK</a:t>
            </a:r>
            <a:endParaRPr b="1" dirty="0" lang="en-US" sz="2650"/>
          </a:p>
          <a:p>
            <a:pPr lvl="0">
              <a:spcBef>
                <a:spcPts val="0"/>
              </a:spcBef>
            </a:pPr>
            <a:r>
              <a:rPr b="1" dirty="0" lang="en-US" sz="2650"/>
              <a:t>Expansions:</a:t>
            </a:r>
          </a:p>
          <a:p>
            <a:pPr lvl="1">
              <a:spcBef>
                <a:spcPts val="0"/>
              </a:spcBef>
            </a:pPr>
            <a:r>
              <a:rPr b="1" dirty="0" lang="en-US" sz="2650"/>
              <a:t>Economic expansions take place when </a:t>
            </a:r>
            <a:r>
              <a:rPr b="1" dirty="0" lang="en-US" smtClean="0" sz="2650"/>
              <a:t>REAL GDP (</a:t>
            </a:r>
            <a:r>
              <a:rPr b="1" dirty="0" lang="en-US" smtClean="0" sz="2650">
                <a:solidFill>
                  <a:srgbClr val="FF0000"/>
                </a:solidFill>
              </a:rPr>
              <a:t>increases</a:t>
            </a:r>
            <a:r>
              <a:rPr b="1" dirty="0" lang="en-US" smtClean="0" sz="2650"/>
              <a:t> </a:t>
            </a:r>
            <a:r>
              <a:rPr b="1" dirty="0" lang="en-US" sz="2650"/>
              <a:t>/ decreases)</a:t>
            </a:r>
          </a:p>
          <a:p>
            <a:pPr lvl="1">
              <a:spcBef>
                <a:spcPts val="0"/>
              </a:spcBef>
            </a:pPr>
            <a:r>
              <a:rPr b="1" dirty="0" lang="en-US" sz="2650"/>
              <a:t>At some point real GDP reaches is peak, or </a:t>
            </a:r>
            <a:r>
              <a:rPr b="1" dirty="0" lang="en-US" smtClean="0" sz="2650"/>
              <a:t>HIGHEST POINT in </a:t>
            </a:r>
            <a:r>
              <a:rPr b="1" dirty="0" lang="en-US" sz="2650"/>
              <a:t>an expansion, then it starts to </a:t>
            </a:r>
            <a:r>
              <a:rPr b="1" dirty="0" lang="en-US" smtClean="0" sz="2650"/>
              <a:t>DECLINE</a:t>
            </a:r>
            <a:endParaRPr b="1" dirty="0" lang="en-US" sz="2650"/>
          </a:p>
          <a:p>
            <a:pPr lvl="1">
              <a:spcBef>
                <a:spcPts val="0"/>
              </a:spcBef>
            </a:pPr>
            <a:r>
              <a:rPr b="1" dirty="0" lang="en-US" sz="2650"/>
              <a:t>Expansions are usually </a:t>
            </a:r>
            <a:r>
              <a:rPr b="1" dirty="0" lang="en-US" smtClean="0" sz="2650"/>
              <a:t>LONGER than RECESSIONS</a:t>
            </a:r>
            <a:endParaRPr b="1" dirty="0" lang="en-US" sz="2650"/>
          </a:p>
          <a:p>
            <a:pPr lvl="0">
              <a:spcBef>
                <a:spcPts val="0"/>
              </a:spcBef>
            </a:pPr>
            <a:r>
              <a:rPr b="1" dirty="0" lang="en-US" sz="2650"/>
              <a:t>Recession:</a:t>
            </a:r>
          </a:p>
          <a:p>
            <a:pPr lvl="1">
              <a:spcBef>
                <a:spcPts val="0"/>
              </a:spcBef>
            </a:pPr>
            <a:r>
              <a:rPr b="1" dirty="0" lang="en-US" sz="2650"/>
              <a:t>Recessions take place when real GDP goes </a:t>
            </a:r>
            <a:r>
              <a:rPr b="1" dirty="0" lang="en-US" smtClean="0" sz="2650"/>
              <a:t>DOWN for SIX consecutive </a:t>
            </a:r>
            <a:r>
              <a:rPr b="1" dirty="0" lang="en-US" sz="2650"/>
              <a:t>(back-to-back) </a:t>
            </a:r>
            <a:r>
              <a:rPr b="1" dirty="0" lang="en-US" smtClean="0" sz="2650"/>
              <a:t>MONTHS, </a:t>
            </a:r>
            <a:r>
              <a:rPr b="1" dirty="0" lang="en-US" sz="2650"/>
              <a:t>although most recessions last </a:t>
            </a:r>
            <a:r>
              <a:rPr b="1" dirty="0" lang="en-US" smtClean="0" sz="2650"/>
              <a:t>LONGER than </a:t>
            </a:r>
            <a:r>
              <a:rPr b="1" dirty="0" lang="en-US" sz="2650"/>
              <a:t>that (most last for about </a:t>
            </a:r>
            <a:r>
              <a:rPr b="1" dirty="0" lang="en-US" smtClean="0" sz="2650"/>
              <a:t>ONE </a:t>
            </a:r>
            <a:r>
              <a:rPr b="1" dirty="0" lang="en-US" sz="2650"/>
              <a:t>year)</a:t>
            </a:r>
          </a:p>
          <a:p>
            <a:pPr lvl="1">
              <a:spcBef>
                <a:spcPts val="0"/>
              </a:spcBef>
            </a:pPr>
            <a:r>
              <a:rPr b="1" dirty="0" lang="en-US" sz="2650"/>
              <a:t>During recessions many people lose their </a:t>
            </a:r>
            <a:r>
              <a:rPr b="1" dirty="0" lang="en-US" smtClean="0" sz="2650"/>
              <a:t>JOBS</a:t>
            </a:r>
            <a:endParaRPr b="1" dirty="0" lang="en-US" sz="2650"/>
          </a:p>
          <a:p>
            <a:pPr lvl="1">
              <a:spcBef>
                <a:spcPts val="0"/>
              </a:spcBef>
            </a:pPr>
            <a:r>
              <a:rPr b="1" dirty="0" lang="en-US" sz="2650"/>
              <a:t>If a recession becomes </a:t>
            </a:r>
            <a:r>
              <a:rPr b="1" dirty="0" lang="en-US" smtClean="0" sz="2650"/>
              <a:t>SEVERE, </a:t>
            </a:r>
            <a:r>
              <a:rPr b="1" dirty="0" lang="en-US" sz="2650"/>
              <a:t>it may turn into a </a:t>
            </a:r>
            <a:r>
              <a:rPr b="1" dirty="0" lang="en-US" smtClean="0" sz="2650"/>
              <a:t>DEPRESSION - </a:t>
            </a:r>
            <a:r>
              <a:rPr b="1" dirty="0" lang="en-US" sz="2650"/>
              <a:t>a state of the economy with large numbers of people out of </a:t>
            </a:r>
            <a:r>
              <a:rPr b="1" dirty="0" lang="en-US" smtClean="0" sz="2650"/>
              <a:t>WORKERS, </a:t>
            </a:r>
            <a:r>
              <a:rPr b="1" dirty="0" lang="en-US" sz="2650"/>
              <a:t>acute </a:t>
            </a:r>
            <a:r>
              <a:rPr b="1" dirty="0" lang="en-US" smtClean="0" sz="2650"/>
              <a:t>SHORTAGES of </a:t>
            </a:r>
            <a:r>
              <a:rPr b="1" dirty="0" lang="en-US" sz="2650"/>
              <a:t>products (because businesses </a:t>
            </a:r>
            <a:r>
              <a:rPr b="1" dirty="0" lang="en-US" smtClean="0" sz="2650"/>
              <a:t>DECREASES production </a:t>
            </a:r>
            <a:r>
              <a:rPr b="1" dirty="0" lang="en-US" sz="2650"/>
              <a:t>levels), prices </a:t>
            </a:r>
            <a:r>
              <a:rPr b="1" dirty="0" lang="en-US" smtClean="0" sz="2650"/>
              <a:t>DECREASE, &amp; </a:t>
            </a:r>
            <a:r>
              <a:rPr b="1" dirty="0" lang="en-US" sz="2650"/>
              <a:t>excess capacity in </a:t>
            </a:r>
            <a:r>
              <a:rPr b="1" dirty="0" lang="en-US" smtClean="0" sz="2650"/>
              <a:t>MANUFACTURING PLANTS</a:t>
            </a:r>
            <a:endParaRPr b="1" dirty="0" lang="en-US" sz="2650"/>
          </a:p>
        </p:txBody>
      </p:sp>
    </p:spTree>
    <p:extLst>
      <p:ext uri="{BB962C8B-B14F-4D97-AF65-F5344CB8AC3E}">
        <p14:creationId xmlns:p14="http://schemas.microsoft.com/office/powerpoint/2010/main" val="36565013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8.5 – BUSINESS FLUCTUATIONS (p. 640)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91613"/>
            <a:ext cx="12192001" cy="6355501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z="2850"/>
              <a:t>Unemployment: (P. 640)</a:t>
            </a:r>
          </a:p>
          <a:p>
            <a:pPr lvl="1">
              <a:spcBef>
                <a:spcPts val="0"/>
              </a:spcBef>
            </a:pPr>
            <a:r>
              <a:rPr b="1" dirty="0" lang="en-US" sz="2850"/>
              <a:t>One way to measure the economy is to look at </a:t>
            </a:r>
            <a:r>
              <a:rPr b="1" dirty="0" lang="en-US" smtClean="0" sz="2850"/>
              <a:t>EMPLOYMENT</a:t>
            </a:r>
            <a:endParaRPr b="1" dirty="0" lang="en-US" sz="2850"/>
          </a:p>
          <a:p>
            <a:pPr lvl="1">
              <a:spcBef>
                <a:spcPts val="0"/>
              </a:spcBef>
            </a:pPr>
            <a:r>
              <a:rPr b="1" dirty="0" lang="en-US" sz="2850"/>
              <a:t>Economist start by looking at the </a:t>
            </a:r>
            <a:r>
              <a:rPr b="1" dirty="0" lang="en-US" smtClean="0" sz="2850"/>
              <a:t>CIVILIAN LABOR FORCE, </a:t>
            </a:r>
            <a:r>
              <a:rPr b="1" dirty="0" lang="en-US" sz="2850"/>
              <a:t>which includes all </a:t>
            </a:r>
            <a:r>
              <a:rPr b="1" dirty="0" lang="en-US" smtClean="0" sz="2850"/>
              <a:t>CIVILIANS (non-MILITARY) 16 </a:t>
            </a:r>
            <a:r>
              <a:rPr b="1" dirty="0" lang="en-US" sz="2850"/>
              <a:t>years or </a:t>
            </a:r>
            <a:r>
              <a:rPr b="1" dirty="0" lang="en-US" smtClean="0" sz="2850"/>
              <a:t>OVER </a:t>
            </a:r>
            <a:r>
              <a:rPr b="1" dirty="0" lang="en-US" sz="2850"/>
              <a:t>who are either </a:t>
            </a:r>
            <a:r>
              <a:rPr b="1" dirty="0" lang="en-US" smtClean="0" sz="2850"/>
              <a:t>WORKING </a:t>
            </a:r>
            <a:r>
              <a:rPr b="1" dirty="0" lang="en-US" sz="2850"/>
              <a:t>or are </a:t>
            </a:r>
            <a:r>
              <a:rPr b="1" dirty="0" lang="en-US" smtClean="0" sz="2850"/>
              <a:t>LOOKING </a:t>
            </a:r>
            <a:r>
              <a:rPr b="1" dirty="0" lang="en-US" sz="2850"/>
              <a:t>for </a:t>
            </a:r>
            <a:r>
              <a:rPr b="1" dirty="0" lang="en-US" smtClean="0" sz="2850"/>
              <a:t>WORK</a:t>
            </a:r>
            <a:endParaRPr b="1" dirty="0" lang="en-US" sz="2850"/>
          </a:p>
          <a:p>
            <a:pPr lvl="1">
              <a:spcBef>
                <a:spcPts val="0"/>
              </a:spcBef>
            </a:pPr>
            <a:r>
              <a:rPr b="1" dirty="0" lang="en-US" sz="2850"/>
              <a:t>About </a:t>
            </a:r>
            <a:r>
              <a:rPr b="1" dirty="0" lang="en-US" smtClean="0" sz="2850"/>
              <a:t>HALF of </a:t>
            </a:r>
            <a:r>
              <a:rPr b="1" dirty="0" lang="en-US" sz="2850"/>
              <a:t>all people belong to the civilian labor force in the USA</a:t>
            </a:r>
          </a:p>
          <a:p>
            <a:pPr lvl="1">
              <a:spcBef>
                <a:spcPts val="0"/>
              </a:spcBef>
            </a:pPr>
            <a:r>
              <a:rPr b="1" dirty="0" lang="en-US" smtClean="0" sz="2850"/>
              <a:t>UNEMPLOYMENT RATE is </a:t>
            </a:r>
            <a:r>
              <a:rPr b="1" dirty="0" lang="en-US" sz="2850"/>
              <a:t>the </a:t>
            </a:r>
            <a:r>
              <a:rPr b="1" dirty="0" lang="en-US" smtClean="0" sz="2850"/>
              <a:t>PERCENTAGE of </a:t>
            </a:r>
            <a:r>
              <a:rPr b="1" dirty="0" lang="en-US" sz="2850"/>
              <a:t>people in the civilian labor force who are </a:t>
            </a:r>
            <a:r>
              <a:rPr b="1" dirty="0" lang="en-US" smtClean="0" sz="2850"/>
              <a:t>NOT WORKING but </a:t>
            </a:r>
            <a:r>
              <a:rPr b="1" dirty="0" lang="en-US" sz="2850"/>
              <a:t>are </a:t>
            </a:r>
            <a:r>
              <a:rPr b="1" dirty="0" lang="en-US" smtClean="0" sz="2850"/>
              <a:t>LOOKING for JOBS</a:t>
            </a:r>
            <a:endParaRPr b="1" dirty="0" lang="en-US" sz="2850"/>
          </a:p>
          <a:p>
            <a:pPr lvl="1">
              <a:spcBef>
                <a:spcPts val="0"/>
              </a:spcBef>
            </a:pPr>
            <a:r>
              <a:rPr b="1" dirty="0" lang="en-US" sz="2850"/>
              <a:t>Usually, a </a:t>
            </a:r>
            <a:r>
              <a:rPr b="1" dirty="0" lang="en-US" smtClean="0" sz="2850"/>
              <a:t>1% </a:t>
            </a:r>
            <a:r>
              <a:rPr b="1" dirty="0" lang="en-US" sz="2850"/>
              <a:t>drop in the unemployment rate results in a </a:t>
            </a:r>
            <a:r>
              <a:rPr b="1" dirty="0" lang="en-US" smtClean="0" sz="2850"/>
              <a:t>2% </a:t>
            </a:r>
            <a:r>
              <a:rPr b="1" dirty="0" lang="en-US" sz="2850"/>
              <a:t>rise in </a:t>
            </a:r>
            <a:r>
              <a:rPr b="1" dirty="0" lang="en-US" smtClean="0" sz="2850"/>
              <a:t>TOTAL INCOME</a:t>
            </a:r>
            <a:endParaRPr b="1" dirty="0" lang="en-US" sz="2850"/>
          </a:p>
          <a:p>
            <a:pPr lvl="1">
              <a:spcBef>
                <a:spcPts val="0"/>
              </a:spcBef>
            </a:pPr>
            <a:r>
              <a:rPr b="1" dirty="0" lang="en-US" sz="2850"/>
              <a:t>When people are unemployed, they lose </a:t>
            </a:r>
            <a:r>
              <a:rPr b="1" dirty="0" lang="en-US" smtClean="0" sz="2850"/>
              <a:t>INCOME &amp; </a:t>
            </a:r>
            <a:r>
              <a:rPr b="1" dirty="0" lang="en-US" sz="2850"/>
              <a:t>cut back on </a:t>
            </a:r>
            <a:r>
              <a:rPr b="1" dirty="0" lang="en-US" smtClean="0" sz="2850"/>
              <a:t>LUXURIES (DISCRETIONARY spending</a:t>
            </a:r>
            <a:r>
              <a:rPr b="1" dirty="0" lang="en-US" sz="2850"/>
              <a:t>) &amp; even </a:t>
            </a:r>
            <a:r>
              <a:rPr b="1" dirty="0" lang="en-US" smtClean="0" sz="2850"/>
              <a:t>BASIC NEEDS, </a:t>
            </a:r>
            <a:r>
              <a:rPr b="1" dirty="0" lang="en-US" sz="2850"/>
              <a:t>&amp; some families go into deeper </a:t>
            </a:r>
            <a:r>
              <a:rPr b="1" dirty="0" lang="en-US" smtClean="0" sz="2850"/>
              <a:t>DEBT by </a:t>
            </a:r>
            <a:r>
              <a:rPr b="1" dirty="0" lang="en-US" sz="2850"/>
              <a:t>buying goods on </a:t>
            </a:r>
            <a:r>
              <a:rPr b="1" dirty="0" lang="en-US" smtClean="0" sz="2850"/>
              <a:t>CREDIT (which </a:t>
            </a:r>
            <a:r>
              <a:rPr b="1" dirty="0" lang="en-US" sz="2850"/>
              <a:t>they cannot </a:t>
            </a:r>
            <a:r>
              <a:rPr b="1" dirty="0" lang="en-US" smtClean="0" sz="2850"/>
              <a:t>PAY BACK)</a:t>
            </a:r>
            <a:endParaRPr b="1" dirty="0" lang="en-US" sz="2850"/>
          </a:p>
          <a:p>
            <a:pPr lvl="1">
              <a:spcBef>
                <a:spcPts val="0"/>
              </a:spcBef>
            </a:pPr>
            <a:r>
              <a:rPr b="1" dirty="0" lang="en-US" sz="2850"/>
              <a:t>Unemployment also creates </a:t>
            </a:r>
            <a:r>
              <a:rPr b="1" dirty="0" lang="en-US" smtClean="0" sz="2850"/>
              <a:t>STRESS for </a:t>
            </a:r>
            <a:r>
              <a:rPr b="1" dirty="0" lang="en-US" sz="2850"/>
              <a:t>many people</a:t>
            </a:r>
          </a:p>
          <a:p>
            <a:pPr lvl="1">
              <a:spcBef>
                <a:spcPts val="0"/>
              </a:spcBef>
            </a:pPr>
            <a:r>
              <a:rPr b="1" dirty="0" lang="en-US" sz="2850"/>
              <a:t>High unemployment becomes a </a:t>
            </a:r>
            <a:r>
              <a:rPr b="1" dirty="0" lang="en-US" smtClean="0" sz="2850"/>
              <a:t>PROBLEM that </a:t>
            </a:r>
            <a:r>
              <a:rPr b="1" dirty="0" lang="en-US" sz="2850"/>
              <a:t>can </a:t>
            </a:r>
            <a:r>
              <a:rPr b="1" dirty="0" lang="en-US" smtClean="0" sz="2850"/>
              <a:t>REQUIRE some GOVT action</a:t>
            </a:r>
            <a:endParaRPr b="1" dirty="0" lang="en-US" sz="2850"/>
          </a:p>
        </p:txBody>
      </p:sp>
    </p:spTree>
    <p:extLst>
      <p:ext uri="{BB962C8B-B14F-4D97-AF65-F5344CB8AC3E}">
        <p14:creationId xmlns:p14="http://schemas.microsoft.com/office/powerpoint/2010/main" val="304555163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8.5 – BUSINESS FLUCTUATIONS (p. 641)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91613"/>
            <a:ext cx="12192001" cy="6355501"/>
          </a:xfrm>
        </p:spPr>
        <p:txBody>
          <a:bodyPr numCol="1">
            <a:noAutofit/>
          </a:bodyPr>
          <a:lstStyle/>
          <a:p>
            <a:pPr lvl="0"/>
            <a:r>
              <a:rPr b="1" dirty="0" lang="en-US" sz="2400"/>
              <a:t>Fiscal policy: </a:t>
            </a:r>
            <a:r>
              <a:rPr b="1" dirty="0" lang="en-US" smtClean="0" sz="2400"/>
              <a:t>CHANGE in GOVT SPENDING or TAX POLICIES </a:t>
            </a:r>
            <a:r>
              <a:rPr b="1" dirty="0" lang="en-US" sz="2400"/>
              <a:t>(P. 641)</a:t>
            </a:r>
          </a:p>
          <a:p>
            <a:pPr lvl="1"/>
            <a:r>
              <a:rPr b="1" dirty="0" lang="en-US"/>
              <a:t>The government might </a:t>
            </a:r>
            <a:r>
              <a:rPr b="1" dirty="0" lang="en-US" smtClean="0"/>
              <a:t>CUT TAXES</a:t>
            </a:r>
            <a:endParaRPr b="1" dirty="0" lang="en-US"/>
          </a:p>
          <a:p>
            <a:pPr lvl="2"/>
            <a:r>
              <a:rPr b="1" dirty="0" lang="en-US" sz="2400"/>
              <a:t>This puts </a:t>
            </a:r>
            <a:r>
              <a:rPr b="1" dirty="0" lang="en-US" smtClean="0" sz="2400"/>
              <a:t>MORE MONEY in </a:t>
            </a:r>
            <a:r>
              <a:rPr b="1" dirty="0" lang="en-US" sz="2400"/>
              <a:t>people’s </a:t>
            </a:r>
            <a:r>
              <a:rPr b="1" dirty="0" lang="en-US" smtClean="0" sz="2400"/>
              <a:t>POCKETS in </a:t>
            </a:r>
            <a:r>
              <a:rPr b="1" dirty="0" lang="en-US" sz="2400"/>
              <a:t>the hopes that they will </a:t>
            </a:r>
            <a:r>
              <a:rPr b="1" dirty="0" lang="en-US" smtClean="0" sz="2400"/>
              <a:t>BUY MORE goods/services</a:t>
            </a:r>
            <a:r>
              <a:rPr b="1" dirty="0" lang="en-US" sz="2400"/>
              <a:t>.</a:t>
            </a:r>
          </a:p>
          <a:p>
            <a:pPr lvl="2"/>
            <a:r>
              <a:rPr b="1" dirty="0" lang="en-US" sz="2400"/>
              <a:t>Increased consumer </a:t>
            </a:r>
            <a:r>
              <a:rPr b="1" dirty="0" lang="en-US" smtClean="0" sz="2400"/>
              <a:t>DEMAND may CONVINCE businesses </a:t>
            </a:r>
            <a:r>
              <a:rPr b="1" dirty="0" lang="en-US" sz="2400"/>
              <a:t>to </a:t>
            </a:r>
            <a:r>
              <a:rPr b="1" dirty="0" lang="en-US" smtClean="0" sz="2400"/>
              <a:t>HIRE MORE WORKERS, REDUCING UNEMPLOYMENT</a:t>
            </a:r>
            <a:endParaRPr b="1" dirty="0" lang="en-US" sz="2400"/>
          </a:p>
          <a:p>
            <a:pPr lvl="1"/>
            <a:r>
              <a:rPr b="1" dirty="0" lang="en-US"/>
              <a:t>Government may also </a:t>
            </a:r>
            <a:r>
              <a:rPr b="1" dirty="0" lang="en-US" smtClean="0"/>
              <a:t>INCREASE SPENDING</a:t>
            </a:r>
            <a:endParaRPr b="1" dirty="0" lang="en-US"/>
          </a:p>
          <a:p>
            <a:pPr lvl="2"/>
            <a:r>
              <a:rPr b="1" dirty="0" lang="en-US" sz="2400"/>
              <a:t>By </a:t>
            </a:r>
            <a:r>
              <a:rPr b="1" dirty="0" lang="en-US" smtClean="0" sz="2400"/>
              <a:t>BUYING more </a:t>
            </a:r>
            <a:r>
              <a:rPr b="1" dirty="0" lang="en-US" sz="2400"/>
              <a:t>goods/services itself, the </a:t>
            </a:r>
            <a:r>
              <a:rPr b="1" dirty="0" err="1" lang="en-US" smtClean="0" sz="2400"/>
              <a:t>govt</a:t>
            </a:r>
            <a:r>
              <a:rPr b="1" dirty="0" lang="en-US" smtClean="0" sz="2400"/>
              <a:t> </a:t>
            </a:r>
            <a:r>
              <a:rPr b="1" dirty="0" lang="en-US" sz="2400"/>
              <a:t>tries to </a:t>
            </a:r>
            <a:r>
              <a:rPr b="1" dirty="0" lang="en-US" smtClean="0" sz="2400"/>
              <a:t>CONVINCE BUSINESSES </a:t>
            </a:r>
            <a:r>
              <a:rPr b="1" dirty="0" lang="en-US" sz="2400"/>
              <a:t>to </a:t>
            </a:r>
            <a:r>
              <a:rPr b="1" dirty="0" lang="en-US" smtClean="0" sz="2400"/>
              <a:t>HIRE MORE WORKERS to </a:t>
            </a:r>
            <a:r>
              <a:rPr b="1" dirty="0" lang="en-US" sz="2400"/>
              <a:t>boost </a:t>
            </a:r>
            <a:r>
              <a:rPr b="1" dirty="0" lang="en-US" smtClean="0" sz="2400"/>
              <a:t>PRODUCTION levels</a:t>
            </a:r>
            <a:endParaRPr b="1" dirty="0" lang="en-US" sz="2400"/>
          </a:p>
          <a:p>
            <a:pPr lvl="1"/>
            <a:r>
              <a:rPr b="1" dirty="0" lang="en-US"/>
              <a:t>Fiscally policy is an important tool because of its ability to affect the </a:t>
            </a:r>
            <a:r>
              <a:rPr b="1" dirty="0" lang="en-US" smtClean="0"/>
              <a:t>TOTAL amount </a:t>
            </a:r>
            <a:r>
              <a:rPr b="1" dirty="0" lang="en-US"/>
              <a:t>of </a:t>
            </a:r>
            <a:r>
              <a:rPr b="1" dirty="0" lang="en-US" smtClean="0"/>
              <a:t>OUTPUT produced</a:t>
            </a:r>
            <a:r>
              <a:rPr b="1" dirty="0" lang="en-US"/>
              <a:t>, or the </a:t>
            </a:r>
            <a:r>
              <a:rPr b="1" dirty="0" lang="en-US" smtClean="0"/>
              <a:t>GROSS DOMESTIC PRODUCT</a:t>
            </a:r>
            <a:endParaRPr b="1" dirty="0" lang="en-US"/>
          </a:p>
          <a:p>
            <a:pPr lvl="2"/>
            <a:r>
              <a:rPr b="1" dirty="0" lang="en-US" sz="2400"/>
              <a:t>Sometimes it is difficult to </a:t>
            </a:r>
            <a:r>
              <a:rPr b="1" dirty="0" lang="en-US" smtClean="0" sz="2400"/>
              <a:t>IMPLEMENT, </a:t>
            </a:r>
            <a:r>
              <a:rPr b="1" dirty="0" lang="en-US" sz="2400"/>
              <a:t>or carry out, effective fiscal policies because political leaders may have </a:t>
            </a:r>
            <a:r>
              <a:rPr b="1" dirty="0" lang="en-US" smtClean="0" sz="2400"/>
              <a:t>DIFFERENT IDEAS</a:t>
            </a:r>
            <a:endParaRPr b="1" dirty="0" lang="en-US" sz="2400"/>
          </a:p>
          <a:p>
            <a:pPr lvl="2"/>
            <a:r>
              <a:rPr b="1" dirty="0" lang="en-US" sz="2400"/>
              <a:t>Some leaders prefer to </a:t>
            </a:r>
            <a:r>
              <a:rPr b="1" dirty="0" lang="en-US" smtClean="0" sz="2400"/>
              <a:t>CUT TAXES, </a:t>
            </a:r>
            <a:r>
              <a:rPr b="1" dirty="0" lang="en-US" sz="2400"/>
              <a:t>some prefer to </a:t>
            </a:r>
            <a:r>
              <a:rPr b="1" dirty="0" lang="en-US" smtClean="0" sz="2400"/>
              <a:t>INCREASE SPENDING, </a:t>
            </a:r>
            <a:r>
              <a:rPr b="1" dirty="0" lang="en-US" sz="2400"/>
              <a:t>&amp; some say </a:t>
            </a:r>
            <a:r>
              <a:rPr b="1" dirty="0" lang="en-US" smtClean="0" sz="2400"/>
              <a:t>BOTH </a:t>
            </a:r>
            <a:r>
              <a:rPr b="1" dirty="0" lang="en-US" sz="2400"/>
              <a:t>are necessary</a:t>
            </a:r>
          </a:p>
        </p:txBody>
      </p:sp>
    </p:spTree>
    <p:extLst>
      <p:ext uri="{BB962C8B-B14F-4D97-AF65-F5344CB8AC3E}">
        <p14:creationId xmlns:p14="http://schemas.microsoft.com/office/powerpoint/2010/main" val="371833918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02770"/>
          </a:xfrm>
        </p:spPr>
        <p:txBody>
          <a:bodyPr numCol="1">
            <a:noAutofit/>
          </a:bodyPr>
          <a:lstStyle/>
          <a:p>
            <a:r>
              <a:rPr b="1" dirty="0" lang="en-US" smtClean="0" sz="3000">
                <a:solidFill>
                  <a:srgbClr val="00B050"/>
                </a:solidFill>
                <a:latin typeface="+mn-lt"/>
              </a:rPr>
              <a:t>8.5 – BUSINESS FLUCTUATIONS (p. 641-642)</a:t>
            </a:r>
            <a:endParaRPr b="1" dirty="0" lang="en-US" sz="300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315687"/>
            <a:ext cx="12192001" cy="6531428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mtClean="0" sz="2400"/>
              <a:t>Price stability: (P. 641-642)</a:t>
            </a:r>
          </a:p>
          <a:p>
            <a:pPr lvl="1" marL="457200">
              <a:spcBef>
                <a:spcPts val="0"/>
              </a:spcBef>
            </a:pPr>
            <a:r>
              <a:rPr b="1" dirty="0" lang="en-US" smtClean="0"/>
              <a:t>Another important economic indicator is INFLATION, or a SUSTAINED INCREASE in the general LEVEL of PRICES</a:t>
            </a:r>
          </a:p>
          <a:p>
            <a:pPr lvl="1" marL="457200">
              <a:spcBef>
                <a:spcPts val="0"/>
              </a:spcBef>
            </a:pPr>
            <a:r>
              <a:rPr b="1" dirty="0" lang="en-US" smtClean="0"/>
              <a:t>A large level of inflation HURTS the economy because it REDUCES the PURCHASING POWER of MONEY and may AFFECT DECISIONS people make about PRODUCTION &amp; CONSUMPTION</a:t>
            </a:r>
          </a:p>
          <a:p>
            <a:pPr lvl="1" marL="457200">
              <a:spcBef>
                <a:spcPts val="0"/>
              </a:spcBef>
            </a:pPr>
            <a:r>
              <a:rPr b="1" dirty="0" lang="en-US" smtClean="0"/>
              <a:t>One way to keep track of inflation is the CONSUMER PRICE INDEX (CPI), a popular measure of the PRICE LEVELS calculated by sampling prices of about 400 PRODUCTS COMMONLY USED by CONSUMERS</a:t>
            </a:r>
          </a:p>
          <a:p>
            <a:pPr lvl="1" marL="457200">
              <a:spcBef>
                <a:spcPts val="0"/>
              </a:spcBef>
            </a:pPr>
            <a:r>
              <a:rPr b="1" dirty="0" lang="en-US" smtClean="0"/>
              <a:t>Inflation REDUCES the VALUE of money, which has several effects:</a:t>
            </a:r>
          </a:p>
          <a:p>
            <a:pPr lvl="2" marL="685800">
              <a:spcBef>
                <a:spcPts val="0"/>
              </a:spcBef>
            </a:pPr>
            <a:r>
              <a:rPr b="1" dirty="0" lang="en-US" smtClean="0" sz="2400"/>
              <a:t>It </a:t>
            </a:r>
            <a:r>
              <a:rPr b="1" dirty="0" lang="en-US" sz="2400"/>
              <a:t>reduces </a:t>
            </a:r>
            <a:r>
              <a:rPr b="1" dirty="0" lang="en-US" smtClean="0" sz="2400"/>
              <a:t>PURCHASING POWER, </a:t>
            </a:r>
            <a:r>
              <a:rPr b="1" dirty="0" lang="en-US" sz="2400"/>
              <a:t>which is especially hard on people with low of </a:t>
            </a:r>
            <a:r>
              <a:rPr b="1" dirty="0" lang="en-US" smtClean="0" sz="2400"/>
              <a:t>FIXED INCOMES</a:t>
            </a:r>
            <a:endParaRPr b="1" dirty="0" lang="en-US" sz="2400"/>
          </a:p>
          <a:p>
            <a:pPr lvl="2" marL="685800">
              <a:spcBef>
                <a:spcPts val="0"/>
              </a:spcBef>
            </a:pPr>
            <a:r>
              <a:rPr b="1" dirty="0" lang="en-US" sz="2400"/>
              <a:t>It reduces the value of money in </a:t>
            </a:r>
            <a:r>
              <a:rPr b="1" dirty="0" lang="en-US" smtClean="0" sz="2400"/>
              <a:t>SAVINGS ACCOUNTS</a:t>
            </a:r>
            <a:endParaRPr b="1" dirty="0" lang="en-US" sz="2400"/>
          </a:p>
          <a:p>
            <a:pPr lvl="2" marL="685800">
              <a:spcBef>
                <a:spcPts val="0"/>
              </a:spcBef>
            </a:pPr>
            <a:r>
              <a:rPr b="1" dirty="0" lang="en-US" sz="2400"/>
              <a:t>Because prices serve as </a:t>
            </a:r>
            <a:r>
              <a:rPr b="1" dirty="0" lang="en-US" smtClean="0" sz="2400"/>
              <a:t>SIGNALS to </a:t>
            </a:r>
            <a:r>
              <a:rPr b="1" dirty="0" lang="en-US" sz="2400"/>
              <a:t>producers/suppliers </a:t>
            </a:r>
            <a:r>
              <a:rPr b="1" dirty="0" lang="en-US" smtClean="0" sz="2400"/>
              <a:t>(BUSINESSES) </a:t>
            </a:r>
            <a:r>
              <a:rPr b="1" dirty="0" lang="en-US" sz="2400"/>
              <a:t>&amp; </a:t>
            </a:r>
            <a:r>
              <a:rPr b="1" dirty="0" lang="en-US" smtClean="0" sz="2400"/>
              <a:t>consumers (BUYERS), </a:t>
            </a:r>
            <a:r>
              <a:rPr b="1" dirty="0" lang="en-US" sz="2400"/>
              <a:t>it effects quantities </a:t>
            </a:r>
            <a:r>
              <a:rPr b="1" dirty="0" lang="en-US" smtClean="0" sz="2400"/>
              <a:t>SUPPLIED &amp; </a:t>
            </a:r>
            <a:r>
              <a:rPr b="1" dirty="0" lang="en-US" sz="2400"/>
              <a:t>quantities </a:t>
            </a:r>
            <a:r>
              <a:rPr b="1" dirty="0" lang="en-US" smtClean="0" sz="2400"/>
              <a:t>DEMANDED</a:t>
            </a:r>
            <a:endParaRPr b="1" dirty="0" lang="en-US" sz="2400"/>
          </a:p>
          <a:p>
            <a:pPr lvl="2" marL="685800">
              <a:spcBef>
                <a:spcPts val="0"/>
              </a:spcBef>
            </a:pPr>
            <a:r>
              <a:rPr b="1" dirty="0" lang="en-US" sz="2400"/>
              <a:t>Sometimes leads high-income people to </a:t>
            </a:r>
            <a:r>
              <a:rPr b="1" dirty="0" lang="en-US" smtClean="0" sz="2400"/>
              <a:t>SPECULATION, </a:t>
            </a:r>
            <a:r>
              <a:rPr b="1" dirty="0" lang="en-US" sz="2400"/>
              <a:t>or buy things such as </a:t>
            </a:r>
            <a:r>
              <a:rPr b="1" dirty="0" lang="en-US" smtClean="0" sz="2400"/>
              <a:t>LAND or </a:t>
            </a:r>
            <a:r>
              <a:rPr b="1" dirty="0" lang="en-US" sz="2400"/>
              <a:t>works of </a:t>
            </a:r>
            <a:r>
              <a:rPr b="1" dirty="0" lang="en-US" smtClean="0" sz="2400"/>
              <a:t>ART that </a:t>
            </a:r>
            <a:r>
              <a:rPr b="1" dirty="0" lang="en-US" sz="2400"/>
              <a:t>they think will go up in </a:t>
            </a:r>
            <a:r>
              <a:rPr b="1" dirty="0" lang="en-US" smtClean="0" sz="2400"/>
              <a:t>VALUE</a:t>
            </a:r>
            <a:endParaRPr b="1" dirty="0" lang="en-US" sz="2400"/>
          </a:p>
          <a:p>
            <a:pPr lvl="2" marL="685800">
              <a:spcBef>
                <a:spcPts val="0"/>
              </a:spcBef>
            </a:pPr>
            <a:r>
              <a:rPr b="1" dirty="0" lang="en-US" smtClean="0" sz="2400"/>
              <a:t>If </a:t>
            </a:r>
            <a:r>
              <a:rPr b="1" dirty="0" lang="en-US" sz="2400"/>
              <a:t>speculation replaces business </a:t>
            </a:r>
            <a:r>
              <a:rPr b="1" dirty="0" lang="en-US" smtClean="0" sz="2400"/>
              <a:t>INVESTMENT in CAPITAL </a:t>
            </a:r>
            <a:r>
              <a:rPr b="1" dirty="0" lang="en-US" sz="2400"/>
              <a:t>goods, </a:t>
            </a:r>
            <a:r>
              <a:rPr b="1" dirty="0" lang="en-US" smtClean="0" sz="2400"/>
              <a:t>economy </a:t>
            </a:r>
            <a:r>
              <a:rPr b="1" dirty="0" lang="en-US" sz="2400"/>
              <a:t>can </a:t>
            </a:r>
            <a:r>
              <a:rPr b="1" dirty="0" lang="en-US" smtClean="0" sz="2400"/>
              <a:t>SUFFER</a:t>
            </a:r>
            <a:endParaRPr b="1" dirty="0" lang="en-US" sz="2400"/>
          </a:p>
          <a:p>
            <a:pPr lvl="1" marL="457200">
              <a:spcBef>
                <a:spcPts val="0"/>
              </a:spcBef>
            </a:pPr>
            <a:r>
              <a:rPr b="1" dirty="0" lang="en-US"/>
              <a:t>The </a:t>
            </a:r>
            <a:r>
              <a:rPr b="1" dirty="0" err="1" lang="en-US" smtClean="0"/>
              <a:t>govt</a:t>
            </a:r>
            <a:r>
              <a:rPr b="1" dirty="0" lang="en-US" smtClean="0"/>
              <a:t> </a:t>
            </a:r>
            <a:r>
              <a:rPr b="1" dirty="0" lang="en-US"/>
              <a:t>uses </a:t>
            </a:r>
            <a:r>
              <a:rPr b="1" dirty="0" lang="en-US" smtClean="0"/>
              <a:t>MONETARY POLICY to </a:t>
            </a:r>
            <a:r>
              <a:rPr b="1" dirty="0" lang="en-US"/>
              <a:t>control the </a:t>
            </a:r>
            <a:r>
              <a:rPr b="1" dirty="0" lang="en-US" smtClean="0"/>
              <a:t>SUPPLY of MONEY with </a:t>
            </a:r>
            <a:r>
              <a:rPr b="1" dirty="0" lang="en-US"/>
              <a:t>the </a:t>
            </a:r>
            <a:r>
              <a:rPr b="1" dirty="0" lang="en-US" smtClean="0"/>
              <a:t>FEDERAL RESERVE SYSTEM</a:t>
            </a:r>
            <a:endParaRPr b="1" dirty="0" lang="en-US"/>
          </a:p>
        </p:txBody>
      </p:sp>
    </p:spTree>
    <p:extLst>
      <p:ext uri="{BB962C8B-B14F-4D97-AF65-F5344CB8AC3E}">
        <p14:creationId xmlns:p14="http://schemas.microsoft.com/office/powerpoint/2010/main" val="41075544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8.5 – BUSINESS FLUCTUATIONS (p. 643-644)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91613"/>
            <a:ext cx="12192001" cy="6355501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z="2650"/>
              <a:t>Stocks &amp; Stock Markets (P. 643-644)</a:t>
            </a:r>
          </a:p>
          <a:p>
            <a:pPr lvl="1">
              <a:spcBef>
                <a:spcPts val="0"/>
              </a:spcBef>
            </a:pPr>
            <a:r>
              <a:rPr b="1" dirty="0" lang="en-US" sz="2650"/>
              <a:t>Stock markets are usually good </a:t>
            </a:r>
            <a:r>
              <a:rPr b="1" dirty="0" lang="en-US" smtClean="0" sz="2650"/>
              <a:t>INDICATORS of </a:t>
            </a:r>
            <a:r>
              <a:rPr b="1" dirty="0" lang="en-US" sz="2650"/>
              <a:t>the </a:t>
            </a:r>
            <a:r>
              <a:rPr b="1" dirty="0" lang="en-US" smtClean="0" sz="2650"/>
              <a:t>HEALTH of </a:t>
            </a:r>
            <a:r>
              <a:rPr b="1" dirty="0" lang="en-US" sz="2650"/>
              <a:t>the economy</a:t>
            </a:r>
          </a:p>
          <a:p>
            <a:pPr lvl="1">
              <a:spcBef>
                <a:spcPts val="0"/>
              </a:spcBef>
            </a:pPr>
            <a:r>
              <a:rPr b="1" dirty="0" lang="en-US" sz="2650"/>
              <a:t>Stock prices change because of changes in </a:t>
            </a:r>
            <a:r>
              <a:rPr b="1" dirty="0" lang="en-US" smtClean="0" sz="2650"/>
              <a:t>SALES or PROFITS, </a:t>
            </a:r>
            <a:r>
              <a:rPr b="1" dirty="0" lang="en-US" sz="2650"/>
              <a:t>rumors of </a:t>
            </a:r>
            <a:r>
              <a:rPr b="1" dirty="0" lang="en-US" smtClean="0" sz="2650"/>
              <a:t>TAKEOVERS, </a:t>
            </a:r>
            <a:r>
              <a:rPr b="1" dirty="0" lang="en-US" sz="2650"/>
              <a:t>or </a:t>
            </a:r>
            <a:r>
              <a:rPr b="1" dirty="0" lang="en-US" smtClean="0" sz="2650"/>
              <a:t>NEWS </a:t>
            </a:r>
            <a:r>
              <a:rPr b="1" dirty="0" lang="en-US" sz="2650"/>
              <a:t>of technological breakthroughs</a:t>
            </a:r>
          </a:p>
          <a:p>
            <a:pPr lvl="1">
              <a:spcBef>
                <a:spcPts val="0"/>
              </a:spcBef>
            </a:pPr>
            <a:r>
              <a:rPr b="1" dirty="0" lang="en-US" sz="2650"/>
              <a:t>Stock market indexes are </a:t>
            </a:r>
            <a:r>
              <a:rPr b="1" dirty="0" lang="en-US" smtClean="0" sz="2650"/>
              <a:t>STATISTICAL MEASURES that TRACK STOCK PRICES over </a:t>
            </a:r>
            <a:r>
              <a:rPr b="1" dirty="0" lang="en-US" sz="2650"/>
              <a:t>time &amp; give us an idea about the </a:t>
            </a:r>
            <a:r>
              <a:rPr b="1" dirty="0" lang="en-US" smtClean="0" sz="2650"/>
              <a:t>WELL-BEING </a:t>
            </a:r>
            <a:r>
              <a:rPr b="1" dirty="0" lang="en-US" sz="2650"/>
              <a:t>of the stock market, including the</a:t>
            </a:r>
          </a:p>
          <a:p>
            <a:pPr lvl="2">
              <a:spcBef>
                <a:spcPts val="0"/>
              </a:spcBef>
            </a:pPr>
            <a:r>
              <a:rPr b="1" dirty="0" lang="en-US" smtClean="0" sz="2650"/>
              <a:t>DOW JONES INDUSTRIAL AVERAGE (DIJA), </a:t>
            </a:r>
            <a:r>
              <a:rPr b="1" dirty="0" lang="en-US" sz="2650"/>
              <a:t>and</a:t>
            </a:r>
          </a:p>
          <a:p>
            <a:pPr lvl="2">
              <a:spcBef>
                <a:spcPts val="0"/>
              </a:spcBef>
            </a:pPr>
            <a:r>
              <a:rPr b="1" dirty="0" lang="en-US" smtClean="0" sz="2650"/>
              <a:t>STANDARD &amp; POOR’S (S&amp;P)</a:t>
            </a:r>
            <a:endParaRPr b="1" dirty="0" lang="en-US" sz="2650"/>
          </a:p>
          <a:p>
            <a:pPr lvl="1">
              <a:spcBef>
                <a:spcPts val="0"/>
              </a:spcBef>
            </a:pPr>
            <a:r>
              <a:rPr b="1" dirty="0" lang="en-US" sz="2650"/>
              <a:t>Stock exchanges are specific </a:t>
            </a:r>
            <a:r>
              <a:rPr b="1" dirty="0" lang="en-US" smtClean="0" sz="2650"/>
              <a:t>LOCATIONS where </a:t>
            </a:r>
            <a:r>
              <a:rPr b="1" dirty="0" lang="en-US" sz="2650"/>
              <a:t>stocks are </a:t>
            </a:r>
            <a:r>
              <a:rPr b="1" dirty="0" lang="en-US" smtClean="0" sz="2650"/>
              <a:t>BOUGHT &amp; SOLD, </a:t>
            </a:r>
            <a:r>
              <a:rPr b="1" dirty="0" lang="en-US" sz="2650"/>
              <a:t>but investors don’t actually need to travel to a stock exchange (they can call a </a:t>
            </a:r>
            <a:r>
              <a:rPr b="1" dirty="0" lang="en-US" smtClean="0" sz="2650"/>
              <a:t>STOCKBROKER who </a:t>
            </a:r>
            <a:r>
              <a:rPr b="1" dirty="0" lang="en-US" sz="2650"/>
              <a:t>buys/sells the stocks for you)</a:t>
            </a:r>
          </a:p>
          <a:p>
            <a:pPr lvl="1">
              <a:spcBef>
                <a:spcPts val="0"/>
              </a:spcBef>
            </a:pPr>
            <a:r>
              <a:rPr b="1" dirty="0" lang="en-US" sz="2650"/>
              <a:t>The stock market reveals </a:t>
            </a:r>
            <a:r>
              <a:rPr b="1" dirty="0" lang="en-US" smtClean="0" sz="2650"/>
              <a:t>INVESTOR’S EXPECTATIONS about </a:t>
            </a:r>
            <a:r>
              <a:rPr b="1" dirty="0" lang="en-US" sz="2650"/>
              <a:t>the </a:t>
            </a:r>
            <a:r>
              <a:rPr b="1" dirty="0" lang="en-US" smtClean="0" sz="2650"/>
              <a:t>FUTURE of </a:t>
            </a:r>
            <a:r>
              <a:rPr b="1" dirty="0" lang="en-US" sz="2650"/>
              <a:t>the economy</a:t>
            </a:r>
          </a:p>
          <a:p>
            <a:pPr lvl="2">
              <a:spcBef>
                <a:spcPts val="0"/>
              </a:spcBef>
            </a:pPr>
            <a:r>
              <a:rPr b="1" dirty="0" lang="en-US" sz="2650"/>
              <a:t>If investors expect economic </a:t>
            </a:r>
            <a:r>
              <a:rPr b="1" dirty="0" lang="en-US" smtClean="0" sz="2650"/>
              <a:t>GROWTH to </a:t>
            </a:r>
            <a:r>
              <a:rPr b="1" dirty="0" lang="en-US" sz="2650"/>
              <a:t>be </a:t>
            </a:r>
            <a:r>
              <a:rPr b="1" dirty="0" lang="en-US" smtClean="0" sz="2650"/>
              <a:t>RAPID, PROFITS </a:t>
            </a:r>
            <a:r>
              <a:rPr b="1" dirty="0" lang="en-US" sz="2650"/>
              <a:t>high, &amp; </a:t>
            </a:r>
            <a:r>
              <a:rPr b="1" dirty="0" lang="en-US" smtClean="0" sz="2650"/>
              <a:t>UNEMPLOYMENT </a:t>
            </a:r>
            <a:r>
              <a:rPr b="1" dirty="0" lang="en-US" sz="2650"/>
              <a:t>low, stock prices tend to </a:t>
            </a:r>
            <a:r>
              <a:rPr b="1" dirty="0" lang="en-US" smtClean="0" sz="2650"/>
              <a:t>RISE </a:t>
            </a:r>
            <a:r>
              <a:rPr b="1" dirty="0" lang="en-US" sz="2650"/>
              <a:t>(a </a:t>
            </a:r>
            <a:r>
              <a:rPr b="1" dirty="0" lang="en-US" smtClean="0" sz="2650"/>
              <a:t>“BULL market</a:t>
            </a:r>
            <a:r>
              <a:rPr b="1" dirty="0" lang="en-US" sz="2650"/>
              <a:t>”)</a:t>
            </a:r>
          </a:p>
          <a:p>
            <a:pPr lvl="2">
              <a:spcBef>
                <a:spcPts val="0"/>
              </a:spcBef>
            </a:pPr>
            <a:r>
              <a:rPr b="1" dirty="0" lang="en-US" sz="2650"/>
              <a:t>If investors expect economic decline, stock prices may </a:t>
            </a:r>
            <a:r>
              <a:rPr b="1" dirty="0" lang="en-US" smtClean="0" sz="2650"/>
              <a:t>FALL (a “BEAR market</a:t>
            </a:r>
            <a:r>
              <a:rPr b="1" dirty="0" lang="en-US" sz="265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160642744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584945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 sz="4200">
                <a:solidFill>
                  <a:srgbClr val="FF0000"/>
                </a:solidFill>
                <a:latin typeface="+mn-lt"/>
              </a:rPr>
              <a:t>Welcome, Titans!</a:t>
            </a:r>
            <a:endParaRPr b="1" dirty="0" lang="en-US" sz="4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0" y="437882"/>
            <a:ext cx="12192000" cy="3696235"/>
          </a:xfrm>
        </p:spPr>
        <p:txBody>
          <a:bodyPr numCol="1">
            <a:normAutofit/>
          </a:bodyPr>
          <a:lstStyle/>
          <a:p>
            <a:pPr algn="l"/>
            <a:r>
              <a:rPr b="1" dirty="0" lang="en-US" sz="2900"/>
              <a:t>Always, always, ALWAYS, read and follow directions on the board.</a:t>
            </a:r>
          </a:p>
          <a:p>
            <a:pPr algn="l" indent="-514350" marL="514350">
              <a:buAutoNum type="arabicParenBoth"/>
            </a:pPr>
            <a:r>
              <a:rPr b="1" dirty="0" lang="en-US" sz="2900"/>
              <a:t>Find your </a:t>
            </a:r>
            <a:r>
              <a:rPr b="1" dirty="0" lang="en-US" sz="2900" u="sng"/>
              <a:t>EXACT</a:t>
            </a:r>
            <a:r>
              <a:rPr b="1" dirty="0" lang="en-US" sz="2900"/>
              <a:t> seat using the chart below</a:t>
            </a:r>
          </a:p>
          <a:p>
            <a:pPr algn="l" indent="-514350" marL="514350">
              <a:buAutoNum type="arabicParenBoth"/>
            </a:pPr>
            <a:r>
              <a:rPr b="1" dirty="0" lang="en-US" sz="2900">
                <a:solidFill>
                  <a:srgbClr val="FF0000"/>
                </a:solidFill>
              </a:rPr>
              <a:t>You will need: </a:t>
            </a:r>
            <a:r>
              <a:rPr b="1" dirty="0" lang="en-US" smtClean="0" sz="2900">
                <a:solidFill>
                  <a:srgbClr val="FF0000"/>
                </a:solidFill>
              </a:rPr>
              <a:t>pencil, textbook, notebook paper, &amp; 8.5 notes</a:t>
            </a:r>
          </a:p>
          <a:p>
            <a:pPr algn="l" indent="-514350" marL="514350">
              <a:buAutoNum type="arabicParenBoth"/>
            </a:pPr>
            <a:r>
              <a:rPr b="1" dirty="0" lang="en-US" smtClean="0" sz="2900" u="sng">
                <a:solidFill>
                  <a:schemeClr val="accent1">
                    <a:lumMod val="50000"/>
                  </a:schemeClr>
                </a:solidFill>
              </a:rPr>
              <a:t>TURN IN MISSING FILES ON FRONT DESK BEFORE OR AFTER NOTES</a:t>
            </a:r>
          </a:p>
          <a:p>
            <a:pPr algn="l" indent="-514350" marL="514350">
              <a:buAutoNum type="arabicParenBoth"/>
            </a:pPr>
            <a:r>
              <a:rPr b="1" dirty="0" lang="en-US" smtClean="0" sz="2900" u="sng">
                <a:solidFill>
                  <a:schemeClr val="accent1">
                    <a:lumMod val="50000"/>
                  </a:schemeClr>
                </a:solidFill>
              </a:rPr>
              <a:t>TURN IN MISSING VOCAB EXIT SLIPS (8.1, 8.2, 8.3, 8.4, 8.5) ON MY DESK BEFORE OR AFTER NOTES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5383" y="4134117"/>
          <a:ext cx="11049000" cy="2705100"/>
        </p:xfrm>
        <a:graphic>
          <a:graphicData uri="http://schemas.openxmlformats.org/drawingml/2006/table">
            <a:tbl>
              <a:tblPr bandRow="1" firstRow="1">
                <a:tableStyleId>{5940675A-B579-460E-94D1-54222C63F5DA}</a:tableStyleId>
              </a:tblPr>
              <a:tblGrid>
                <a:gridCol w="1841500"/>
                <a:gridCol w="1841500"/>
                <a:gridCol w="1841500"/>
                <a:gridCol w="1841500"/>
                <a:gridCol w="1841500"/>
                <a:gridCol w="1841500"/>
              </a:tblGrid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Roop</a:t>
                      </a:r>
                      <a:endParaRPr b="1" dirty="0" lang="en-US" smtClean="0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Crew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Jones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Manor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Cantu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Sims</a:t>
                      </a:r>
                      <a:endParaRPr b="1" dirty="0" lang="en-US" sz="2400"/>
                    </a:p>
                  </a:txBody>
                  <a:tcPr/>
                </a:tc>
              </a:tr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Beltran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err="1" lang="en-US" smtClean="0" sz="2400"/>
                        <a:t>Elkovich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Kidd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Withers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Robinson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Thompson</a:t>
                      </a:r>
                      <a:endParaRPr b="1" dirty="0" lang="en-US" sz="2400"/>
                    </a:p>
                  </a:txBody>
                  <a:tcPr/>
                </a:tc>
              </a:tr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Blick</a:t>
                      </a:r>
                      <a:endParaRPr b="1" dirty="0" lang="en-US" smtClean="0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Hall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Legette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Lovato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Hockaday</a:t>
                      </a:r>
                      <a:endParaRPr b="1" dirty="0" lang="en-US" smtClean="0" sz="2400"/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err="1" lang="en-US" smtClean="0" sz="2400"/>
                        <a:t>Walston</a:t>
                      </a:r>
                      <a:endParaRPr b="1" dirty="0" lang="en-US" sz="2400"/>
                    </a:p>
                  </a:txBody>
                  <a:tcPr/>
                </a:tc>
              </a:tr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Rispinto</a:t>
                      </a:r>
                      <a:endParaRPr dirty="0" lang="en-US" smtClean="0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Hendrix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lang="en-US" smtClean="0" sz="2400"/>
                        <a:t>Paasewe</a:t>
                      </a:r>
                      <a:endParaRPr b="1" dirty="0" lang="en-US" smtClean="0" sz="2400"/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Owens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Simpson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Barkley</a:t>
                      </a:r>
                    </a:p>
                  </a:txBody>
                  <a:tcPr>
                    <a:noFill/>
                  </a:tcPr>
                </a:tc>
              </a:tr>
              <a:tr h="541020"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Mejia</a:t>
                      </a:r>
                      <a:endParaRPr b="1" dirty="0" lang="en-US" sz="24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Stanton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Lynch</a:t>
                      </a:r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Roberts</a:t>
                      </a:r>
                      <a:endParaRPr b="1" dirty="0" lang="en-US" sz="24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Roseboro</a:t>
                      </a:r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Womack</a:t>
                      </a:r>
                      <a:endParaRPr b="1" dirty="0" lang="en-US" sz="2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179731"/>
      </p:ext>
    </p:extLst>
  </p:cSld>
  <p:clrMapOvr>
    <a:masterClrMapping/>
  </p:clrMapOvr>
  <p:transition spd="slow"/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8.1 – WHY NATIONS TRADE (p. 707)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600"/>
              <a:t>Nations trade with one another to obtain </a:t>
            </a:r>
            <a:r>
              <a:rPr b="1" dirty="0" lang="en-US" smtClean="0" sz="2600"/>
              <a:t>GOODS/SERVICES </a:t>
            </a:r>
            <a:r>
              <a:rPr b="1" dirty="0" lang="en-US" sz="2600"/>
              <a:t>they themselves cannot produce </a:t>
            </a:r>
            <a:r>
              <a:rPr b="1" dirty="0" lang="en-US" smtClean="0" sz="2600"/>
              <a:t>EFFICIENTLY</a:t>
            </a:r>
            <a:endParaRPr b="1" dirty="0" lang="en-US" sz="2600"/>
          </a:p>
          <a:p>
            <a:pPr lvl="0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600"/>
              <a:t>No country </a:t>
            </a:r>
            <a:r>
              <a:rPr b="1" dirty="0" lang="en-US" smtClean="0" sz="2600"/>
              <a:t>produces </a:t>
            </a:r>
            <a:r>
              <a:rPr b="1" dirty="0" lang="en-US" sz="2600"/>
              <a:t>everything it needs to </a:t>
            </a:r>
            <a:r>
              <a:rPr b="1" dirty="0" lang="en-US" smtClean="0" sz="2600"/>
              <a:t>SURVIVE, </a:t>
            </a:r>
            <a:r>
              <a:rPr b="1" dirty="0" lang="en-US" sz="2600"/>
              <a:t>&amp; </a:t>
            </a:r>
            <a:r>
              <a:rPr b="1" dirty="0" lang="en-US" smtClean="0" sz="2600"/>
              <a:t>DEPENDS </a:t>
            </a:r>
            <a:r>
              <a:rPr b="1" dirty="0" lang="en-US" sz="2600"/>
              <a:t>on other </a:t>
            </a:r>
            <a:r>
              <a:rPr b="1" dirty="0" lang="en-US" smtClean="0" sz="2600"/>
              <a:t>COUNTRIES</a:t>
            </a:r>
            <a:endParaRPr b="1" dirty="0" lang="en-US" sz="2600"/>
          </a:p>
          <a:p>
            <a:pPr lvl="0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600"/>
              <a:t>Because of </a:t>
            </a:r>
            <a:r>
              <a:rPr b="1" dirty="0" lang="en-US" smtClean="0" sz="2600"/>
              <a:t>INTERNATIONAL TRADE, </a:t>
            </a:r>
            <a:endParaRPr b="1" dirty="0" lang="en-US" sz="2600"/>
          </a:p>
          <a:p>
            <a:pPr lvl="1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600"/>
              <a:t>Americans eat </a:t>
            </a:r>
            <a:r>
              <a:rPr b="1" dirty="0" lang="en-US" smtClean="0" sz="2600"/>
              <a:t>FRUIT </a:t>
            </a:r>
            <a:r>
              <a:rPr b="1" dirty="0" lang="en-US" sz="2600"/>
              <a:t>during the </a:t>
            </a:r>
            <a:r>
              <a:rPr b="1" dirty="0" lang="en-US" smtClean="0" sz="2600"/>
              <a:t>WINTER </a:t>
            </a:r>
            <a:r>
              <a:rPr b="1" dirty="0" lang="en-US" sz="2600"/>
              <a:t>that is grown in </a:t>
            </a:r>
            <a:r>
              <a:rPr b="1" dirty="0" lang="en-US" smtClean="0" sz="2600"/>
              <a:t>CENTRAL AMERICA, &amp;</a:t>
            </a:r>
            <a:endParaRPr b="1" dirty="0" lang="en-US" sz="2600"/>
          </a:p>
          <a:p>
            <a:pPr lvl="1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600"/>
              <a:t>American-made </a:t>
            </a:r>
            <a:r>
              <a:rPr b="1" dirty="0" lang="en-US" smtClean="0" sz="2600"/>
              <a:t>COMPUTERS are </a:t>
            </a:r>
            <a:r>
              <a:rPr b="1" dirty="0" lang="en-US" sz="2600"/>
              <a:t>sold in </a:t>
            </a:r>
            <a:r>
              <a:rPr b="1" dirty="0" lang="en-US" smtClean="0" sz="2600"/>
              <a:t>AFRICA </a:t>
            </a:r>
            <a:r>
              <a:rPr b="1" dirty="0" lang="en-US" sz="2600"/>
              <a:t>&amp; </a:t>
            </a:r>
            <a:r>
              <a:rPr b="1" dirty="0" lang="en-US" smtClean="0" sz="2600"/>
              <a:t>ASIA</a:t>
            </a:r>
            <a:endParaRPr b="1" dirty="0" lang="en-US" sz="2600"/>
          </a:p>
          <a:p>
            <a:pPr lvl="0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600"/>
              <a:t>Trade involves:</a:t>
            </a:r>
          </a:p>
          <a:p>
            <a:pPr lvl="1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mtClean="0" sz="2600"/>
              <a:t>EXPORTS: </a:t>
            </a:r>
            <a:r>
              <a:rPr b="1" dirty="0" lang="en-US" sz="2600"/>
              <a:t>goods/services that are </a:t>
            </a:r>
            <a:r>
              <a:rPr b="1" dirty="0" lang="en-US" smtClean="0" sz="2600"/>
              <a:t>SOLD to </a:t>
            </a:r>
            <a:r>
              <a:rPr b="1" dirty="0" lang="en-US" sz="2600"/>
              <a:t>other countries</a:t>
            </a:r>
          </a:p>
          <a:p>
            <a:pPr lvl="1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mtClean="0" sz="2600"/>
              <a:t>IMORTS: </a:t>
            </a:r>
            <a:r>
              <a:rPr b="1" dirty="0" lang="en-US" sz="2600"/>
              <a:t>goods/services that are </a:t>
            </a:r>
            <a:r>
              <a:rPr b="1" dirty="0" lang="en-US" smtClean="0" sz="2600"/>
              <a:t>PURCHASED </a:t>
            </a:r>
            <a:r>
              <a:rPr b="1" dirty="0" lang="en-US" sz="2600"/>
              <a:t>from other countries</a:t>
            </a:r>
          </a:p>
          <a:p>
            <a:pPr lvl="0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600"/>
              <a:t>Obtaining scarce goods:</a:t>
            </a:r>
          </a:p>
          <a:p>
            <a:pPr lvl="1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600"/>
              <a:t>Trade is one way that countries solve the problem of </a:t>
            </a:r>
            <a:r>
              <a:rPr b="1" dirty="0" lang="en-US" smtClean="0" sz="2600"/>
              <a:t>SCARCITY</a:t>
            </a:r>
            <a:endParaRPr b="1" dirty="0" lang="en-US" sz="2600"/>
          </a:p>
          <a:p>
            <a:pPr lvl="1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600"/>
              <a:t>Nations trade </a:t>
            </a:r>
            <a:r>
              <a:rPr b="1" dirty="0" lang="en-US" smtClean="0" sz="2600"/>
              <a:t>b/c </a:t>
            </a:r>
            <a:r>
              <a:rPr b="1" dirty="0" lang="en-US" sz="2600"/>
              <a:t>they could not otherwise </a:t>
            </a:r>
            <a:r>
              <a:rPr b="1" dirty="0" lang="en-US" smtClean="0" sz="2600"/>
              <a:t>HAVE THEM </a:t>
            </a:r>
            <a:r>
              <a:rPr b="1" dirty="0" lang="en-US" sz="2600"/>
              <a:t>or have them as </a:t>
            </a:r>
            <a:r>
              <a:rPr b="1" dirty="0" lang="en-US" smtClean="0" sz="2600"/>
              <a:t>CHEAPLY</a:t>
            </a:r>
            <a:endParaRPr b="1" dirty="0" lang="en-US" sz="2600"/>
          </a:p>
          <a:p>
            <a:pPr lvl="1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600"/>
              <a:t>U.S. </a:t>
            </a:r>
            <a:r>
              <a:rPr b="1" dirty="0" lang="en-US" smtClean="0" sz="2600"/>
              <a:t>IMPORTS </a:t>
            </a:r>
            <a:r>
              <a:rPr b="1" dirty="0" lang="en-US" sz="2600"/>
              <a:t>industrial diamonds from other countries because we have almost no </a:t>
            </a:r>
            <a:r>
              <a:rPr b="1" dirty="0" lang="en-US" smtClean="0" sz="2600"/>
              <a:t>DEPOSITS</a:t>
            </a:r>
            <a:endParaRPr b="1" dirty="0" lang="en-US" sz="2600"/>
          </a:p>
          <a:p>
            <a:pPr lvl="1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600"/>
              <a:t>Other countries cannot produce commercial </a:t>
            </a:r>
            <a:r>
              <a:rPr b="1" dirty="0" lang="en-US" smtClean="0" sz="2600"/>
              <a:t>AIRCRAFT because </a:t>
            </a:r>
            <a:r>
              <a:rPr b="1" dirty="0" lang="en-US" sz="2600"/>
              <a:t>they lack the necessary </a:t>
            </a:r>
            <a:r>
              <a:rPr b="1" dirty="0" lang="en-US" smtClean="0" sz="2600"/>
              <a:t>FACTORIES </a:t>
            </a:r>
            <a:r>
              <a:rPr b="1" dirty="0" lang="en-US" sz="2600"/>
              <a:t>or </a:t>
            </a:r>
            <a:r>
              <a:rPr b="1" dirty="0" lang="en-US" smtClean="0" sz="2600"/>
              <a:t>SKILLED WORKERS, </a:t>
            </a:r>
            <a:r>
              <a:rPr b="1" dirty="0" lang="en-US" sz="2600"/>
              <a:t>so we </a:t>
            </a:r>
            <a:r>
              <a:rPr b="1" dirty="0" lang="en-US" smtClean="0" sz="2600"/>
              <a:t>EXPORT </a:t>
            </a:r>
            <a:r>
              <a:rPr b="1" dirty="0" lang="en-US" sz="2600"/>
              <a:t>them to these </a:t>
            </a:r>
            <a:r>
              <a:rPr b="1" dirty="0" lang="en-US" smtClean="0" sz="2600"/>
              <a:t>countries</a:t>
            </a:r>
            <a:endParaRPr b="1" dirty="0" lang="en-US" sz="2600"/>
          </a:p>
        </p:txBody>
      </p:sp>
    </p:spTree>
    <p:extLst>
      <p:ext uri="{BB962C8B-B14F-4D97-AF65-F5344CB8AC3E}">
        <p14:creationId xmlns:p14="http://schemas.microsoft.com/office/powerpoint/2010/main" val="107896167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VOCAB LOG – 8.6, 04/29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50" u="sng"/>
              <a:t>CURRENCY</a:t>
            </a:r>
            <a:r>
              <a:rPr b="1" dirty="0" lang="en-US" smtClean="0" sz="2750"/>
              <a:t>: paper money &amp; coins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50" u="sng"/>
              <a:t>COMMERICAL BANKS</a:t>
            </a:r>
            <a:r>
              <a:rPr b="1" dirty="0" lang="en-US" smtClean="0" sz="2750"/>
              <a:t>: financial institutions offering full banking services to businesses &amp; </a:t>
            </a:r>
            <a:r>
              <a:rPr b="1" dirty="0" err="1" lang="en-US" smtClean="0" sz="2750"/>
              <a:t>indvs</a:t>
            </a:r>
            <a:endParaRPr b="1" dirty="0" lang="en-US" smtClean="0" sz="2750"/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50" u="sng"/>
              <a:t>CREDIT UNIONS</a:t>
            </a:r>
            <a:r>
              <a:rPr b="1" dirty="0" lang="en-US" smtClean="0" sz="2750"/>
              <a:t>: financial institutions operating on a not-for-profit basis that are only open to members who are part of groups that sponsor them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50" u="sng"/>
              <a:t>FEDERAL RESERVE (the Fed)</a:t>
            </a:r>
            <a:r>
              <a:rPr b="1" dirty="0" lang="en-US" smtClean="0" sz="2750"/>
              <a:t>: central bank of USA; bank from which other financial institutions borrow funds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50" u="sng"/>
              <a:t>MONETARY POLICY</a:t>
            </a:r>
            <a:r>
              <a:rPr b="1" dirty="0" lang="en-US" smtClean="0" sz="2750"/>
              <a:t>: controlling the supply of money &amp; the cost of borrowing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50" u="sng"/>
              <a:t>DISCOUNT RATE</a:t>
            </a:r>
            <a:r>
              <a:rPr b="1" dirty="0" lang="en-US" smtClean="0" sz="2750"/>
              <a:t>: rate at which Fed loans money to member financial institutions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50" u="sng"/>
              <a:t>RESERVE REQUIREMENT</a:t>
            </a:r>
            <a:r>
              <a:rPr b="1" dirty="0" lang="en-US" smtClean="0" sz="2750"/>
              <a:t>: percentage of financial institutions’ money required to be held in Federal Reserve Banks as a back-up against their deposits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50" u="sng"/>
              <a:t>OPEN-MARKET OPERATIONS</a:t>
            </a:r>
            <a:r>
              <a:rPr b="1" dirty="0" lang="en-US" smtClean="0" sz="2750"/>
              <a:t>: purchase/sale of </a:t>
            </a:r>
            <a:r>
              <a:rPr b="1" dirty="0" err="1" lang="en-US" smtClean="0" sz="2750"/>
              <a:t>govt</a:t>
            </a:r>
            <a:r>
              <a:rPr b="1" dirty="0" lang="en-US" smtClean="0" sz="2750"/>
              <a:t> bonds &amp; Treasury bills</a:t>
            </a:r>
          </a:p>
        </p:txBody>
      </p:sp>
    </p:spTree>
    <p:extLst>
      <p:ext uri="{BB962C8B-B14F-4D97-AF65-F5344CB8AC3E}">
        <p14:creationId xmlns:p14="http://schemas.microsoft.com/office/powerpoint/2010/main" val="111266507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/>
          </a:blip>
          <a:srcRect/>
          <a:stretch>
            <a:fillRect b="-17000"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096"/>
            <a:ext cx="12192000" cy="1638555"/>
          </a:xfrm>
        </p:spPr>
        <p:txBody>
          <a:bodyPr anchor="t" numCol="1">
            <a:normAutofit/>
          </a:bodyPr>
          <a:lstStyle/>
          <a:p>
            <a:pPr algn="l"/>
            <a:r>
              <a:rPr b="1" dirty="0" lang="en-US" smtClean="0" sz="4500">
                <a:solidFill>
                  <a:srgbClr val="FF0000"/>
                </a:solidFill>
                <a:latin typeface="+mn-lt"/>
              </a:rPr>
              <a:t>CIVICS &amp; ECONOMICS</a:t>
            </a:r>
            <a:br>
              <a:rPr b="1" dirty="0" lang="en-US" smtClean="0" sz="4500">
                <a:solidFill>
                  <a:srgbClr val="FF0000"/>
                </a:solidFill>
                <a:latin typeface="+mn-lt"/>
              </a:rPr>
            </a:br>
            <a:r>
              <a:rPr b="1" dirty="0" lang="en-US" smtClean="0" sz="4500">
                <a:solidFill>
                  <a:srgbClr val="FF0000"/>
                </a:solidFill>
                <a:latin typeface="+mn-lt"/>
              </a:rPr>
              <a:t>UNIT #8: FOUNDATIONS OF ECONOMICS (PART II)</a:t>
            </a:r>
            <a:endParaRPr b="1" dirty="0" lang="en-US" sz="45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0" y="1238865"/>
            <a:ext cx="12192000" cy="1659194"/>
          </a:xfrm>
          <a:blipFill rotWithShape="1">
            <a:blip r:embed="rId3">
              <a:alphaModFix amt="0"/>
            </a:blip>
            <a:srcRect/>
            <a:tile algn="tl" flip="none" sx="100000" sy="100000" tx="0" ty="0"/>
          </a:blipFill>
        </p:spPr>
        <p:txBody>
          <a:bodyPr numCol="1">
            <a:normAutofit fontScale="92500" lnSpcReduction="10000"/>
          </a:bodyPr>
          <a:lstStyle/>
          <a:p>
            <a:pPr algn="l"/>
            <a:r>
              <a:rPr b="1" dirty="0" lang="en-US" smtClean="0" sz="3600">
                <a:solidFill>
                  <a:srgbClr val="0070C0"/>
                </a:solidFill>
              </a:rPr>
              <a:t>QUOTE OF THE DAY!</a:t>
            </a:r>
          </a:p>
          <a:p>
            <a:pPr algn="l" indent="-463550" marL="463550"/>
            <a:r>
              <a:rPr b="1" dirty="0" lang="en-US" smtClean="0" sz="3600">
                <a:solidFill>
                  <a:srgbClr val="00B050"/>
                </a:solidFill>
              </a:rPr>
              <a:t>“The roots of education are bitter, but the fruit is sweet” </a:t>
            </a:r>
          </a:p>
          <a:p>
            <a:pPr algn="l" indent="-463550" marL="463550"/>
            <a:r>
              <a:rPr b="1" dirty="0" lang="en-US" sz="3600">
                <a:solidFill>
                  <a:srgbClr val="00B050"/>
                </a:solidFill>
              </a:rPr>
              <a:t>	</a:t>
            </a:r>
            <a:r>
              <a:rPr b="1" dirty="0" lang="en-US" smtClean="0" sz="3600">
                <a:solidFill>
                  <a:srgbClr val="00B050"/>
                </a:solidFill>
              </a:rPr>
              <a:t>– Aristotle</a:t>
            </a:r>
            <a:endParaRPr b="1" dirty="0" lang="en-US" sz="36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2764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9625"/>
          </a:xfrm>
        </p:spPr>
        <p:txBody>
          <a:bodyPr numCol="1"/>
          <a:lstStyle/>
          <a:p>
            <a:r>
              <a:rPr b="1" dirty="0" lang="en-US" smtClean="0">
                <a:latin typeface="+mn-lt"/>
              </a:rPr>
              <a:t>DIRECTIONS:</a:t>
            </a:r>
            <a:endParaRPr b="1" dirty="0" lang="en-US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3424"/>
            <a:ext cx="12192000" cy="6010275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ALL BOOKS OPEN TO PAGE 708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I WILL READ ALOUD AS YOU FOLLOW ALONG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WHEN I AM FINISHED, INDIVIDUALLY OR WITH A PARTNER BESIDE YOU RE-READ AND COMPLETE THE PORTION OF NOTES DESIGNATED BY MR. K.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IF YOU HAVE TROUBLE WITH BLANKS AFTER RE-READING, PLEASE RAISE YOUR HAND &amp; </a:t>
            </a:r>
            <a:r>
              <a:rPr b="1" dirty="0" i="1" lang="en-US" smtClean="0" sz="2700" u="sng">
                <a:solidFill>
                  <a:schemeClr val="accent1">
                    <a:lumMod val="75000"/>
                  </a:schemeClr>
                </a:solidFill>
              </a:rPr>
              <a:t>CONTINUE MOVING ON TO EFFECTIVELY MANAGE YOUR TIME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WHEN TIME IS CALLED, YOU WILL </a:t>
            </a:r>
            <a:r>
              <a:rPr b="1" dirty="0" i="1" lang="en-US" smtClean="0" sz="2700" u="sng">
                <a:solidFill>
                  <a:srgbClr val="FF0000"/>
                </a:solidFill>
              </a:rPr>
              <a:t>EXACTLY TWO MINUTES TO CHECK YOUR WORK ON THE SLIDES PROVIDED</a:t>
            </a:r>
            <a:r>
              <a:rPr b="1" dirty="0" lang="en-US" smtClean="0" sz="270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i="1" lang="en-US" smtClean="0" sz="2700" u="sng">
                <a:solidFill>
                  <a:schemeClr val="accent1">
                    <a:lumMod val="75000"/>
                  </a:schemeClr>
                </a:solidFill>
              </a:rPr>
              <a:t>THESE SLIDES ARE NOT FOR YOU TO COPY BECAUSE OF INEFFECTIVE TIME MANAGEMENT.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AFTER THE TWO MINUTES IS CALLED, WE WILL MOVE ON TO THE NEXT SECTION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IF YOU MISS NOTES, PLEASE CHECK THE WEBSITE </a:t>
            </a:r>
            <a:r>
              <a:rPr b="1" dirty="0" lang="en-US" smtClean="0" sz="2700">
                <a:solidFill>
                  <a:srgbClr val="00B050"/>
                </a:solidFill>
              </a:rPr>
              <a:t>kcivecon.weebly.com</a:t>
            </a: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b="1" dirty="0" lang="en-US" smtClean="0" sz="2700" u="sng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 ASK TO BORROW A SLIDE PACKET </a:t>
            </a:r>
            <a:r>
              <a:rPr b="1" dirty="0" i="1" lang="en-US" smtClean="0" sz="2700" u="sng">
                <a:solidFill>
                  <a:schemeClr val="accent1">
                    <a:lumMod val="75000"/>
                  </a:schemeClr>
                </a:solidFill>
              </a:rPr>
              <a:t>AT THE END OF NOTES</a:t>
            </a: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b="1" dirty="0" lang="en-US" smtClean="0" sz="2700" u="sng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 BORROW NOTES FROM A FRIEND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YOU CAN COMPLETE THESE SUCCESSFULLY </a:t>
            </a:r>
            <a:r>
              <a:rPr b="1" dirty="0" i="1" lang="en-US" smtClean="0" sz="2700" u="sng">
                <a:solidFill>
                  <a:srgbClr val="FF0000"/>
                </a:solidFill>
              </a:rPr>
              <a:t>BY REMAINING ON TASK</a:t>
            </a:r>
            <a:endParaRPr b="1" dirty="0" i="1" lang="en-US" sz="27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5137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8.6 – MONEY (p. 657)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z="2850"/>
              <a:t>People are </a:t>
            </a:r>
            <a:r>
              <a:rPr b="1" dirty="0" lang="en-US" smtClean="0" sz="2850"/>
              <a:t>WILLING to ACCEPT </a:t>
            </a:r>
            <a:r>
              <a:rPr b="1" dirty="0" lang="en-US" sz="2850"/>
              <a:t>money in </a:t>
            </a:r>
            <a:r>
              <a:rPr b="1" dirty="0" lang="en-US" smtClean="0" sz="2850"/>
              <a:t>EXCHANGE </a:t>
            </a:r>
            <a:r>
              <a:rPr b="1" dirty="0" lang="en-US" sz="2850"/>
              <a:t>for goods/services.</a:t>
            </a:r>
          </a:p>
          <a:p>
            <a:pPr lvl="0">
              <a:spcBef>
                <a:spcPts val="0"/>
              </a:spcBef>
            </a:pPr>
            <a:r>
              <a:rPr b="1" dirty="0" lang="en-US" sz="2850"/>
              <a:t>Money has three </a:t>
            </a:r>
            <a:r>
              <a:rPr b="1" dirty="0" lang="en-US" smtClean="0" sz="2850"/>
              <a:t>FUNCTIONS:</a:t>
            </a:r>
            <a:endParaRPr b="1" dirty="0" lang="en-US" sz="2850"/>
          </a:p>
          <a:p>
            <a:pPr lvl="1">
              <a:spcBef>
                <a:spcPts val="0"/>
              </a:spcBef>
            </a:pPr>
            <a:r>
              <a:rPr b="1" dirty="0" lang="en-US" smtClean="0" sz="2850"/>
              <a:t>MEDIUM </a:t>
            </a:r>
            <a:r>
              <a:rPr b="1" dirty="0" lang="en-US" sz="2850"/>
              <a:t>of </a:t>
            </a:r>
            <a:r>
              <a:rPr b="1" dirty="0" lang="en-US" smtClean="0" sz="2850"/>
              <a:t>EXCHANGE: </a:t>
            </a:r>
            <a:r>
              <a:rPr b="1" dirty="0" lang="en-US" sz="2850"/>
              <a:t>we can </a:t>
            </a:r>
            <a:r>
              <a:rPr b="1" dirty="0" lang="en-US" smtClean="0" sz="2850"/>
              <a:t>TRADE </a:t>
            </a:r>
            <a:r>
              <a:rPr b="1" dirty="0" lang="en-US" sz="2850"/>
              <a:t>money for goods/services</a:t>
            </a:r>
          </a:p>
          <a:p>
            <a:pPr lvl="2">
              <a:spcBef>
                <a:spcPts val="0"/>
              </a:spcBef>
            </a:pPr>
            <a:r>
              <a:rPr b="1" dirty="0" lang="en-US" sz="2850"/>
              <a:t>Without it, we would have to </a:t>
            </a:r>
            <a:r>
              <a:rPr b="1" dirty="0" lang="en-US" smtClean="0" sz="2850"/>
              <a:t>BARTER, </a:t>
            </a:r>
            <a:r>
              <a:rPr b="1" dirty="0" lang="en-US" sz="2850"/>
              <a:t>or exchange </a:t>
            </a:r>
            <a:r>
              <a:rPr b="1" dirty="0" lang="en-US" smtClean="0" sz="2850"/>
              <a:t>goods </a:t>
            </a:r>
            <a:r>
              <a:rPr b="1" dirty="0" lang="en-US" sz="2850"/>
              <a:t>for other </a:t>
            </a:r>
            <a:r>
              <a:rPr b="1" dirty="0" lang="en-US" smtClean="0" sz="2850"/>
              <a:t>goods</a:t>
            </a:r>
          </a:p>
          <a:p>
            <a:pPr lvl="2">
              <a:spcBef>
                <a:spcPts val="0"/>
              </a:spcBef>
            </a:pPr>
            <a:r>
              <a:rPr b="1" dirty="0" lang="en-US" smtClean="0" sz="2850"/>
              <a:t>That </a:t>
            </a:r>
            <a:r>
              <a:rPr b="1" dirty="0" lang="en-US" sz="2850"/>
              <a:t>would be less </a:t>
            </a:r>
            <a:r>
              <a:rPr b="1" dirty="0" lang="en-US" smtClean="0" sz="2850"/>
              <a:t>CONVENIENT because </a:t>
            </a:r>
            <a:r>
              <a:rPr b="1" dirty="0" lang="en-US" sz="2850"/>
              <a:t>we would have to find people who are </a:t>
            </a:r>
            <a:r>
              <a:rPr b="1" dirty="0" lang="en-US" smtClean="0" sz="2850"/>
              <a:t>WILLING &amp; </a:t>
            </a:r>
            <a:r>
              <a:rPr b="1" dirty="0" lang="en-US" sz="2850"/>
              <a:t>interested in </a:t>
            </a:r>
            <a:r>
              <a:rPr b="1" dirty="0" lang="en-US" smtClean="0" sz="2850"/>
              <a:t>BARTERING for </a:t>
            </a:r>
            <a:r>
              <a:rPr b="1" dirty="0" lang="en-US" sz="2850"/>
              <a:t>the goods/services we have &amp; who also have goods/services that we want</a:t>
            </a:r>
          </a:p>
          <a:p>
            <a:pPr lvl="1">
              <a:spcBef>
                <a:spcPts val="0"/>
              </a:spcBef>
            </a:pPr>
            <a:r>
              <a:rPr b="1" dirty="0" lang="en-US" smtClean="0" sz="2850"/>
              <a:t>STORE </a:t>
            </a:r>
            <a:r>
              <a:rPr b="1" dirty="0" lang="en-US" sz="2850"/>
              <a:t>of </a:t>
            </a:r>
            <a:r>
              <a:rPr b="1" dirty="0" lang="en-US" smtClean="0" sz="2850"/>
              <a:t>VALUE: </a:t>
            </a:r>
            <a:r>
              <a:rPr b="1" dirty="0" lang="en-US" sz="2850"/>
              <a:t>we can hold our </a:t>
            </a:r>
            <a:r>
              <a:rPr b="1" dirty="0" lang="en-US" smtClean="0" sz="2850"/>
              <a:t>WEALTH </a:t>
            </a:r>
            <a:r>
              <a:rPr b="1" dirty="0" lang="en-US" sz="2850"/>
              <a:t>in the form of </a:t>
            </a:r>
            <a:r>
              <a:rPr b="1" dirty="0" lang="en-US" smtClean="0" sz="2850"/>
              <a:t>MONEY </a:t>
            </a:r>
            <a:r>
              <a:rPr b="1" dirty="0" lang="en-US" sz="2850"/>
              <a:t>until we are </a:t>
            </a:r>
            <a:r>
              <a:rPr b="1" dirty="0" lang="en-US" smtClean="0" sz="2850"/>
              <a:t>READY </a:t>
            </a:r>
            <a:r>
              <a:rPr b="1" dirty="0" lang="en-US" sz="2850"/>
              <a:t>to </a:t>
            </a:r>
            <a:r>
              <a:rPr b="1" dirty="0" lang="en-US" smtClean="0" sz="2850"/>
              <a:t>USE </a:t>
            </a:r>
            <a:r>
              <a:rPr b="1" dirty="0" lang="en-US" sz="2850"/>
              <a:t>it (spend it </a:t>
            </a:r>
            <a:r>
              <a:rPr b="1" dirty="0" lang="en-US" smtClean="0" sz="2850"/>
              <a:t>NOW </a:t>
            </a:r>
            <a:r>
              <a:rPr b="1" dirty="0" lang="en-US" sz="2850"/>
              <a:t>or spend it </a:t>
            </a:r>
            <a:r>
              <a:rPr b="1" dirty="0" lang="en-US" smtClean="0" sz="2850"/>
              <a:t>LATER)</a:t>
            </a:r>
            <a:endParaRPr b="1" dirty="0" lang="en-US" sz="2850"/>
          </a:p>
          <a:p>
            <a:pPr lvl="1">
              <a:spcBef>
                <a:spcPts val="0"/>
              </a:spcBef>
            </a:pPr>
            <a:r>
              <a:rPr b="1" dirty="0" lang="en-US" smtClean="0" sz="2850"/>
              <a:t>MEASURE of VALUE: </a:t>
            </a:r>
            <a:r>
              <a:rPr b="1" dirty="0" lang="en-US" sz="2850"/>
              <a:t>money is like a </a:t>
            </a:r>
            <a:r>
              <a:rPr b="1" dirty="0" lang="en-US" smtClean="0" sz="2850"/>
              <a:t>MEASURING STICK </a:t>
            </a:r>
            <a:r>
              <a:rPr b="1" dirty="0" lang="en-US" sz="2850"/>
              <a:t>that can be used to </a:t>
            </a:r>
            <a:r>
              <a:rPr b="1" dirty="0" lang="en-US" smtClean="0" sz="2850"/>
              <a:t>ASSIGN VALUE </a:t>
            </a:r>
            <a:r>
              <a:rPr b="1" dirty="0" lang="en-US" sz="2850"/>
              <a:t>to a good/service</a:t>
            </a:r>
          </a:p>
          <a:p>
            <a:pPr lvl="0">
              <a:spcBef>
                <a:spcPts val="0"/>
              </a:spcBef>
            </a:pPr>
            <a:r>
              <a:rPr b="1" dirty="0" lang="en-US" sz="2850"/>
              <a:t>Types of money:</a:t>
            </a:r>
          </a:p>
          <a:p>
            <a:pPr lvl="1">
              <a:spcBef>
                <a:spcPts val="0"/>
              </a:spcBef>
            </a:pPr>
            <a:r>
              <a:rPr b="1" dirty="0" lang="en-US" smtClean="0" sz="2850"/>
              <a:t>COINS: METALLIC </a:t>
            </a:r>
            <a:r>
              <a:rPr b="1" dirty="0" lang="en-US" sz="2850"/>
              <a:t>forms of money such as pennies &amp; nickels</a:t>
            </a:r>
          </a:p>
          <a:p>
            <a:pPr lvl="1">
              <a:spcBef>
                <a:spcPts val="0"/>
              </a:spcBef>
            </a:pPr>
            <a:r>
              <a:rPr b="1" dirty="0" lang="en-US" smtClean="0" sz="2850"/>
              <a:t>CURRENCY: </a:t>
            </a:r>
            <a:r>
              <a:rPr b="1" dirty="0" lang="en-US" sz="2850"/>
              <a:t>includes both </a:t>
            </a:r>
            <a:r>
              <a:rPr b="1" dirty="0" lang="en-US" smtClean="0" sz="2850"/>
              <a:t>COINS &amp; PAPER money</a:t>
            </a:r>
            <a:endParaRPr b="1" dirty="0" lang="en-US" sz="2850"/>
          </a:p>
        </p:txBody>
      </p:sp>
    </p:spTree>
    <p:extLst>
      <p:ext uri="{BB962C8B-B14F-4D97-AF65-F5344CB8AC3E}">
        <p14:creationId xmlns:p14="http://schemas.microsoft.com/office/powerpoint/2010/main" val="70221337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8.6 – MONEY (p. 657)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mtClean="0" sz="2850"/>
              <a:t>What </a:t>
            </a:r>
            <a:r>
              <a:rPr b="1" dirty="0" lang="en-US" sz="2850"/>
              <a:t>gives money value:</a:t>
            </a:r>
          </a:p>
          <a:p>
            <a:pPr lvl="1">
              <a:spcBef>
                <a:spcPts val="0"/>
              </a:spcBef>
            </a:pPr>
            <a:r>
              <a:rPr b="1" dirty="0" lang="en-US" sz="2850"/>
              <a:t>We </a:t>
            </a:r>
            <a:r>
              <a:rPr b="1" dirty="0" lang="en-US" smtClean="0" sz="2850"/>
              <a:t>VALUE &amp; ACCEPT money </a:t>
            </a:r>
            <a:r>
              <a:rPr b="1" dirty="0" lang="en-US" sz="2850"/>
              <a:t>because we are </a:t>
            </a:r>
            <a:r>
              <a:rPr b="1" dirty="0" lang="en-US" smtClean="0" sz="2850"/>
              <a:t>ABSOLUTELY SURE that </a:t>
            </a:r>
            <a:r>
              <a:rPr b="1" dirty="0" lang="en-US" sz="2850"/>
              <a:t>someone else will </a:t>
            </a:r>
            <a:r>
              <a:rPr b="1" dirty="0" lang="en-US" smtClean="0" sz="2850"/>
              <a:t>ACCEPT its </a:t>
            </a:r>
            <a:r>
              <a:rPr b="1" dirty="0" lang="en-US" sz="2850"/>
              <a:t>value as well</a:t>
            </a:r>
          </a:p>
          <a:p>
            <a:pPr lvl="1">
              <a:spcBef>
                <a:spcPts val="0"/>
              </a:spcBef>
            </a:pPr>
            <a:r>
              <a:rPr b="1" dirty="0" lang="en-US" sz="2850"/>
              <a:t>Without this </a:t>
            </a:r>
            <a:r>
              <a:rPr b="1" dirty="0" lang="en-US" smtClean="0" sz="2850"/>
              <a:t>CONFIDENCE, </a:t>
            </a:r>
            <a:r>
              <a:rPr b="1" dirty="0" lang="en-US" sz="2850"/>
              <a:t>we would not accept it from someone else in the first place</a:t>
            </a:r>
          </a:p>
          <a:p>
            <a:pPr lvl="1">
              <a:spcBef>
                <a:spcPts val="0"/>
              </a:spcBef>
            </a:pPr>
            <a:r>
              <a:rPr b="1" dirty="0" lang="en-US" sz="2850"/>
              <a:t>Money by itself generally has </a:t>
            </a:r>
            <a:r>
              <a:rPr b="1" dirty="0" lang="en-US" smtClean="0" sz="2850"/>
              <a:t>NO OTHER VALUE</a:t>
            </a:r>
            <a:endParaRPr b="1" dirty="0" lang="en-US" sz="2850"/>
          </a:p>
          <a:p>
            <a:pPr lvl="2">
              <a:spcBef>
                <a:spcPts val="0"/>
              </a:spcBef>
            </a:pPr>
            <a:r>
              <a:rPr b="1" dirty="0" lang="en-US" sz="2850"/>
              <a:t>Paper currency &amp; coins only cost a few </a:t>
            </a:r>
            <a:r>
              <a:rPr b="1" dirty="0" lang="en-US" smtClean="0" sz="2850"/>
              <a:t>CENTS to </a:t>
            </a:r>
            <a:r>
              <a:rPr b="1" dirty="0" lang="en-US" sz="2850"/>
              <a:t>make or a </a:t>
            </a:r>
            <a:r>
              <a:rPr b="1" dirty="0" lang="en-US" smtClean="0" sz="2850"/>
              <a:t>SMALL AMOUNT </a:t>
            </a:r>
            <a:r>
              <a:rPr b="1" dirty="0" lang="en-US" sz="2850"/>
              <a:t>of </a:t>
            </a:r>
            <a:r>
              <a:rPr b="1" dirty="0" lang="en-US" smtClean="0" sz="2850"/>
              <a:t>PRECIOUS METAL</a:t>
            </a:r>
            <a:endParaRPr b="1" dirty="0" lang="en-US" sz="2850"/>
          </a:p>
          <a:p>
            <a:pPr lvl="2">
              <a:spcBef>
                <a:spcPts val="0"/>
              </a:spcBef>
            </a:pPr>
            <a:r>
              <a:rPr b="1" dirty="0" lang="en-US" sz="2850"/>
              <a:t>Check &amp; savings accounts also work the same way: in actuality, they are just </a:t>
            </a:r>
            <a:r>
              <a:rPr b="1" dirty="0" lang="en-US" smtClean="0" sz="2850"/>
              <a:t>NUMBERS inside COMPUTERS </a:t>
            </a:r>
            <a:r>
              <a:rPr b="1" dirty="0" lang="en-US" sz="2850"/>
              <a:t>that can be changed </a:t>
            </a:r>
            <a:r>
              <a:rPr b="1" dirty="0" lang="en-US" smtClean="0" sz="2850"/>
              <a:t>UP or DOWN</a:t>
            </a:r>
            <a:endParaRPr b="1" dirty="0" lang="en-US" sz="2850"/>
          </a:p>
        </p:txBody>
      </p:sp>
    </p:spTree>
    <p:extLst>
      <p:ext uri="{BB962C8B-B14F-4D97-AF65-F5344CB8AC3E}">
        <p14:creationId xmlns:p14="http://schemas.microsoft.com/office/powerpoint/2010/main" val="43046331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00742"/>
          </a:xfrm>
        </p:spPr>
        <p:txBody>
          <a:bodyPr numCol="1">
            <a:noAutofit/>
          </a:bodyPr>
          <a:lstStyle/>
          <a:p>
            <a:r>
              <a:rPr b="1" dirty="0" lang="en-US" smtClean="0" sz="3000">
                <a:solidFill>
                  <a:srgbClr val="00B050"/>
                </a:solidFill>
                <a:latin typeface="+mn-lt"/>
              </a:rPr>
              <a:t>8.6 – THE FINANCIAL SYSTEM (p. 658-659)</a:t>
            </a:r>
            <a:endParaRPr b="1" dirty="0" lang="en-US" sz="300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mtClean="0" sz="2700"/>
              <a:t>FINANCIAL INSTITUTIONS give </a:t>
            </a:r>
            <a:r>
              <a:rPr b="1" dirty="0" lang="en-US" sz="2700"/>
              <a:t>people </a:t>
            </a:r>
            <a:r>
              <a:rPr b="1" dirty="0" lang="en-US" smtClean="0" sz="2700"/>
              <a:t>SAFE places </a:t>
            </a:r>
            <a:r>
              <a:rPr b="1" dirty="0" lang="en-US" sz="2700"/>
              <a:t>to </a:t>
            </a:r>
            <a:r>
              <a:rPr b="1" dirty="0" lang="en-US" smtClean="0" sz="2700"/>
              <a:t>DEPOSIT their </a:t>
            </a:r>
            <a:r>
              <a:rPr b="1" dirty="0" lang="en-US" sz="2700"/>
              <a:t>money or take out </a:t>
            </a:r>
            <a:r>
              <a:rPr b="1" dirty="0" lang="en-US" smtClean="0" sz="2700"/>
              <a:t>LOANS</a:t>
            </a:r>
            <a:endParaRPr b="1" dirty="0" lang="en-US" sz="2700"/>
          </a:p>
          <a:p>
            <a:pPr lvl="1">
              <a:spcBef>
                <a:spcPts val="0"/>
              </a:spcBef>
            </a:pPr>
            <a:r>
              <a:rPr b="1" dirty="0" lang="en-US" sz="2700"/>
              <a:t>Banks &amp; other financial institutions do not simply put the money in a </a:t>
            </a:r>
            <a:r>
              <a:rPr b="1" dirty="0" lang="en-US" smtClean="0" sz="2700"/>
              <a:t>SAFE &amp; LEAVE it </a:t>
            </a:r>
            <a:r>
              <a:rPr b="1" dirty="0" lang="en-US" sz="2700"/>
              <a:t>there; they put it to work by </a:t>
            </a:r>
            <a:r>
              <a:rPr b="1" dirty="0" lang="en-US" smtClean="0" sz="2700"/>
              <a:t>LENDING it </a:t>
            </a:r>
            <a:r>
              <a:rPr b="1" dirty="0" lang="en-US" sz="2700"/>
              <a:t>to </a:t>
            </a:r>
            <a:r>
              <a:rPr b="1" dirty="0" lang="en-US" smtClean="0" sz="2700"/>
              <a:t>PEOPLE &amp; BUSINESSES </a:t>
            </a:r>
            <a:r>
              <a:rPr b="1" dirty="0" lang="en-US" sz="2700"/>
              <a:t>that need funds (that’s why they pay us </a:t>
            </a:r>
            <a:r>
              <a:rPr b="1" dirty="0" lang="en-US" smtClean="0" sz="2700"/>
              <a:t>INTEREST)</a:t>
            </a:r>
            <a:endParaRPr b="1" dirty="0" lang="en-US" sz="2700"/>
          </a:p>
          <a:p>
            <a:pPr lvl="1">
              <a:spcBef>
                <a:spcPts val="0"/>
              </a:spcBef>
            </a:pPr>
            <a:r>
              <a:rPr b="1" dirty="0" lang="en-US" smtClean="0" sz="2700"/>
              <a:t>They </a:t>
            </a:r>
            <a:r>
              <a:rPr b="1" dirty="0" lang="en-US" sz="2700"/>
              <a:t>make profits &amp; cover </a:t>
            </a:r>
            <a:r>
              <a:rPr b="1" dirty="0" lang="en-US" smtClean="0" sz="2700"/>
              <a:t>costs </a:t>
            </a:r>
            <a:r>
              <a:rPr b="1" dirty="0" lang="en-US" sz="2700"/>
              <a:t>from </a:t>
            </a:r>
            <a:r>
              <a:rPr b="1" dirty="0" lang="en-US" smtClean="0" sz="2700"/>
              <a:t>INTEREST on </a:t>
            </a:r>
            <a:r>
              <a:rPr b="1" dirty="0" lang="en-US" sz="2700"/>
              <a:t>money they </a:t>
            </a:r>
            <a:r>
              <a:rPr b="1" dirty="0" lang="en-US" smtClean="0" sz="2700"/>
              <a:t>LOAN &amp; FEES</a:t>
            </a:r>
            <a:endParaRPr b="1" dirty="0" lang="en-US" sz="2700"/>
          </a:p>
          <a:p>
            <a:pPr lvl="0">
              <a:spcBef>
                <a:spcPts val="0"/>
              </a:spcBef>
            </a:pPr>
            <a:r>
              <a:rPr b="1" dirty="0" lang="en-US" sz="2700"/>
              <a:t>Types of financial institutions:</a:t>
            </a:r>
          </a:p>
          <a:p>
            <a:pPr lvl="1">
              <a:spcBef>
                <a:spcPts val="0"/>
              </a:spcBef>
            </a:pPr>
            <a:r>
              <a:rPr b="1" dirty="0" lang="en-US" smtClean="0" sz="2700"/>
              <a:t>COMMERCIAL BANKS: </a:t>
            </a:r>
            <a:r>
              <a:rPr b="1" dirty="0" lang="en-US" sz="2700"/>
              <a:t>financial institutions that offer full </a:t>
            </a:r>
            <a:r>
              <a:rPr b="1" dirty="0" lang="en-US" smtClean="0" sz="2700"/>
              <a:t>BANKING SERVICES to </a:t>
            </a:r>
            <a:r>
              <a:rPr b="1" dirty="0" lang="en-US" sz="2700"/>
              <a:t>individuals/businesses; they are where most people have </a:t>
            </a:r>
            <a:r>
              <a:rPr b="1" dirty="0" lang="en-US" smtClean="0" sz="2700"/>
              <a:t>CHECKING &amp; SAVINGS ACCOUNTS </a:t>
            </a:r>
            <a:r>
              <a:rPr b="1" dirty="0" lang="en-US" sz="2700"/>
              <a:t>(EX: Bank of America, Wachovia, Wells Fargo, BB&amp;T)</a:t>
            </a:r>
          </a:p>
          <a:p>
            <a:pPr lvl="1">
              <a:spcBef>
                <a:spcPts val="0"/>
              </a:spcBef>
            </a:pPr>
            <a:r>
              <a:rPr b="1" dirty="0" lang="en-US" smtClean="0" sz="2700"/>
              <a:t>SAVINGS &amp; LOANS </a:t>
            </a:r>
            <a:r>
              <a:rPr b="1" dirty="0" lang="en-US" sz="2700"/>
              <a:t>(S&amp;L): financial institutions that traditionally loan to people who are </a:t>
            </a:r>
            <a:r>
              <a:rPr b="1" dirty="0" lang="en-US" smtClean="0" sz="2700"/>
              <a:t>BUYING HOMES; </a:t>
            </a:r>
            <a:r>
              <a:rPr b="1" dirty="0" lang="en-US" sz="2700"/>
              <a:t>most S&amp;Ls now operate &amp; provide </a:t>
            </a:r>
            <a:r>
              <a:rPr b="1" dirty="0" lang="en-US" smtClean="0" sz="2700"/>
              <a:t>same </a:t>
            </a:r>
            <a:r>
              <a:rPr b="1" dirty="0" lang="en-US" sz="2700"/>
              <a:t>services as </a:t>
            </a:r>
            <a:r>
              <a:rPr b="1" dirty="0" lang="en-US" smtClean="0" sz="2700"/>
              <a:t>COMMERICAL banks</a:t>
            </a:r>
            <a:endParaRPr b="1" dirty="0" lang="en-US" sz="2700"/>
          </a:p>
          <a:p>
            <a:pPr lvl="1">
              <a:spcBef>
                <a:spcPts val="0"/>
              </a:spcBef>
            </a:pPr>
            <a:r>
              <a:rPr b="1" dirty="0" lang="en-US" smtClean="0" sz="2700"/>
              <a:t>CREDIT UNIONS: NOT-for-PROFITS </a:t>
            </a:r>
            <a:r>
              <a:rPr b="1" dirty="0" lang="en-US" sz="2700"/>
              <a:t>institutions that are only </a:t>
            </a:r>
            <a:r>
              <a:rPr b="1" dirty="0" lang="en-US" smtClean="0" sz="2700"/>
              <a:t>OPEN </a:t>
            </a:r>
            <a:r>
              <a:rPr b="1" dirty="0" lang="en-US" sz="2700"/>
              <a:t>to </a:t>
            </a:r>
            <a:r>
              <a:rPr b="1" dirty="0" lang="en-US" smtClean="0" sz="2700"/>
              <a:t>MEMBERS </a:t>
            </a:r>
            <a:r>
              <a:rPr b="1" dirty="0" lang="en-US" sz="2700"/>
              <a:t>of the </a:t>
            </a:r>
            <a:r>
              <a:rPr b="1" dirty="0" lang="en-US" smtClean="0" sz="2700"/>
              <a:t>GROUP </a:t>
            </a:r>
            <a:r>
              <a:rPr b="1" dirty="0" lang="en-US" sz="2700"/>
              <a:t>that </a:t>
            </a:r>
            <a:r>
              <a:rPr b="1" dirty="0" lang="en-US" smtClean="0" sz="2700"/>
              <a:t>SPONSORS </a:t>
            </a:r>
            <a:r>
              <a:rPr b="1" dirty="0" lang="en-US" sz="2700"/>
              <a:t>them – usually </a:t>
            </a:r>
            <a:r>
              <a:rPr b="1" dirty="0" lang="en-US" smtClean="0" sz="2700"/>
              <a:t>BUSINESSES, LABOR UNIONS, &amp; GOVERNMENT INSTITUTIONS </a:t>
            </a:r>
            <a:r>
              <a:rPr b="1" dirty="0" lang="en-US" sz="2700"/>
              <a:t>(EX: NC State Employees Credit Union, Navy Federal Credit Union</a:t>
            </a:r>
            <a:r>
              <a:rPr b="1" dirty="0" lang="en-US" smtClean="0" sz="2700"/>
              <a:t>)</a:t>
            </a:r>
            <a:endParaRPr b="1" dirty="0" lang="en-US" sz="2700"/>
          </a:p>
        </p:txBody>
      </p:sp>
    </p:spTree>
    <p:extLst>
      <p:ext uri="{BB962C8B-B14F-4D97-AF65-F5344CB8AC3E}">
        <p14:creationId xmlns:p14="http://schemas.microsoft.com/office/powerpoint/2010/main" val="73733049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00742"/>
          </a:xfrm>
        </p:spPr>
        <p:txBody>
          <a:bodyPr numCol="1">
            <a:noAutofit/>
          </a:bodyPr>
          <a:lstStyle/>
          <a:p>
            <a:r>
              <a:rPr b="1" dirty="0" lang="en-US" smtClean="0" sz="3000">
                <a:solidFill>
                  <a:srgbClr val="00B050"/>
                </a:solidFill>
                <a:latin typeface="+mn-lt"/>
              </a:rPr>
              <a:t>8.6 – THE FINANCIAL SYSTEM (p. 658-659)</a:t>
            </a:r>
            <a:endParaRPr b="1" dirty="0" lang="en-US" sz="300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mtClean="0" sz="2850"/>
              <a:t>Safeguarding </a:t>
            </a:r>
            <a:r>
              <a:rPr b="1" dirty="0" lang="en-US" sz="2850"/>
              <a:t>our financial system:</a:t>
            </a:r>
          </a:p>
          <a:p>
            <a:pPr lvl="1">
              <a:spcBef>
                <a:spcPts val="0"/>
              </a:spcBef>
            </a:pPr>
            <a:r>
              <a:rPr b="1" dirty="0" lang="en-US" smtClean="0" sz="2850"/>
              <a:t>FEDERAL DEPOSIT INSURANCE CORPORATION (FDIC</a:t>
            </a:r>
            <a:r>
              <a:rPr b="1" dirty="0" lang="en-US" sz="2850"/>
              <a:t>) </a:t>
            </a:r>
            <a:r>
              <a:rPr b="1" dirty="0" lang="en-US" smtClean="0" sz="2850"/>
              <a:t>INSURES CONSUMERS’ DEPOSITS</a:t>
            </a:r>
            <a:endParaRPr b="1" dirty="0" lang="en-US" sz="2850"/>
          </a:p>
          <a:p>
            <a:pPr lvl="1">
              <a:spcBef>
                <a:spcPts val="0"/>
              </a:spcBef>
            </a:pPr>
            <a:r>
              <a:rPr b="1" dirty="0" lang="en-US" sz="2850"/>
              <a:t>It was formed after many banks </a:t>
            </a:r>
            <a:r>
              <a:rPr b="1" dirty="0" lang="en-US" smtClean="0" sz="2850"/>
              <a:t>COLLAPSED during </a:t>
            </a:r>
            <a:r>
              <a:rPr b="1" dirty="0" lang="en-US" sz="2850"/>
              <a:t>the </a:t>
            </a:r>
            <a:r>
              <a:rPr b="1" dirty="0" lang="en-US" smtClean="0" sz="2850"/>
              <a:t>GREAT DEPRESSION </a:t>
            </a:r>
            <a:r>
              <a:rPr b="1" dirty="0" lang="en-US" sz="2850"/>
              <a:t>after many people lost their </a:t>
            </a:r>
            <a:r>
              <a:rPr b="1" dirty="0" lang="en-US" smtClean="0" sz="2850"/>
              <a:t>ENTIRE SAVINGS</a:t>
            </a:r>
            <a:endParaRPr b="1" dirty="0" lang="en-US" sz="2850"/>
          </a:p>
          <a:p>
            <a:pPr>
              <a:spcBef>
                <a:spcPts val="0"/>
              </a:spcBef>
            </a:pPr>
            <a:r>
              <a:rPr b="1" dirty="0" lang="en-US" sz="2850"/>
              <a:t>The FDIC insures these deposits to give </a:t>
            </a:r>
            <a:r>
              <a:rPr b="1" dirty="0" lang="en-US" smtClean="0" sz="2850"/>
              <a:t>CONSUMERS CONFIDENCE in </a:t>
            </a:r>
            <a:r>
              <a:rPr b="1" dirty="0" lang="en-US" sz="2850"/>
              <a:t>our financial system</a:t>
            </a:r>
          </a:p>
        </p:txBody>
      </p:sp>
    </p:spTree>
    <p:extLst>
      <p:ext uri="{BB962C8B-B14F-4D97-AF65-F5344CB8AC3E}">
        <p14:creationId xmlns:p14="http://schemas.microsoft.com/office/powerpoint/2010/main" val="253833479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00742"/>
          </a:xfrm>
        </p:spPr>
        <p:txBody>
          <a:bodyPr numCol="1">
            <a:noAutofit/>
          </a:bodyPr>
          <a:lstStyle/>
          <a:p>
            <a:r>
              <a:rPr b="1" dirty="0" lang="en-US" smtClean="0" sz="3000">
                <a:solidFill>
                  <a:srgbClr val="00B050"/>
                </a:solidFill>
                <a:latin typeface="+mn-lt"/>
              </a:rPr>
              <a:t>8.6 – THE FEDERAL RESERVE SYSTEM (p. 660-661)</a:t>
            </a:r>
            <a:endParaRPr b="1" dirty="0" lang="en-US" sz="300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/>
            <a:r>
              <a:rPr b="1" dirty="0" lang="en-US" sz="2850"/>
              <a:t>The </a:t>
            </a:r>
            <a:r>
              <a:rPr b="1" dirty="0" lang="en-US" smtClean="0" sz="2850"/>
              <a:t>CENTRAL BANK of </a:t>
            </a:r>
            <a:r>
              <a:rPr b="1" dirty="0" lang="en-US" sz="2850"/>
              <a:t>the </a:t>
            </a:r>
            <a:r>
              <a:rPr b="1" dirty="0" lang="en-US" smtClean="0" sz="2850"/>
              <a:t>USA is </a:t>
            </a:r>
            <a:r>
              <a:rPr b="1" dirty="0" lang="en-US" sz="2850"/>
              <a:t>the </a:t>
            </a:r>
            <a:r>
              <a:rPr b="1" dirty="0" lang="en-US" smtClean="0" sz="2850"/>
              <a:t>FEDERAL RESERVE SYSTEM </a:t>
            </a:r>
            <a:r>
              <a:rPr b="1" dirty="0" lang="en-US" sz="2850"/>
              <a:t>(the Fed)</a:t>
            </a:r>
          </a:p>
          <a:p>
            <a:pPr lvl="0"/>
            <a:r>
              <a:rPr b="1" dirty="0" lang="en-US" sz="2850"/>
              <a:t>When </a:t>
            </a:r>
            <a:r>
              <a:rPr b="1" dirty="0" lang="en-US" smtClean="0" sz="2850"/>
              <a:t>BUSINESSES &amp; INDIVIDUALS need </a:t>
            </a:r>
            <a:r>
              <a:rPr b="1" dirty="0" lang="en-US" sz="2850"/>
              <a:t>money, they borrow from </a:t>
            </a:r>
            <a:r>
              <a:rPr b="1" dirty="0" lang="en-US" smtClean="0" sz="2850"/>
              <a:t>BANKS</a:t>
            </a:r>
            <a:endParaRPr b="1" dirty="0" lang="en-US" sz="2850"/>
          </a:p>
          <a:p>
            <a:pPr lvl="0"/>
            <a:r>
              <a:rPr b="1" dirty="0" lang="en-US" sz="2850"/>
              <a:t>When banks need money, they borrow from the </a:t>
            </a:r>
            <a:r>
              <a:rPr b="1" dirty="0" lang="en-US" smtClean="0" sz="2850"/>
              <a:t>FED; </a:t>
            </a:r>
            <a:r>
              <a:rPr b="1" dirty="0" lang="en-US" sz="2850"/>
              <a:t>it serves as the </a:t>
            </a:r>
            <a:r>
              <a:rPr b="1" dirty="0" lang="en-US" smtClean="0" sz="2850"/>
              <a:t>BANKERS’ BANK</a:t>
            </a:r>
            <a:endParaRPr b="1" dirty="0" lang="en-US" sz="2850"/>
          </a:p>
          <a:p>
            <a:pPr lvl="0"/>
            <a:r>
              <a:rPr b="1" dirty="0" lang="en-US" sz="2850"/>
              <a:t>Member </a:t>
            </a:r>
            <a:r>
              <a:rPr b="1" dirty="0" lang="en-US" smtClean="0" sz="2850"/>
              <a:t>BANKS buy STOCK </a:t>
            </a:r>
            <a:r>
              <a:rPr b="1" dirty="0" lang="en-US" sz="2850"/>
              <a:t>in the Fed &amp; earn </a:t>
            </a:r>
            <a:r>
              <a:rPr b="1" dirty="0" lang="en-US" smtClean="0" sz="2850"/>
              <a:t>DIVIDENDS </a:t>
            </a:r>
            <a:r>
              <a:rPr b="1" dirty="0" lang="en-US" sz="2850"/>
              <a:t>from the investment</a:t>
            </a:r>
          </a:p>
          <a:p>
            <a:pPr lvl="0"/>
            <a:r>
              <a:rPr b="1" dirty="0" lang="en-US" sz="2850"/>
              <a:t>The Federal Reserve is led by a </a:t>
            </a:r>
            <a:r>
              <a:rPr b="1" dirty="0" lang="en-US" smtClean="0" sz="2850"/>
              <a:t>CHAIRMAN/CHAIRWOMAN (the </a:t>
            </a:r>
            <a:r>
              <a:rPr b="1" dirty="0" lang="en-US" sz="2850"/>
              <a:t>current leader is </a:t>
            </a:r>
            <a:r>
              <a:rPr b="1" dirty="0" lang="en-US" smtClean="0" sz="2850"/>
              <a:t>JANET YELLEN), </a:t>
            </a:r>
            <a:r>
              <a:rPr b="1" dirty="0" lang="en-US" sz="2850"/>
              <a:t>&amp; has a </a:t>
            </a:r>
            <a:r>
              <a:rPr b="1" dirty="0" lang="en-US" smtClean="0" sz="2850"/>
              <a:t>BOARD of GOVERNORS </a:t>
            </a:r>
            <a:r>
              <a:rPr b="1" dirty="0" lang="en-US" sz="2850"/>
              <a:t>that </a:t>
            </a:r>
            <a:r>
              <a:rPr b="1" dirty="0" lang="en-US" smtClean="0" sz="2850"/>
              <a:t>CONTROLS </a:t>
            </a:r>
            <a:r>
              <a:rPr b="1" dirty="0" lang="en-US" sz="2850"/>
              <a:t>&amp; </a:t>
            </a:r>
            <a:r>
              <a:rPr b="1" dirty="0" lang="en-US" smtClean="0" sz="2850"/>
              <a:t>COORDINATES </a:t>
            </a:r>
            <a:r>
              <a:rPr b="1" dirty="0" lang="en-US" sz="2850"/>
              <a:t>the Fed’s actions</a:t>
            </a:r>
          </a:p>
          <a:p>
            <a:pPr lvl="0"/>
            <a:r>
              <a:rPr b="1" dirty="0" lang="en-US" sz="2850"/>
              <a:t>The Fed is divided into 12 </a:t>
            </a:r>
            <a:r>
              <a:rPr b="1" dirty="0" lang="en-US" smtClean="0" sz="2850"/>
              <a:t>DISTRICT banks </a:t>
            </a:r>
            <a:r>
              <a:rPr b="1" dirty="0" lang="en-US" sz="2850"/>
              <a:t>across the country (we are part of the </a:t>
            </a:r>
            <a:r>
              <a:rPr b="1" dirty="0" lang="en-US" smtClean="0" sz="2850"/>
              <a:t>RICHMOND, </a:t>
            </a:r>
            <a:r>
              <a:rPr b="1" dirty="0" lang="en-US" sz="2850"/>
              <a:t>VA district)</a:t>
            </a:r>
          </a:p>
        </p:txBody>
      </p:sp>
    </p:spTree>
    <p:extLst>
      <p:ext uri="{BB962C8B-B14F-4D97-AF65-F5344CB8AC3E}">
        <p14:creationId xmlns:p14="http://schemas.microsoft.com/office/powerpoint/2010/main" val="118501401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00742"/>
          </a:xfrm>
        </p:spPr>
        <p:txBody>
          <a:bodyPr numCol="1">
            <a:noAutofit/>
          </a:bodyPr>
          <a:lstStyle/>
          <a:p>
            <a:r>
              <a:rPr b="1" dirty="0" lang="en-US" smtClean="0" sz="3000">
                <a:solidFill>
                  <a:srgbClr val="00B050"/>
                </a:solidFill>
                <a:latin typeface="+mn-lt"/>
              </a:rPr>
              <a:t>8.6 – FUNCTIONS OF THE FEDERAL RESERVE (p. 663)</a:t>
            </a:r>
            <a:endParaRPr b="1" dirty="0" lang="en-US" sz="300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z="2550"/>
              <a:t>The Fed </a:t>
            </a:r>
            <a:r>
              <a:rPr b="1" dirty="0" lang="en-US" smtClean="0" sz="2550"/>
              <a:t>CONTROLS the MONEY SUPPLY, </a:t>
            </a:r>
            <a:r>
              <a:rPr b="1" dirty="0" lang="en-US" sz="2550"/>
              <a:t>serves as the </a:t>
            </a:r>
            <a:r>
              <a:rPr b="1" dirty="0" lang="en-US" smtClean="0" sz="2550"/>
              <a:t>GOVERNMENT’S BANK, </a:t>
            </a:r>
            <a:r>
              <a:rPr b="1" dirty="0" lang="en-US" sz="2550"/>
              <a:t>&amp; </a:t>
            </a:r>
            <a:r>
              <a:rPr b="1" dirty="0" lang="en-US" smtClean="0" sz="2550"/>
              <a:t>WATCHES OVER </a:t>
            </a:r>
            <a:r>
              <a:rPr b="1" dirty="0" lang="en-US" sz="2550"/>
              <a:t>the </a:t>
            </a:r>
            <a:r>
              <a:rPr b="1" dirty="0" lang="en-US" smtClean="0" sz="2550"/>
              <a:t>BANKING INDUSTRY</a:t>
            </a:r>
            <a:endParaRPr b="1" dirty="0" lang="en-US" sz="2550"/>
          </a:p>
          <a:p>
            <a:pPr lvl="0">
              <a:spcBef>
                <a:spcPts val="0"/>
              </a:spcBef>
            </a:pPr>
            <a:r>
              <a:rPr b="1" dirty="0" lang="en-US" sz="2550"/>
              <a:t>The Fed as regulator:</a:t>
            </a:r>
          </a:p>
          <a:p>
            <a:pPr lvl="1">
              <a:spcBef>
                <a:spcPts val="0"/>
              </a:spcBef>
            </a:pPr>
            <a:r>
              <a:rPr b="1" dirty="0" lang="en-US" sz="2550"/>
              <a:t>If two national banks wish to </a:t>
            </a:r>
            <a:r>
              <a:rPr b="1" dirty="0" lang="en-US" smtClean="0" sz="2550"/>
              <a:t>MERGE, </a:t>
            </a:r>
            <a:r>
              <a:rPr b="1" dirty="0" lang="en-US" sz="2550"/>
              <a:t>the Fed will </a:t>
            </a:r>
            <a:r>
              <a:rPr b="1" dirty="0" lang="en-US" smtClean="0" sz="2550"/>
              <a:t>DECIDE </a:t>
            </a:r>
            <a:r>
              <a:rPr b="1" dirty="0" lang="en-US" sz="2550"/>
              <a:t>whether the action threatens </a:t>
            </a:r>
            <a:r>
              <a:rPr b="1" dirty="0" lang="en-US" smtClean="0" sz="2550"/>
              <a:t>COMPETITION; </a:t>
            </a:r>
            <a:r>
              <a:rPr b="1" dirty="0" lang="en-US" sz="2550"/>
              <a:t>if so, the Fed could </a:t>
            </a:r>
            <a:r>
              <a:rPr b="1" dirty="0" lang="en-US" smtClean="0" sz="2550"/>
              <a:t>BLOCK the </a:t>
            </a:r>
            <a:r>
              <a:rPr b="1" dirty="0" lang="en-US" sz="2550"/>
              <a:t>merger</a:t>
            </a:r>
          </a:p>
          <a:p>
            <a:pPr lvl="1">
              <a:spcBef>
                <a:spcPts val="0"/>
              </a:spcBef>
            </a:pPr>
            <a:r>
              <a:rPr b="1" dirty="0" lang="en-US" sz="2550"/>
              <a:t>It also regulates </a:t>
            </a:r>
            <a:r>
              <a:rPr b="1" dirty="0" lang="en-US" smtClean="0" sz="2550"/>
              <a:t>CONNECTIONS between AMERICAN &amp; FOREIGN </a:t>
            </a:r>
            <a:r>
              <a:rPr b="1" dirty="0" lang="en-US" sz="2550"/>
              <a:t>banking, and </a:t>
            </a:r>
            <a:r>
              <a:rPr b="1" dirty="0" lang="en-US" smtClean="0" sz="2550"/>
              <a:t>OVERSEES </a:t>
            </a:r>
            <a:r>
              <a:rPr b="1" dirty="0" lang="en-US" sz="2550"/>
              <a:t>the </a:t>
            </a:r>
            <a:r>
              <a:rPr b="1" dirty="0" lang="en-US" smtClean="0" sz="2550"/>
              <a:t>INTERNATIONAL BUSINESS </a:t>
            </a:r>
            <a:r>
              <a:rPr b="1" dirty="0" lang="en-US" sz="2550"/>
              <a:t>of banks that operate in this country</a:t>
            </a:r>
          </a:p>
          <a:p>
            <a:pPr lvl="1">
              <a:spcBef>
                <a:spcPts val="0"/>
              </a:spcBef>
            </a:pPr>
            <a:r>
              <a:rPr b="1" dirty="0" lang="en-US" sz="2550"/>
              <a:t>The Fed also </a:t>
            </a:r>
            <a:r>
              <a:rPr b="1" dirty="0" lang="en-US" smtClean="0" sz="2550"/>
              <a:t>ENFORCES many </a:t>
            </a:r>
            <a:r>
              <a:rPr b="1" dirty="0" lang="en-US" sz="2550"/>
              <a:t>laws that deal with </a:t>
            </a:r>
            <a:r>
              <a:rPr b="1" dirty="0" lang="en-US" smtClean="0" sz="2550"/>
              <a:t>COMMERCIAL BANKING, </a:t>
            </a:r>
            <a:r>
              <a:rPr b="1" dirty="0" lang="en-US" sz="2550"/>
              <a:t>such as laws that </a:t>
            </a:r>
            <a:r>
              <a:rPr b="1" dirty="0" lang="en-US" smtClean="0" sz="2550"/>
              <a:t>LENDERS must SPELL OUT </a:t>
            </a:r>
            <a:r>
              <a:rPr b="1" dirty="0" lang="en-US" sz="2550"/>
              <a:t>the </a:t>
            </a:r>
            <a:r>
              <a:rPr b="1" dirty="0" lang="en-US" smtClean="0" sz="2550"/>
              <a:t>DETAILS </a:t>
            </a:r>
            <a:r>
              <a:rPr b="1" dirty="0" lang="en-US" sz="2550"/>
              <a:t>of a </a:t>
            </a:r>
            <a:r>
              <a:rPr b="1" dirty="0" lang="en-US" smtClean="0" sz="2550"/>
              <a:t>LOAN </a:t>
            </a:r>
            <a:r>
              <a:rPr b="1" dirty="0" lang="en-US" sz="2550"/>
              <a:t>before the consumer </a:t>
            </a:r>
            <a:r>
              <a:rPr b="1" dirty="0" lang="en-US" smtClean="0" sz="2550"/>
              <a:t>BORROWS </a:t>
            </a:r>
            <a:r>
              <a:rPr b="1" dirty="0" lang="en-US" sz="2550"/>
              <a:t>money (such as interest rates &amp; fees associated with the loan)</a:t>
            </a:r>
          </a:p>
          <a:p>
            <a:pPr lvl="0">
              <a:spcBef>
                <a:spcPts val="0"/>
              </a:spcBef>
            </a:pPr>
            <a:r>
              <a:rPr b="1" dirty="0" lang="en-US" sz="2550"/>
              <a:t>Acting as the government’s bank:</a:t>
            </a:r>
          </a:p>
          <a:p>
            <a:pPr lvl="1">
              <a:spcBef>
                <a:spcPts val="0"/>
              </a:spcBef>
            </a:pPr>
            <a:r>
              <a:rPr b="1" dirty="0" lang="en-US" sz="2550"/>
              <a:t>First, it </a:t>
            </a:r>
            <a:r>
              <a:rPr b="1" dirty="0" lang="en-US" smtClean="0" sz="2550"/>
              <a:t>HOLDS the GOVERNMENT’S MONEY</a:t>
            </a:r>
            <a:endParaRPr b="1" dirty="0" lang="en-US" sz="2550"/>
          </a:p>
          <a:p>
            <a:pPr lvl="1">
              <a:spcBef>
                <a:spcPts val="0"/>
              </a:spcBef>
            </a:pPr>
            <a:r>
              <a:rPr b="1" dirty="0" lang="en-US" sz="2550"/>
              <a:t>Second, it </a:t>
            </a:r>
            <a:r>
              <a:rPr b="1" dirty="0" lang="en-US" smtClean="0" sz="2550"/>
              <a:t>SELLS U.S</a:t>
            </a:r>
            <a:r>
              <a:rPr b="1" dirty="0" lang="en-US" sz="2550"/>
              <a:t>. government </a:t>
            </a:r>
            <a:r>
              <a:rPr b="1" dirty="0" lang="en-US" smtClean="0" sz="2550"/>
              <a:t>BONDS &amp; TREASURY BILLS, </a:t>
            </a:r>
            <a:r>
              <a:rPr b="1" dirty="0" lang="en-US" sz="2550"/>
              <a:t>which is how the </a:t>
            </a:r>
            <a:r>
              <a:rPr b="1" dirty="0" err="1" lang="en-US" smtClean="0" sz="2550"/>
              <a:t>govt</a:t>
            </a:r>
            <a:r>
              <a:rPr b="1" dirty="0" lang="en-US" smtClean="0" sz="2550"/>
              <a:t> BORROWS money</a:t>
            </a:r>
            <a:endParaRPr b="1" dirty="0" lang="en-US" sz="2550"/>
          </a:p>
          <a:p>
            <a:pPr lvl="1">
              <a:spcBef>
                <a:spcPts val="0"/>
              </a:spcBef>
            </a:pPr>
            <a:r>
              <a:rPr b="1" dirty="0" lang="en-US" sz="2550"/>
              <a:t>Third, the Fed </a:t>
            </a:r>
            <a:r>
              <a:rPr b="1" dirty="0" lang="en-US" smtClean="0" sz="2550"/>
              <a:t>MANAGES </a:t>
            </a:r>
            <a:r>
              <a:rPr b="1" dirty="0" lang="en-US" sz="2550"/>
              <a:t>the nation’s </a:t>
            </a:r>
            <a:r>
              <a:rPr b="1" dirty="0" lang="en-US" smtClean="0" sz="2550"/>
              <a:t>CURRENCY, </a:t>
            </a:r>
            <a:r>
              <a:rPr b="1" dirty="0" lang="en-US" sz="2550"/>
              <a:t>including </a:t>
            </a:r>
            <a:r>
              <a:rPr b="1" dirty="0" lang="en-US" smtClean="0" sz="2550"/>
              <a:t>PAPER </a:t>
            </a:r>
            <a:r>
              <a:rPr b="1" dirty="0" lang="en-US" sz="2550"/>
              <a:t>money &amp; </a:t>
            </a:r>
            <a:r>
              <a:rPr b="1" dirty="0" lang="en-US" smtClean="0" sz="2550"/>
              <a:t>COINS</a:t>
            </a:r>
            <a:endParaRPr b="1" dirty="0" lang="en-US" sz="2550"/>
          </a:p>
          <a:p>
            <a:pPr lvl="2">
              <a:spcBef>
                <a:spcPts val="0"/>
              </a:spcBef>
            </a:pPr>
            <a:r>
              <a:rPr b="1" dirty="0" lang="en-US" sz="2550"/>
              <a:t>Currency is actually </a:t>
            </a:r>
            <a:r>
              <a:rPr b="1" dirty="0" lang="en-US" smtClean="0" sz="2550"/>
              <a:t>PRODUCED by GOVERNMENT AGENCIES</a:t>
            </a:r>
            <a:endParaRPr b="1" dirty="0" lang="en-US" sz="2550"/>
          </a:p>
          <a:p>
            <a:pPr lvl="2">
              <a:spcBef>
                <a:spcPts val="0"/>
              </a:spcBef>
            </a:pPr>
            <a:r>
              <a:rPr b="1" dirty="0" lang="en-US" sz="2550"/>
              <a:t>But, the Fed </a:t>
            </a:r>
            <a:r>
              <a:rPr b="1" dirty="0" lang="en-US" smtClean="0" sz="2550"/>
              <a:t>CONTROLS </a:t>
            </a:r>
            <a:r>
              <a:rPr b="1" dirty="0" lang="en-US" sz="2550"/>
              <a:t>its </a:t>
            </a:r>
            <a:r>
              <a:rPr b="1" dirty="0" lang="en-US" smtClean="0" sz="2550"/>
              <a:t>CIRCULATION</a:t>
            </a:r>
            <a:endParaRPr b="1" dirty="0" lang="en-US" sz="2550"/>
          </a:p>
          <a:p>
            <a:pPr lvl="2">
              <a:spcBef>
                <a:spcPts val="0"/>
              </a:spcBef>
            </a:pPr>
            <a:r>
              <a:rPr b="1" dirty="0" lang="en-US" sz="2550"/>
              <a:t>When currency becomes </a:t>
            </a:r>
            <a:r>
              <a:rPr b="1" dirty="0" lang="en-US" smtClean="0" sz="2550"/>
              <a:t>DAMAGED, </a:t>
            </a:r>
            <a:r>
              <a:rPr b="1" dirty="0" lang="en-US" sz="2550"/>
              <a:t>banks send it to the Fed for </a:t>
            </a:r>
            <a:r>
              <a:rPr b="1" dirty="0" lang="en-US" smtClean="0" sz="2550"/>
              <a:t>REPLACEMENT</a:t>
            </a:r>
            <a:endParaRPr b="1" dirty="0" lang="en-US" sz="2550"/>
          </a:p>
        </p:txBody>
      </p:sp>
    </p:spTree>
    <p:extLst>
      <p:ext uri="{BB962C8B-B14F-4D97-AF65-F5344CB8AC3E}">
        <p14:creationId xmlns:p14="http://schemas.microsoft.com/office/powerpoint/2010/main" val="256214193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00742"/>
          </a:xfrm>
        </p:spPr>
        <p:txBody>
          <a:bodyPr numCol="1">
            <a:noAutofit/>
          </a:bodyPr>
          <a:lstStyle/>
          <a:p>
            <a:r>
              <a:rPr b="1" dirty="0" lang="en-US" smtClean="0" sz="3000">
                <a:solidFill>
                  <a:srgbClr val="00B050"/>
                </a:solidFill>
                <a:latin typeface="+mn-lt"/>
              </a:rPr>
              <a:t>8.6 – FUNCTIONS OF THE FEDERAL RESERVE (p. 664)</a:t>
            </a:r>
            <a:endParaRPr b="1" dirty="0" lang="en-US" sz="300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mtClean="0" sz="2850"/>
              <a:t>Conducts </a:t>
            </a:r>
            <a:r>
              <a:rPr b="1" dirty="0" lang="en-US" sz="2850"/>
              <a:t>monetary policy</a:t>
            </a:r>
          </a:p>
          <a:p>
            <a:pPr lvl="1">
              <a:spcBef>
                <a:spcPts val="0"/>
              </a:spcBef>
            </a:pPr>
            <a:r>
              <a:rPr b="1" dirty="0" lang="en-US" sz="2850"/>
              <a:t>Monetary policy is the </a:t>
            </a:r>
            <a:r>
              <a:rPr b="1" dirty="0" lang="en-US" smtClean="0" sz="2850"/>
              <a:t>CONTROLLING of </a:t>
            </a:r>
            <a:r>
              <a:rPr b="1" dirty="0" lang="en-US" sz="2850"/>
              <a:t>the </a:t>
            </a:r>
            <a:r>
              <a:rPr b="1" dirty="0" lang="en-US" smtClean="0" sz="2850"/>
              <a:t>SUPPLY of MONEY &amp; </a:t>
            </a:r>
            <a:r>
              <a:rPr b="1" dirty="0" lang="en-US" sz="2850"/>
              <a:t>the </a:t>
            </a:r>
            <a:r>
              <a:rPr b="1" dirty="0" lang="en-US" smtClean="0" sz="2850"/>
              <a:t>COST </a:t>
            </a:r>
            <a:r>
              <a:rPr b="1" dirty="0" lang="en-US" sz="2850"/>
              <a:t>of </a:t>
            </a:r>
            <a:r>
              <a:rPr b="1" dirty="0" lang="en-US" smtClean="0" sz="2850"/>
              <a:t>BORROWING MONEY (CREDIT)</a:t>
            </a:r>
            <a:endParaRPr b="1" dirty="0" lang="en-US" sz="2850"/>
          </a:p>
          <a:p>
            <a:pPr lvl="1">
              <a:spcBef>
                <a:spcPts val="0"/>
              </a:spcBef>
            </a:pPr>
            <a:r>
              <a:rPr b="1" dirty="0" lang="en-US" sz="2850"/>
              <a:t>The Fed makes decisions about monetary policy based on the </a:t>
            </a:r>
            <a:r>
              <a:rPr b="1" dirty="0" lang="en-US" smtClean="0" sz="2850"/>
              <a:t>NEEDS of </a:t>
            </a:r>
            <a:r>
              <a:rPr b="1" dirty="0" lang="en-US" sz="2850"/>
              <a:t>the </a:t>
            </a:r>
            <a:r>
              <a:rPr b="1" dirty="0" lang="en-US" smtClean="0" sz="2850"/>
              <a:t>ECONOMY</a:t>
            </a:r>
            <a:endParaRPr b="1" dirty="0" lang="en-US" sz="2850"/>
          </a:p>
          <a:p>
            <a:pPr lvl="1">
              <a:spcBef>
                <a:spcPts val="0"/>
              </a:spcBef>
            </a:pPr>
            <a:r>
              <a:rPr b="1" dirty="0" lang="en-US" sz="2850"/>
              <a:t>The Fed </a:t>
            </a:r>
            <a:r>
              <a:rPr b="1" dirty="0" lang="en-US" smtClean="0" sz="2850"/>
              <a:t>INCREASE or DECREASE the </a:t>
            </a:r>
            <a:r>
              <a:rPr b="1" dirty="0" lang="en-US" sz="2850"/>
              <a:t>supply of </a:t>
            </a:r>
            <a:r>
              <a:rPr b="1" dirty="0" lang="en-US" smtClean="0" sz="2850"/>
              <a:t>money</a:t>
            </a:r>
          </a:p>
          <a:p>
            <a:pPr lvl="1">
              <a:spcBef>
                <a:spcPts val="0"/>
              </a:spcBef>
            </a:pPr>
            <a:endParaRPr b="1" dirty="0" lang="en-US" sz="2850"/>
          </a:p>
          <a:p>
            <a:pPr indent="0" marL="0">
              <a:spcBef>
                <a:spcPts val="0"/>
              </a:spcBef>
              <a:buNone/>
            </a:pPr>
            <a:r>
              <a:rPr b="1" dirty="0" lang="en-US" sz="3600" u="sng">
                <a:solidFill>
                  <a:srgbClr val="00B050"/>
                </a:solidFill>
              </a:rPr>
              <a:t>MONETARY POLICY</a:t>
            </a:r>
            <a:r>
              <a:rPr b="1" dirty="0" lang="en-US" sz="3600">
                <a:solidFill>
                  <a:srgbClr val="00B050"/>
                </a:solidFill>
              </a:rPr>
              <a:t> (p. 664-665</a:t>
            </a:r>
            <a:r>
              <a:rPr b="1" dirty="0" lang="en-US" smtClean="0" sz="3600">
                <a:solidFill>
                  <a:srgbClr val="00B050"/>
                </a:solidFill>
              </a:rPr>
              <a:t>)</a:t>
            </a:r>
            <a:endParaRPr b="1" dirty="0" lang="en-US" smtClean="0" sz="3250">
              <a:solidFill>
                <a:srgbClr val="00B050"/>
              </a:solidFill>
            </a:endParaRPr>
          </a:p>
          <a:p>
            <a:pPr lvl="0">
              <a:spcBef>
                <a:spcPts val="0"/>
              </a:spcBef>
            </a:pPr>
            <a:r>
              <a:rPr b="1" dirty="0" lang="en-US" sz="2850"/>
              <a:t>Changing the supply of money:</a:t>
            </a:r>
          </a:p>
          <a:p>
            <a:pPr lvl="1" marL="457200">
              <a:spcBef>
                <a:spcPts val="0"/>
              </a:spcBef>
            </a:pPr>
            <a:r>
              <a:rPr b="1" dirty="0" lang="en-US" sz="2850"/>
              <a:t>The point where SUPPLY &amp; DEMAND of money MEET sets the INTEREST RATE, or the RATE that people/businesses must PAY to BORROW money</a:t>
            </a:r>
          </a:p>
          <a:p>
            <a:pPr lvl="1" marL="457200">
              <a:spcBef>
                <a:spcPts val="0"/>
              </a:spcBef>
            </a:pPr>
            <a:r>
              <a:rPr b="1" dirty="0" lang="en-US" sz="2850"/>
              <a:t>The Fed can CHANGE the interest rate by CHANGING the money SUPPLY</a:t>
            </a:r>
          </a:p>
          <a:p>
            <a:pPr lvl="2" marL="685800">
              <a:spcBef>
                <a:spcPts val="0"/>
              </a:spcBef>
            </a:pPr>
            <a:r>
              <a:rPr b="1" dirty="0" lang="en-US" sz="2850"/>
              <a:t>If the Fed wants a LOWER interest rate, it must EXPAND the money supply by moving the SUPPLY to the RIGHT</a:t>
            </a:r>
          </a:p>
          <a:p>
            <a:pPr lvl="2" marL="685800">
              <a:spcBef>
                <a:spcPts val="0"/>
              </a:spcBef>
            </a:pPr>
            <a:r>
              <a:rPr b="1" dirty="0" lang="en-US" sz="2850"/>
              <a:t>If the Fed wants to RAISE the interest rate, it has to CONTRACT, or reduce, the money supply by shifting the SUPPLY curve to the </a:t>
            </a:r>
            <a:r>
              <a:rPr b="1" dirty="0" lang="en-US" smtClean="0" sz="2850"/>
              <a:t>LEFT</a:t>
            </a:r>
            <a:endParaRPr b="1" dirty="0" lang="en-US" sz="2850"/>
          </a:p>
        </p:txBody>
      </p:sp>
    </p:spTree>
    <p:extLst>
      <p:ext uri="{BB962C8B-B14F-4D97-AF65-F5344CB8AC3E}">
        <p14:creationId xmlns:p14="http://schemas.microsoft.com/office/powerpoint/2010/main" val="388494861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8.1 – WHY NATIONS TRADE (p. 707-708)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mtClean="0" sz="2700"/>
              <a:t>Comparative </a:t>
            </a:r>
            <a:r>
              <a:rPr b="1" dirty="0" lang="en-US" sz="2700"/>
              <a:t>advantage:</a:t>
            </a:r>
          </a:p>
          <a:p>
            <a:pPr lvl="1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700"/>
              <a:t>The main reason countries trade with one another is </a:t>
            </a:r>
            <a:r>
              <a:rPr b="1" dirty="0" lang="en-US" smtClean="0" sz="2700"/>
              <a:t>COMPARATIVE ADVANTAGE, </a:t>
            </a:r>
            <a:r>
              <a:rPr b="1" dirty="0" lang="en-US" sz="2700"/>
              <a:t>or the ability for a country to produce a good at a </a:t>
            </a:r>
            <a:r>
              <a:rPr b="1" dirty="0" lang="en-US" smtClean="0" sz="2700"/>
              <a:t>RELATIVELY LOWER COSTS </a:t>
            </a:r>
            <a:r>
              <a:rPr b="1" dirty="0" lang="en-US" sz="2700"/>
              <a:t>than another country can</a:t>
            </a:r>
          </a:p>
          <a:p>
            <a:pPr lvl="1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700"/>
              <a:t>Ex.: The U.S. could make </a:t>
            </a:r>
            <a:r>
              <a:rPr b="1" dirty="0" lang="en-US" smtClean="0" sz="2700"/>
              <a:t>TELEVISIONS, </a:t>
            </a:r>
            <a:r>
              <a:rPr b="1" dirty="0" lang="en-US" sz="2700"/>
              <a:t>but other countries can make them at a </a:t>
            </a:r>
            <a:r>
              <a:rPr b="1" dirty="0" lang="en-US" smtClean="0" sz="2700"/>
              <a:t>LOWER COST; </a:t>
            </a:r>
            <a:r>
              <a:rPr b="1" dirty="0" lang="en-US" sz="2700"/>
              <a:t>therefore, the U.S. </a:t>
            </a:r>
            <a:r>
              <a:rPr b="1" dirty="0" lang="en-US" smtClean="0" sz="2700"/>
              <a:t>IMPORTS televisions </a:t>
            </a:r>
            <a:r>
              <a:rPr b="1" dirty="0" lang="en-US" sz="2700"/>
              <a:t>from abroad</a:t>
            </a:r>
          </a:p>
          <a:p>
            <a:pPr lvl="1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700"/>
              <a:t>Specialization: one effect of comparative advantage is that nations </a:t>
            </a:r>
            <a:r>
              <a:rPr b="1" dirty="0" lang="en-US" smtClean="0" sz="2700"/>
              <a:t>SPECIALIZE, </a:t>
            </a:r>
            <a:r>
              <a:rPr b="1" dirty="0" lang="en-US" sz="2700"/>
              <a:t>or focus their </a:t>
            </a:r>
            <a:r>
              <a:rPr b="1" dirty="0" lang="en-US" smtClean="0" sz="2700"/>
              <a:t>SCARCE resources </a:t>
            </a:r>
            <a:r>
              <a:rPr b="1" dirty="0" lang="en-US" sz="2700"/>
              <a:t>to produce goods/services that they can produce </a:t>
            </a:r>
            <a:r>
              <a:rPr b="1" dirty="0" lang="en-US" smtClean="0" sz="2700"/>
              <a:t>BETTER than OTHER COUNTRIES</a:t>
            </a:r>
            <a:endParaRPr b="1" dirty="0" lang="en-US" sz="2700"/>
          </a:p>
          <a:p>
            <a:pPr lvl="1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700"/>
              <a:t>Factors of production: comparative advantage can be based on </a:t>
            </a:r>
            <a:r>
              <a:rPr b="1" dirty="0" lang="en-US" smtClean="0" sz="2700"/>
              <a:t>NATURAL RESOURCES, LABOR, </a:t>
            </a:r>
            <a:r>
              <a:rPr b="1" dirty="0" lang="en-US" sz="2700"/>
              <a:t>&amp; </a:t>
            </a:r>
            <a:r>
              <a:rPr b="1" dirty="0" lang="en-US" smtClean="0" sz="2700"/>
              <a:t>HUMAN/PHYSICAL CAPITAL</a:t>
            </a:r>
            <a:endParaRPr b="1" dirty="0" lang="en-US" sz="2700"/>
          </a:p>
          <a:p>
            <a:pPr lvl="2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700"/>
              <a:t>Ex.: </a:t>
            </a:r>
            <a:r>
              <a:rPr b="1" dirty="0" lang="en-US" smtClean="0" sz="2700"/>
              <a:t>SAUDI ARABIA has </a:t>
            </a:r>
            <a:r>
              <a:rPr b="1" dirty="0" lang="en-US" sz="2700"/>
              <a:t>huge deposits of </a:t>
            </a:r>
            <a:r>
              <a:rPr b="1" dirty="0" lang="en-US" smtClean="0" sz="2700"/>
              <a:t>OIL that </a:t>
            </a:r>
            <a:r>
              <a:rPr b="1" dirty="0" lang="en-US" sz="2700"/>
              <a:t>allows them to </a:t>
            </a:r>
            <a:r>
              <a:rPr b="1" dirty="0" lang="en-US" smtClean="0" sz="2700"/>
              <a:t>EXPORT to </a:t>
            </a:r>
            <a:r>
              <a:rPr b="1" dirty="0" lang="en-US" sz="2700"/>
              <a:t>other countries</a:t>
            </a:r>
          </a:p>
          <a:p>
            <a:pPr lvl="2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700"/>
              <a:t>Ex.: The U.S. has many </a:t>
            </a:r>
            <a:r>
              <a:rPr b="1" dirty="0" lang="en-US" smtClean="0" sz="2700"/>
              <a:t>HIGHLY SKILLED workers </a:t>
            </a:r>
            <a:r>
              <a:rPr b="1" dirty="0" lang="en-US" sz="2700"/>
              <a:t>&amp; </a:t>
            </a:r>
            <a:r>
              <a:rPr b="1" dirty="0" lang="en-US" smtClean="0" sz="2700"/>
              <a:t>ADVANCED TECHNOLOGY </a:t>
            </a:r>
            <a:r>
              <a:rPr b="1" dirty="0" lang="en-US" sz="2700"/>
              <a:t>which gives it a comparative advantage in making </a:t>
            </a:r>
            <a:r>
              <a:rPr b="1" dirty="0" lang="en-US" smtClean="0" sz="2700"/>
              <a:t>EXPENSIVE products </a:t>
            </a:r>
            <a:r>
              <a:rPr b="1" dirty="0" lang="en-US" sz="2700"/>
              <a:t>such as aircraft &amp; </a:t>
            </a:r>
            <a:r>
              <a:rPr b="1" dirty="0" lang="en-US" smtClean="0" sz="2700"/>
              <a:t>WEAPONS</a:t>
            </a:r>
            <a:endParaRPr b="1" dirty="0" lang="en-US" sz="2700"/>
          </a:p>
        </p:txBody>
      </p:sp>
    </p:spTree>
    <p:extLst>
      <p:ext uri="{BB962C8B-B14F-4D97-AF65-F5344CB8AC3E}">
        <p14:creationId xmlns:p14="http://schemas.microsoft.com/office/powerpoint/2010/main" val="146013502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33399"/>
          </a:xfrm>
        </p:spPr>
        <p:txBody>
          <a:bodyPr numCol="1">
            <a:noAutofit/>
          </a:bodyPr>
          <a:lstStyle/>
          <a:p>
            <a:r>
              <a:rPr b="1" dirty="0" lang="en-US" smtClean="0" sz="3000">
                <a:solidFill>
                  <a:srgbClr val="00B050"/>
                </a:solidFill>
                <a:latin typeface="+mn-lt"/>
              </a:rPr>
              <a:t>8.6 – MONETARY POLICY (p. 664)</a:t>
            </a:r>
            <a:endParaRPr b="1" dirty="0" lang="en-US" sz="300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399"/>
            <a:ext cx="12192000" cy="6324601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mtClean="0" sz="2850"/>
              <a:t>Monetary </a:t>
            </a:r>
            <a:r>
              <a:rPr b="1" dirty="0" lang="en-US" sz="2850"/>
              <a:t>policy tools: The Fed has several tools to help </a:t>
            </a:r>
            <a:r>
              <a:rPr b="1" dirty="0" lang="en-US" smtClean="0" sz="2850"/>
              <a:t>them MANIPULATE (adjust</a:t>
            </a:r>
            <a:r>
              <a:rPr b="1" dirty="0" lang="en-US" sz="2850"/>
              <a:t>) the money supply:</a:t>
            </a:r>
          </a:p>
          <a:p>
            <a:pPr lvl="1" marL="457200">
              <a:spcBef>
                <a:spcPts val="0"/>
              </a:spcBef>
            </a:pPr>
            <a:r>
              <a:rPr b="1" dirty="0" lang="en-US" sz="2850"/>
              <a:t>The Fed can </a:t>
            </a:r>
            <a:r>
              <a:rPr b="1" dirty="0" lang="en-US" smtClean="0" sz="2850"/>
              <a:t>RAISE or LOWER </a:t>
            </a:r>
            <a:r>
              <a:rPr b="1" dirty="0" lang="en-US" sz="2850"/>
              <a:t>the </a:t>
            </a:r>
            <a:r>
              <a:rPr b="1" dirty="0" lang="en-US" smtClean="0" sz="2850"/>
              <a:t>DISCOUNT RATE, </a:t>
            </a:r>
            <a:r>
              <a:rPr b="1" dirty="0" lang="en-US" sz="2850"/>
              <a:t>or the rate that the Fed charges member </a:t>
            </a:r>
            <a:r>
              <a:rPr b="1" dirty="0" lang="en-US" smtClean="0" sz="2850"/>
              <a:t>BANKS </a:t>
            </a:r>
            <a:r>
              <a:rPr b="1" dirty="0" lang="en-US" sz="2850"/>
              <a:t>for </a:t>
            </a:r>
            <a:r>
              <a:rPr b="1" dirty="0" lang="en-US" smtClean="0" sz="2850"/>
              <a:t>LOANS</a:t>
            </a:r>
            <a:endParaRPr b="1" dirty="0" lang="en-US" sz="2850"/>
          </a:p>
          <a:p>
            <a:pPr lvl="2" marL="685800">
              <a:spcBef>
                <a:spcPts val="0"/>
              </a:spcBef>
            </a:pPr>
            <a:r>
              <a:rPr b="1" dirty="0" lang="en-US" sz="2850"/>
              <a:t>If the Fed wants to </a:t>
            </a:r>
            <a:r>
              <a:rPr b="1" dirty="0" lang="en-US" smtClean="0" sz="2850"/>
              <a:t>STIMULATE (or </a:t>
            </a:r>
            <a:r>
              <a:rPr b="1" dirty="0" lang="en-US" sz="2850"/>
              <a:t>grow) the economy, it </a:t>
            </a:r>
            <a:r>
              <a:rPr b="1" dirty="0" lang="en-US" smtClean="0" sz="2850"/>
              <a:t>LOWERS </a:t>
            </a:r>
            <a:r>
              <a:rPr b="1" dirty="0" lang="en-US" sz="2850"/>
              <a:t>the discount rate to </a:t>
            </a:r>
            <a:r>
              <a:rPr b="1" dirty="0" lang="en-US" smtClean="0" sz="2850"/>
              <a:t>ENCOURAGE member </a:t>
            </a:r>
            <a:r>
              <a:rPr b="1" dirty="0" lang="en-US" sz="2850"/>
              <a:t>banks to </a:t>
            </a:r>
            <a:r>
              <a:rPr b="1" dirty="0" lang="en-US" smtClean="0" sz="2850"/>
              <a:t>BORROW MONEY </a:t>
            </a:r>
            <a:r>
              <a:rPr b="1" dirty="0" lang="en-US" sz="2850"/>
              <a:t>that they can make </a:t>
            </a:r>
            <a:r>
              <a:rPr b="1" dirty="0" lang="en-US" smtClean="0" sz="2850"/>
              <a:t>LOANS to </a:t>
            </a:r>
            <a:r>
              <a:rPr b="1" dirty="0" lang="en-US" sz="2850"/>
              <a:t>businesses/individuals</a:t>
            </a:r>
          </a:p>
          <a:p>
            <a:pPr lvl="2" marL="685800">
              <a:spcBef>
                <a:spcPts val="0"/>
              </a:spcBef>
            </a:pPr>
            <a:r>
              <a:rPr b="1" dirty="0" lang="en-US" sz="2850"/>
              <a:t>If the Fed wants to </a:t>
            </a:r>
            <a:r>
              <a:rPr b="1" dirty="0" lang="en-US" smtClean="0" sz="2850"/>
              <a:t>SLOW DOWN the </a:t>
            </a:r>
            <a:r>
              <a:rPr b="1" dirty="0" lang="en-US" sz="2850"/>
              <a:t>economy’s rate of growth, it </a:t>
            </a:r>
            <a:r>
              <a:rPr b="1" dirty="0" lang="en-US" smtClean="0" sz="2850"/>
              <a:t>RAISES </a:t>
            </a:r>
            <a:r>
              <a:rPr b="1" dirty="0" lang="en-US" sz="2850"/>
              <a:t>the discount rate to </a:t>
            </a:r>
            <a:r>
              <a:rPr b="1" dirty="0" lang="en-US" smtClean="0" sz="2850"/>
              <a:t>DISCOURAGE </a:t>
            </a:r>
            <a:r>
              <a:rPr b="1" dirty="0" lang="en-US" sz="2850"/>
              <a:t>member banks from </a:t>
            </a:r>
            <a:r>
              <a:rPr b="1" dirty="0" lang="en-US" smtClean="0" sz="2850"/>
              <a:t>BORROWING</a:t>
            </a:r>
            <a:endParaRPr b="1" dirty="0" lang="en-US" sz="2850"/>
          </a:p>
          <a:p>
            <a:pPr lvl="3" marL="685800">
              <a:spcBef>
                <a:spcPts val="0"/>
              </a:spcBef>
            </a:pPr>
            <a:r>
              <a:rPr b="1" dirty="0" lang="en-US" sz="2850"/>
              <a:t>This </a:t>
            </a:r>
            <a:r>
              <a:rPr b="1" dirty="0" lang="en-US" smtClean="0" sz="2850"/>
              <a:t>CONTRACTS the </a:t>
            </a:r>
            <a:r>
              <a:rPr b="1" dirty="0" lang="en-US" sz="2850"/>
              <a:t>money supply &amp; </a:t>
            </a:r>
            <a:r>
              <a:rPr b="1" dirty="0" lang="en-US" smtClean="0" sz="2850"/>
              <a:t>RAISES </a:t>
            </a:r>
            <a:r>
              <a:rPr b="1" dirty="0" lang="en-US" sz="2850"/>
              <a:t>the interest rates</a:t>
            </a:r>
          </a:p>
          <a:p>
            <a:pPr lvl="3" marL="685800">
              <a:spcBef>
                <a:spcPts val="0"/>
              </a:spcBef>
            </a:pPr>
            <a:r>
              <a:rPr b="1" dirty="0" lang="en-US" sz="2850"/>
              <a:t>High discount rates mean banks will </a:t>
            </a:r>
            <a:r>
              <a:rPr b="1" dirty="0" lang="en-US" smtClean="0" sz="2850"/>
              <a:t>BORROW less </a:t>
            </a:r>
            <a:r>
              <a:rPr b="1" dirty="0" lang="en-US" sz="2850"/>
              <a:t>money from the Fed &amp; make fewer </a:t>
            </a:r>
            <a:r>
              <a:rPr b="1" dirty="0" lang="en-US" smtClean="0" sz="2850"/>
              <a:t>LOANS to </a:t>
            </a:r>
            <a:r>
              <a:rPr b="1" dirty="0" lang="en-US" sz="2850"/>
              <a:t>their customers</a:t>
            </a:r>
          </a:p>
        </p:txBody>
      </p:sp>
    </p:spTree>
    <p:extLst>
      <p:ext uri="{BB962C8B-B14F-4D97-AF65-F5344CB8AC3E}">
        <p14:creationId xmlns:p14="http://schemas.microsoft.com/office/powerpoint/2010/main" val="253590640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33399"/>
          </a:xfrm>
        </p:spPr>
        <p:txBody>
          <a:bodyPr numCol="1">
            <a:noAutofit/>
          </a:bodyPr>
          <a:lstStyle/>
          <a:p>
            <a:r>
              <a:rPr b="1" dirty="0" lang="en-US" smtClean="0" sz="3000">
                <a:solidFill>
                  <a:srgbClr val="00B050"/>
                </a:solidFill>
                <a:latin typeface="+mn-lt"/>
              </a:rPr>
              <a:t>8.6 – MONETARY POLICY (p. 665)</a:t>
            </a:r>
            <a:endParaRPr b="1" dirty="0" lang="en-US" sz="300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78971" y="533399"/>
            <a:ext cx="12670971" cy="6324601"/>
          </a:xfrm>
        </p:spPr>
        <p:txBody>
          <a:bodyPr numCol="1">
            <a:noAutofit/>
          </a:bodyPr>
          <a:lstStyle/>
          <a:p>
            <a:pPr lvl="1">
              <a:spcBef>
                <a:spcPts val="0"/>
              </a:spcBef>
            </a:pPr>
            <a:r>
              <a:rPr b="1" dirty="0" lang="en-US"/>
              <a:t>The Fed can </a:t>
            </a:r>
            <a:r>
              <a:rPr b="1" dirty="0" lang="en-US" smtClean="0"/>
              <a:t>RAISE or LOWER the RESERVE REQUIREMENT </a:t>
            </a:r>
            <a:r>
              <a:rPr b="1" dirty="0" lang="en-US"/>
              <a:t>for member banks</a:t>
            </a:r>
          </a:p>
          <a:p>
            <a:pPr lvl="2">
              <a:spcBef>
                <a:spcPts val="0"/>
              </a:spcBef>
            </a:pPr>
            <a:r>
              <a:rPr b="1" dirty="0" lang="en-US" sz="2400"/>
              <a:t>The reserve require a certain </a:t>
            </a:r>
            <a:r>
              <a:rPr b="1" dirty="0" lang="en-US" smtClean="0" sz="2400"/>
              <a:t>PERCENTAGE of </a:t>
            </a:r>
            <a:r>
              <a:rPr b="1" dirty="0" lang="en-US" sz="2400"/>
              <a:t>bank’s money to be kept in </a:t>
            </a:r>
            <a:r>
              <a:rPr b="1" dirty="0" lang="en-US" smtClean="0" sz="2400"/>
              <a:t>FEDERAL RESERVE BANK </a:t>
            </a:r>
            <a:r>
              <a:rPr b="1" dirty="0" lang="en-US" sz="2400"/>
              <a:t>as a </a:t>
            </a:r>
            <a:r>
              <a:rPr b="1" dirty="0" lang="en-US" smtClean="0" sz="2400"/>
              <a:t>RESERVE </a:t>
            </a:r>
            <a:r>
              <a:rPr b="1" dirty="0" lang="en-US" sz="2400"/>
              <a:t>(back-up) against their </a:t>
            </a:r>
            <a:r>
              <a:rPr b="1" dirty="0" lang="en-US" smtClean="0" sz="2400"/>
              <a:t>DEPOSITS</a:t>
            </a:r>
            <a:endParaRPr b="1" dirty="0" lang="en-US" sz="2400"/>
          </a:p>
          <a:p>
            <a:pPr lvl="2">
              <a:spcBef>
                <a:spcPts val="0"/>
              </a:spcBef>
            </a:pPr>
            <a:r>
              <a:rPr b="1" dirty="0" lang="en-US" sz="2400"/>
              <a:t>If Fed </a:t>
            </a:r>
            <a:r>
              <a:rPr b="1" dirty="0" lang="en-US" smtClean="0" sz="2400"/>
              <a:t>RAISES the </a:t>
            </a:r>
            <a:r>
              <a:rPr b="1" dirty="0" lang="en-US" sz="2400"/>
              <a:t>reserve requirement, </a:t>
            </a:r>
            <a:r>
              <a:rPr b="1" dirty="0" lang="en-US" smtClean="0" sz="2400"/>
              <a:t>BANKS </a:t>
            </a:r>
            <a:r>
              <a:rPr b="1" dirty="0" lang="en-US" sz="2400"/>
              <a:t>must leave </a:t>
            </a:r>
            <a:r>
              <a:rPr b="1" dirty="0" lang="en-US" smtClean="0" sz="2400"/>
              <a:t>MORE </a:t>
            </a:r>
            <a:r>
              <a:rPr b="1" dirty="0" lang="en-US" sz="2400"/>
              <a:t>money with the Fed, leaving them with </a:t>
            </a:r>
            <a:r>
              <a:rPr b="1" dirty="0" lang="en-US" smtClean="0" sz="2400"/>
              <a:t>LESS </a:t>
            </a:r>
            <a:r>
              <a:rPr b="1" dirty="0" lang="en-US" sz="2400"/>
              <a:t>money to </a:t>
            </a:r>
            <a:r>
              <a:rPr b="1" dirty="0" lang="en-US" smtClean="0" sz="2400"/>
              <a:t>LEND </a:t>
            </a:r>
            <a:r>
              <a:rPr b="1" dirty="0" lang="en-US" sz="2400"/>
              <a:t>to customers</a:t>
            </a:r>
          </a:p>
          <a:p>
            <a:pPr lvl="2">
              <a:spcBef>
                <a:spcPts val="0"/>
              </a:spcBef>
            </a:pPr>
            <a:r>
              <a:rPr b="1" dirty="0" lang="en-US" sz="2400"/>
              <a:t>If Fed </a:t>
            </a:r>
            <a:r>
              <a:rPr b="1" dirty="0" lang="en-US" smtClean="0" sz="2400"/>
              <a:t>LOWERS reserve </a:t>
            </a:r>
            <a:r>
              <a:rPr b="1" dirty="0" lang="en-US" sz="2400"/>
              <a:t>requirements, member banks have </a:t>
            </a:r>
            <a:r>
              <a:rPr b="1" dirty="0" lang="en-US" smtClean="0" sz="2400"/>
              <a:t>MORE </a:t>
            </a:r>
            <a:r>
              <a:rPr b="1" dirty="0" lang="en-US" sz="2400"/>
              <a:t>money to </a:t>
            </a:r>
            <a:r>
              <a:rPr b="1" dirty="0" lang="en-US" smtClean="0" sz="2400"/>
              <a:t>LEND </a:t>
            </a:r>
            <a:r>
              <a:rPr b="1" dirty="0" lang="en-US" sz="2400"/>
              <a:t>to customers</a:t>
            </a:r>
          </a:p>
          <a:p>
            <a:pPr lvl="1">
              <a:spcBef>
                <a:spcPts val="0"/>
              </a:spcBef>
            </a:pPr>
            <a:r>
              <a:rPr b="1" dirty="0" lang="en-US"/>
              <a:t>The Fed can change the money supply through </a:t>
            </a:r>
            <a:r>
              <a:rPr b="1" dirty="0" lang="en-US" smtClean="0"/>
              <a:t>OPEN MARKET OPERATIONS, </a:t>
            </a:r>
            <a:r>
              <a:rPr b="1" dirty="0" lang="en-US"/>
              <a:t>where the Fed can </a:t>
            </a:r>
            <a:r>
              <a:rPr b="1" dirty="0" lang="en-US" smtClean="0"/>
              <a:t>PURCHASE or SELL U.S</a:t>
            </a:r>
            <a:r>
              <a:rPr b="1" dirty="0" lang="en-US"/>
              <a:t>. government </a:t>
            </a:r>
            <a:r>
              <a:rPr b="1" dirty="0" lang="en-US" smtClean="0"/>
              <a:t>BONDS &amp; TREASURY BILLS</a:t>
            </a:r>
            <a:endParaRPr b="1" dirty="0" lang="en-US"/>
          </a:p>
          <a:p>
            <a:pPr lvl="2">
              <a:spcBef>
                <a:spcPts val="0"/>
              </a:spcBef>
            </a:pPr>
            <a:r>
              <a:rPr b="1" dirty="0" lang="en-US" smtClean="0" sz="2400"/>
              <a:t>BUYING bonds </a:t>
            </a:r>
            <a:r>
              <a:rPr b="1" dirty="0" lang="en-US" sz="2400"/>
              <a:t>from investors puts </a:t>
            </a:r>
            <a:r>
              <a:rPr b="1" dirty="0" lang="en-US" smtClean="0" sz="2400"/>
              <a:t>MORE CASH in INVESTORS’ HANDS, INCREASING </a:t>
            </a:r>
            <a:r>
              <a:rPr b="1" dirty="0" lang="en-US" sz="2400"/>
              <a:t>the money supply</a:t>
            </a:r>
          </a:p>
          <a:p>
            <a:pPr lvl="3">
              <a:spcBef>
                <a:spcPts val="0"/>
              </a:spcBef>
            </a:pPr>
            <a:r>
              <a:rPr b="1" dirty="0" lang="en-US" sz="2400"/>
              <a:t>Shifts the money supply curve to the </a:t>
            </a:r>
            <a:r>
              <a:rPr b="1" dirty="0" lang="en-US" smtClean="0" sz="2400"/>
              <a:t>RIGHT, </a:t>
            </a:r>
            <a:r>
              <a:rPr b="1" dirty="0" lang="en-US" sz="2400"/>
              <a:t>which </a:t>
            </a:r>
            <a:r>
              <a:rPr b="1" dirty="0" lang="en-US" smtClean="0" sz="2400"/>
              <a:t>LOWERS </a:t>
            </a:r>
            <a:r>
              <a:rPr b="1" dirty="0" lang="en-US" sz="2400"/>
              <a:t>interest rates</a:t>
            </a:r>
          </a:p>
          <a:p>
            <a:pPr lvl="3">
              <a:spcBef>
                <a:spcPts val="0"/>
              </a:spcBef>
            </a:pPr>
            <a:r>
              <a:rPr b="1" dirty="0" lang="en-US" sz="2400"/>
              <a:t>Consumers/businesses then </a:t>
            </a:r>
            <a:r>
              <a:rPr b="1" dirty="0" lang="en-US" smtClean="0" sz="2400"/>
              <a:t>BORROW more </a:t>
            </a:r>
            <a:r>
              <a:rPr b="1" dirty="0" lang="en-US" sz="2400"/>
              <a:t>money, which increases </a:t>
            </a:r>
            <a:r>
              <a:rPr b="1" dirty="0" lang="en-US" smtClean="0" sz="2400"/>
              <a:t>CONSUMER DEMAND &amp; </a:t>
            </a:r>
            <a:r>
              <a:rPr b="1" dirty="0" lang="en-US" sz="2400"/>
              <a:t>business </a:t>
            </a:r>
            <a:r>
              <a:rPr b="1" dirty="0" lang="en-US" smtClean="0" sz="2400"/>
              <a:t>PRODUCTION </a:t>
            </a:r>
            <a:r>
              <a:rPr b="1" dirty="0" lang="en-US" sz="2400"/>
              <a:t>(supply)</a:t>
            </a:r>
          </a:p>
          <a:p>
            <a:pPr lvl="3">
              <a:spcBef>
                <a:spcPts val="0"/>
              </a:spcBef>
            </a:pPr>
            <a:r>
              <a:rPr b="1" dirty="0" lang="en-US" sz="2400"/>
              <a:t>As a result, the economy </a:t>
            </a:r>
            <a:r>
              <a:rPr b="1" dirty="0" lang="en-US" smtClean="0" sz="2400"/>
              <a:t>GROWS</a:t>
            </a:r>
            <a:endParaRPr b="1" dirty="0" lang="en-US" sz="2400"/>
          </a:p>
          <a:p>
            <a:pPr lvl="2">
              <a:spcBef>
                <a:spcPts val="0"/>
              </a:spcBef>
            </a:pPr>
            <a:r>
              <a:rPr b="1" dirty="0" lang="en-US" sz="2400"/>
              <a:t>If the Fed decides that interest rates are too </a:t>
            </a:r>
            <a:r>
              <a:rPr b="1" dirty="0" lang="en-US" smtClean="0" sz="2400"/>
              <a:t>LOW, </a:t>
            </a:r>
            <a:r>
              <a:rPr b="1" dirty="0" lang="en-US" sz="2400"/>
              <a:t>it can </a:t>
            </a:r>
            <a:r>
              <a:rPr b="1" dirty="0" lang="en-US" smtClean="0" sz="2400"/>
              <a:t>SELL </a:t>
            </a:r>
            <a:r>
              <a:rPr b="1" dirty="0" lang="en-US" sz="2400"/>
              <a:t>bonds</a:t>
            </a:r>
          </a:p>
          <a:p>
            <a:pPr lvl="3">
              <a:spcBef>
                <a:spcPts val="0"/>
              </a:spcBef>
            </a:pPr>
            <a:r>
              <a:rPr b="1" dirty="0" lang="en-US" sz="2400"/>
              <a:t>When investors </a:t>
            </a:r>
            <a:r>
              <a:rPr b="1" dirty="0" lang="en-US" smtClean="0" sz="2400"/>
              <a:t>BUYS those BONDS, </a:t>
            </a:r>
            <a:r>
              <a:rPr b="1" dirty="0" lang="en-US" sz="2400"/>
              <a:t>money </a:t>
            </a:r>
            <a:r>
              <a:rPr b="1" dirty="0" lang="en-US" smtClean="0" sz="2400"/>
              <a:t>COMES OUT </a:t>
            </a:r>
            <a:r>
              <a:rPr b="1" dirty="0" lang="en-US" sz="2400"/>
              <a:t>of the economy </a:t>
            </a:r>
          </a:p>
          <a:p>
            <a:pPr lvl="3">
              <a:spcBef>
                <a:spcPts val="0"/>
              </a:spcBef>
            </a:pPr>
            <a:r>
              <a:rPr b="1" dirty="0" lang="en-US" sz="2400"/>
              <a:t>Decreases money supply, shifting supply curve </a:t>
            </a:r>
            <a:r>
              <a:rPr b="1" dirty="0" lang="en-US" smtClean="0" sz="2400"/>
              <a:t>LEFT, </a:t>
            </a:r>
            <a:r>
              <a:rPr b="1" dirty="0" lang="en-US" sz="2400"/>
              <a:t>which </a:t>
            </a:r>
            <a:r>
              <a:rPr b="1" dirty="0" lang="en-US" smtClean="0" sz="2400"/>
              <a:t>RAISES </a:t>
            </a:r>
            <a:r>
              <a:rPr b="1" dirty="0" lang="en-US" sz="2400"/>
              <a:t>interest rates)</a:t>
            </a:r>
          </a:p>
        </p:txBody>
      </p:sp>
    </p:spTree>
    <p:extLst>
      <p:ext uri="{BB962C8B-B14F-4D97-AF65-F5344CB8AC3E}">
        <p14:creationId xmlns:p14="http://schemas.microsoft.com/office/powerpoint/2010/main" val="175351091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8.6 – money &amp; monetary policy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indent="-231775" lvl="0" marL="341313">
              <a:spcBef>
                <a:spcPts val="0"/>
              </a:spcBef>
            </a:pPr>
            <a:r>
              <a:rPr b="1" dirty="0" lang="en-US" smtClean="0" sz="2700" u="sng">
                <a:solidFill>
                  <a:srgbClr val="FF0000"/>
                </a:solidFill>
              </a:rPr>
              <a:t>After worksheet</a:t>
            </a:r>
            <a:r>
              <a:rPr b="1" dirty="0" lang="en-US" smtClean="0" sz="2700"/>
              <a:t>, complete </a:t>
            </a:r>
            <a:r>
              <a:rPr b="1" dirty="0" lang="en-US" smtClean="0" sz="2700" u="sng">
                <a:solidFill>
                  <a:srgbClr val="FF0000"/>
                </a:solidFill>
              </a:rPr>
              <a:t>your 8.6 vocab exit slip</a:t>
            </a:r>
          </a:p>
          <a:p>
            <a:pPr indent="-231775" lvl="0" marL="341313">
              <a:spcBef>
                <a:spcPts val="0"/>
              </a:spcBef>
            </a:pPr>
            <a:r>
              <a:rPr b="1" dirty="0" lang="en-US" smtClean="0" sz="2700"/>
              <a:t>Suggestion: use “Federal Reserve” (Use ANALOGY from the worksheet you just finished INSTEAD OF EXAMPLE, relate to “DISCOUNT RATE,” “RESERVE REQUIREMENT,” &amp; “OPEN-MARKET OPERATIONS” in related words box)</a:t>
            </a:r>
          </a:p>
          <a:p>
            <a:pPr indent="-231775" lvl="0" marL="341313">
              <a:spcBef>
                <a:spcPts val="0"/>
              </a:spcBef>
            </a:pPr>
            <a:r>
              <a:rPr b="1" dirty="0" lang="en-US" smtClean="0" sz="2700"/>
              <a:t>Make up any missing vocab exit slips (ask if you need vocab or related words</a:t>
            </a:r>
          </a:p>
          <a:p>
            <a:pPr indent="-231775" lvl="0" marL="341313">
              <a:spcBef>
                <a:spcPts val="0"/>
              </a:spcBef>
            </a:pPr>
            <a:r>
              <a:rPr b="1" dirty="0" lang="en-US" smtClean="0" sz="2700">
                <a:solidFill>
                  <a:srgbClr val="FF0000"/>
                </a:solidFill>
              </a:rPr>
              <a:t>Turn in MISSING FILES &amp; EXIT SLIPS (today’s </a:t>
            </a:r>
            <a:r>
              <a:rPr b="1" lang="en-US" smtClean="0" sz="2700">
                <a:solidFill>
                  <a:srgbClr val="FF0000"/>
                </a:solidFill>
              </a:rPr>
              <a:t>and missing ones)</a:t>
            </a:r>
            <a:endParaRPr b="1" dirty="0" lang="en-US" sz="27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0239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584945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 sz="4200">
                <a:solidFill>
                  <a:srgbClr val="FF0000"/>
                </a:solidFill>
                <a:latin typeface="+mn-lt"/>
              </a:rPr>
              <a:t>Welcome, Titans!</a:t>
            </a:r>
            <a:endParaRPr b="1" dirty="0" lang="en-US" sz="42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0" y="437882"/>
            <a:ext cx="12192000" cy="3696235"/>
          </a:xfrm>
        </p:spPr>
        <p:txBody>
          <a:bodyPr numCol="1">
            <a:normAutofit/>
          </a:bodyPr>
          <a:lstStyle/>
          <a:p>
            <a:pPr algn="l"/>
            <a:r>
              <a:rPr b="1" dirty="0" lang="en-US" sz="2900"/>
              <a:t>Always, always, ALWAYS, read and follow directions on the board.</a:t>
            </a:r>
          </a:p>
          <a:p>
            <a:pPr algn="l" indent="-514350" marL="514350">
              <a:buAutoNum type="arabicParenBoth"/>
            </a:pPr>
            <a:r>
              <a:rPr b="1" dirty="0" lang="en-US" sz="2900"/>
              <a:t>Find your </a:t>
            </a:r>
            <a:r>
              <a:rPr b="1" dirty="0" lang="en-US" sz="2900" u="sng"/>
              <a:t>EXACT</a:t>
            </a:r>
            <a:r>
              <a:rPr b="1" dirty="0" lang="en-US" sz="2900"/>
              <a:t> seat using the chart below</a:t>
            </a:r>
          </a:p>
          <a:p>
            <a:pPr algn="l" indent="-514350" marL="514350">
              <a:buAutoNum type="arabicParenBoth"/>
            </a:pPr>
            <a:r>
              <a:rPr b="1" dirty="0" lang="en-US" sz="2900">
                <a:solidFill>
                  <a:srgbClr val="FF0000"/>
                </a:solidFill>
              </a:rPr>
              <a:t>You will need: </a:t>
            </a:r>
            <a:r>
              <a:rPr b="1" dirty="0" lang="en-US" smtClean="0" sz="2900">
                <a:solidFill>
                  <a:srgbClr val="FF0000"/>
                </a:solidFill>
              </a:rPr>
              <a:t>pencil, textbook, notebook paper, &amp; </a:t>
            </a:r>
            <a:r>
              <a:rPr b="1" dirty="0" lang="en-US" smtClean="0" sz="2900">
                <a:solidFill>
                  <a:srgbClr val="FF0000"/>
                </a:solidFill>
              </a:rPr>
              <a:t>8.7 </a:t>
            </a:r>
            <a:r>
              <a:rPr b="1" dirty="0" lang="en-US" smtClean="0" sz="2900">
                <a:solidFill>
                  <a:srgbClr val="FF0000"/>
                </a:solidFill>
              </a:rPr>
              <a:t>notes</a:t>
            </a:r>
          </a:p>
          <a:p>
            <a:pPr algn="l" indent="-514350" marL="514350">
              <a:buAutoNum type="arabicParenBoth"/>
            </a:pPr>
            <a:r>
              <a:rPr b="1" dirty="0" lang="en-US" smtClean="0" sz="2900" u="sng">
                <a:solidFill>
                  <a:schemeClr val="accent1">
                    <a:lumMod val="50000"/>
                  </a:schemeClr>
                </a:solidFill>
              </a:rPr>
              <a:t>TURN IN MISSING FILES ON FRONT DESK BEFORE OR AFTER NOTES</a:t>
            </a:r>
          </a:p>
          <a:p>
            <a:pPr algn="l" indent="-514350" marL="514350">
              <a:buAutoNum type="arabicParenBoth"/>
            </a:pPr>
            <a:r>
              <a:rPr b="1" dirty="0" lang="en-US" smtClean="0" sz="2900" u="sng">
                <a:solidFill>
                  <a:schemeClr val="accent1">
                    <a:lumMod val="50000"/>
                  </a:schemeClr>
                </a:solidFill>
              </a:rPr>
              <a:t>TURN IN MISSING VOCAB EXIT SLIPS (8.1, 8.2, 8.3, 8.4, </a:t>
            </a:r>
            <a:r>
              <a:rPr b="1" dirty="0" lang="en-US" smtClean="0" sz="2900" u="sng">
                <a:solidFill>
                  <a:schemeClr val="accent1">
                    <a:lumMod val="50000"/>
                  </a:schemeClr>
                </a:solidFill>
              </a:rPr>
              <a:t>8.5, 8.6) </a:t>
            </a:r>
            <a:r>
              <a:rPr b="1" dirty="0" lang="en-US" smtClean="0" sz="2900" u="sng">
                <a:solidFill>
                  <a:schemeClr val="accent1">
                    <a:lumMod val="50000"/>
                  </a:schemeClr>
                </a:solidFill>
              </a:rPr>
              <a:t>ON MY DESK BEFORE OR AFTER NOTES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5383" y="4134117"/>
          <a:ext cx="11049000" cy="2705100"/>
        </p:xfrm>
        <a:graphic>
          <a:graphicData uri="http://schemas.openxmlformats.org/drawingml/2006/table">
            <a:tbl>
              <a:tblPr bandRow="1" firstRow="1">
                <a:tableStyleId>{5940675A-B579-460E-94D1-54222C63F5DA}</a:tableStyleId>
              </a:tblPr>
              <a:tblGrid>
                <a:gridCol w="1841500"/>
                <a:gridCol w="1841500"/>
                <a:gridCol w="1841500"/>
                <a:gridCol w="1841500"/>
                <a:gridCol w="1841500"/>
                <a:gridCol w="1841500"/>
              </a:tblGrid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Roop</a:t>
                      </a:r>
                      <a:endParaRPr b="1" dirty="0" lang="en-US" smtClean="0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Crew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Jones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Manor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Cantu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Sims</a:t>
                      </a:r>
                      <a:endParaRPr b="1" dirty="0" lang="en-US" sz="2400"/>
                    </a:p>
                  </a:txBody>
                  <a:tcPr/>
                </a:tc>
              </a:tr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Beltran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err="1" lang="en-US" smtClean="0" sz="2400"/>
                        <a:t>Elkovich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Kidd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Withers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Robinson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Thompson</a:t>
                      </a:r>
                      <a:endParaRPr b="1" dirty="0" lang="en-US" sz="2400"/>
                    </a:p>
                  </a:txBody>
                  <a:tcPr/>
                </a:tc>
              </a:tr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Blick</a:t>
                      </a:r>
                      <a:endParaRPr b="1" dirty="0" lang="en-US" smtClean="0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Hall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Legette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Lovato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Hockaday</a:t>
                      </a:r>
                      <a:endParaRPr b="1" dirty="0" lang="en-US" smtClean="0" sz="2400"/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err="1" lang="en-US" smtClean="0" sz="2400"/>
                        <a:t>Walston</a:t>
                      </a:r>
                      <a:endParaRPr b="1" dirty="0" lang="en-US" sz="2400"/>
                    </a:p>
                  </a:txBody>
                  <a:tcPr/>
                </a:tc>
              </a:tr>
              <a:tr h="541020"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err="1" lang="en-US" smtClean="0" sz="2400"/>
                        <a:t>Rispinto</a:t>
                      </a:r>
                      <a:endParaRPr dirty="0" lang="en-US" smtClean="0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Hendrix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lang="en-US" smtClean="0" sz="2400"/>
                        <a:t>Paasewe</a:t>
                      </a:r>
                      <a:endParaRPr b="1" dirty="0" lang="en-US" smtClean="0" sz="2400"/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Owens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Simpson</a:t>
                      </a:r>
                      <a:endParaRPr b="1" dirty="0" lang="en-US" sz="24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Barkley</a:t>
                      </a:r>
                    </a:p>
                  </a:txBody>
                  <a:tcPr>
                    <a:noFill/>
                  </a:tcPr>
                </a:tc>
              </a:tr>
              <a:tr h="541020"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Mejia</a:t>
                      </a:r>
                      <a:endParaRPr b="1" dirty="0" lang="en-US" sz="24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Stanton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Lynch</a:t>
                      </a:r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Roberts</a:t>
                      </a:r>
                      <a:endParaRPr b="1" dirty="0" lang="en-US" sz="24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defTabSz="914400" eaLnBrk="1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en-US" smtClean="0" sz="2400"/>
                        <a:t>Roseboro</a:t>
                      </a:r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lang="en-US" smtClean="0" sz="2400"/>
                        <a:t>Womack</a:t>
                      </a:r>
                      <a:endParaRPr b="1" dirty="0" lang="en-US" sz="2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212607"/>
      </p:ext>
    </p:extLst>
  </p:cSld>
  <p:clrMapOvr>
    <a:masterClrMapping/>
  </p:clrMapOvr>
  <p:transition spd="slow"/>
  <p:timing>
    <p:tnLst>
      <p:par>
        <p:cTn dur="indefinite" id="1" nodeType="tmRoot" restart="never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VOCAB LOG – </a:t>
            </a:r>
            <a:r>
              <a:rPr b="1" dirty="0" lang="en-US" smtClean="0">
                <a:solidFill>
                  <a:srgbClr val="00B050"/>
                </a:solidFill>
                <a:latin typeface="+mn-lt"/>
              </a:rPr>
              <a:t>8.7, 05/02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00" u="sng"/>
              <a:t>BALANCED BUDGET</a:t>
            </a:r>
            <a:r>
              <a:rPr b="1" dirty="0" lang="en-US" smtClean="0" sz="2700"/>
              <a:t>: </a:t>
            </a:r>
            <a:r>
              <a:rPr b="1" dirty="0" err="1" lang="en-US" smtClean="0" sz="2700"/>
              <a:t>govt</a:t>
            </a:r>
            <a:r>
              <a:rPr b="1" dirty="0" lang="en-US" smtClean="0" sz="2700"/>
              <a:t> revenues equal to </a:t>
            </a:r>
            <a:r>
              <a:rPr b="1" dirty="0" err="1" lang="en-US" smtClean="0" sz="2700"/>
              <a:t>govt</a:t>
            </a:r>
            <a:r>
              <a:rPr b="1" dirty="0" lang="en-US" smtClean="0" sz="2700"/>
              <a:t> expenditures</a:t>
            </a:r>
            <a:endParaRPr b="1" dirty="0" lang="en-US" smtClean="0" sz="2700"/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00" u="sng"/>
              <a:t>APPROPRIATIONS BILL</a:t>
            </a:r>
            <a:r>
              <a:rPr b="1" dirty="0" lang="en-US" smtClean="0" sz="2700"/>
              <a:t>: law to approve spending for a specific activity; starts in the House of Representatives</a:t>
            </a:r>
            <a:endParaRPr b="1" dirty="0" lang="en-US" smtClean="0" sz="2700"/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00" u="sng"/>
              <a:t>INCOME TAX</a:t>
            </a:r>
            <a:r>
              <a:rPr b="1" dirty="0" lang="en-US" smtClean="0" sz="2700"/>
              <a:t>: taxes on individual earnings &amp; business profits</a:t>
            </a:r>
            <a:endParaRPr b="1" dirty="0" lang="en-US" smtClean="0" sz="2700"/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00" u="sng"/>
              <a:t>PAYROLL TAX</a:t>
            </a:r>
            <a:r>
              <a:rPr b="1" dirty="0" lang="en-US" smtClean="0" sz="2700"/>
              <a:t>: deducted from paycheck for Social Security &amp; Medicare benefits</a:t>
            </a:r>
            <a:endParaRPr b="1" dirty="0" lang="en-US" smtClean="0" sz="2700"/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00" u="sng"/>
              <a:t>EXCISE TAX</a:t>
            </a:r>
            <a:r>
              <a:rPr b="1" dirty="0" lang="en-US" smtClean="0" sz="2700"/>
              <a:t>: taxes on specific goods, such as gasoline</a:t>
            </a:r>
            <a:endParaRPr b="1" dirty="0" lang="en-US" smtClean="0" sz="2700"/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00" u="sng"/>
              <a:t>ESTATE TAX</a:t>
            </a:r>
            <a:r>
              <a:rPr b="1" dirty="0" lang="en-US" smtClean="0" sz="2700"/>
              <a:t>: taxes on wealth inherited by a deceased person’s heirs</a:t>
            </a:r>
            <a:endParaRPr b="1" dirty="0" lang="en-US" smtClean="0" sz="2700"/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00" u="sng"/>
              <a:t>PROGRESSIVE TAXATION</a:t>
            </a:r>
            <a:r>
              <a:rPr b="1" dirty="0" lang="en-US" smtClean="0" sz="2700"/>
              <a:t>: taxes that take a higher rate from higher income levels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00" u="sng"/>
              <a:t>REGRESSIVE TAXATION</a:t>
            </a:r>
            <a:r>
              <a:rPr b="1" dirty="0" lang="en-US" smtClean="0" sz="2700"/>
              <a:t>: taxes that take a higher rate from lower income levels</a:t>
            </a:r>
            <a:endParaRPr b="1" dirty="0" lang="en-US" smtClean="0" sz="2700"/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00" u="sng"/>
              <a:t>PROPORTIONAL TAXATION</a:t>
            </a:r>
            <a:r>
              <a:rPr b="1" dirty="0" lang="en-US" smtClean="0" sz="2700"/>
              <a:t>: taxes that take same rate from all income levels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00" u="sng"/>
              <a:t>MANDATORY SPENDING</a:t>
            </a:r>
            <a:r>
              <a:rPr b="1" dirty="0" lang="en-US" smtClean="0" sz="2700"/>
              <a:t>: spending by the federal </a:t>
            </a:r>
            <a:r>
              <a:rPr b="1" dirty="0" err="1" lang="en-US" smtClean="0" sz="2700"/>
              <a:t>govt</a:t>
            </a:r>
            <a:r>
              <a:rPr b="1" dirty="0" lang="en-US" smtClean="0" sz="2700"/>
              <a:t> that doesn’t need to be approved annually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00" u="sng"/>
              <a:t>DISCRETIONARY SPENDING</a:t>
            </a:r>
            <a:r>
              <a:rPr b="1" dirty="0" lang="en-US" smtClean="0" sz="2700"/>
              <a:t>: spending by the federal </a:t>
            </a:r>
            <a:r>
              <a:rPr b="1" dirty="0" err="1" lang="en-US" smtClean="0" sz="2700"/>
              <a:t>govt</a:t>
            </a:r>
            <a:r>
              <a:rPr b="1" dirty="0" lang="en-US" smtClean="0" sz="2700"/>
              <a:t> that needs to be approved annually</a:t>
            </a:r>
          </a:p>
          <a:p>
            <a:pPr>
              <a:spcBef>
                <a:spcPts val="100"/>
              </a:spcBef>
              <a:spcAft>
                <a:spcPts val="200"/>
              </a:spcAft>
              <a:buFont charset="2" panose="05000000000000000000" pitchFamily="2" typeface="Wingdings"/>
              <a:buChar char="§"/>
            </a:pPr>
            <a:r>
              <a:rPr b="1" dirty="0" lang="en-US" smtClean="0" sz="2700" u="sng"/>
              <a:t>AUTOMATIC STABILIZERS</a:t>
            </a:r>
            <a:r>
              <a:rPr b="1" dirty="0" lang="en-US" smtClean="0" sz="2700"/>
              <a:t>: programs that begin to stimulate the economy as soon as they are needed</a:t>
            </a:r>
            <a:endParaRPr b="1" dirty="0" lang="en-US" smtClean="0" sz="2700"/>
          </a:p>
        </p:txBody>
      </p:sp>
    </p:spTree>
    <p:extLst>
      <p:ext uri="{BB962C8B-B14F-4D97-AF65-F5344CB8AC3E}">
        <p14:creationId xmlns:p14="http://schemas.microsoft.com/office/powerpoint/2010/main" val="221082687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096"/>
            <a:ext cx="12192000" cy="1638555"/>
          </a:xfrm>
        </p:spPr>
        <p:txBody>
          <a:bodyPr anchor="t" numCol="1">
            <a:normAutofit/>
          </a:bodyPr>
          <a:lstStyle/>
          <a:p>
            <a:pPr algn="l"/>
            <a:r>
              <a:rPr b="1" dirty="0" lang="en-US" smtClean="0" sz="4500">
                <a:solidFill>
                  <a:srgbClr val="FF0000"/>
                </a:solidFill>
                <a:latin typeface="+mn-lt"/>
              </a:rPr>
              <a:t>CIVICS &amp; ECONOMICS</a:t>
            </a:r>
            <a:br>
              <a:rPr b="1" dirty="0" lang="en-US" smtClean="0" sz="4500">
                <a:solidFill>
                  <a:srgbClr val="FF0000"/>
                </a:solidFill>
                <a:latin typeface="+mn-lt"/>
              </a:rPr>
            </a:br>
            <a:r>
              <a:rPr b="1" dirty="0" lang="en-US" smtClean="0" sz="4500">
                <a:solidFill>
                  <a:srgbClr val="FF0000"/>
                </a:solidFill>
                <a:latin typeface="+mn-lt"/>
              </a:rPr>
              <a:t>UNIT #8: FOUNDATIONS OF ECONOMICS (PART II)</a:t>
            </a:r>
            <a:endParaRPr b="1" dirty="0" lang="en-US" sz="45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0" y="1238865"/>
            <a:ext cx="12192000" cy="1659194"/>
          </a:xfrm>
          <a:blipFill rotWithShape="1">
            <a:blip r:embed="rId3">
              <a:alphaModFix amt="0"/>
            </a:blip>
            <a:srcRect/>
            <a:tile algn="tl" flip="none" sx="100000" sy="100000" tx="0" ty="0"/>
          </a:blipFill>
        </p:spPr>
        <p:txBody>
          <a:bodyPr numCol="1">
            <a:normAutofit fontScale="77500" lnSpcReduction="20000"/>
          </a:bodyPr>
          <a:lstStyle/>
          <a:p>
            <a:pPr algn="l"/>
            <a:r>
              <a:rPr b="1" dirty="0" lang="en-US" smtClean="0" sz="3600">
                <a:solidFill>
                  <a:srgbClr val="0070C0"/>
                </a:solidFill>
              </a:rPr>
              <a:t>QUOTE OF THE DAY!</a:t>
            </a:r>
          </a:p>
          <a:p>
            <a:pPr algn="l" indent="-463550" marL="463550"/>
            <a:r>
              <a:rPr b="1" dirty="0" lang="en-US" smtClean="0" sz="3600"/>
              <a:t>“People do not like to think. If one thinks, one must reach conclusions. Conclusions are not always pleasant.” </a:t>
            </a:r>
            <a:endParaRPr b="1" dirty="0" lang="en-US" smtClean="0" sz="3600"/>
          </a:p>
          <a:p>
            <a:pPr algn="l" indent="-463550" marL="463550"/>
            <a:r>
              <a:rPr b="1" dirty="0" lang="en-US" sz="3600"/>
              <a:t>	</a:t>
            </a:r>
            <a:r>
              <a:rPr b="1" dirty="0" lang="en-US" smtClean="0" sz="3600"/>
              <a:t>– </a:t>
            </a:r>
            <a:r>
              <a:rPr b="1" dirty="0" lang="en-US" smtClean="0" sz="3600"/>
              <a:t>Hellen Keller</a:t>
            </a:r>
            <a:endParaRPr b="1" dirty="0" lang="en-US" sz="3600"/>
          </a:p>
        </p:txBody>
      </p:sp>
    </p:spTree>
    <p:extLst>
      <p:ext uri="{BB962C8B-B14F-4D97-AF65-F5344CB8AC3E}">
        <p14:creationId xmlns:p14="http://schemas.microsoft.com/office/powerpoint/2010/main" val="136123066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9625"/>
          </a:xfrm>
        </p:spPr>
        <p:txBody>
          <a:bodyPr numCol="1"/>
          <a:lstStyle/>
          <a:p>
            <a:r>
              <a:rPr b="1" dirty="0" lang="en-US" smtClean="0">
                <a:latin typeface="+mn-lt"/>
              </a:rPr>
              <a:t>DIRECTIONS:</a:t>
            </a:r>
            <a:endParaRPr b="1" dirty="0" lang="en-US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3424"/>
            <a:ext cx="12192000" cy="6010275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ALL BOOKS OPEN TO PAGE 708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I WILL READ ALOUD AS YOU FOLLOW ALONG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WHEN I AM FINISHED, INDIVIDUALLY OR WITH A PARTNER BESIDE YOU RE-READ AND COMPLETE THE PORTION OF NOTES DESIGNATED BY MR. K.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IF YOU HAVE TROUBLE WITH BLANKS AFTER RE-READING, PLEASE RAISE YOUR HAND &amp; </a:t>
            </a:r>
            <a:r>
              <a:rPr b="1" dirty="0" i="1" lang="en-US" smtClean="0" sz="2700" u="sng">
                <a:solidFill>
                  <a:schemeClr val="accent1">
                    <a:lumMod val="75000"/>
                  </a:schemeClr>
                </a:solidFill>
              </a:rPr>
              <a:t>CONTINUE MOVING ON TO EFFECTIVELY MANAGE YOUR TIME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WHEN TIME IS CALLED, YOU WILL </a:t>
            </a:r>
            <a:r>
              <a:rPr b="1" dirty="0" i="1" lang="en-US" smtClean="0" sz="2700" u="sng">
                <a:solidFill>
                  <a:srgbClr val="FF0000"/>
                </a:solidFill>
              </a:rPr>
              <a:t>EXACTLY TWO MINUTES TO CHECK YOUR WORK ON THE SLIDES PROVIDED</a:t>
            </a:r>
            <a:r>
              <a:rPr b="1" dirty="0" lang="en-US" smtClean="0" sz="270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i="1" lang="en-US" smtClean="0" sz="2700" u="sng">
                <a:solidFill>
                  <a:schemeClr val="accent1">
                    <a:lumMod val="75000"/>
                  </a:schemeClr>
                </a:solidFill>
              </a:rPr>
              <a:t>THESE SLIDES ARE NOT FOR YOU TO COPY BECAUSE OF INEFFECTIVE TIME MANAGEMENT.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AFTER THE TWO MINUTES IS CALLED, WE WILL MOVE ON TO THE NEXT SECTION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IF YOU MISS NOTES, PLEASE CHECK THE WEBSITE </a:t>
            </a:r>
            <a:r>
              <a:rPr b="1" dirty="0" lang="en-US" smtClean="0" sz="2700">
                <a:solidFill>
                  <a:srgbClr val="00B050"/>
                </a:solidFill>
              </a:rPr>
              <a:t>kcivecon.weebly.com</a:t>
            </a: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b="1" dirty="0" lang="en-US" smtClean="0" sz="2700" u="sng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 ASK TO BORROW A SLIDE PACKET </a:t>
            </a:r>
            <a:r>
              <a:rPr b="1" dirty="0" i="1" lang="en-US" smtClean="0" sz="2700" u="sng">
                <a:solidFill>
                  <a:schemeClr val="accent1">
                    <a:lumMod val="75000"/>
                  </a:schemeClr>
                </a:solidFill>
              </a:rPr>
              <a:t>AT THE END OF NOTES</a:t>
            </a: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b="1" dirty="0" lang="en-US" smtClean="0" sz="2700" u="sng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b="1" dirty="0" lang="en-US" smtClean="0" sz="2700">
                <a:solidFill>
                  <a:schemeClr val="accent1">
                    <a:lumMod val="75000"/>
                  </a:schemeClr>
                </a:solidFill>
              </a:rPr>
              <a:t> BORROW NOTES FROM A FRIEND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b="1" dirty="0" lang="en-US" smtClean="0" sz="2700">
                <a:solidFill>
                  <a:srgbClr val="FF0000"/>
                </a:solidFill>
              </a:rPr>
              <a:t>YOU CAN COMPLETE THESE SUCCESSFULLY </a:t>
            </a:r>
            <a:r>
              <a:rPr b="1" dirty="0" i="1" lang="en-US" smtClean="0" sz="2700" u="sng">
                <a:solidFill>
                  <a:srgbClr val="FF0000"/>
                </a:solidFill>
              </a:rPr>
              <a:t>BY REMAINING ON TASK</a:t>
            </a:r>
            <a:endParaRPr b="1" dirty="0" i="1" lang="en-US" sz="27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8130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8.7 </a:t>
            </a:r>
            <a:r>
              <a:rPr b="1" dirty="0" lang="en-US" smtClean="0">
                <a:solidFill>
                  <a:srgbClr val="00B050"/>
                </a:solidFill>
                <a:latin typeface="+mn-lt"/>
              </a:rPr>
              <a:t>– </a:t>
            </a:r>
            <a:r>
              <a:rPr b="1" dirty="0" lang="en-US" smtClean="0">
                <a:solidFill>
                  <a:srgbClr val="00B050"/>
                </a:solidFill>
                <a:latin typeface="+mn-lt"/>
              </a:rPr>
              <a:t>FISCAL POLICY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z="2400"/>
              <a:t>Fiscal policy is a </a:t>
            </a:r>
            <a:r>
              <a:rPr b="1" dirty="0" lang="en-US" smtClean="0" sz="2400"/>
              <a:t>TOOL that GOVERNMENT </a:t>
            </a:r>
            <a:r>
              <a:rPr b="1" dirty="0" lang="en-US" sz="2400"/>
              <a:t>uses to </a:t>
            </a:r>
            <a:r>
              <a:rPr b="1" dirty="0" lang="en-US" smtClean="0" sz="2400"/>
              <a:t>CONTROL </a:t>
            </a:r>
            <a:r>
              <a:rPr b="1" dirty="0" lang="en-US" sz="2400"/>
              <a:t>the </a:t>
            </a:r>
            <a:r>
              <a:rPr b="1" dirty="0" lang="en-US" smtClean="0" sz="2400"/>
              <a:t>ECONOMY</a:t>
            </a:r>
            <a:endParaRPr b="1" dirty="0" lang="en-US" sz="2400"/>
          </a:p>
          <a:p>
            <a:pPr lvl="1">
              <a:spcBef>
                <a:spcPts val="0"/>
              </a:spcBef>
            </a:pPr>
            <a:r>
              <a:rPr b="1" dirty="0" lang="en-US"/>
              <a:t>RECALL: Monetary policy is a tool that the </a:t>
            </a:r>
            <a:r>
              <a:rPr b="1" dirty="0" lang="en-US" smtClean="0"/>
              <a:t>FEDERAL RESERVE </a:t>
            </a:r>
            <a:r>
              <a:rPr b="1" dirty="0" lang="en-US"/>
              <a:t>(the </a:t>
            </a:r>
            <a:r>
              <a:rPr b="1" dirty="0" lang="en-US" smtClean="0"/>
              <a:t>FED) </a:t>
            </a:r>
            <a:r>
              <a:rPr b="1" dirty="0" lang="en-US"/>
              <a:t>uses to control the </a:t>
            </a:r>
            <a:r>
              <a:rPr b="1" dirty="0" lang="en-US" smtClean="0"/>
              <a:t>ECONOMY </a:t>
            </a:r>
            <a:r>
              <a:rPr b="1" dirty="0" lang="en-US"/>
              <a:t>that involves decisions about the </a:t>
            </a:r>
            <a:r>
              <a:rPr b="1" dirty="0" lang="en-US" smtClean="0"/>
              <a:t>SUPPLY </a:t>
            </a:r>
            <a:r>
              <a:rPr b="1" dirty="0" lang="en-US"/>
              <a:t>of </a:t>
            </a:r>
            <a:r>
              <a:rPr b="1" dirty="0" lang="en-US" smtClean="0"/>
              <a:t>MONEY</a:t>
            </a:r>
            <a:endParaRPr b="1" dirty="0" lang="en-US"/>
          </a:p>
          <a:p>
            <a:pPr lvl="1">
              <a:spcBef>
                <a:spcPts val="0"/>
              </a:spcBef>
            </a:pPr>
            <a:r>
              <a:rPr b="1" dirty="0" lang="en-US" smtClean="0"/>
              <a:t>For fiscal policy, </a:t>
            </a:r>
            <a:r>
              <a:rPr b="1" dirty="0" lang="en-US"/>
              <a:t>the </a:t>
            </a:r>
            <a:r>
              <a:rPr b="1" dirty="0" lang="en-US" smtClean="0"/>
              <a:t>CONGRESS </a:t>
            </a:r>
            <a:r>
              <a:rPr b="1" dirty="0" lang="en-US"/>
              <a:t>(legislative branch) &amp; the </a:t>
            </a:r>
            <a:r>
              <a:rPr b="1" dirty="0" lang="en-US" smtClean="0"/>
              <a:t>PRESIDENT </a:t>
            </a:r>
            <a:r>
              <a:rPr b="1" dirty="0" lang="en-US"/>
              <a:t>(executive branch) are primarily responsible for fiscal policy</a:t>
            </a:r>
          </a:p>
          <a:p>
            <a:pPr lvl="1">
              <a:spcBef>
                <a:spcPts val="0"/>
              </a:spcBef>
            </a:pPr>
            <a:r>
              <a:rPr b="1" dirty="0" lang="en-US"/>
              <a:t>Fiscal policy involves decisions about </a:t>
            </a:r>
            <a:r>
              <a:rPr b="1" dirty="0" lang="en-US" smtClean="0"/>
              <a:t>TAXES &amp; SPENDING</a:t>
            </a:r>
            <a:endParaRPr b="1" dirty="0" lang="en-US"/>
          </a:p>
          <a:p>
            <a:pPr lvl="1">
              <a:spcBef>
                <a:spcPts val="0"/>
              </a:spcBef>
            </a:pPr>
            <a:r>
              <a:rPr b="1" dirty="0" lang="en-US"/>
              <a:t>The </a:t>
            </a:r>
            <a:r>
              <a:rPr b="1" dirty="0" err="1" lang="en-US" smtClean="0"/>
              <a:t>govt</a:t>
            </a:r>
            <a:r>
              <a:rPr b="1" dirty="0" lang="en-US" smtClean="0"/>
              <a:t> </a:t>
            </a:r>
            <a:r>
              <a:rPr b="1" dirty="0" lang="en-US"/>
              <a:t>uses fiscal policy to </a:t>
            </a:r>
            <a:r>
              <a:rPr b="1" dirty="0" lang="en-US" smtClean="0"/>
              <a:t>MANAGE the PACE </a:t>
            </a:r>
            <a:r>
              <a:rPr b="1" dirty="0" lang="en-US"/>
              <a:t>of </a:t>
            </a:r>
            <a:r>
              <a:rPr b="1" dirty="0" lang="en-US" smtClean="0"/>
              <a:t>ECONOMIC GROWTH</a:t>
            </a:r>
            <a:endParaRPr b="1" dirty="0" lang="en-US"/>
          </a:p>
          <a:p>
            <a:pPr lvl="2">
              <a:spcBef>
                <a:spcPts val="0"/>
              </a:spcBef>
            </a:pPr>
            <a:r>
              <a:rPr b="1" dirty="0" lang="en-US" sz="2400"/>
              <a:t>During a </a:t>
            </a:r>
            <a:r>
              <a:rPr b="1" dirty="0" lang="en-US" smtClean="0" sz="2400"/>
              <a:t>RECESSION (or CONTRACTION), </a:t>
            </a:r>
            <a:r>
              <a:rPr b="1" dirty="0" lang="en-US" sz="2400"/>
              <a:t>the </a:t>
            </a:r>
            <a:r>
              <a:rPr b="1" dirty="0" err="1" lang="en-US" smtClean="0" sz="2400"/>
              <a:t>govt</a:t>
            </a:r>
            <a:r>
              <a:rPr b="1" dirty="0" lang="en-US" smtClean="0" sz="2400"/>
              <a:t> </a:t>
            </a:r>
            <a:r>
              <a:rPr b="1" dirty="0" lang="en-US" sz="2400"/>
              <a:t>can </a:t>
            </a:r>
            <a:r>
              <a:rPr b="1" dirty="0" lang="en-US" smtClean="0" sz="2400"/>
              <a:t>STIMULATE economic GROWTH by </a:t>
            </a:r>
            <a:r>
              <a:rPr b="1" dirty="0" lang="en-US" sz="2400"/>
              <a:t>(</a:t>
            </a:r>
            <a:r>
              <a:rPr b="1" dirty="0" lang="en-US" sz="2400">
                <a:solidFill>
                  <a:srgbClr val="FF0000"/>
                </a:solidFill>
              </a:rPr>
              <a:t>increasing</a:t>
            </a:r>
            <a:r>
              <a:rPr b="1" dirty="0" lang="en-US" sz="2400"/>
              <a:t> / decreasing) spending &amp; (</a:t>
            </a:r>
            <a:r>
              <a:rPr b="1" dirty="0" lang="en-US" smtClean="0" sz="2400"/>
              <a:t>increasing </a:t>
            </a:r>
            <a:r>
              <a:rPr b="1" dirty="0" lang="en-US" sz="2400"/>
              <a:t>/ </a:t>
            </a:r>
            <a:r>
              <a:rPr b="1" dirty="0" lang="en-US" smtClean="0" sz="2400">
                <a:solidFill>
                  <a:srgbClr val="FF0000"/>
                </a:solidFill>
              </a:rPr>
              <a:t>decreasing</a:t>
            </a:r>
            <a:r>
              <a:rPr b="1" dirty="0" lang="en-US" smtClean="0" sz="2400"/>
              <a:t>) </a:t>
            </a:r>
            <a:r>
              <a:rPr b="1" dirty="0" lang="en-US" sz="2400"/>
              <a:t>taxes</a:t>
            </a:r>
          </a:p>
          <a:p>
            <a:pPr lvl="2">
              <a:spcBef>
                <a:spcPts val="0"/>
              </a:spcBef>
            </a:pPr>
            <a:r>
              <a:rPr b="1" dirty="0" lang="en-US" sz="2400"/>
              <a:t>During times of economic growth </a:t>
            </a:r>
            <a:r>
              <a:rPr b="1" dirty="0" lang="en-US" smtClean="0" sz="2400"/>
              <a:t>(EXPANSIONS), </a:t>
            </a:r>
            <a:r>
              <a:rPr b="1" dirty="0" lang="en-US" sz="2400"/>
              <a:t>less </a:t>
            </a:r>
            <a:r>
              <a:rPr b="1" dirty="0" lang="en-US" smtClean="0" sz="2400"/>
              <a:t>STIMULUS </a:t>
            </a:r>
            <a:r>
              <a:rPr b="1" dirty="0" lang="en-US" sz="2400"/>
              <a:t>is needed, so </a:t>
            </a:r>
            <a:r>
              <a:rPr b="1" dirty="0" err="1" lang="en-US" smtClean="0" sz="2400"/>
              <a:t>govts</a:t>
            </a:r>
            <a:r>
              <a:rPr b="1" dirty="0" lang="en-US" smtClean="0" sz="2400"/>
              <a:t> </a:t>
            </a:r>
            <a:r>
              <a:rPr b="1" dirty="0" lang="en-US" sz="2400"/>
              <a:t>may decide to (</a:t>
            </a:r>
            <a:r>
              <a:rPr b="1" dirty="0" lang="en-US" smtClean="0" sz="2400"/>
              <a:t>increase/</a:t>
            </a:r>
            <a:r>
              <a:rPr b="1" dirty="0" lang="en-US" smtClean="0" sz="2400">
                <a:solidFill>
                  <a:srgbClr val="FF0000"/>
                </a:solidFill>
              </a:rPr>
              <a:t>decrease</a:t>
            </a:r>
            <a:r>
              <a:rPr b="1" dirty="0" lang="en-US" sz="2400"/>
              <a:t>) spending &amp; (</a:t>
            </a:r>
            <a:r>
              <a:rPr b="1" dirty="0" lang="en-US" smtClean="0" sz="2400">
                <a:solidFill>
                  <a:srgbClr val="FF0000"/>
                </a:solidFill>
              </a:rPr>
              <a:t>increase</a:t>
            </a:r>
            <a:r>
              <a:rPr b="1" dirty="0" lang="en-US" smtClean="0" sz="2400"/>
              <a:t>/decrease</a:t>
            </a:r>
            <a:r>
              <a:rPr b="1" dirty="0" lang="en-US" sz="2400"/>
              <a:t>) </a:t>
            </a:r>
            <a:r>
              <a:rPr b="1" dirty="0" lang="en-US" smtClean="0" sz="2400"/>
              <a:t>taxes</a:t>
            </a:r>
          </a:p>
          <a:p>
            <a:pPr lvl="0">
              <a:spcBef>
                <a:spcPts val="0"/>
              </a:spcBef>
            </a:pPr>
            <a:r>
              <a:rPr b="1" dirty="0" lang="en-US" sz="2400"/>
              <a:t>Fiscal policy in practice:</a:t>
            </a:r>
          </a:p>
          <a:p>
            <a:pPr lvl="1">
              <a:spcBef>
                <a:spcPts val="0"/>
              </a:spcBef>
            </a:pPr>
            <a:r>
              <a:rPr b="1" dirty="0" lang="en-US"/>
              <a:t>Some lawmakers </a:t>
            </a:r>
            <a:r>
              <a:rPr b="1" dirty="0" lang="en-US" smtClean="0"/>
              <a:t>OPPOSE increased </a:t>
            </a:r>
            <a:r>
              <a:rPr b="1" dirty="0" lang="en-US"/>
              <a:t>spending or increased taxes on </a:t>
            </a:r>
            <a:r>
              <a:rPr b="1" dirty="0" lang="en-US" smtClean="0"/>
              <a:t>IDEOLOGICAL grounds</a:t>
            </a:r>
            <a:r>
              <a:rPr b="1" dirty="0" lang="en-US"/>
              <a:t>, or sets of beliefs held</a:t>
            </a:r>
          </a:p>
          <a:p>
            <a:pPr lvl="1">
              <a:spcBef>
                <a:spcPts val="0"/>
              </a:spcBef>
            </a:pPr>
            <a:r>
              <a:rPr b="1" dirty="0" lang="en-US"/>
              <a:t>Even if lawmakers agree that stimulus spending or tax cuts are needed, they often argue on </a:t>
            </a:r>
            <a:r>
              <a:rPr b="1" dirty="0" lang="en-US" smtClean="0"/>
              <a:t>HOW and WHERE to </a:t>
            </a:r>
            <a:r>
              <a:rPr b="1" dirty="0" lang="en-US"/>
              <a:t>target them</a:t>
            </a:r>
          </a:p>
          <a:p>
            <a:pPr lvl="1">
              <a:spcBef>
                <a:spcPts val="0"/>
              </a:spcBef>
            </a:pPr>
            <a:r>
              <a:rPr b="1" dirty="0" lang="en-US"/>
              <a:t>Sometimes government actions do not have the </a:t>
            </a:r>
            <a:r>
              <a:rPr b="1" dirty="0" lang="en-US" smtClean="0"/>
              <a:t>DESIRED EFFECT; </a:t>
            </a:r>
            <a:r>
              <a:rPr b="1" dirty="0" lang="en-US"/>
              <a:t>it may take such a long time for political leaders to </a:t>
            </a:r>
            <a:r>
              <a:rPr b="1" dirty="0" lang="en-US" smtClean="0"/>
              <a:t>AGREE on </a:t>
            </a:r>
            <a:r>
              <a:rPr b="1" dirty="0" lang="en-US"/>
              <a:t>a </a:t>
            </a:r>
            <a:r>
              <a:rPr b="1" dirty="0" lang="en-US" smtClean="0"/>
              <a:t>PLAN to </a:t>
            </a:r>
            <a:r>
              <a:rPr b="1" dirty="0" lang="en-US"/>
              <a:t>stimulate the economy, that the </a:t>
            </a:r>
            <a:r>
              <a:rPr b="1" dirty="0" lang="en-US" smtClean="0"/>
              <a:t>ECONOMIC SITUATION might </a:t>
            </a:r>
            <a:r>
              <a:rPr b="1" dirty="0" lang="en-US"/>
              <a:t>have changed</a:t>
            </a:r>
          </a:p>
          <a:p>
            <a:pPr lvl="2">
              <a:spcBef>
                <a:spcPts val="0"/>
              </a:spcBef>
            </a:pPr>
            <a:endParaRPr b="1" dirty="0" lang="en-US" sz="2400"/>
          </a:p>
        </p:txBody>
      </p:sp>
    </p:spTree>
    <p:extLst>
      <p:ext uri="{BB962C8B-B14F-4D97-AF65-F5344CB8AC3E}">
        <p14:creationId xmlns:p14="http://schemas.microsoft.com/office/powerpoint/2010/main" val="154686989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8.7 </a:t>
            </a:r>
            <a:r>
              <a:rPr b="1" dirty="0" lang="en-US" smtClean="0">
                <a:solidFill>
                  <a:srgbClr val="00B050"/>
                </a:solidFill>
                <a:latin typeface="+mn-lt"/>
              </a:rPr>
              <a:t>– </a:t>
            </a:r>
            <a:r>
              <a:rPr b="1" dirty="0" lang="en-US" smtClean="0">
                <a:solidFill>
                  <a:srgbClr val="00B050"/>
                </a:solidFill>
                <a:latin typeface="+mn-lt"/>
              </a:rPr>
              <a:t>FISCAL POLICY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/>
            <a:r>
              <a:rPr b="1" dirty="0" lang="en-US" sz="2400"/>
              <a:t>Automatic stabilizers: </a:t>
            </a:r>
            <a:r>
              <a:rPr b="1" dirty="0" lang="en-US" smtClean="0" sz="2400"/>
              <a:t>PROGRAMS that </a:t>
            </a:r>
            <a:r>
              <a:rPr b="1" dirty="0" lang="en-US" sz="2400"/>
              <a:t>begin to </a:t>
            </a:r>
            <a:r>
              <a:rPr b="1" dirty="0" lang="en-US" smtClean="0" sz="2400"/>
              <a:t>STIMULATE </a:t>
            </a:r>
            <a:r>
              <a:rPr b="1" dirty="0" lang="en-US" sz="2400"/>
              <a:t>the </a:t>
            </a:r>
            <a:r>
              <a:rPr b="1" dirty="0" lang="en-US" smtClean="0" sz="2400"/>
              <a:t>ECONOMY </a:t>
            </a:r>
            <a:r>
              <a:rPr b="1" dirty="0" lang="en-US" sz="2400"/>
              <a:t>as soon as it is </a:t>
            </a:r>
            <a:r>
              <a:rPr b="1" dirty="0" lang="en-US" smtClean="0" sz="2400"/>
              <a:t>NEEDED</a:t>
            </a:r>
            <a:endParaRPr b="1" dirty="0" lang="en-US" sz="2400"/>
          </a:p>
          <a:p>
            <a:pPr lvl="1"/>
            <a:r>
              <a:rPr b="1" dirty="0" lang="en-US"/>
              <a:t>Ex.: </a:t>
            </a:r>
            <a:r>
              <a:rPr b="1" dirty="0" lang="en-US" smtClean="0"/>
              <a:t>UNEMPLOYMENT BENEFITS: </a:t>
            </a:r>
            <a:r>
              <a:rPr b="1" dirty="0" lang="en-US"/>
              <a:t>giving people who lose their jobs – often during </a:t>
            </a:r>
            <a:r>
              <a:rPr b="1" dirty="0" lang="en-US" smtClean="0"/>
              <a:t>RECESSION </a:t>
            </a:r>
            <a:r>
              <a:rPr b="1" dirty="0" lang="en-US"/>
              <a:t>– small payments to help them until they can find a new job or their employer is able to hire them back</a:t>
            </a:r>
          </a:p>
          <a:p>
            <a:pPr lvl="1"/>
            <a:r>
              <a:rPr b="1" dirty="0" lang="en-US"/>
              <a:t>Ex.: </a:t>
            </a:r>
            <a:r>
              <a:rPr b="1" dirty="0" lang="en-US" smtClean="0"/>
              <a:t>PROGRESSIVE income </a:t>
            </a:r>
            <a:r>
              <a:rPr b="1" dirty="0" lang="en-US"/>
              <a:t>tax: because income taxes are based on ability to </a:t>
            </a:r>
            <a:r>
              <a:rPr b="1" dirty="0" lang="en-US" smtClean="0"/>
              <a:t>PAY</a:t>
            </a:r>
            <a:endParaRPr b="1" dirty="0" lang="en-US"/>
          </a:p>
          <a:p>
            <a:pPr lvl="2"/>
            <a:r>
              <a:rPr b="1" dirty="0" lang="en-US" sz="2400"/>
              <a:t>People with more </a:t>
            </a:r>
            <a:r>
              <a:rPr b="1" dirty="0" lang="en-US" smtClean="0" sz="2400"/>
              <a:t>TAXABLE INCOME pay </a:t>
            </a:r>
            <a:r>
              <a:rPr b="1" dirty="0" lang="en-US" sz="2400"/>
              <a:t>higher tax </a:t>
            </a:r>
            <a:r>
              <a:rPr b="1" dirty="0" lang="en-US" smtClean="0" sz="2400"/>
              <a:t>RATES; </a:t>
            </a:r>
            <a:r>
              <a:rPr b="1" dirty="0" lang="en-US" sz="2400"/>
              <a:t>people with lower taxable incomes pay lower tax rates</a:t>
            </a:r>
          </a:p>
          <a:p>
            <a:pPr lvl="2"/>
            <a:r>
              <a:rPr b="1" dirty="0" lang="en-US" sz="2400"/>
              <a:t>When </a:t>
            </a:r>
            <a:r>
              <a:rPr b="1" dirty="0" lang="en-US" smtClean="0" sz="2400"/>
              <a:t>economy </a:t>
            </a:r>
            <a:r>
              <a:rPr b="1" dirty="0" lang="en-US" sz="2400"/>
              <a:t>is in </a:t>
            </a:r>
            <a:r>
              <a:rPr b="1" dirty="0" lang="en-US" smtClean="0" sz="2400"/>
              <a:t>contraction/recession</a:t>
            </a:r>
            <a:r>
              <a:rPr b="1" dirty="0" lang="en-US" sz="2400"/>
              <a:t>, many </a:t>
            </a:r>
            <a:r>
              <a:rPr b="1" dirty="0" err="1" lang="en-US" smtClean="0" sz="2400"/>
              <a:t>indvs</a:t>
            </a:r>
            <a:r>
              <a:rPr b="1" dirty="0" lang="en-US" sz="2400"/>
              <a:t>’ incomes (</a:t>
            </a:r>
            <a:r>
              <a:rPr b="1" dirty="0" lang="en-US" smtClean="0" sz="2400"/>
              <a:t>increase/</a:t>
            </a:r>
            <a:r>
              <a:rPr b="1" dirty="0" lang="en-US" smtClean="0" sz="2400">
                <a:solidFill>
                  <a:srgbClr val="FF0000"/>
                </a:solidFill>
              </a:rPr>
              <a:t>decrease</a:t>
            </a:r>
            <a:r>
              <a:rPr b="1" dirty="0" lang="en-US" sz="2400"/>
              <a:t>) which will put them in a (higher / </a:t>
            </a:r>
            <a:r>
              <a:rPr b="1" dirty="0" lang="en-US" sz="2400">
                <a:solidFill>
                  <a:srgbClr val="FF0000"/>
                </a:solidFill>
              </a:rPr>
              <a:t>lower</a:t>
            </a:r>
            <a:r>
              <a:rPr b="1" dirty="0" lang="en-US" sz="2400"/>
              <a:t>) </a:t>
            </a:r>
            <a:r>
              <a:rPr b="1" dirty="0" lang="en-US" smtClean="0" sz="2400"/>
              <a:t>TAX BRACKET</a:t>
            </a:r>
            <a:endParaRPr b="1" dirty="0" lang="en-US" sz="2400"/>
          </a:p>
          <a:p>
            <a:pPr lvl="2"/>
            <a:r>
              <a:rPr b="1" dirty="0" lang="en-US" sz="2400"/>
              <a:t>The lower tax bill is one way of helping individuals who suffer the most during </a:t>
            </a:r>
            <a:r>
              <a:rPr b="1" dirty="0" lang="en-US" smtClean="0" sz="2400"/>
              <a:t>RECESSIONS by </a:t>
            </a:r>
            <a:r>
              <a:rPr b="1" dirty="0" lang="en-US" sz="2400"/>
              <a:t>effectively putting </a:t>
            </a:r>
            <a:r>
              <a:rPr b="1" dirty="0" lang="en-US" smtClean="0" sz="2400"/>
              <a:t>EXTRA MONEY </a:t>
            </a:r>
            <a:r>
              <a:rPr b="1" dirty="0" lang="en-US" sz="2400"/>
              <a:t>in their pockets</a:t>
            </a:r>
          </a:p>
          <a:p>
            <a:pPr lvl="1"/>
            <a:r>
              <a:rPr b="1" dirty="0" lang="en-US"/>
              <a:t>Generally, automatic stabilizers can go into </a:t>
            </a:r>
            <a:r>
              <a:rPr b="1" dirty="0" lang="en-US" smtClean="0"/>
              <a:t>EFFECT more </a:t>
            </a:r>
            <a:r>
              <a:rPr b="1" dirty="0" lang="en-US"/>
              <a:t>quickly than </a:t>
            </a:r>
            <a:r>
              <a:rPr b="1" dirty="0" lang="en-US" smtClean="0"/>
              <a:t>DISCRETIONARY FISCAL </a:t>
            </a:r>
            <a:r>
              <a:rPr b="1" dirty="0" lang="en-US"/>
              <a:t>policies, which governments must </a:t>
            </a:r>
            <a:r>
              <a:rPr b="1" dirty="0" lang="en-US" smtClean="0"/>
              <a:t>CHOOSE to </a:t>
            </a:r>
            <a:r>
              <a:rPr b="1" dirty="0" lang="en-US"/>
              <a:t>implement</a:t>
            </a:r>
          </a:p>
          <a:p>
            <a:pPr lvl="1"/>
            <a:r>
              <a:rPr b="1" dirty="0" lang="en-US">
                <a:solidFill>
                  <a:srgbClr val="FF0000"/>
                </a:solidFill>
              </a:rPr>
              <a:t>BOTH </a:t>
            </a:r>
            <a:r>
              <a:rPr b="1" dirty="0" lang="en-US" smtClean="0">
                <a:solidFill>
                  <a:srgbClr val="FF0000"/>
                </a:solidFill>
              </a:rPr>
              <a:t>TAX CUTS &amp; SPENDING ON </a:t>
            </a:r>
            <a:r>
              <a:rPr b="1" dirty="0" lang="en-US">
                <a:solidFill>
                  <a:srgbClr val="FF0000"/>
                </a:solidFill>
              </a:rPr>
              <a:t>GOVT PROGRAMS PUTS MONEY INTO PEOPLE’S POCKETS WHICH THEY CAN, IN TURN, USE TO MAKE </a:t>
            </a:r>
            <a:r>
              <a:rPr b="1" dirty="0" lang="en-US" smtClean="0">
                <a:solidFill>
                  <a:srgbClr val="FF0000"/>
                </a:solidFill>
              </a:rPr>
              <a:t>PURCHASES, </a:t>
            </a:r>
            <a:r>
              <a:rPr b="1" dirty="0" lang="en-US">
                <a:solidFill>
                  <a:srgbClr val="FF0000"/>
                </a:solidFill>
              </a:rPr>
              <a:t>THUS STABILIZING </a:t>
            </a:r>
            <a:r>
              <a:rPr b="1" dirty="0" lang="en-US" smtClean="0">
                <a:solidFill>
                  <a:srgbClr val="FF0000"/>
                </a:solidFill>
              </a:rPr>
              <a:t>CONSUMER DEMAND</a:t>
            </a:r>
            <a:endParaRPr b="1" dirty="0" lang="en-US">
              <a:solidFill>
                <a:srgbClr val="FF0000"/>
              </a:solidFill>
            </a:endParaRPr>
          </a:p>
          <a:p>
            <a:pPr lvl="2">
              <a:spcBef>
                <a:spcPts val="0"/>
              </a:spcBef>
            </a:pPr>
            <a:endParaRPr b="1" dirty="0" lang="en-US" sz="2400"/>
          </a:p>
        </p:txBody>
      </p:sp>
    </p:spTree>
    <p:extLst>
      <p:ext uri="{BB962C8B-B14F-4D97-AF65-F5344CB8AC3E}">
        <p14:creationId xmlns:p14="http://schemas.microsoft.com/office/powerpoint/2010/main" val="49018077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8.7 </a:t>
            </a:r>
            <a:r>
              <a:rPr b="1" dirty="0" lang="en-US" smtClean="0">
                <a:solidFill>
                  <a:srgbClr val="00B050"/>
                </a:solidFill>
                <a:latin typeface="+mn-lt"/>
              </a:rPr>
              <a:t>– </a:t>
            </a:r>
            <a:r>
              <a:rPr b="1" dirty="0" lang="en-US" smtClean="0">
                <a:solidFill>
                  <a:srgbClr val="00B050"/>
                </a:solidFill>
                <a:latin typeface="+mn-lt"/>
              </a:rPr>
              <a:t>FISCAL POLICY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100"/>
              </a:spcBef>
            </a:pPr>
            <a:r>
              <a:rPr b="1" dirty="0" lang="en-US" sz="2400"/>
              <a:t>Federal Budget:</a:t>
            </a:r>
          </a:p>
          <a:p>
            <a:pPr lvl="1">
              <a:spcBef>
                <a:spcPts val="100"/>
              </a:spcBef>
            </a:pPr>
            <a:r>
              <a:rPr b="1" dirty="0" lang="en-US"/>
              <a:t>Prepared </a:t>
            </a:r>
            <a:r>
              <a:rPr b="1" dirty="0" lang="en-US" smtClean="0"/>
              <a:t>ANNUALLY by </a:t>
            </a:r>
            <a:r>
              <a:rPr b="1" dirty="0" lang="en-US"/>
              <a:t>the </a:t>
            </a:r>
            <a:r>
              <a:rPr b="1" dirty="0" lang="en-US" smtClean="0"/>
              <a:t>PRESIDENT </a:t>
            </a:r>
            <a:r>
              <a:rPr b="1" dirty="0" lang="en-US"/>
              <a:t>(often details are </a:t>
            </a:r>
            <a:r>
              <a:rPr b="1" dirty="0" lang="en-US" smtClean="0"/>
              <a:t>PROPOSED </a:t>
            </a:r>
            <a:r>
              <a:rPr b="1" dirty="0" lang="en-US"/>
              <a:t>in the </a:t>
            </a:r>
            <a:r>
              <a:rPr b="1" dirty="0" lang="en-US" smtClean="0"/>
              <a:t>STATE </a:t>
            </a:r>
            <a:r>
              <a:rPr b="1" dirty="0" lang="en-US"/>
              <a:t>of the </a:t>
            </a:r>
            <a:r>
              <a:rPr b="1" dirty="0" lang="en-US" smtClean="0"/>
              <a:t>UNION address </a:t>
            </a:r>
            <a:r>
              <a:rPr b="1" dirty="0" lang="en-US"/>
              <a:t>given to </a:t>
            </a:r>
            <a:r>
              <a:rPr b="1" dirty="0" lang="en-US" smtClean="0"/>
              <a:t>CONGRESS)</a:t>
            </a:r>
            <a:endParaRPr b="1" dirty="0" lang="en-US"/>
          </a:p>
          <a:p>
            <a:pPr lvl="1">
              <a:spcBef>
                <a:spcPts val="100"/>
              </a:spcBef>
            </a:pPr>
            <a:r>
              <a:rPr b="1" dirty="0" lang="en-US"/>
              <a:t>Then </a:t>
            </a:r>
            <a:r>
              <a:rPr b="1" dirty="0" lang="en-US" smtClean="0"/>
              <a:t>APPROVED </a:t>
            </a:r>
            <a:r>
              <a:rPr b="1" dirty="0" lang="en-US"/>
              <a:t>by </a:t>
            </a:r>
            <a:r>
              <a:rPr b="1" dirty="0" lang="en-US" smtClean="0"/>
              <a:t>CONGRESS</a:t>
            </a:r>
            <a:endParaRPr b="1" dirty="0" lang="en-US"/>
          </a:p>
          <a:p>
            <a:pPr lvl="1">
              <a:spcBef>
                <a:spcPts val="100"/>
              </a:spcBef>
            </a:pPr>
            <a:r>
              <a:rPr b="1" dirty="0" lang="en-US"/>
              <a:t>Budget year: </a:t>
            </a:r>
            <a:r>
              <a:rPr b="1" dirty="0" lang="en-US" smtClean="0"/>
              <a:t>OCTOBER 1ST </a:t>
            </a:r>
            <a:r>
              <a:rPr b="1" dirty="0" lang="en-US"/>
              <a:t>to </a:t>
            </a:r>
            <a:r>
              <a:rPr b="1" dirty="0" lang="en-US" smtClean="0"/>
              <a:t>SEPTEMBER 3OTH</a:t>
            </a:r>
            <a:endParaRPr b="1" dirty="0" lang="en-US"/>
          </a:p>
          <a:p>
            <a:pPr lvl="1">
              <a:spcBef>
                <a:spcPts val="100"/>
              </a:spcBef>
            </a:pPr>
            <a:r>
              <a:rPr b="1" dirty="0" lang="en-US"/>
              <a:t>Before money can actually be </a:t>
            </a:r>
            <a:r>
              <a:rPr b="1" dirty="0" lang="en-US" smtClean="0"/>
              <a:t>SPENT by </a:t>
            </a:r>
            <a:r>
              <a:rPr b="1" dirty="0" lang="en-US"/>
              <a:t>the federal government, </a:t>
            </a:r>
            <a:r>
              <a:rPr b="1" dirty="0" lang="en-US" smtClean="0"/>
              <a:t>CONGRESS must </a:t>
            </a:r>
            <a:r>
              <a:rPr b="1" dirty="0" lang="en-US"/>
              <a:t>pass an </a:t>
            </a:r>
            <a:r>
              <a:rPr b="1" dirty="0" lang="en-US" smtClean="0"/>
              <a:t>APPROPRIATIONS bill</a:t>
            </a:r>
            <a:r>
              <a:rPr b="1" dirty="0" lang="en-US"/>
              <a:t>, or law that </a:t>
            </a:r>
            <a:r>
              <a:rPr b="1" dirty="0" lang="en-US" smtClean="0"/>
              <a:t>APPROVES SPENDING </a:t>
            </a:r>
            <a:r>
              <a:rPr b="1" dirty="0" lang="en-US"/>
              <a:t>for a particular </a:t>
            </a:r>
            <a:r>
              <a:rPr b="1" dirty="0" lang="en-US" smtClean="0"/>
              <a:t>ACTIVITY</a:t>
            </a:r>
            <a:endParaRPr b="1" dirty="0" lang="en-US"/>
          </a:p>
          <a:p>
            <a:pPr lvl="2">
              <a:spcBef>
                <a:spcPts val="100"/>
              </a:spcBef>
            </a:pPr>
            <a:r>
              <a:rPr b="1" dirty="0" lang="en-US" sz="2400"/>
              <a:t>Begins in the </a:t>
            </a:r>
            <a:r>
              <a:rPr b="1" dirty="0" lang="en-US" smtClean="0" sz="2400"/>
              <a:t>HOUSE OF REPRESENTATIVES</a:t>
            </a:r>
            <a:endParaRPr b="1" dirty="0" lang="en-US" sz="2400"/>
          </a:p>
          <a:p>
            <a:pPr lvl="0">
              <a:spcBef>
                <a:spcPts val="100"/>
              </a:spcBef>
            </a:pPr>
            <a:r>
              <a:rPr b="1" dirty="0" lang="en-US" sz="2400"/>
              <a:t>Types of spending:</a:t>
            </a:r>
          </a:p>
          <a:p>
            <a:pPr lvl="1">
              <a:spcBef>
                <a:spcPts val="100"/>
              </a:spcBef>
            </a:pPr>
            <a:r>
              <a:rPr b="1" dirty="0" lang="en-US" smtClean="0"/>
              <a:t>MANDATORY spending</a:t>
            </a:r>
            <a:r>
              <a:rPr b="1" dirty="0" lang="en-US"/>
              <a:t>: spending for federal programs that does not need </a:t>
            </a:r>
            <a:r>
              <a:rPr b="1" dirty="0" lang="en-US" smtClean="0"/>
              <a:t>ANNUAL (yearly</a:t>
            </a:r>
            <a:r>
              <a:rPr b="1" dirty="0" lang="en-US"/>
              <a:t>) </a:t>
            </a:r>
            <a:r>
              <a:rPr b="1" dirty="0" lang="en-US" smtClean="0"/>
              <a:t>APPROVAL</a:t>
            </a:r>
            <a:endParaRPr b="1" dirty="0" lang="en-US"/>
          </a:p>
          <a:p>
            <a:pPr lvl="2">
              <a:spcBef>
                <a:spcPts val="100"/>
              </a:spcBef>
            </a:pPr>
            <a:r>
              <a:rPr b="1" dirty="0" lang="en-US" sz="2400"/>
              <a:t>Ex.: </a:t>
            </a:r>
            <a:r>
              <a:rPr b="1" dirty="0" lang="en-US" smtClean="0" sz="2400"/>
              <a:t>SOCIAL SECURITY benefits </a:t>
            </a:r>
            <a:r>
              <a:rPr b="1" dirty="0" lang="en-US" sz="2400"/>
              <a:t>&amp; </a:t>
            </a:r>
            <a:r>
              <a:rPr b="1" dirty="0" lang="en-US" smtClean="0" sz="2400"/>
              <a:t>INTEREST PAYMENTS </a:t>
            </a:r>
            <a:r>
              <a:rPr b="1" dirty="0" lang="en-US" sz="2400"/>
              <a:t>on </a:t>
            </a:r>
            <a:r>
              <a:rPr b="1" dirty="0" err="1" lang="en-US" smtClean="0" sz="2400"/>
              <a:t>govt</a:t>
            </a:r>
            <a:r>
              <a:rPr b="1" dirty="0" lang="en-US" smtClean="0" sz="2400"/>
              <a:t> </a:t>
            </a:r>
            <a:r>
              <a:rPr b="1" dirty="0" lang="en-US" sz="2400"/>
              <a:t>debt </a:t>
            </a:r>
            <a:r>
              <a:rPr b="1" dirty="0" lang="en-US" smtClean="0" sz="2400"/>
              <a:t>MUST </a:t>
            </a:r>
            <a:r>
              <a:rPr b="1" dirty="0" lang="en-US" sz="2400"/>
              <a:t>be </a:t>
            </a:r>
            <a:r>
              <a:rPr b="1" dirty="0" lang="en-US" smtClean="0" sz="2400"/>
              <a:t>PAID </a:t>
            </a:r>
            <a:r>
              <a:rPr b="1" dirty="0" lang="en-US" sz="2400"/>
              <a:t>every year</a:t>
            </a:r>
          </a:p>
          <a:p>
            <a:pPr lvl="1">
              <a:spcBef>
                <a:spcPts val="100"/>
              </a:spcBef>
            </a:pPr>
            <a:r>
              <a:rPr b="1" dirty="0" lang="en-US" smtClean="0"/>
              <a:t>DISCRETIONARY </a:t>
            </a:r>
            <a:r>
              <a:rPr b="1" dirty="0" lang="en-US"/>
              <a:t>spending: spending for federal programs that needs </a:t>
            </a:r>
            <a:r>
              <a:rPr b="1" dirty="0" lang="en-US" smtClean="0"/>
              <a:t>ANNUAL APPROVAL</a:t>
            </a:r>
            <a:endParaRPr b="1" dirty="0" lang="en-US"/>
          </a:p>
          <a:p>
            <a:pPr lvl="2">
              <a:spcBef>
                <a:spcPts val="100"/>
              </a:spcBef>
            </a:pPr>
            <a:r>
              <a:rPr b="1" dirty="0" lang="en-US" sz="2400"/>
              <a:t>Ex.: Money for the </a:t>
            </a:r>
            <a:r>
              <a:rPr b="1" dirty="0" lang="en-US" smtClean="0" sz="2400"/>
              <a:t>COAST GUARD, HIGHWAY CONSTRUCTION, &amp; STIMULUS programs</a:t>
            </a:r>
            <a:endParaRPr b="1" dirty="0" lang="en-US" sz="2400"/>
          </a:p>
          <a:p>
            <a:pPr lvl="2">
              <a:spcBef>
                <a:spcPts val="100"/>
              </a:spcBef>
            </a:pPr>
            <a:r>
              <a:rPr b="1" dirty="0" lang="en-US" sz="2400"/>
              <a:t>Makes up about </a:t>
            </a:r>
            <a:r>
              <a:rPr b="1" dirty="0" lang="en-US" smtClean="0" sz="2400"/>
              <a:t>ONE-THIRD </a:t>
            </a:r>
            <a:r>
              <a:rPr b="1" dirty="0" lang="en-US" sz="2400"/>
              <a:t>of all federal government spending</a:t>
            </a:r>
          </a:p>
          <a:p>
            <a:pPr indent="0" lvl="2" marL="914400">
              <a:spcBef>
                <a:spcPts val="100"/>
              </a:spcBef>
              <a:buNone/>
            </a:pPr>
            <a:endParaRPr b="1" dirty="0" lang="en-US" sz="2400"/>
          </a:p>
        </p:txBody>
      </p:sp>
    </p:spTree>
    <p:extLst>
      <p:ext uri="{BB962C8B-B14F-4D97-AF65-F5344CB8AC3E}">
        <p14:creationId xmlns:p14="http://schemas.microsoft.com/office/powerpoint/2010/main" val="32667778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8.1 – WHY NATIONS TRADE (p. 708)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1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mtClean="0" sz="2850"/>
              <a:t>Creating </a:t>
            </a:r>
            <a:r>
              <a:rPr b="1" dirty="0" lang="en-US" sz="2850"/>
              <a:t>jobs: supporters of expanded international trade argue that it creates </a:t>
            </a:r>
            <a:r>
              <a:rPr b="1" dirty="0" lang="en-US" smtClean="0" sz="2850"/>
              <a:t>JOBS</a:t>
            </a:r>
            <a:endParaRPr b="1" dirty="0" lang="en-US" sz="2850"/>
          </a:p>
          <a:p>
            <a:pPr lvl="2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850"/>
              <a:t>Because countries have comparative advantages in certain areas, they can </a:t>
            </a:r>
            <a:r>
              <a:rPr b="1" dirty="0" lang="en-US" smtClean="0" sz="2850"/>
              <a:t>EXPORT these </a:t>
            </a:r>
            <a:r>
              <a:rPr b="1" dirty="0" lang="en-US" sz="2850"/>
              <a:t>products to other countries, winning more </a:t>
            </a:r>
            <a:r>
              <a:rPr b="1" dirty="0" lang="en-US" smtClean="0" sz="2850"/>
              <a:t>ORDERS, </a:t>
            </a:r>
            <a:r>
              <a:rPr b="1" dirty="0" lang="en-US" sz="2850"/>
              <a:t>requiring these businesses to </a:t>
            </a:r>
            <a:r>
              <a:rPr b="1" dirty="0" lang="en-US" smtClean="0" sz="2850"/>
              <a:t>HIRE MORE WORKERS</a:t>
            </a:r>
            <a:endParaRPr b="1" dirty="0" lang="en-US" sz="2850"/>
          </a:p>
          <a:p>
            <a:pPr lvl="2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850"/>
              <a:t>Ex.: If American airplane makers only built planes for American airline companies, they would have a </a:t>
            </a:r>
            <a:r>
              <a:rPr b="1" dirty="0" lang="en-US" smtClean="0" sz="2850"/>
              <a:t>LIMITED MARKET; </a:t>
            </a:r>
            <a:r>
              <a:rPr b="1" dirty="0" lang="en-US" sz="2850"/>
              <a:t>but if they </a:t>
            </a:r>
            <a:r>
              <a:rPr b="1" dirty="0" lang="en-US" smtClean="0" sz="2850"/>
              <a:t>EXPORT </a:t>
            </a:r>
            <a:r>
              <a:rPr b="1" dirty="0" lang="en-US" sz="2850"/>
              <a:t>planes, they win more </a:t>
            </a:r>
            <a:r>
              <a:rPr b="1" dirty="0" lang="en-US" smtClean="0" sz="2850"/>
              <a:t>ORDERS, </a:t>
            </a:r>
            <a:r>
              <a:rPr b="1" dirty="0" lang="en-US" sz="2850"/>
              <a:t>which leads to </a:t>
            </a:r>
            <a:r>
              <a:rPr b="1" dirty="0" lang="en-US" smtClean="0" sz="2850"/>
              <a:t>HIRE </a:t>
            </a:r>
            <a:r>
              <a:rPr b="1" dirty="0" lang="en-US" sz="2850"/>
              <a:t>more workers</a:t>
            </a:r>
            <a:endParaRPr b="1" dirty="0" lang="en-US" smtClean="0" sz="2850" u="sng"/>
          </a:p>
        </p:txBody>
      </p:sp>
    </p:spTree>
    <p:extLst>
      <p:ext uri="{BB962C8B-B14F-4D97-AF65-F5344CB8AC3E}">
        <p14:creationId xmlns:p14="http://schemas.microsoft.com/office/powerpoint/2010/main" val="156000443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8000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z="2400"/>
              <a:t>Types of taxation:</a:t>
            </a:r>
          </a:p>
          <a:p>
            <a:pPr lvl="1">
              <a:spcBef>
                <a:spcPts val="0"/>
              </a:spcBef>
            </a:pPr>
            <a:r>
              <a:rPr b="1" dirty="0" lang="en-US" smtClean="0"/>
              <a:t>PROPORTIONAL taxation</a:t>
            </a:r>
            <a:r>
              <a:rPr b="1" dirty="0" lang="en-US"/>
              <a:t>: takes a larger percentage from those with higher incomes (based on </a:t>
            </a:r>
            <a:r>
              <a:rPr b="1" dirty="0" lang="en-US" smtClean="0"/>
              <a:t>ABILITY to PAY principle</a:t>
            </a:r>
            <a:r>
              <a:rPr b="1" dirty="0" lang="en-US"/>
              <a:t>)</a:t>
            </a:r>
          </a:p>
          <a:p>
            <a:pPr lvl="2">
              <a:spcBef>
                <a:spcPts val="0"/>
              </a:spcBef>
            </a:pPr>
            <a:r>
              <a:rPr b="1" dirty="0" lang="en-US" sz="2300"/>
              <a:t>Ex.: </a:t>
            </a:r>
            <a:r>
              <a:rPr b="1" dirty="0" lang="en-US" smtClean="0" sz="2300"/>
              <a:t>Person who makes $1million &amp; pays 40% rate vs. person who makes $30,000 &amp; pays 10% rate</a:t>
            </a:r>
            <a:endParaRPr b="1" dirty="0" lang="en-US" sz="2300"/>
          </a:p>
          <a:p>
            <a:pPr lvl="1">
              <a:spcBef>
                <a:spcPts val="0"/>
              </a:spcBef>
            </a:pPr>
            <a:r>
              <a:rPr b="1" dirty="0" lang="en-US" smtClean="0"/>
              <a:t>REGRESSION taxation</a:t>
            </a:r>
            <a:r>
              <a:rPr b="1" dirty="0" lang="en-US"/>
              <a:t>: takes a larger percentage from those with lower incomes (based on </a:t>
            </a:r>
            <a:r>
              <a:rPr b="1" dirty="0" lang="en-US" smtClean="0"/>
              <a:t>BENEFITS RECEIVED principle</a:t>
            </a:r>
            <a:r>
              <a:rPr b="1" dirty="0" lang="en-US"/>
              <a:t>)</a:t>
            </a:r>
          </a:p>
          <a:p>
            <a:pPr lvl="2">
              <a:spcBef>
                <a:spcPts val="0"/>
              </a:spcBef>
            </a:pPr>
            <a:r>
              <a:rPr b="1" dirty="0" lang="en-US" sz="2300"/>
              <a:t>Ex.: </a:t>
            </a:r>
            <a:r>
              <a:rPr b="1" dirty="0" lang="en-US" smtClean="0" sz="2300"/>
              <a:t>Person who makes $1million &amp; pays 20% rate vs. person who makes $30,000 &amp; pays 40% rate</a:t>
            </a:r>
            <a:endParaRPr b="1" dirty="0" lang="en-US" sz="2300"/>
          </a:p>
          <a:p>
            <a:pPr lvl="1">
              <a:spcBef>
                <a:spcPts val="0"/>
              </a:spcBef>
            </a:pPr>
            <a:r>
              <a:rPr b="1" dirty="0" lang="en-US" smtClean="0"/>
              <a:t>PROPORTIONAL taxation</a:t>
            </a:r>
            <a:r>
              <a:rPr b="1" dirty="0" lang="en-US"/>
              <a:t>: takes the </a:t>
            </a:r>
            <a:r>
              <a:rPr b="1" dirty="0" lang="en-US" smtClean="0"/>
              <a:t>SAME </a:t>
            </a:r>
            <a:r>
              <a:rPr b="1" dirty="0" lang="en-US"/>
              <a:t>percentage from </a:t>
            </a:r>
            <a:r>
              <a:rPr b="1" dirty="0" lang="en-US" smtClean="0"/>
              <a:t>ALL </a:t>
            </a:r>
            <a:r>
              <a:rPr b="1" dirty="0" lang="en-US"/>
              <a:t>income levels (also known as </a:t>
            </a:r>
            <a:r>
              <a:rPr b="1" dirty="0" lang="en-US" smtClean="0"/>
              <a:t>“FLAT tax</a:t>
            </a:r>
            <a:r>
              <a:rPr b="1" dirty="0" lang="en-US"/>
              <a:t>”)</a:t>
            </a:r>
          </a:p>
          <a:p>
            <a:pPr lvl="2">
              <a:spcBef>
                <a:spcPts val="0"/>
              </a:spcBef>
            </a:pPr>
            <a:r>
              <a:rPr b="1" dirty="0" lang="en-US" sz="2300"/>
              <a:t>Ex.: </a:t>
            </a:r>
            <a:r>
              <a:rPr b="1" dirty="0" lang="en-US" smtClean="0" sz="2300"/>
              <a:t>Person </a:t>
            </a:r>
            <a:r>
              <a:rPr b="1" dirty="0" lang="en-US" sz="2300"/>
              <a:t>who makes $1million pays </a:t>
            </a:r>
            <a:r>
              <a:rPr b="1" dirty="0" lang="en-US" smtClean="0" sz="2300"/>
              <a:t>20% rate vs. person </a:t>
            </a:r>
            <a:r>
              <a:rPr b="1" dirty="0" lang="en-US" sz="2300"/>
              <a:t>who makes $</a:t>
            </a:r>
            <a:r>
              <a:rPr b="1" dirty="0" lang="en-US" smtClean="0" sz="2300"/>
              <a:t>30,000 pays 20% rate</a:t>
            </a:r>
            <a:endParaRPr b="1" dirty="0" lang="en-US" sz="2300"/>
          </a:p>
          <a:p>
            <a:pPr lvl="0">
              <a:spcBef>
                <a:spcPts val="0"/>
              </a:spcBef>
            </a:pPr>
            <a:r>
              <a:rPr b="1" dirty="0" lang="en-US" sz="2400"/>
              <a:t>Government budget concepts:</a:t>
            </a:r>
          </a:p>
          <a:p>
            <a:pPr lvl="1">
              <a:spcBef>
                <a:spcPts val="0"/>
              </a:spcBef>
            </a:pPr>
            <a:r>
              <a:rPr b="1" dirty="0" lang="en-US" smtClean="0"/>
              <a:t>REVENUES: </a:t>
            </a:r>
            <a:r>
              <a:rPr b="1" dirty="0" lang="en-US"/>
              <a:t>funds collected by government through </a:t>
            </a:r>
            <a:r>
              <a:rPr b="1" dirty="0" lang="en-US" smtClean="0"/>
              <a:t>TAXES, FINES, &amp; FEES</a:t>
            </a:r>
            <a:endParaRPr b="1" dirty="0" lang="en-US"/>
          </a:p>
          <a:p>
            <a:pPr lvl="1">
              <a:spcBef>
                <a:spcPts val="0"/>
              </a:spcBef>
            </a:pPr>
            <a:r>
              <a:rPr b="1" dirty="0" lang="en-US" smtClean="0"/>
              <a:t>EXPENDITURES: </a:t>
            </a:r>
            <a:r>
              <a:rPr b="1" dirty="0" lang="en-US"/>
              <a:t>funds spent by government on various programs &amp; social services</a:t>
            </a:r>
          </a:p>
          <a:p>
            <a:pPr lvl="1">
              <a:spcBef>
                <a:spcPts val="0"/>
              </a:spcBef>
            </a:pPr>
            <a:r>
              <a:rPr b="1" dirty="0" lang="en-US" smtClean="0"/>
              <a:t>BALANCED BUDGET: </a:t>
            </a:r>
            <a:r>
              <a:rPr b="1" dirty="0" lang="en-US"/>
              <a:t>when revenues equal expenditures</a:t>
            </a:r>
          </a:p>
          <a:p>
            <a:pPr lvl="1">
              <a:spcBef>
                <a:spcPts val="0"/>
              </a:spcBef>
            </a:pPr>
            <a:r>
              <a:rPr b="1" dirty="0" lang="en-US"/>
              <a:t>Budget </a:t>
            </a:r>
            <a:r>
              <a:rPr b="1" dirty="0" lang="en-US" smtClean="0"/>
              <a:t>SURPLUS: </a:t>
            </a:r>
            <a:r>
              <a:rPr b="1" dirty="0" lang="en-US"/>
              <a:t>when revenues are </a:t>
            </a:r>
            <a:r>
              <a:rPr b="1" dirty="0" lang="en-US" smtClean="0"/>
              <a:t>GREATER </a:t>
            </a:r>
            <a:r>
              <a:rPr b="1" dirty="0" lang="en-US"/>
              <a:t>than expenditures</a:t>
            </a:r>
          </a:p>
          <a:p>
            <a:pPr lvl="1">
              <a:spcBef>
                <a:spcPts val="0"/>
              </a:spcBef>
            </a:pPr>
            <a:r>
              <a:rPr b="1" dirty="0" lang="en-US"/>
              <a:t>Budget </a:t>
            </a:r>
            <a:r>
              <a:rPr b="1" dirty="0" lang="en-US" smtClean="0"/>
              <a:t>DEFICIT: </a:t>
            </a:r>
            <a:r>
              <a:rPr b="1" dirty="0" lang="en-US"/>
              <a:t>when expenditures are </a:t>
            </a:r>
            <a:r>
              <a:rPr b="1" dirty="0" lang="en-US" smtClean="0"/>
              <a:t>GREATER </a:t>
            </a:r>
            <a:r>
              <a:rPr b="1" dirty="0" lang="en-US"/>
              <a:t>than revenues</a:t>
            </a:r>
          </a:p>
          <a:p>
            <a:pPr lvl="1">
              <a:spcBef>
                <a:spcPts val="0"/>
              </a:spcBef>
            </a:pPr>
            <a:r>
              <a:rPr b="1" dirty="0" lang="en-US" smtClean="0"/>
              <a:t>NATIONAL DEBT: </a:t>
            </a:r>
            <a:r>
              <a:rPr b="1" dirty="0" lang="en-US"/>
              <a:t>the sum of </a:t>
            </a:r>
            <a:r>
              <a:rPr b="1" dirty="0" lang="en-US" smtClean="0"/>
              <a:t>FUNDS the </a:t>
            </a:r>
            <a:r>
              <a:rPr b="1" dirty="0" lang="en-US"/>
              <a:t>federal </a:t>
            </a:r>
            <a:r>
              <a:rPr b="1" dirty="0" err="1" lang="en-US" smtClean="0"/>
              <a:t>govt</a:t>
            </a:r>
            <a:r>
              <a:rPr b="1" dirty="0" lang="en-US" smtClean="0"/>
              <a:t> </a:t>
            </a:r>
            <a:r>
              <a:rPr b="1" dirty="0" lang="en-US"/>
              <a:t>has </a:t>
            </a:r>
            <a:r>
              <a:rPr b="1" dirty="0" lang="en-US" smtClean="0"/>
              <a:t>BORROWED </a:t>
            </a:r>
            <a:r>
              <a:rPr b="1" dirty="0" lang="en-US"/>
              <a:t>over the years &amp; has not yet </a:t>
            </a:r>
            <a:r>
              <a:rPr b="1" dirty="0" lang="en-US" smtClean="0"/>
              <a:t>PAID BACK</a:t>
            </a:r>
            <a:endParaRPr b="1" dirty="0" lang="en-US"/>
          </a:p>
          <a:p>
            <a:pPr indent="0" lvl="2" marL="914400">
              <a:spcBef>
                <a:spcPts val="100"/>
              </a:spcBef>
              <a:buNone/>
            </a:pPr>
            <a:endParaRPr b="1" dirty="0" lang="en-US" sz="24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46374" y="1"/>
            <a:ext cx="4945626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8.7 </a:t>
            </a:r>
            <a:r>
              <a:rPr b="1" dirty="0" lang="en-US" smtClean="0">
                <a:solidFill>
                  <a:srgbClr val="00B050"/>
                </a:solidFill>
                <a:latin typeface="+mn-lt"/>
              </a:rPr>
              <a:t>– </a:t>
            </a:r>
            <a:r>
              <a:rPr b="1" dirty="0" lang="en-US" smtClean="0">
                <a:solidFill>
                  <a:srgbClr val="00B050"/>
                </a:solidFill>
                <a:latin typeface="+mn-lt"/>
              </a:rPr>
              <a:t>FISCAL POLICY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302328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1613"/>
            <a:ext cx="12192000" cy="6366387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</a:pPr>
            <a:r>
              <a:rPr b="1" dirty="0" lang="en-US" sz="2650"/>
              <a:t>Sources of Federal Government Revenue:</a:t>
            </a:r>
          </a:p>
          <a:p>
            <a:pPr lvl="1">
              <a:spcBef>
                <a:spcPts val="0"/>
              </a:spcBef>
            </a:pPr>
            <a:r>
              <a:rPr b="1" dirty="0" lang="en-US" smtClean="0" sz="2650"/>
              <a:t>INCOME tax</a:t>
            </a:r>
            <a:r>
              <a:rPr b="1" dirty="0" lang="en-US" sz="2650"/>
              <a:t>: taxes on individual &amp; corporate earnings (largest source)</a:t>
            </a:r>
          </a:p>
          <a:p>
            <a:pPr lvl="2">
              <a:spcBef>
                <a:spcPts val="0"/>
              </a:spcBef>
            </a:pPr>
            <a:r>
              <a:rPr b="1" dirty="0" lang="en-US" smtClean="0" sz="2650"/>
              <a:t>PROGRESSIVE </a:t>
            </a:r>
            <a:r>
              <a:rPr b="1" dirty="0" lang="en-US" sz="2650"/>
              <a:t>tax that is </a:t>
            </a:r>
            <a:r>
              <a:rPr b="1" dirty="0" lang="en-US" smtClean="0" sz="2650"/>
              <a:t>GRADUATED, </a:t>
            </a:r>
            <a:r>
              <a:rPr b="1" dirty="0" lang="en-US" sz="2650"/>
              <a:t>or divided, into </a:t>
            </a:r>
            <a:r>
              <a:rPr b="1" dirty="0" lang="en-US" smtClean="0" sz="2650"/>
              <a:t>BRACKETS</a:t>
            </a:r>
            <a:endParaRPr b="1" dirty="0" lang="en-US" sz="2650"/>
          </a:p>
          <a:p>
            <a:pPr lvl="2">
              <a:spcBef>
                <a:spcPts val="0"/>
              </a:spcBef>
            </a:pPr>
            <a:r>
              <a:rPr b="1" dirty="0" lang="en-US" sz="2650"/>
              <a:t>Higher income levels pay a higher </a:t>
            </a:r>
            <a:r>
              <a:rPr b="1" dirty="0" lang="en-US" smtClean="0" sz="2650"/>
              <a:t>RATES for </a:t>
            </a:r>
            <a:r>
              <a:rPr b="1" dirty="0" lang="en-US" sz="2650"/>
              <a:t>each </a:t>
            </a:r>
            <a:r>
              <a:rPr b="1" dirty="0" lang="en-US" smtClean="0" sz="2650"/>
              <a:t>INCOME LEVEL </a:t>
            </a:r>
            <a:r>
              <a:rPr b="1" dirty="0" lang="en-US" sz="2650"/>
              <a:t>(the highest level being taxed at the </a:t>
            </a:r>
            <a:r>
              <a:rPr b="1" dirty="0" lang="en-US" smtClean="0" sz="2650"/>
              <a:t>MARGINAL RATE)</a:t>
            </a:r>
            <a:endParaRPr b="1" dirty="0" lang="en-US" sz="2650"/>
          </a:p>
          <a:p>
            <a:pPr lvl="2">
              <a:spcBef>
                <a:spcPts val="0"/>
              </a:spcBef>
            </a:pPr>
            <a:r>
              <a:rPr b="1" dirty="0" lang="en-US" sz="2650"/>
              <a:t>Income taxes for corporations are based on their </a:t>
            </a:r>
            <a:r>
              <a:rPr b="1" dirty="0" lang="en-US" smtClean="0" sz="2650"/>
              <a:t>PROFITS</a:t>
            </a:r>
            <a:endParaRPr b="1" dirty="0" lang="en-US" sz="2650"/>
          </a:p>
          <a:p>
            <a:pPr lvl="1">
              <a:spcBef>
                <a:spcPts val="0"/>
              </a:spcBef>
            </a:pPr>
            <a:r>
              <a:rPr b="1" dirty="0" lang="en-US" smtClean="0" sz="2650"/>
              <a:t>PAYROLL tax</a:t>
            </a:r>
            <a:r>
              <a:rPr b="1" dirty="0" lang="en-US" sz="2650"/>
              <a:t>: taxes deducted from a worker’s paycheck that fund </a:t>
            </a:r>
            <a:r>
              <a:rPr b="1" dirty="0" lang="en-US" smtClean="0" sz="2650"/>
              <a:t>SOCIAL SECURITY (RETIREMENT </a:t>
            </a:r>
            <a:r>
              <a:rPr b="1" dirty="0" lang="en-US" sz="2650"/>
              <a:t>benefits) &amp; </a:t>
            </a:r>
            <a:r>
              <a:rPr b="1" dirty="0" lang="en-US" smtClean="0" sz="2650"/>
              <a:t>MEDICARE (HEALTH INSURANCE </a:t>
            </a:r>
            <a:r>
              <a:rPr b="1" dirty="0" lang="en-US" sz="2650"/>
              <a:t>for seniors) (second-largest source of revenue)</a:t>
            </a:r>
          </a:p>
          <a:p>
            <a:pPr lvl="1">
              <a:spcBef>
                <a:spcPts val="0"/>
              </a:spcBef>
            </a:pPr>
            <a:r>
              <a:rPr b="1" dirty="0" lang="en-US" smtClean="0" sz="2650"/>
              <a:t>EXCISE tax</a:t>
            </a:r>
            <a:r>
              <a:rPr b="1" dirty="0" lang="en-US" sz="2650"/>
              <a:t>: tax on specific goods</a:t>
            </a:r>
          </a:p>
          <a:p>
            <a:pPr lvl="2">
              <a:spcBef>
                <a:spcPts val="0"/>
              </a:spcBef>
            </a:pPr>
            <a:r>
              <a:rPr b="1" dirty="0" lang="en-US" sz="2650"/>
              <a:t>Also known as the </a:t>
            </a:r>
            <a:r>
              <a:rPr b="1" dirty="0" lang="en-US" smtClean="0" sz="2650"/>
              <a:t>“SIN tax</a:t>
            </a:r>
            <a:r>
              <a:rPr b="1" dirty="0" lang="en-US" sz="2650"/>
              <a:t>” because it is often placed on items for which excessive consumption is discouraged</a:t>
            </a:r>
          </a:p>
          <a:p>
            <a:pPr lvl="2">
              <a:spcBef>
                <a:spcPts val="0"/>
              </a:spcBef>
            </a:pPr>
            <a:r>
              <a:rPr b="1" dirty="0" lang="en-US" sz="2650"/>
              <a:t>Ex.: Tobacco, alcohol, gasoline</a:t>
            </a:r>
          </a:p>
          <a:p>
            <a:pPr lvl="1">
              <a:spcBef>
                <a:spcPts val="0"/>
              </a:spcBef>
            </a:pPr>
            <a:r>
              <a:rPr b="1" dirty="0" lang="en-US" smtClean="0" sz="2650"/>
              <a:t>ESTATE tax</a:t>
            </a:r>
            <a:r>
              <a:rPr b="1" dirty="0" lang="en-US" sz="2650"/>
              <a:t>: tax on </a:t>
            </a:r>
            <a:r>
              <a:rPr b="1" dirty="0" lang="en-US" smtClean="0" sz="2650"/>
              <a:t>WEALTH </a:t>
            </a:r>
            <a:r>
              <a:rPr b="1" dirty="0" lang="en-US" sz="2650"/>
              <a:t>passed on to </a:t>
            </a:r>
            <a:r>
              <a:rPr b="1" dirty="0" lang="en-US" smtClean="0" sz="2650"/>
              <a:t>HEIRS </a:t>
            </a:r>
            <a:r>
              <a:rPr b="1" dirty="0" lang="en-US" sz="2650"/>
              <a:t>after a person dies</a:t>
            </a:r>
          </a:p>
          <a:p>
            <a:pPr lvl="1">
              <a:spcBef>
                <a:spcPts val="0"/>
              </a:spcBef>
            </a:pPr>
            <a:r>
              <a:rPr b="1" dirty="0" lang="en-US" smtClean="0" sz="2650"/>
              <a:t>GIFTS tax</a:t>
            </a:r>
            <a:r>
              <a:rPr b="1" dirty="0" lang="en-US" sz="2650"/>
              <a:t>: taxes </a:t>
            </a:r>
            <a:r>
              <a:rPr b="1" dirty="0" lang="en-US" smtClean="0" sz="2650"/>
              <a:t>on </a:t>
            </a:r>
            <a:r>
              <a:rPr b="1" dirty="0" lang="en-US" sz="2650"/>
              <a:t>gifts</a:t>
            </a:r>
          </a:p>
          <a:p>
            <a:pPr lvl="1">
              <a:spcBef>
                <a:spcPts val="0"/>
              </a:spcBef>
            </a:pPr>
            <a:r>
              <a:rPr b="1" dirty="0" lang="en-US" smtClean="0" sz="2650"/>
              <a:t>FEES: </a:t>
            </a:r>
            <a:r>
              <a:rPr b="1" dirty="0" lang="en-US" sz="2650"/>
              <a:t>such as those charged to visitors at </a:t>
            </a:r>
            <a:r>
              <a:rPr b="1" dirty="0" lang="en-US" smtClean="0" sz="2650"/>
              <a:t>NATIONAL PARKS</a:t>
            </a:r>
            <a:endParaRPr b="1" dirty="0" lang="en-US" sz="2650"/>
          </a:p>
          <a:p>
            <a:pPr lvl="1">
              <a:spcBef>
                <a:spcPts val="0"/>
              </a:spcBef>
            </a:pPr>
            <a:r>
              <a:rPr b="1" dirty="0" lang="en-US" smtClean="0" sz="2650"/>
              <a:t>FINES: </a:t>
            </a:r>
            <a:r>
              <a:rPr b="1" dirty="0" lang="en-US" sz="2650"/>
              <a:t>paid by offenders of the law or for late payment of taxes</a:t>
            </a:r>
          </a:p>
          <a:p>
            <a:pPr indent="0" lvl="2" marL="914400">
              <a:spcBef>
                <a:spcPts val="0"/>
              </a:spcBef>
              <a:buNone/>
            </a:pPr>
            <a:endParaRPr b="1" dirty="0" lang="en-US" sz="24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8.7 </a:t>
            </a:r>
            <a:r>
              <a:rPr b="1" dirty="0" lang="en-US" smtClean="0">
                <a:solidFill>
                  <a:srgbClr val="00B050"/>
                </a:solidFill>
                <a:latin typeface="+mn-lt"/>
              </a:rPr>
              <a:t>– </a:t>
            </a:r>
            <a:r>
              <a:rPr b="1" dirty="0" lang="en-US" smtClean="0">
                <a:solidFill>
                  <a:srgbClr val="00B050"/>
                </a:solidFill>
                <a:latin typeface="+mn-lt"/>
              </a:rPr>
              <a:t>FISCAL POLICY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5583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1613"/>
            <a:ext cx="12192000" cy="6366387"/>
          </a:xfrm>
        </p:spPr>
        <p:txBody>
          <a:bodyPr numCol="1">
            <a:noAutofit/>
          </a:bodyPr>
          <a:lstStyle/>
          <a:p>
            <a:pPr lvl="0"/>
            <a:r>
              <a:rPr b="1" dirty="0" lang="en-US" sz="2400"/>
              <a:t>State governments:</a:t>
            </a:r>
          </a:p>
          <a:p>
            <a:pPr lvl="1"/>
            <a:r>
              <a:rPr b="1" dirty="0" lang="en-US"/>
              <a:t>Sources of revenues:</a:t>
            </a:r>
          </a:p>
          <a:p>
            <a:pPr lvl="2"/>
            <a:r>
              <a:rPr b="1" dirty="0" lang="en-US" smtClean="0" sz="2400"/>
              <a:t>INTERGOVERNMENTAL revenue</a:t>
            </a:r>
            <a:r>
              <a:rPr b="1" dirty="0" lang="en-US" sz="2400"/>
              <a:t>: money paid from federal </a:t>
            </a:r>
            <a:r>
              <a:rPr b="1" dirty="0" err="1" lang="en-US" smtClean="0" sz="2400"/>
              <a:t>govt</a:t>
            </a:r>
            <a:r>
              <a:rPr b="1" dirty="0" lang="en-US" smtClean="0" sz="2400"/>
              <a:t> </a:t>
            </a:r>
            <a:r>
              <a:rPr b="1" dirty="0" lang="en-US" sz="2400"/>
              <a:t>to state </a:t>
            </a:r>
            <a:r>
              <a:rPr b="1" dirty="0" err="1" lang="en-US" smtClean="0" sz="2400"/>
              <a:t>govt</a:t>
            </a:r>
            <a:endParaRPr b="1" dirty="0" lang="en-US" sz="2400"/>
          </a:p>
          <a:p>
            <a:pPr lvl="2"/>
            <a:r>
              <a:rPr b="1" dirty="0" lang="en-US" smtClean="0" sz="2400"/>
              <a:t>SALES tax</a:t>
            </a:r>
            <a:r>
              <a:rPr b="1" dirty="0" lang="en-US" sz="2400"/>
              <a:t>: taxes paid by retail stores to state government (passed on to </a:t>
            </a:r>
            <a:r>
              <a:rPr b="1" dirty="0" lang="en-US" smtClean="0" sz="2400"/>
              <a:t>CUSTOMERS)</a:t>
            </a:r>
            <a:endParaRPr b="1" dirty="0" lang="en-US" sz="2400"/>
          </a:p>
          <a:p>
            <a:pPr lvl="2"/>
            <a:r>
              <a:rPr b="1" dirty="0" lang="en-US" smtClean="0" sz="2400"/>
              <a:t>INCOME tax</a:t>
            </a:r>
            <a:r>
              <a:rPr b="1" dirty="0" lang="en-US" sz="2400"/>
              <a:t>: taxes on individual &amp; corporate earnings</a:t>
            </a:r>
          </a:p>
          <a:p>
            <a:pPr lvl="2"/>
            <a:r>
              <a:rPr b="1" dirty="0" lang="en-US" smtClean="0" sz="2400"/>
              <a:t>EXCISE </a:t>
            </a:r>
            <a:r>
              <a:rPr b="1" dirty="0" lang="en-US" sz="2400"/>
              <a:t>tax: taxes on items such as gasoline, alcohol, &amp; tobacco</a:t>
            </a:r>
          </a:p>
          <a:p>
            <a:pPr lvl="2"/>
            <a:r>
              <a:rPr b="1" dirty="0" lang="en-US" smtClean="0" sz="2400"/>
              <a:t>FEES &amp; FINES</a:t>
            </a:r>
            <a:endParaRPr b="1" dirty="0" lang="en-US" sz="2400"/>
          </a:p>
          <a:p>
            <a:pPr lvl="1"/>
            <a:r>
              <a:rPr b="1" dirty="0" lang="en-US"/>
              <a:t>Major Expenditures</a:t>
            </a:r>
            <a:r>
              <a:rPr b="1" dirty="0" lang="en-US" smtClean="0"/>
              <a:t>: Education, intergovernmental expenditures to local </a:t>
            </a:r>
            <a:r>
              <a:rPr b="1" dirty="0" err="1" lang="en-US" smtClean="0"/>
              <a:t>govts</a:t>
            </a:r>
            <a:endParaRPr b="1" dirty="0" lang="en-US"/>
          </a:p>
          <a:p>
            <a:pPr lvl="0"/>
            <a:r>
              <a:rPr b="1" dirty="0" lang="en-US" smtClean="0" sz="2400"/>
              <a:t>Local </a:t>
            </a:r>
            <a:r>
              <a:rPr b="1" dirty="0" lang="en-US" sz="2400"/>
              <a:t>governments:</a:t>
            </a:r>
          </a:p>
          <a:p>
            <a:pPr lvl="1"/>
            <a:r>
              <a:rPr b="1" dirty="0" lang="en-US"/>
              <a:t>Sources of revenues:</a:t>
            </a:r>
          </a:p>
          <a:p>
            <a:pPr lvl="2"/>
            <a:r>
              <a:rPr b="1" dirty="0" lang="en-US" smtClean="0" sz="2400"/>
              <a:t>INTERGOVERNMENTAL </a:t>
            </a:r>
            <a:r>
              <a:rPr b="1" dirty="0" lang="en-US" sz="2400"/>
              <a:t>revenue: money paid from state </a:t>
            </a:r>
            <a:r>
              <a:rPr b="1" dirty="0" err="1" lang="en-US" smtClean="0" sz="2400"/>
              <a:t>govts</a:t>
            </a:r>
            <a:r>
              <a:rPr b="1" dirty="0" lang="en-US" smtClean="0" sz="2400"/>
              <a:t> </a:t>
            </a:r>
            <a:r>
              <a:rPr b="1" dirty="0" lang="en-US" sz="2400"/>
              <a:t>to local </a:t>
            </a:r>
            <a:r>
              <a:rPr b="1" dirty="0" err="1" lang="en-US" smtClean="0" sz="2400"/>
              <a:t>govts</a:t>
            </a:r>
            <a:endParaRPr b="1" dirty="0" lang="en-US" sz="2400"/>
          </a:p>
          <a:p>
            <a:pPr lvl="2"/>
            <a:r>
              <a:rPr b="1" dirty="0" lang="en-US" smtClean="0" sz="2400"/>
              <a:t>PROPERTY taxes</a:t>
            </a:r>
            <a:r>
              <a:rPr b="1" dirty="0" lang="en-US" sz="2400"/>
              <a:t>: paid on land, houses, cars, etc.</a:t>
            </a:r>
          </a:p>
          <a:p>
            <a:pPr lvl="2"/>
            <a:r>
              <a:rPr b="1" dirty="0" lang="en-US" smtClean="0" sz="2400"/>
              <a:t>SALES </a:t>
            </a:r>
            <a:r>
              <a:rPr b="1" dirty="0" lang="en-US" sz="2400"/>
              <a:t>tax: taxes paid by retail stores to state government (passed on to </a:t>
            </a:r>
            <a:r>
              <a:rPr b="1" dirty="0" lang="en-US" smtClean="0" sz="2400"/>
              <a:t>CUSTOMERS)</a:t>
            </a:r>
            <a:endParaRPr b="1" dirty="0" lang="en-US" sz="2400"/>
          </a:p>
          <a:p>
            <a:pPr lvl="2"/>
            <a:r>
              <a:rPr b="1" dirty="0" lang="en-US" smtClean="0" sz="2400"/>
              <a:t>FEES &amp; FINES</a:t>
            </a:r>
            <a:endParaRPr b="1" dirty="0" lang="en-US" sz="2400"/>
          </a:p>
          <a:p>
            <a:pPr lvl="1"/>
            <a:r>
              <a:rPr b="1" dirty="0" lang="en-US"/>
              <a:t>Major Expenditures</a:t>
            </a:r>
            <a:r>
              <a:rPr b="1" dirty="0" lang="en-US" smtClean="0"/>
              <a:t>:  Education, utilities</a:t>
            </a:r>
            <a:endParaRPr b="1" dirty="0"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8.7 </a:t>
            </a:r>
            <a:r>
              <a:rPr b="1" dirty="0" lang="en-US" smtClean="0">
                <a:solidFill>
                  <a:srgbClr val="00B050"/>
                </a:solidFill>
                <a:latin typeface="+mn-lt"/>
              </a:rPr>
              <a:t>– </a:t>
            </a:r>
            <a:r>
              <a:rPr b="1" dirty="0" lang="en-US" smtClean="0">
                <a:solidFill>
                  <a:srgbClr val="00B050"/>
                </a:solidFill>
                <a:latin typeface="+mn-lt"/>
              </a:rPr>
              <a:t>FISCAL POLICY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421869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Unit #8 Study Guide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indent="-514350" lvl="0" marL="514350">
              <a:spcBef>
                <a:spcPts val="0"/>
              </a:spcBef>
              <a:buAutoNum type="arabicParenBoth"/>
            </a:pPr>
            <a:r>
              <a:rPr b="1" dirty="0" lang="en-US" smtClean="0" sz="2700">
                <a:solidFill>
                  <a:srgbClr val="0070C0"/>
                </a:solidFill>
              </a:rPr>
              <a:t>(a) decrease; (b) increase; (c) increase; (d) increase</a:t>
            </a:r>
          </a:p>
          <a:p>
            <a:pPr indent="-514350" lvl="0" marL="514350">
              <a:spcBef>
                <a:spcPts val="0"/>
              </a:spcBef>
              <a:buAutoNum type="arabicParenBoth"/>
            </a:pPr>
            <a:r>
              <a:rPr b="1" dirty="0" lang="en-US" smtClean="0" sz="2700">
                <a:solidFill>
                  <a:srgbClr val="0070C0"/>
                </a:solidFill>
              </a:rPr>
              <a:t>(a) opponent; (b) supporter; (c) opponent; (d) supporter</a:t>
            </a:r>
          </a:p>
          <a:p>
            <a:pPr indent="-514350" lvl="0" marL="514350">
              <a:spcBef>
                <a:spcPts val="0"/>
              </a:spcBef>
              <a:buAutoNum type="arabicParenBoth"/>
            </a:pPr>
            <a:r>
              <a:rPr b="1" dirty="0" lang="en-US" smtClean="0" sz="2700">
                <a:solidFill>
                  <a:srgbClr val="0070C0"/>
                </a:solidFill>
              </a:rPr>
              <a:t>(a) complementary; (b) substitute; (c) substitute; (d) complementary</a:t>
            </a:r>
          </a:p>
          <a:p>
            <a:pPr indent="-514350" lvl="0" marL="514350">
              <a:spcBef>
                <a:spcPts val="0"/>
              </a:spcBef>
              <a:buAutoNum type="arabicParenBoth"/>
            </a:pPr>
            <a:r>
              <a:rPr b="1" dirty="0" lang="en-US" smtClean="0" sz="2700">
                <a:solidFill>
                  <a:srgbClr val="0070C0"/>
                </a:solidFill>
              </a:rPr>
              <a:t>Monetary policy</a:t>
            </a:r>
            <a:endParaRPr b="1" dirty="0" lang="en-US" sz="270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770550"/>
              </p:ext>
            </p:extLst>
          </p:nvPr>
        </p:nvGraphicFramePr>
        <p:xfrm>
          <a:off x="-3" y="1997477"/>
          <a:ext cx="12192002" cy="4487486"/>
        </p:xfrm>
        <a:graphic>
          <a:graphicData uri="http://schemas.openxmlformats.org/drawingml/2006/table">
            <a:tbl>
              <a:tblPr bandRow="1" firstCol="1" firstRow="1">
                <a:tableStyleId>{5940675A-B579-460E-94D1-54222C63F5DA}</a:tableStyleId>
              </a:tblPr>
              <a:tblGrid>
                <a:gridCol w="3737502"/>
                <a:gridCol w="1686757"/>
                <a:gridCol w="1740024"/>
                <a:gridCol w="5027719"/>
              </a:tblGrid>
              <a:tr h="408372"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100">
                          <a:effectLst/>
                        </a:rPr>
                        <a:t> </a:t>
                      </a:r>
                      <a:endParaRPr b="1" dirty="0" lang="en-US" sz="2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100">
                          <a:effectLst/>
                        </a:rPr>
                        <a:t>Interest Rates</a:t>
                      </a:r>
                      <a:endParaRPr b="1" dirty="0" lang="en-US" sz="2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100">
                          <a:effectLst/>
                        </a:rPr>
                        <a:t>Money Supply</a:t>
                      </a:r>
                      <a:endParaRPr b="1" dirty="0" lang="en-US" sz="2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100">
                          <a:effectLst/>
                        </a:rPr>
                        <a:t>Intended Effect on Economic Growth</a:t>
                      </a:r>
                      <a:endParaRPr b="1" dirty="0" lang="en-US" sz="2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</a:tr>
              <a:tr h="647088"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lang="en-US" sz="2100">
                          <a:effectLst/>
                        </a:rPr>
                        <a:t>Increase discount rate at which banks borrow</a:t>
                      </a:r>
                      <a:endParaRPr b="1" lang="en-US" sz="2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100">
                          <a:solidFill>
                            <a:srgbClr val="FF0000"/>
                          </a:solidFill>
                          <a:effectLst/>
                        </a:rPr>
                        <a:t>Increases</a:t>
                      </a:r>
                      <a:r>
                        <a:rPr b="1" dirty="0" lang="en-US" sz="2100">
                          <a:effectLst/>
                        </a:rPr>
                        <a:t> OR Decreases</a:t>
                      </a:r>
                      <a:endParaRPr b="1" dirty="0" lang="en-US" sz="2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100">
                          <a:effectLst/>
                        </a:rPr>
                        <a:t>Increases OR </a:t>
                      </a:r>
                      <a:r>
                        <a:rPr b="1" dirty="0" lang="en-US" sz="2100">
                          <a:solidFill>
                            <a:srgbClr val="FF0000"/>
                          </a:solidFill>
                          <a:effectLst/>
                        </a:rPr>
                        <a:t>Decreases</a:t>
                      </a:r>
                      <a:endParaRPr b="1" dirty="0" lang="en-US" sz="2100">
                        <a:solidFill>
                          <a:srgbClr val="FF0000"/>
                        </a:solidFill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100">
                          <a:solidFill>
                            <a:srgbClr val="FF0000"/>
                          </a:solidFill>
                          <a:effectLst/>
                        </a:rPr>
                        <a:t>Slow Down </a:t>
                      </a:r>
                      <a:r>
                        <a:rPr b="1" dirty="0" lang="en-US" sz="2100">
                          <a:effectLst/>
                        </a:rPr>
                        <a:t>OR Stimulate</a:t>
                      </a:r>
                      <a:endParaRPr b="1" dirty="0" lang="en-US" sz="2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</a:tr>
              <a:tr h="647088"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lang="en-US" sz="2100">
                          <a:effectLst/>
                        </a:rPr>
                        <a:t>Decrease discount rate at which banks borrow</a:t>
                      </a:r>
                      <a:endParaRPr b="1" lang="en-US" sz="2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100">
                          <a:effectLst/>
                        </a:rPr>
                        <a:t>Increases OR </a:t>
                      </a:r>
                      <a:r>
                        <a:rPr b="1" dirty="0" lang="en-US" sz="2100">
                          <a:solidFill>
                            <a:srgbClr val="FF0000"/>
                          </a:solidFill>
                          <a:effectLst/>
                        </a:rPr>
                        <a:t>Decreases</a:t>
                      </a:r>
                      <a:endParaRPr b="1" dirty="0" lang="en-US" sz="2100">
                        <a:solidFill>
                          <a:srgbClr val="FF0000"/>
                        </a:solidFill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100">
                          <a:solidFill>
                            <a:srgbClr val="FF0000"/>
                          </a:solidFill>
                          <a:effectLst/>
                        </a:rPr>
                        <a:t>Increases</a:t>
                      </a:r>
                      <a:r>
                        <a:rPr b="1" dirty="0" lang="en-US" sz="2100">
                          <a:effectLst/>
                        </a:rPr>
                        <a:t> OR Decreases</a:t>
                      </a:r>
                      <a:endParaRPr b="1" dirty="0" lang="en-US" sz="2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100">
                          <a:effectLst/>
                        </a:rPr>
                        <a:t>Slow Down OR </a:t>
                      </a:r>
                      <a:r>
                        <a:rPr b="1" dirty="0" lang="en-US" sz="2100">
                          <a:solidFill>
                            <a:srgbClr val="FF0000"/>
                          </a:solidFill>
                          <a:effectLst/>
                        </a:rPr>
                        <a:t>Stimulate</a:t>
                      </a:r>
                      <a:endParaRPr b="1" dirty="0" lang="en-US" sz="2100">
                        <a:solidFill>
                          <a:srgbClr val="FF0000"/>
                        </a:solidFill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</a:tr>
              <a:tr h="647088"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lang="en-US" sz="2100">
                          <a:effectLst/>
                        </a:rPr>
                        <a:t>Increase reserve requirement banks must keep with Fed</a:t>
                      </a:r>
                      <a:endParaRPr b="1" lang="en-US" sz="2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100">
                          <a:solidFill>
                            <a:srgbClr val="FF0000"/>
                          </a:solidFill>
                          <a:effectLst/>
                        </a:rPr>
                        <a:t>Increases</a:t>
                      </a:r>
                      <a:r>
                        <a:rPr b="1" dirty="0" lang="en-US" sz="2100">
                          <a:effectLst/>
                        </a:rPr>
                        <a:t> OR Decreases</a:t>
                      </a:r>
                      <a:endParaRPr b="1" dirty="0" lang="en-US" sz="2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100">
                          <a:effectLst/>
                        </a:rPr>
                        <a:t>Increases OR </a:t>
                      </a:r>
                      <a:r>
                        <a:rPr b="1" dirty="0" lang="en-US" sz="2100">
                          <a:solidFill>
                            <a:srgbClr val="FF0000"/>
                          </a:solidFill>
                          <a:effectLst/>
                        </a:rPr>
                        <a:t>Decreases</a:t>
                      </a:r>
                      <a:endParaRPr b="1" dirty="0" lang="en-US" sz="2100">
                        <a:solidFill>
                          <a:srgbClr val="FF0000"/>
                        </a:solidFill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100">
                          <a:solidFill>
                            <a:srgbClr val="FF0000"/>
                          </a:solidFill>
                          <a:effectLst/>
                        </a:rPr>
                        <a:t>Slow Down </a:t>
                      </a:r>
                      <a:r>
                        <a:rPr b="1" dirty="0" lang="en-US" sz="2100">
                          <a:effectLst/>
                        </a:rPr>
                        <a:t>OR Stimulate</a:t>
                      </a:r>
                      <a:endParaRPr b="1" dirty="0" lang="en-US" sz="2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</a:tr>
              <a:tr h="647088"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lang="en-US" sz="2100">
                          <a:effectLst/>
                        </a:rPr>
                        <a:t>Decrease reserve requirement banks must keep with Fed</a:t>
                      </a:r>
                      <a:endParaRPr b="1" lang="en-US" sz="2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100">
                          <a:effectLst/>
                        </a:rPr>
                        <a:t>Increases OR </a:t>
                      </a:r>
                      <a:r>
                        <a:rPr b="1" dirty="0" lang="en-US" sz="2100">
                          <a:solidFill>
                            <a:srgbClr val="FF0000"/>
                          </a:solidFill>
                          <a:effectLst/>
                        </a:rPr>
                        <a:t>Decreases</a:t>
                      </a:r>
                      <a:endParaRPr b="1" dirty="0" lang="en-US" sz="2100">
                        <a:solidFill>
                          <a:srgbClr val="FF0000"/>
                        </a:solidFill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100">
                          <a:solidFill>
                            <a:srgbClr val="FF0000"/>
                          </a:solidFill>
                          <a:effectLst/>
                        </a:rPr>
                        <a:t>Increases</a:t>
                      </a:r>
                      <a:r>
                        <a:rPr b="1" dirty="0" lang="en-US" sz="2100">
                          <a:effectLst/>
                        </a:rPr>
                        <a:t> OR Decreases</a:t>
                      </a:r>
                      <a:endParaRPr b="1" dirty="0" lang="en-US" sz="2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100">
                          <a:effectLst/>
                        </a:rPr>
                        <a:t>Slow Down OR </a:t>
                      </a:r>
                      <a:r>
                        <a:rPr b="1" dirty="0" lang="en-US" sz="2100">
                          <a:solidFill>
                            <a:srgbClr val="FF0000"/>
                          </a:solidFill>
                          <a:effectLst/>
                        </a:rPr>
                        <a:t>Stimulate</a:t>
                      </a:r>
                      <a:endParaRPr b="1" dirty="0" lang="en-US" sz="2100">
                        <a:solidFill>
                          <a:srgbClr val="FF0000"/>
                        </a:solidFill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</a:tr>
              <a:tr h="647088"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lang="en-US" sz="2100">
                          <a:effectLst/>
                        </a:rPr>
                        <a:t>Fed buys bonds from investors</a:t>
                      </a:r>
                      <a:endParaRPr b="1" lang="en-US" sz="2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mtClean="0" sz="2100">
                          <a:effectLst/>
                        </a:rPr>
                        <a:t>Increases OR </a:t>
                      </a:r>
                      <a:r>
                        <a:rPr b="1" dirty="0" lang="en-US" smtClean="0" sz="2100">
                          <a:solidFill>
                            <a:srgbClr val="FF0000"/>
                          </a:solidFill>
                          <a:effectLst/>
                        </a:rPr>
                        <a:t>Decreases</a:t>
                      </a:r>
                      <a:endParaRPr b="1" dirty="0" lang="en-US" sz="2100">
                        <a:solidFill>
                          <a:srgbClr val="FF0000"/>
                        </a:solidFill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100">
                          <a:solidFill>
                            <a:srgbClr val="FF0000"/>
                          </a:solidFill>
                          <a:effectLst/>
                        </a:rPr>
                        <a:t>Increases</a:t>
                      </a:r>
                      <a:r>
                        <a:rPr b="1" dirty="0" lang="en-US" sz="2100">
                          <a:effectLst/>
                        </a:rPr>
                        <a:t> OR Decreases</a:t>
                      </a:r>
                      <a:endParaRPr b="1" dirty="0" lang="en-US" sz="2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100">
                          <a:effectLst/>
                        </a:rPr>
                        <a:t>Slow Down OR </a:t>
                      </a:r>
                      <a:r>
                        <a:rPr b="1" dirty="0" lang="en-US" sz="2100">
                          <a:solidFill>
                            <a:srgbClr val="FF0000"/>
                          </a:solidFill>
                          <a:effectLst/>
                        </a:rPr>
                        <a:t>Stimulate</a:t>
                      </a:r>
                      <a:endParaRPr b="1" dirty="0" lang="en-US" sz="2100">
                        <a:solidFill>
                          <a:srgbClr val="FF0000"/>
                        </a:solidFill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</a:tr>
              <a:tr h="647088"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100">
                          <a:effectLst/>
                        </a:rPr>
                        <a:t>Fed sells bonds </a:t>
                      </a:r>
                      <a:r>
                        <a:rPr b="1" dirty="0" lang="en-US" smtClean="0" sz="2100">
                          <a:effectLst/>
                        </a:rPr>
                        <a:t>to </a:t>
                      </a:r>
                      <a:r>
                        <a:rPr b="1" dirty="0" lang="en-US" sz="2100">
                          <a:effectLst/>
                        </a:rPr>
                        <a:t>investors</a:t>
                      </a:r>
                      <a:endParaRPr b="1" dirty="0" lang="en-US" sz="2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mtClean="0" sz="2100">
                          <a:solidFill>
                            <a:srgbClr val="FF0000"/>
                          </a:solidFill>
                          <a:effectLst/>
                        </a:rPr>
                        <a:t>Increases</a:t>
                      </a:r>
                      <a:r>
                        <a:rPr b="1" dirty="0" lang="en-US" smtClean="0" sz="2100">
                          <a:effectLst/>
                        </a:rPr>
                        <a:t> OR Decreases</a:t>
                      </a:r>
                      <a:endParaRPr b="1" dirty="0" lang="en-US" sz="2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100">
                          <a:effectLst/>
                        </a:rPr>
                        <a:t>Increases OR </a:t>
                      </a:r>
                      <a:r>
                        <a:rPr b="1" dirty="0" lang="en-US" sz="2100">
                          <a:solidFill>
                            <a:srgbClr val="FF0000"/>
                          </a:solidFill>
                          <a:effectLst/>
                        </a:rPr>
                        <a:t>Decreases</a:t>
                      </a:r>
                      <a:endParaRPr b="1" dirty="0" lang="en-US" sz="2100">
                        <a:solidFill>
                          <a:srgbClr val="FF0000"/>
                        </a:solidFill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100">
                          <a:solidFill>
                            <a:srgbClr val="FF0000"/>
                          </a:solidFill>
                          <a:effectLst/>
                        </a:rPr>
                        <a:t>Slow Down </a:t>
                      </a:r>
                      <a:r>
                        <a:rPr b="1" dirty="0" lang="en-US" sz="2100">
                          <a:effectLst/>
                        </a:rPr>
                        <a:t>OR Stimulate</a:t>
                      </a:r>
                      <a:endParaRPr b="1" dirty="0" lang="en-US" sz="21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2375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184" y="1"/>
            <a:ext cx="4512816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Unit #8 Study Guide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5592932" cy="6857999"/>
          </a:xfrm>
        </p:spPr>
        <p:txBody>
          <a:bodyPr numCol="1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dirty="0" lang="en-US" smtClean="0" sz="2350">
                <a:solidFill>
                  <a:srgbClr val="0070C0"/>
                </a:solidFill>
              </a:rPr>
              <a:t>(5) Fiscal or Monetary Policy</a:t>
            </a:r>
          </a:p>
          <a:p>
            <a:pPr indent="-457200" lvl="1" marL="914400">
              <a:spcBef>
                <a:spcPts val="0"/>
              </a:spcBef>
              <a:buAutoNum type="alphaLcParenBoth"/>
            </a:pPr>
            <a:r>
              <a:rPr b="1" dirty="0" lang="en-US" smtClean="0" sz="2350">
                <a:solidFill>
                  <a:srgbClr val="0070C0"/>
                </a:solidFill>
              </a:rPr>
              <a:t>Fiscal</a:t>
            </a:r>
          </a:p>
          <a:p>
            <a:pPr indent="-457200" lvl="1" marL="914400">
              <a:spcBef>
                <a:spcPts val="0"/>
              </a:spcBef>
              <a:buAutoNum type="alphaLcParenBoth"/>
            </a:pPr>
            <a:r>
              <a:rPr b="1" dirty="0" lang="en-US" smtClean="0" sz="2350">
                <a:solidFill>
                  <a:srgbClr val="0070C0"/>
                </a:solidFill>
              </a:rPr>
              <a:t>Monetary </a:t>
            </a:r>
          </a:p>
          <a:p>
            <a:pPr indent="-457200" lvl="1" marL="914400">
              <a:spcBef>
                <a:spcPts val="0"/>
              </a:spcBef>
              <a:buAutoNum type="alphaLcParenBoth"/>
            </a:pPr>
            <a:r>
              <a:rPr b="1" dirty="0" lang="en-US" smtClean="0" sz="2350">
                <a:solidFill>
                  <a:srgbClr val="0070C0"/>
                </a:solidFill>
              </a:rPr>
              <a:t>Fiscal</a:t>
            </a:r>
          </a:p>
          <a:p>
            <a:pPr indent="-457200" lvl="1" marL="914400">
              <a:spcBef>
                <a:spcPts val="0"/>
              </a:spcBef>
              <a:buAutoNum type="alphaLcParenBoth"/>
            </a:pPr>
            <a:r>
              <a:rPr b="1" dirty="0" lang="en-US" smtClean="0" sz="2350">
                <a:solidFill>
                  <a:srgbClr val="0070C0"/>
                </a:solidFill>
              </a:rPr>
              <a:t>Monetary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dirty="0" lang="en-US" smtClean="0" sz="2350">
                <a:solidFill>
                  <a:srgbClr val="0070C0"/>
                </a:solidFill>
              </a:rPr>
              <a:t>(6) Fiscal policy</a:t>
            </a:r>
          </a:p>
          <a:p>
            <a:pPr indent="-514350" lvl="1" marL="971550">
              <a:spcBef>
                <a:spcPts val="0"/>
              </a:spcBef>
              <a:buAutoNum type="alphaLcParenBoth"/>
            </a:pPr>
            <a:r>
              <a:rPr b="1" dirty="0" lang="en-US" smtClean="0" sz="2350">
                <a:solidFill>
                  <a:srgbClr val="0070C0"/>
                </a:solidFill>
              </a:rPr>
              <a:t>progressive taxation</a:t>
            </a:r>
          </a:p>
          <a:p>
            <a:pPr indent="-514350" lvl="1" marL="971550">
              <a:spcBef>
                <a:spcPts val="0"/>
              </a:spcBef>
              <a:buAutoNum type="alphaLcParenBoth"/>
            </a:pPr>
            <a:r>
              <a:rPr b="1" dirty="0" lang="en-US" smtClean="0" sz="2350">
                <a:solidFill>
                  <a:srgbClr val="0070C0"/>
                </a:solidFill>
              </a:rPr>
              <a:t>regressive taxation</a:t>
            </a:r>
          </a:p>
          <a:p>
            <a:pPr indent="-514350" lvl="1" marL="971550">
              <a:spcBef>
                <a:spcPts val="0"/>
              </a:spcBef>
              <a:buAutoNum type="alphaLcParenBoth"/>
            </a:pPr>
            <a:r>
              <a:rPr b="1" dirty="0" lang="en-US" smtClean="0" sz="2350">
                <a:solidFill>
                  <a:srgbClr val="0070C0"/>
                </a:solidFill>
              </a:rPr>
              <a:t>proportional taxation</a:t>
            </a:r>
          </a:p>
          <a:p>
            <a:pPr indent="-514350" lvl="1" marL="971550">
              <a:spcBef>
                <a:spcPts val="0"/>
              </a:spcBef>
              <a:buAutoNum type="alphaLcParenBoth"/>
            </a:pPr>
            <a:r>
              <a:rPr b="1" dirty="0" lang="en-US" smtClean="0" sz="2350">
                <a:solidFill>
                  <a:srgbClr val="0070C0"/>
                </a:solidFill>
              </a:rPr>
              <a:t>estate tax</a:t>
            </a:r>
          </a:p>
          <a:p>
            <a:pPr indent="-514350" lvl="1" marL="971550">
              <a:spcBef>
                <a:spcPts val="0"/>
              </a:spcBef>
              <a:buAutoNum type="alphaLcParenBoth"/>
            </a:pPr>
            <a:r>
              <a:rPr b="1" dirty="0" lang="en-US" smtClean="0" sz="2350">
                <a:solidFill>
                  <a:srgbClr val="0070C0"/>
                </a:solidFill>
              </a:rPr>
              <a:t>income tax</a:t>
            </a:r>
          </a:p>
          <a:p>
            <a:pPr indent="-514350" lvl="1" marL="971550">
              <a:spcBef>
                <a:spcPts val="0"/>
              </a:spcBef>
              <a:buAutoNum type="alphaLcParenBoth"/>
            </a:pPr>
            <a:r>
              <a:rPr b="1" dirty="0" lang="en-US" smtClean="0" sz="2350">
                <a:solidFill>
                  <a:srgbClr val="0070C0"/>
                </a:solidFill>
              </a:rPr>
              <a:t>excise tax</a:t>
            </a:r>
          </a:p>
          <a:p>
            <a:pPr indent="-514350" lvl="1" marL="971550">
              <a:spcBef>
                <a:spcPts val="0"/>
              </a:spcBef>
              <a:buAutoNum type="alphaLcParenBoth"/>
            </a:pPr>
            <a:r>
              <a:rPr b="1" dirty="0" lang="en-US" smtClean="0" sz="2350">
                <a:solidFill>
                  <a:srgbClr val="0070C0"/>
                </a:solidFill>
              </a:rPr>
              <a:t>Discretionary</a:t>
            </a:r>
          </a:p>
          <a:p>
            <a:pPr indent="-514350" lvl="1" marL="971550">
              <a:spcBef>
                <a:spcPts val="0"/>
              </a:spcBef>
              <a:buAutoNum type="alphaLcParenBoth"/>
            </a:pPr>
            <a:r>
              <a:rPr b="1" dirty="0" lang="en-US" smtClean="0" sz="2350">
                <a:solidFill>
                  <a:srgbClr val="0070C0"/>
                </a:solidFill>
              </a:rPr>
              <a:t>Mandatory</a:t>
            </a:r>
          </a:p>
          <a:p>
            <a:pPr indent="-514350" lvl="1" marL="971550">
              <a:spcBef>
                <a:spcPts val="0"/>
              </a:spcBef>
              <a:buAutoNum type="alphaLcParenBoth"/>
            </a:pPr>
            <a:r>
              <a:rPr b="1" dirty="0" lang="en-US" smtClean="0" sz="2350">
                <a:solidFill>
                  <a:srgbClr val="0070C0"/>
                </a:solidFill>
              </a:rPr>
              <a:t>Intergovernmental revenue</a:t>
            </a:r>
          </a:p>
          <a:p>
            <a:pPr indent="-514350" lvl="1" marL="971550">
              <a:spcBef>
                <a:spcPts val="0"/>
              </a:spcBef>
              <a:buAutoNum type="alphaLcParenBoth"/>
            </a:pPr>
            <a:r>
              <a:rPr b="1" dirty="0" lang="en-US" smtClean="0" sz="2350">
                <a:solidFill>
                  <a:srgbClr val="0070C0"/>
                </a:solidFill>
              </a:rPr>
              <a:t>Expenditures</a:t>
            </a:r>
          </a:p>
          <a:p>
            <a:pPr indent="-514350" lvl="1" marL="971550">
              <a:spcBef>
                <a:spcPts val="0"/>
              </a:spcBef>
              <a:buAutoNum type="alphaLcParenBoth"/>
            </a:pPr>
            <a:r>
              <a:rPr b="1" dirty="0" lang="en-US" smtClean="0" sz="2350">
                <a:solidFill>
                  <a:srgbClr val="0070C0"/>
                </a:solidFill>
              </a:rPr>
              <a:t>Revenues</a:t>
            </a:r>
          </a:p>
          <a:p>
            <a:pPr indent="-514350" lvl="1" marL="971550">
              <a:spcBef>
                <a:spcPts val="0"/>
              </a:spcBef>
              <a:buAutoNum type="alphaLcParenBoth"/>
            </a:pPr>
            <a:r>
              <a:rPr b="1" dirty="0" lang="en-US" smtClean="0" sz="2350">
                <a:solidFill>
                  <a:srgbClr val="0070C0"/>
                </a:solidFill>
              </a:rPr>
              <a:t>Budget deficit</a:t>
            </a:r>
          </a:p>
          <a:p>
            <a:pPr indent="-514350" lvl="1" marL="971550">
              <a:spcBef>
                <a:spcPts val="0"/>
              </a:spcBef>
              <a:buAutoNum type="alphaLcParenBoth"/>
            </a:pPr>
            <a:r>
              <a:rPr b="1" dirty="0" lang="en-US" sz="2350">
                <a:solidFill>
                  <a:srgbClr val="0070C0"/>
                </a:solidFill>
              </a:rPr>
              <a:t> </a:t>
            </a:r>
            <a:r>
              <a:rPr b="1" dirty="0" lang="en-US" smtClean="0" sz="2350">
                <a:solidFill>
                  <a:srgbClr val="0070C0"/>
                </a:solidFill>
              </a:rPr>
              <a:t>Budget surplus</a:t>
            </a:r>
          </a:p>
          <a:p>
            <a:pPr indent="-514350" lvl="1" marL="971550">
              <a:spcBef>
                <a:spcPts val="0"/>
              </a:spcBef>
              <a:buAutoNum type="alphaLcParenBoth"/>
            </a:pPr>
            <a:r>
              <a:rPr b="1" dirty="0" lang="en-US" smtClean="0" sz="2350">
                <a:solidFill>
                  <a:srgbClr val="0070C0"/>
                </a:solidFill>
              </a:rPr>
              <a:t>Balanced budget</a:t>
            </a:r>
          </a:p>
          <a:p>
            <a:pPr indent="-514350" lvl="1" marL="971550">
              <a:spcBef>
                <a:spcPts val="0"/>
              </a:spcBef>
              <a:buAutoNum type="alphaLcParenBoth"/>
            </a:pPr>
            <a:r>
              <a:rPr b="1" dirty="0" lang="en-US" smtClean="0" sz="2350">
                <a:solidFill>
                  <a:srgbClr val="0070C0"/>
                </a:solidFill>
              </a:rPr>
              <a:t>Stimulus</a:t>
            </a:r>
            <a:endParaRPr b="1" dirty="0" lang="en-US" sz="235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26097" y="491613"/>
            <a:ext cx="6465903" cy="6366387"/>
          </a:xfrm>
          <a:prstGeom prst="rect">
            <a:avLst/>
          </a:prstGeom>
        </p:spPr>
        <p:txBody>
          <a:bodyPr bIns="45720" lIns="91440" numCol="1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spcBef>
                <a:spcPts val="0"/>
              </a:spcBef>
              <a:buFont charset="0" panose="020B0604020202020204" pitchFamily="34" typeface="Arial"/>
              <a:buNone/>
            </a:pPr>
            <a:r>
              <a:rPr b="1" dirty="0" lang="en-US" smtClean="0" sz="2500">
                <a:solidFill>
                  <a:srgbClr val="0070C0"/>
                </a:solidFill>
              </a:rPr>
              <a:t>(7) Trade</a:t>
            </a:r>
          </a:p>
          <a:p>
            <a:pPr indent="-457200" lvl="1" marL="914400">
              <a:spcBef>
                <a:spcPts val="0"/>
              </a:spcBef>
              <a:buFont charset="0" panose="020B0604020202020204" pitchFamily="34" typeface="Arial"/>
              <a:buAutoNum type="alphaLcParenBoth"/>
            </a:pPr>
            <a:r>
              <a:rPr b="1" dirty="0" lang="en-US" smtClean="0" sz="2500">
                <a:solidFill>
                  <a:srgbClr val="0070C0"/>
                </a:solidFill>
              </a:rPr>
              <a:t>Positive / Favorable (trade surplus)</a:t>
            </a:r>
          </a:p>
          <a:p>
            <a:pPr indent="-457200" lvl="1" marL="914400">
              <a:spcBef>
                <a:spcPts val="0"/>
              </a:spcBef>
              <a:buFont charset="0" panose="020B0604020202020204" pitchFamily="34" typeface="Arial"/>
              <a:buAutoNum type="alphaLcParenBoth"/>
            </a:pPr>
            <a:r>
              <a:rPr b="1" dirty="0" lang="en-US" smtClean="0" sz="2500">
                <a:solidFill>
                  <a:srgbClr val="0070C0"/>
                </a:solidFill>
              </a:rPr>
              <a:t>Negative / Unfavorable (trade deficit)</a:t>
            </a:r>
          </a:p>
          <a:p>
            <a:pPr indent="-457200" lvl="1" marL="914400">
              <a:spcBef>
                <a:spcPts val="0"/>
              </a:spcBef>
              <a:buFont charset="0" panose="020B0604020202020204" pitchFamily="34" typeface="Arial"/>
              <a:buAutoNum type="alphaLcParenBoth"/>
            </a:pPr>
            <a:r>
              <a:rPr b="1" dirty="0" lang="en-US" smtClean="0" sz="2500">
                <a:solidFill>
                  <a:srgbClr val="0070C0"/>
                </a:solidFill>
              </a:rPr>
              <a:t>Tariffs</a:t>
            </a:r>
          </a:p>
          <a:p>
            <a:pPr indent="-457200" lvl="1" marL="914400">
              <a:spcBef>
                <a:spcPts val="0"/>
              </a:spcBef>
              <a:buFont charset="0" panose="020B0604020202020204" pitchFamily="34" typeface="Arial"/>
              <a:buAutoNum type="alphaLcParenBoth"/>
            </a:pPr>
            <a:r>
              <a:rPr b="1" dirty="0" lang="en-US" smtClean="0" sz="2500">
                <a:solidFill>
                  <a:srgbClr val="0070C0"/>
                </a:solidFill>
              </a:rPr>
              <a:t>Quotas</a:t>
            </a:r>
          </a:p>
          <a:p>
            <a:pPr indent="-457200" lvl="1" marL="914400">
              <a:spcBef>
                <a:spcPts val="0"/>
              </a:spcBef>
              <a:buFont charset="0" panose="020B0604020202020204" pitchFamily="34" typeface="Arial"/>
              <a:buAutoNum type="alphaLcParenBoth"/>
            </a:pPr>
            <a:r>
              <a:rPr b="1" dirty="0" lang="en-US" smtClean="0" sz="2500">
                <a:solidFill>
                  <a:srgbClr val="0070C0"/>
                </a:solidFill>
              </a:rPr>
              <a:t>Protectionism</a:t>
            </a:r>
          </a:p>
          <a:p>
            <a:pPr indent="-457200" lvl="1" marL="914400">
              <a:spcBef>
                <a:spcPts val="0"/>
              </a:spcBef>
              <a:buFont charset="0" panose="020B0604020202020204" pitchFamily="34" typeface="Arial"/>
              <a:buAutoNum type="alphaLcParenBoth"/>
            </a:pPr>
            <a:r>
              <a:rPr b="1" dirty="0" lang="en-US" smtClean="0" sz="2500">
                <a:solidFill>
                  <a:srgbClr val="0070C0"/>
                </a:solidFill>
              </a:rPr>
              <a:t>Free trade</a:t>
            </a:r>
          </a:p>
          <a:p>
            <a:pPr indent="-230188" marL="230188">
              <a:spcBef>
                <a:spcPts val="0"/>
              </a:spcBef>
              <a:buFont charset="0" panose="020B0604020202020204" pitchFamily="34" typeface="Arial"/>
              <a:buNone/>
            </a:pPr>
            <a:r>
              <a:rPr b="1" dirty="0" lang="en-US" smtClean="0" sz="2500">
                <a:solidFill>
                  <a:srgbClr val="0070C0"/>
                </a:solidFill>
              </a:rPr>
              <a:t>(8) To make price of domestic goods competitive with foreign imports, so that consumers buy more domestic goods.</a:t>
            </a:r>
          </a:p>
          <a:p>
            <a:pPr indent="0" marL="0">
              <a:spcBef>
                <a:spcPts val="0"/>
              </a:spcBef>
              <a:buFont charset="0" panose="020B0604020202020204" pitchFamily="34" typeface="Arial"/>
              <a:buNone/>
            </a:pPr>
            <a:r>
              <a:rPr b="1" dirty="0" lang="en-US" smtClean="0" sz="2500">
                <a:solidFill>
                  <a:srgbClr val="0070C0"/>
                </a:solidFill>
              </a:rPr>
              <a:t>(9) Increase; shortage</a:t>
            </a:r>
          </a:p>
          <a:p>
            <a:pPr indent="0" marL="0">
              <a:spcBef>
                <a:spcPts val="0"/>
              </a:spcBef>
              <a:buFont charset="0" panose="020B0604020202020204" pitchFamily="34" typeface="Arial"/>
              <a:buNone/>
            </a:pPr>
            <a:r>
              <a:rPr b="1" dirty="0" lang="en-US" smtClean="0" sz="2500">
                <a:solidFill>
                  <a:srgbClr val="0070C0"/>
                </a:solidFill>
              </a:rPr>
              <a:t>(10) Economic indicators &amp; the business cycle</a:t>
            </a:r>
          </a:p>
          <a:p>
            <a:pPr indent="-457200" lvl="1" marL="914400">
              <a:spcBef>
                <a:spcPts val="0"/>
              </a:spcBef>
              <a:buFont charset="0" panose="020B0604020202020204" pitchFamily="34" typeface="Arial"/>
              <a:buAutoNum type="alphaLcParenBoth"/>
            </a:pPr>
            <a:r>
              <a:rPr b="1" dirty="0" lang="en-US" smtClean="0" sz="2500">
                <a:solidFill>
                  <a:srgbClr val="0070C0"/>
                </a:solidFill>
              </a:rPr>
              <a:t>Gross domestic product</a:t>
            </a:r>
          </a:p>
          <a:p>
            <a:pPr indent="-457200" lvl="1" marL="914400">
              <a:spcBef>
                <a:spcPts val="0"/>
              </a:spcBef>
              <a:buFont charset="0" panose="020B0604020202020204" pitchFamily="34" typeface="Arial"/>
              <a:buAutoNum type="alphaLcParenBoth"/>
            </a:pPr>
            <a:r>
              <a:rPr b="1" dirty="0" lang="en-US" smtClean="0" sz="2500">
                <a:solidFill>
                  <a:srgbClr val="0070C0"/>
                </a:solidFill>
              </a:rPr>
              <a:t>Unemployment</a:t>
            </a:r>
          </a:p>
          <a:p>
            <a:pPr indent="-457200" lvl="1" marL="914400">
              <a:spcBef>
                <a:spcPts val="0"/>
              </a:spcBef>
              <a:buFont charset="0" panose="020B0604020202020204" pitchFamily="34" typeface="Arial"/>
              <a:buAutoNum type="alphaLcParenBoth"/>
            </a:pPr>
            <a:r>
              <a:rPr b="1" dirty="0" lang="en-US" smtClean="0" sz="2500">
                <a:solidFill>
                  <a:srgbClr val="0070C0"/>
                </a:solidFill>
              </a:rPr>
              <a:t>Recession</a:t>
            </a:r>
          </a:p>
          <a:p>
            <a:pPr indent="-457200" lvl="1" marL="914400">
              <a:spcBef>
                <a:spcPts val="0"/>
              </a:spcBef>
              <a:buFont charset="0" panose="020B0604020202020204" pitchFamily="34" typeface="Arial"/>
              <a:buAutoNum type="alphaLcParenBoth"/>
            </a:pPr>
            <a:r>
              <a:rPr b="1" dirty="0" lang="en-US" smtClean="0" sz="2500">
                <a:solidFill>
                  <a:srgbClr val="0070C0"/>
                </a:solidFill>
              </a:rPr>
              <a:t>Peak</a:t>
            </a:r>
          </a:p>
          <a:p>
            <a:pPr indent="-457200" lvl="1" marL="914400">
              <a:spcBef>
                <a:spcPts val="0"/>
              </a:spcBef>
              <a:buFont charset="0" panose="020B0604020202020204" pitchFamily="34" typeface="Arial"/>
              <a:buAutoNum type="alphaLcParenBoth"/>
            </a:pPr>
            <a:r>
              <a:rPr b="1" dirty="0" lang="en-US" smtClean="0" sz="2500">
                <a:solidFill>
                  <a:srgbClr val="0070C0"/>
                </a:solidFill>
              </a:rPr>
              <a:t>Trough</a:t>
            </a:r>
            <a:endParaRPr b="1" dirty="0" lang="en-US" sz="25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09293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0" st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id="5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id="6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>
                      <p:stCondLst>
                        <p:cond delay="indefinite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hold" id="6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id="7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id="7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id="8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5">
                      <p:stCondLst>
                        <p:cond delay="indefinite"/>
                      </p:stCondLst>
                      <p:childTnLst>
                        <p:par>
                          <p:cTn fill="hold" id="86">
                            <p:stCondLst>
                              <p:cond delay="0"/>
                            </p:stCondLst>
                            <p:childTnLst>
                              <p:par>
                                <p:cTn fill="hold" id="8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9">
                      <p:stCondLst>
                        <p:cond delay="indefinite"/>
                      </p:stCondLst>
                      <p:childTnLst>
                        <p:par>
                          <p:cTn fill="hold" id="90">
                            <p:stCondLst>
                              <p:cond delay="0"/>
                            </p:stCondLst>
                            <p:childTnLst>
                              <p:par>
                                <p:cTn fill="hold" id="9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id="9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7">
                      <p:stCondLst>
                        <p:cond delay="indefinite"/>
                      </p:stCondLst>
                      <p:childTnLst>
                        <p:par>
                          <p:cTn fill="hold" id="98">
                            <p:stCondLst>
                              <p:cond delay="0"/>
                            </p:stCondLst>
                            <p:childTnLst>
                              <p:par>
                                <p:cTn fill="hold" id="9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5726097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Unit #8 Study Guide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7251"/>
            <a:ext cx="5592932" cy="6440750"/>
          </a:xfrm>
        </p:spPr>
        <p:txBody>
          <a:bodyPr numCol="1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dirty="0" lang="en-US" smtClean="0" sz="2400">
                <a:solidFill>
                  <a:srgbClr val="0070C0"/>
                </a:solidFill>
              </a:rPr>
              <a:t>(11) Fiscal or Monetary Policy</a:t>
            </a:r>
          </a:p>
          <a:p>
            <a:pPr indent="-457200" lvl="1" marL="914400">
              <a:spcBef>
                <a:spcPts val="0"/>
              </a:spcBef>
              <a:buAutoNum type="alphaLcParenBoth"/>
            </a:pPr>
            <a:r>
              <a:rPr b="1" dirty="0" lang="en-US" smtClean="0">
                <a:solidFill>
                  <a:srgbClr val="0070C0"/>
                </a:solidFill>
              </a:rPr>
              <a:t>Low; increase</a:t>
            </a:r>
          </a:p>
          <a:p>
            <a:pPr indent="-457200" lvl="1" marL="914400">
              <a:spcBef>
                <a:spcPts val="0"/>
              </a:spcBef>
              <a:buAutoNum type="alphaLcParenBoth"/>
            </a:pPr>
            <a:r>
              <a:rPr b="1" dirty="0" lang="en-US" smtClean="0">
                <a:solidFill>
                  <a:srgbClr val="0070C0"/>
                </a:solidFill>
              </a:rPr>
              <a:t>High; decrease </a:t>
            </a:r>
          </a:p>
          <a:p>
            <a:pPr indent="-457200" lvl="1" marL="914400">
              <a:spcBef>
                <a:spcPts val="0"/>
              </a:spcBef>
              <a:buAutoNum type="alphaLcParenBoth"/>
            </a:pPr>
            <a:r>
              <a:rPr b="1" dirty="0" lang="en-US" smtClean="0">
                <a:solidFill>
                  <a:srgbClr val="0070C0"/>
                </a:solidFill>
              </a:rPr>
              <a:t>Above; surpluses</a:t>
            </a:r>
          </a:p>
          <a:p>
            <a:pPr indent="-457200" lvl="1" marL="914400">
              <a:spcBef>
                <a:spcPts val="0"/>
              </a:spcBef>
              <a:buAutoNum type="alphaLcParenBoth"/>
            </a:pPr>
            <a:r>
              <a:rPr b="1" dirty="0" lang="en-US" smtClean="0">
                <a:solidFill>
                  <a:srgbClr val="0070C0"/>
                </a:solidFill>
              </a:rPr>
              <a:t>Below; shortages</a:t>
            </a:r>
          </a:p>
          <a:p>
            <a:pPr indent="-457200" lvl="1" marL="914400">
              <a:spcBef>
                <a:spcPts val="0"/>
              </a:spcBef>
              <a:buAutoNum type="alphaLcParenBoth"/>
            </a:pPr>
            <a:r>
              <a:rPr b="1" dirty="0" lang="en-US" smtClean="0">
                <a:solidFill>
                  <a:srgbClr val="0070C0"/>
                </a:solidFill>
              </a:rPr>
              <a:t>Surplus</a:t>
            </a:r>
          </a:p>
          <a:p>
            <a:pPr indent="-457200" lvl="1" marL="914400">
              <a:spcBef>
                <a:spcPts val="0"/>
              </a:spcBef>
              <a:buAutoNum type="alphaLcParenBoth"/>
            </a:pPr>
            <a:r>
              <a:rPr b="1" dirty="0" lang="en-US" smtClean="0">
                <a:solidFill>
                  <a:srgbClr val="0070C0"/>
                </a:solidFill>
              </a:rPr>
              <a:t>Shortage</a:t>
            </a:r>
          </a:p>
          <a:p>
            <a:pPr indent="-230188" lvl="0" marL="230188">
              <a:spcBef>
                <a:spcPts val="0"/>
              </a:spcBef>
              <a:buNone/>
            </a:pPr>
            <a:r>
              <a:rPr b="1" dirty="0" lang="en-US" smtClean="0" sz="2400">
                <a:solidFill>
                  <a:srgbClr val="0070C0"/>
                </a:solidFill>
              </a:rPr>
              <a:t>(12) All things equal, producers are willing to supply greater quantities of a good at higher prices.</a:t>
            </a:r>
          </a:p>
          <a:p>
            <a:pPr indent="-230188" lvl="0" marL="230188">
              <a:spcBef>
                <a:spcPts val="0"/>
              </a:spcBef>
              <a:buNone/>
            </a:pPr>
            <a:r>
              <a:rPr b="1" dirty="0" lang="en-US" smtClean="0" sz="2400">
                <a:solidFill>
                  <a:srgbClr val="0070C0"/>
                </a:solidFill>
              </a:rPr>
              <a:t>(13) All things equal, consumers will demand greater quantities of a good at lower prices.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dirty="0" lang="en-US" smtClean="0" sz="2400">
                <a:solidFill>
                  <a:srgbClr val="0070C0"/>
                </a:solidFill>
              </a:rPr>
              <a:t>(14) </a:t>
            </a:r>
            <a:r>
              <a:rPr b="1" dirty="0" lang="en-US" smtClean="0" sz="2400">
                <a:solidFill>
                  <a:srgbClr val="0070C0"/>
                </a:solidFill>
              </a:rPr>
              <a:t>Shifting the demand curve</a:t>
            </a:r>
          </a:p>
          <a:p>
            <a:pPr indent="-457200" lvl="1" marL="914400">
              <a:spcBef>
                <a:spcPts val="0"/>
              </a:spcBef>
              <a:buAutoNum type="alphaLcParenBoth"/>
            </a:pPr>
            <a:r>
              <a:rPr b="1" dirty="0" lang="en-US" smtClean="0">
                <a:solidFill>
                  <a:srgbClr val="0070C0"/>
                </a:solidFill>
              </a:rPr>
              <a:t>Increase; right</a:t>
            </a:r>
          </a:p>
          <a:p>
            <a:pPr indent="-457200" lvl="1" marL="914400">
              <a:spcBef>
                <a:spcPts val="0"/>
              </a:spcBef>
              <a:buAutoNum type="alphaLcParenBoth"/>
            </a:pPr>
            <a:r>
              <a:rPr b="1" dirty="0" lang="en-US" smtClean="0">
                <a:solidFill>
                  <a:srgbClr val="0070C0"/>
                </a:solidFill>
              </a:rPr>
              <a:t>Decrease; left</a:t>
            </a:r>
          </a:p>
          <a:p>
            <a:pPr indent="-457200" lvl="1" marL="914400">
              <a:spcBef>
                <a:spcPts val="0"/>
              </a:spcBef>
              <a:buAutoNum type="alphaLcParenBoth"/>
            </a:pPr>
            <a:r>
              <a:rPr b="1" dirty="0" lang="en-US" smtClean="0">
                <a:solidFill>
                  <a:srgbClr val="0070C0"/>
                </a:solidFill>
              </a:rPr>
              <a:t>Decrease; left</a:t>
            </a:r>
          </a:p>
          <a:p>
            <a:pPr indent="-457200" lvl="1" marL="914400">
              <a:spcBef>
                <a:spcPts val="0"/>
              </a:spcBef>
              <a:buAutoNum type="alphaLcParenBoth"/>
            </a:pPr>
            <a:r>
              <a:rPr b="1" dirty="0" lang="en-US" smtClean="0">
                <a:solidFill>
                  <a:srgbClr val="0070C0"/>
                </a:solidFill>
              </a:rPr>
              <a:t>Increase; right</a:t>
            </a:r>
          </a:p>
          <a:p>
            <a:pPr indent="-457200" lvl="1" marL="914400">
              <a:spcBef>
                <a:spcPts val="0"/>
              </a:spcBef>
              <a:buAutoNum type="alphaLcParenBoth"/>
            </a:pPr>
            <a:r>
              <a:rPr b="1" dirty="0" lang="en-US" smtClean="0">
                <a:solidFill>
                  <a:srgbClr val="0070C0"/>
                </a:solidFill>
              </a:rPr>
              <a:t>Increase; right</a:t>
            </a:r>
            <a:endParaRPr b="1" dirty="0" lang="en-US" smtClean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92933" y="1"/>
            <a:ext cx="6599068" cy="6858000"/>
          </a:xfrm>
          <a:prstGeom prst="rect">
            <a:avLst/>
          </a:prstGeom>
        </p:spPr>
        <p:txBody>
          <a:bodyPr bIns="45720" lIns="91440" numCol="1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spcBef>
                <a:spcPts val="0"/>
              </a:spcBef>
              <a:buFont charset="0" panose="020B0604020202020204" pitchFamily="34" typeface="Arial"/>
              <a:buNone/>
            </a:pPr>
            <a:r>
              <a:rPr b="1" dirty="0" lang="en-US" smtClean="0" sz="2400">
                <a:solidFill>
                  <a:srgbClr val="0070C0"/>
                </a:solidFill>
              </a:rPr>
              <a:t>(15) Shifting the supply curve</a:t>
            </a:r>
          </a:p>
          <a:p>
            <a:pPr indent="-457200" lvl="1" marL="914400">
              <a:spcBef>
                <a:spcPts val="0"/>
              </a:spcBef>
              <a:buFont charset="0" panose="020B0604020202020204" pitchFamily="34" typeface="Arial"/>
              <a:buAutoNum type="alphaLcParenBoth"/>
            </a:pPr>
            <a:r>
              <a:rPr b="1" dirty="0" lang="en-US" smtClean="0">
                <a:solidFill>
                  <a:srgbClr val="0070C0"/>
                </a:solidFill>
              </a:rPr>
              <a:t>decrease; left</a:t>
            </a:r>
          </a:p>
          <a:p>
            <a:pPr indent="-457200" lvl="1" marL="914400">
              <a:spcBef>
                <a:spcPts val="0"/>
              </a:spcBef>
              <a:buFont charset="0" panose="020B0604020202020204" pitchFamily="34" typeface="Arial"/>
              <a:buAutoNum type="alphaLcParenBoth"/>
            </a:pPr>
            <a:r>
              <a:rPr b="1" dirty="0" lang="en-US" smtClean="0">
                <a:solidFill>
                  <a:srgbClr val="0070C0"/>
                </a:solidFill>
              </a:rPr>
              <a:t>increase; right</a:t>
            </a:r>
          </a:p>
          <a:p>
            <a:pPr indent="-457200" lvl="1" marL="914400">
              <a:spcBef>
                <a:spcPts val="0"/>
              </a:spcBef>
              <a:buFont charset="0" panose="020B0604020202020204" pitchFamily="34" typeface="Arial"/>
              <a:buAutoNum type="alphaLcParenBoth"/>
            </a:pPr>
            <a:r>
              <a:rPr/>
              <a:t>decrease; right</a:t>
            </a:r>
          </a:p>
          <a:p>
            <a:pPr indent="-230188" marL="230188">
              <a:spcBef>
                <a:spcPts val="0"/>
              </a:spcBef>
              <a:buFont charset="0" panose="020B0604020202020204" pitchFamily="34" typeface="Arial"/>
              <a:buNone/>
            </a:pPr>
            <a:r>
              <a:rPr b="1" dirty="0" lang="en-US" smtClean="0" sz="2400">
                <a:solidFill>
                  <a:srgbClr val="0070C0"/>
                </a:solidFill>
              </a:rPr>
              <a:t>(16) Q(s), Q(d), E(p)</a:t>
            </a:r>
          </a:p>
          <a:p>
            <a:pPr indent="-457200" lvl="1" marL="914400">
              <a:spcBef>
                <a:spcPts val="0"/>
              </a:spcBef>
              <a:buFont charset="0" panose="020B0604020202020204" pitchFamily="34" typeface="Arial"/>
              <a:buAutoNum type="alphaLcParenBoth"/>
            </a:pPr>
            <a:r>
              <a:rPr b="1" dirty="0" lang="en-US" smtClean="0">
                <a:solidFill>
                  <a:srgbClr val="0070C0"/>
                </a:solidFill>
              </a:rPr>
              <a:t>Quantity demanded [Q(d)]</a:t>
            </a:r>
          </a:p>
          <a:p>
            <a:pPr indent="-457200" lvl="1" marL="914400">
              <a:spcBef>
                <a:spcPts val="0"/>
              </a:spcBef>
              <a:buFont charset="0" panose="020B0604020202020204" pitchFamily="34" typeface="Arial"/>
              <a:buAutoNum type="alphaLcParenBoth"/>
            </a:pPr>
            <a:r>
              <a:rPr b="1" dirty="0" lang="en-US" smtClean="0">
                <a:solidFill>
                  <a:srgbClr val="0070C0"/>
                </a:solidFill>
              </a:rPr>
              <a:t>Quantity supplied [Q(s)]</a:t>
            </a:r>
          </a:p>
          <a:p>
            <a:pPr indent="-457200" lvl="1" marL="914400">
              <a:spcBef>
                <a:spcPts val="0"/>
              </a:spcBef>
              <a:buFont charset="0" panose="020B0604020202020204" pitchFamily="34" typeface="Arial"/>
              <a:buAutoNum type="alphaLcParenBoth"/>
            </a:pPr>
            <a:r>
              <a:rPr b="1" dirty="0" lang="en-US" smtClean="0">
                <a:solidFill>
                  <a:srgbClr val="0070C0"/>
                </a:solidFill>
              </a:rPr>
              <a:t>Equilibrium price</a:t>
            </a:r>
          </a:p>
          <a:p>
            <a:pPr indent="0" marL="0">
              <a:spcBef>
                <a:spcPts val="0"/>
              </a:spcBef>
              <a:buFont charset="0" panose="020B0604020202020204" pitchFamily="34" typeface="Arial"/>
              <a:buNone/>
            </a:pPr>
            <a:r>
              <a:rPr b="1" dirty="0" lang="en-US" smtClean="0" sz="2400">
                <a:solidFill>
                  <a:srgbClr val="0070C0"/>
                </a:solidFill>
              </a:rPr>
              <a:t>(17) Surplus</a:t>
            </a:r>
          </a:p>
          <a:p>
            <a:pPr indent="0" marL="0">
              <a:spcBef>
                <a:spcPts val="0"/>
              </a:spcBef>
              <a:buFont charset="0" panose="020B0604020202020204" pitchFamily="34" typeface="Arial"/>
              <a:buNone/>
            </a:pPr>
            <a:r>
              <a:rPr b="1" dirty="0" lang="en-US" smtClean="0" sz="2400">
                <a:solidFill>
                  <a:srgbClr val="0070C0"/>
                </a:solidFill>
              </a:rPr>
              <a:t>(18) Shortage</a:t>
            </a:r>
          </a:p>
          <a:p>
            <a:pPr indent="0" marL="0">
              <a:spcBef>
                <a:spcPts val="0"/>
              </a:spcBef>
              <a:buFont charset="0" panose="020B0604020202020204" pitchFamily="34" typeface="Arial"/>
              <a:buNone/>
            </a:pPr>
            <a:r>
              <a:rPr b="1" dirty="0" lang="en-US" smtClean="0" sz="2400">
                <a:solidFill>
                  <a:srgbClr val="0070C0"/>
                </a:solidFill>
              </a:rPr>
              <a:t>(19) price; demand; downward</a:t>
            </a:r>
          </a:p>
          <a:p>
            <a:pPr indent="0" marL="0">
              <a:spcBef>
                <a:spcPts val="0"/>
              </a:spcBef>
              <a:buFont charset="0" panose="020B0604020202020204" pitchFamily="34" typeface="Arial"/>
              <a:buNone/>
            </a:pPr>
            <a:r>
              <a:rPr b="1" dirty="0" lang="en-US" smtClean="0" sz="2400">
                <a:solidFill>
                  <a:srgbClr val="0070C0"/>
                </a:solidFill>
              </a:rPr>
              <a:t>(20) profit; supply; upward</a:t>
            </a:r>
          </a:p>
          <a:p>
            <a:pPr indent="0" marL="0">
              <a:spcBef>
                <a:spcPts val="0"/>
              </a:spcBef>
              <a:buFont charset="0" panose="020B0604020202020204" pitchFamily="34" typeface="Arial"/>
              <a:buNone/>
            </a:pPr>
            <a:r>
              <a:rPr b="1" dirty="0" lang="en-US" smtClean="0" sz="2400">
                <a:solidFill>
                  <a:srgbClr val="0070C0"/>
                </a:solidFill>
              </a:rPr>
              <a:t>(21) Elastic</a:t>
            </a:r>
          </a:p>
          <a:p>
            <a:pPr indent="0" marL="0">
              <a:spcBef>
                <a:spcPts val="0"/>
              </a:spcBef>
              <a:buFont charset="0" panose="020B0604020202020204" pitchFamily="34" typeface="Arial"/>
              <a:buNone/>
            </a:pPr>
            <a:r>
              <a:rPr b="1" dirty="0" lang="en-US" smtClean="0" sz="2400">
                <a:solidFill>
                  <a:srgbClr val="0070C0"/>
                </a:solidFill>
              </a:rPr>
              <a:t>(22) Inelastic</a:t>
            </a:r>
          </a:p>
          <a:p>
            <a:pPr indent="0" marL="0">
              <a:spcBef>
                <a:spcPts val="0"/>
              </a:spcBef>
              <a:buFont charset="0" panose="020B0604020202020204" pitchFamily="34" typeface="Arial"/>
              <a:buNone/>
            </a:pPr>
            <a:r>
              <a:rPr b="1" dirty="0" lang="en-US" smtClean="0" sz="2400">
                <a:solidFill>
                  <a:srgbClr val="0070C0"/>
                </a:solidFill>
              </a:rPr>
              <a:t>(23) Inelastic</a:t>
            </a:r>
          </a:p>
          <a:p>
            <a:pPr indent="0" marL="0">
              <a:spcBef>
                <a:spcPts val="0"/>
              </a:spcBef>
              <a:buFont charset="0" panose="020B0604020202020204" pitchFamily="34" typeface="Arial"/>
              <a:buNone/>
            </a:pPr>
            <a:r>
              <a:rPr b="1" dirty="0" lang="en-US" smtClean="0" sz="2400">
                <a:solidFill>
                  <a:srgbClr val="0070C0"/>
                </a:solidFill>
              </a:rPr>
              <a:t>(24) Elastic</a:t>
            </a:r>
          </a:p>
        </p:txBody>
      </p:sp>
    </p:spTree>
    <p:extLst>
      <p:ext uri="{BB962C8B-B14F-4D97-AF65-F5344CB8AC3E}">
        <p14:creationId xmlns:p14="http://schemas.microsoft.com/office/powerpoint/2010/main" val="4283116460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id="5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>
                      <p:stCondLst>
                        <p:cond delay="indefinite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hold" id="6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id="7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id="7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id="8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id="9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Unit #8 Study Guide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dirty="0" lang="en-US" sz="2700">
                <a:solidFill>
                  <a:srgbClr val="0070C0"/>
                </a:solidFill>
              </a:rPr>
              <a:t>(25) Draw a graph and label: (8.5)</a:t>
            </a:r>
          </a:p>
          <a:p>
            <a:pPr indent="0" lvl="1" marL="457200">
              <a:spcBef>
                <a:spcPts val="0"/>
              </a:spcBef>
              <a:buNone/>
            </a:pPr>
            <a:r>
              <a:rPr b="1" dirty="0" lang="en-US" smtClean="0" sz="2300">
                <a:solidFill>
                  <a:srgbClr val="0070C0"/>
                </a:solidFill>
              </a:rPr>
              <a:t>S </a:t>
            </a:r>
            <a:r>
              <a:rPr b="1" dirty="0" lang="en-US" sz="2300">
                <a:solidFill>
                  <a:srgbClr val="0070C0"/>
                </a:solidFill>
              </a:rPr>
              <a:t>= Supply curve 			</a:t>
            </a:r>
          </a:p>
          <a:p>
            <a:pPr indent="0" lvl="1" marL="457200">
              <a:spcBef>
                <a:spcPts val="0"/>
              </a:spcBef>
              <a:buNone/>
            </a:pPr>
            <a:r>
              <a:rPr b="1" dirty="0" lang="en-US" smtClean="0" sz="2300">
                <a:solidFill>
                  <a:srgbClr val="0070C0"/>
                </a:solidFill>
              </a:rPr>
              <a:t>D </a:t>
            </a:r>
            <a:r>
              <a:rPr b="1" dirty="0" lang="en-US" sz="2300">
                <a:solidFill>
                  <a:srgbClr val="0070C0"/>
                </a:solidFill>
              </a:rPr>
              <a:t>= Demand curve	</a:t>
            </a:r>
          </a:p>
          <a:p>
            <a:pPr indent="0" lvl="1" marL="457200">
              <a:spcBef>
                <a:spcPts val="0"/>
              </a:spcBef>
              <a:buNone/>
            </a:pPr>
            <a:r>
              <a:rPr b="1" dirty="0" lang="en-US" smtClean="0" sz="2300">
                <a:solidFill>
                  <a:srgbClr val="0070C0"/>
                </a:solidFill>
              </a:rPr>
              <a:t>E </a:t>
            </a:r>
            <a:r>
              <a:rPr b="1" dirty="0" lang="en-US" sz="2300">
                <a:solidFill>
                  <a:srgbClr val="0070C0"/>
                </a:solidFill>
              </a:rPr>
              <a:t>= Equilibrium Price	</a:t>
            </a:r>
          </a:p>
          <a:p>
            <a:pPr indent="0" lvl="1" marL="457200">
              <a:spcBef>
                <a:spcPts val="0"/>
              </a:spcBef>
              <a:buNone/>
            </a:pPr>
            <a:r>
              <a:rPr b="1" dirty="0" lang="en-US" smtClean="0" sz="2300">
                <a:solidFill>
                  <a:srgbClr val="0070C0"/>
                </a:solidFill>
              </a:rPr>
              <a:t>+ </a:t>
            </a:r>
            <a:r>
              <a:rPr b="1" dirty="0" lang="en-US" sz="2300">
                <a:solidFill>
                  <a:srgbClr val="0070C0"/>
                </a:solidFill>
              </a:rPr>
              <a:t>= Region where surpluses </a:t>
            </a:r>
            <a:r>
              <a:rPr b="1" dirty="0" lang="en-US" smtClean="0" sz="2300">
                <a:solidFill>
                  <a:srgbClr val="0070C0"/>
                </a:solidFill>
              </a:rPr>
              <a:t>occur</a:t>
            </a:r>
          </a:p>
          <a:p>
            <a:pPr indent="0" lvl="1" marL="457200">
              <a:spcBef>
                <a:spcPts val="0"/>
              </a:spcBef>
              <a:buNone/>
            </a:pPr>
            <a:r>
              <a:rPr b="1" dirty="0" lang="en-US" smtClean="0" sz="2300">
                <a:solidFill>
                  <a:srgbClr val="0070C0"/>
                </a:solidFill>
              </a:rPr>
              <a:t>- </a:t>
            </a:r>
            <a:r>
              <a:rPr b="1" dirty="0" lang="en-US" sz="2300">
                <a:solidFill>
                  <a:srgbClr val="0070C0"/>
                </a:solidFill>
              </a:rPr>
              <a:t>= Region where shortages occur</a:t>
            </a:r>
          </a:p>
          <a:p>
            <a:pPr indent="0" lvl="1" marL="457200">
              <a:spcBef>
                <a:spcPts val="0"/>
              </a:spcBef>
              <a:buNone/>
            </a:pPr>
            <a:r>
              <a:rPr b="1" dirty="0" lang="en-US" sz="2300">
                <a:solidFill>
                  <a:srgbClr val="0070C0"/>
                </a:solidFill>
              </a:rPr>
              <a:t>LABEL YOUR AXES!!!</a:t>
            </a:r>
            <a:endParaRPr b="1" dirty="0" lang="en-US" sz="23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0859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Unit #8 Study Guide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dirty="0" lang="en-US" smtClean="0" sz="2700">
                <a:solidFill>
                  <a:srgbClr val="0070C0"/>
                </a:solidFill>
              </a:rPr>
              <a:t>(26) Shifting the supply &amp; demand curves simultaneously:</a:t>
            </a:r>
          </a:p>
          <a:p>
            <a:pPr indent="0" lvl="0" marL="0">
              <a:spcBef>
                <a:spcPts val="0"/>
              </a:spcBef>
              <a:buNone/>
            </a:pPr>
            <a:endParaRPr b="1" dirty="0" lang="en-US" sz="2700">
              <a:solidFill>
                <a:srgbClr val="0070C0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endParaRPr b="1" dirty="0" lang="en-US" smtClean="0" sz="2700">
              <a:solidFill>
                <a:srgbClr val="0070C0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endParaRPr b="1" dirty="0" lang="en-US" sz="2700">
              <a:solidFill>
                <a:srgbClr val="0070C0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endParaRPr b="1" dirty="0" lang="en-US" smtClean="0" sz="2700">
              <a:solidFill>
                <a:srgbClr val="0070C0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endParaRPr b="1" dirty="0" lang="en-US" sz="2700">
              <a:solidFill>
                <a:srgbClr val="0070C0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endParaRPr b="1" dirty="0" lang="en-US" smtClean="0" sz="2700">
              <a:solidFill>
                <a:srgbClr val="0070C0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endParaRPr b="1" dirty="0" lang="en-US" sz="2700">
              <a:solidFill>
                <a:srgbClr val="0070C0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b="1" dirty="0" lang="en-US" smtClean="0" sz="2700">
                <a:solidFill>
                  <a:srgbClr val="0070C0"/>
                </a:solidFill>
              </a:rPr>
              <a:t>(27) (a) increase; (b) decrease; (c) decrease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dirty="0" lang="en-US" smtClean="0" sz="2700">
                <a:solidFill>
                  <a:srgbClr val="0070C0"/>
                </a:solidFill>
              </a:rPr>
              <a:t>(28) (a) increase; (b) increase; (c) indeterminable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dirty="0" lang="en-US" smtClean="0" sz="2700">
                <a:solidFill>
                  <a:srgbClr val="0070C0"/>
                </a:solidFill>
              </a:rPr>
              <a:t>(29) (a) </a:t>
            </a:r>
            <a:r>
              <a:rPr b="1" dirty="0" lang="en-US" smtClean="0" sz="2700">
                <a:solidFill>
                  <a:srgbClr val="0070C0"/>
                </a:solidFill>
              </a:rPr>
              <a:t>increase; (b) decrease; (c) indeterminable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dirty="0" lang="en-US" smtClean="0" sz="2700">
                <a:solidFill>
                  <a:srgbClr val="0070C0"/>
                </a:solidFill>
              </a:rPr>
              <a:t>(30) (a) decrease; (b) increase; (c) increase</a:t>
            </a:r>
          </a:p>
          <a:p>
            <a:pPr indent="0" lvl="0" marL="0">
              <a:spcBef>
                <a:spcPts val="0"/>
              </a:spcBef>
              <a:buNone/>
            </a:pPr>
            <a:endParaRPr b="1" dirty="0" lang="en-US" sz="270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54128"/>
              </p:ext>
            </p:extLst>
          </p:nvPr>
        </p:nvGraphicFramePr>
        <p:xfrm>
          <a:off x="0" y="904570"/>
          <a:ext cx="12192000" cy="2300270"/>
        </p:xfrm>
        <a:graphic>
          <a:graphicData uri="http://schemas.openxmlformats.org/drawingml/2006/table">
            <a:tbl>
              <a:tblPr bandRow="1" firstCol="1" firstRow="1">
                <a:tableStyleId>{5940675A-B579-460E-94D1-54222C63F5DA}</a:tableStyleId>
              </a:tblPr>
              <a:tblGrid>
                <a:gridCol w="2536705"/>
                <a:gridCol w="2542354"/>
                <a:gridCol w="7112941"/>
              </a:tblGrid>
              <a:tr h="460054"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lang="en-US" sz="2400">
                          <a:effectLst/>
                        </a:rPr>
                        <a:t>Supply</a:t>
                      </a:r>
                      <a:endParaRPr b="1" lang="en-US" sz="24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lang="en-US" sz="2400">
                          <a:effectLst/>
                        </a:rPr>
                        <a:t>Demand</a:t>
                      </a:r>
                      <a:endParaRPr b="1" lang="en-US" sz="24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lang="en-US" sz="2400">
                          <a:effectLst/>
                        </a:rPr>
                        <a:t>Equilibrium Price</a:t>
                      </a:r>
                      <a:endParaRPr b="1" lang="en-US" sz="24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</a:tr>
              <a:tr h="460054"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lang="en-US" sz="2400">
                          <a:effectLst/>
                        </a:rPr>
                        <a:t>INCREASE</a:t>
                      </a:r>
                      <a:endParaRPr b="1" lang="en-US" sz="24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lang="en-US" sz="2400">
                          <a:effectLst/>
                        </a:rPr>
                        <a:t>INCREASE</a:t>
                      </a:r>
                      <a:endParaRPr b="1" lang="en-US" sz="24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400">
                          <a:effectLst/>
                        </a:rPr>
                        <a:t>INCREASE / DECREASE / </a:t>
                      </a:r>
                      <a:r>
                        <a:rPr b="1" dirty="0" lang="en-US" sz="2400">
                          <a:solidFill>
                            <a:srgbClr val="FF0000"/>
                          </a:solidFill>
                          <a:effectLst/>
                        </a:rPr>
                        <a:t>INDETERMINABLE</a:t>
                      </a:r>
                      <a:endParaRPr b="1" dirty="0" lang="en-US" sz="2400">
                        <a:solidFill>
                          <a:srgbClr val="FF0000"/>
                        </a:solidFill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</a:tr>
              <a:tr h="460054"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lang="en-US" sz="2400">
                          <a:effectLst/>
                        </a:rPr>
                        <a:t>INCREASE</a:t>
                      </a:r>
                      <a:endParaRPr b="1" lang="en-US" sz="24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lang="en-US" sz="2400">
                          <a:effectLst/>
                        </a:rPr>
                        <a:t>DECREASE</a:t>
                      </a:r>
                      <a:endParaRPr b="1" lang="en-US" sz="24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400">
                          <a:effectLst/>
                        </a:rPr>
                        <a:t>INCREASE / </a:t>
                      </a:r>
                      <a:r>
                        <a:rPr b="1" dirty="0" lang="en-US" sz="2400">
                          <a:solidFill>
                            <a:srgbClr val="FF0000"/>
                          </a:solidFill>
                          <a:effectLst/>
                        </a:rPr>
                        <a:t>DECREASE</a:t>
                      </a:r>
                      <a:r>
                        <a:rPr b="1" dirty="0" lang="en-US" sz="2400">
                          <a:effectLst/>
                        </a:rPr>
                        <a:t> / INDETERMINABLE</a:t>
                      </a:r>
                      <a:endParaRPr b="1" dirty="0" lang="en-US" sz="24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</a:tr>
              <a:tr h="460054"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lang="en-US" sz="2400">
                          <a:effectLst/>
                        </a:rPr>
                        <a:t>DECREASE</a:t>
                      </a:r>
                      <a:endParaRPr b="1" lang="en-US" sz="24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lang="en-US" sz="2400">
                          <a:effectLst/>
                        </a:rPr>
                        <a:t>INCREASE</a:t>
                      </a:r>
                      <a:endParaRPr b="1" lang="en-US" sz="24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400">
                          <a:solidFill>
                            <a:srgbClr val="FF0000"/>
                          </a:solidFill>
                          <a:effectLst/>
                        </a:rPr>
                        <a:t>INCREASE</a:t>
                      </a:r>
                      <a:r>
                        <a:rPr b="1" dirty="0" lang="en-US" sz="2400">
                          <a:effectLst/>
                        </a:rPr>
                        <a:t> / DECREASE / INDETERMINABLE</a:t>
                      </a:r>
                      <a:endParaRPr b="1" dirty="0" lang="en-US" sz="24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</a:tr>
              <a:tr h="460054"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lang="en-US" sz="2400">
                          <a:effectLst/>
                        </a:rPr>
                        <a:t>DECREASE</a:t>
                      </a:r>
                      <a:endParaRPr b="1" lang="en-US" sz="24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lang="en-US" sz="2400">
                          <a:effectLst/>
                        </a:rPr>
                        <a:t>DECREASE</a:t>
                      </a:r>
                      <a:endParaRPr b="1" lang="en-US" sz="2400"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algn="ctr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400">
                          <a:effectLst/>
                        </a:rPr>
                        <a:t>INCREASE / DECREASE / </a:t>
                      </a:r>
                      <a:r>
                        <a:rPr b="1" dirty="0" lang="en-US" sz="2400">
                          <a:solidFill>
                            <a:srgbClr val="FF0000"/>
                          </a:solidFill>
                          <a:effectLst/>
                        </a:rPr>
                        <a:t>INDETERMINABLE</a:t>
                      </a:r>
                      <a:endParaRPr b="1" dirty="0" lang="en-US" sz="2400">
                        <a:solidFill>
                          <a:srgbClr val="FF0000"/>
                        </a:solidFill>
                        <a:effectLst/>
                        <a:latin charset="0" panose="020F0502020204030204" pitchFamily="34" typeface="Calibri"/>
                        <a:ea charset="0" panose="020F0502020204030204" pitchFamily="34" typeface="Calibri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39814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rmAutofit fontScale="90000"/>
          </a:bodyPr>
          <a:lstStyle/>
          <a:p>
            <a:r>
              <a:rPr b="1" dirty="0" lang="en-US" smtClean="0">
                <a:solidFill>
                  <a:srgbClr val="00B050"/>
                </a:solidFill>
                <a:latin typeface="+mn-lt"/>
              </a:rPr>
              <a:t>8.1 – RESTRICTIONS &amp; INTEGRATION (p. 708)</a:t>
            </a:r>
            <a:endParaRPr b="1" dirty="0"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12192000" cy="6445045"/>
          </a:xfrm>
        </p:spPr>
        <p:txBody>
          <a:bodyPr numCol="1">
            <a:noAutofit/>
          </a:bodyPr>
          <a:lstStyle/>
          <a:p>
            <a:pPr lvl="0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mtClean="0" sz="2450"/>
              <a:t>Countries </a:t>
            </a:r>
            <a:r>
              <a:rPr b="1" dirty="0" lang="en-US" sz="2450"/>
              <a:t>sometimes try to </a:t>
            </a:r>
            <a:r>
              <a:rPr b="1" dirty="0" lang="en-US" smtClean="0" sz="2450"/>
              <a:t>PROTECT their ECONOMIES by </a:t>
            </a:r>
            <a:r>
              <a:rPr b="1" dirty="0" lang="en-US" sz="2450"/>
              <a:t>setting up </a:t>
            </a:r>
            <a:r>
              <a:rPr b="1" dirty="0" lang="en-US" smtClean="0" sz="2450"/>
              <a:t>TRADE BARRIERS</a:t>
            </a:r>
            <a:endParaRPr b="1" dirty="0" lang="en-US" sz="2450"/>
          </a:p>
          <a:p>
            <a:pPr lvl="1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450"/>
              <a:t>Many </a:t>
            </a:r>
            <a:r>
              <a:rPr b="1" dirty="0" lang="en-US" smtClean="0" sz="2450"/>
              <a:t>CONSUMERS like </a:t>
            </a:r>
            <a:r>
              <a:rPr b="1" dirty="0" lang="en-US" sz="2450"/>
              <a:t>to buy </a:t>
            </a:r>
            <a:r>
              <a:rPr b="1" dirty="0" lang="en-US" smtClean="0" sz="2450"/>
              <a:t>FOREIGN-MADE, </a:t>
            </a:r>
            <a:r>
              <a:rPr b="1" dirty="0" lang="en-US" sz="2450"/>
              <a:t>or </a:t>
            </a:r>
            <a:r>
              <a:rPr b="1" dirty="0" lang="en-US" smtClean="0" sz="2450"/>
              <a:t>IMPORTED, GOODS </a:t>
            </a:r>
            <a:r>
              <a:rPr b="1" dirty="0" lang="en-US" sz="2450"/>
              <a:t>because they are </a:t>
            </a:r>
            <a:r>
              <a:rPr b="1" dirty="0" lang="en-US" smtClean="0" sz="2450"/>
              <a:t>CHEAPER than </a:t>
            </a:r>
            <a:r>
              <a:rPr b="1" dirty="0" lang="en-US" sz="2450"/>
              <a:t>goods made in their own countries</a:t>
            </a:r>
          </a:p>
          <a:p>
            <a:pPr lvl="1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450"/>
              <a:t>When this happens, companies in the </a:t>
            </a:r>
            <a:r>
              <a:rPr b="1" dirty="0" lang="en-US" smtClean="0" sz="2450"/>
              <a:t>CONSUMER’S own </a:t>
            </a:r>
            <a:r>
              <a:rPr b="1" dirty="0" lang="en-US" sz="2450"/>
              <a:t>country </a:t>
            </a:r>
            <a:r>
              <a:rPr b="1" dirty="0" lang="en-US" smtClean="0" sz="2450"/>
              <a:t>LOSE SALES, </a:t>
            </a:r>
            <a:r>
              <a:rPr b="1" dirty="0" lang="en-US" sz="2450"/>
              <a:t>leading to </a:t>
            </a:r>
            <a:r>
              <a:rPr b="1" dirty="0" lang="en-US" smtClean="0" sz="2450"/>
              <a:t>LOWER PRODUCTION </a:t>
            </a:r>
            <a:r>
              <a:rPr b="1" dirty="0" lang="en-US" sz="2450"/>
              <a:t>&amp; </a:t>
            </a:r>
            <a:r>
              <a:rPr b="1" dirty="0" lang="en-US" smtClean="0" sz="2450"/>
              <a:t>LAY-OFFS </a:t>
            </a:r>
            <a:r>
              <a:rPr b="1" dirty="0" lang="en-US" sz="2450"/>
              <a:t>of </a:t>
            </a:r>
            <a:r>
              <a:rPr b="1" dirty="0" lang="en-US" smtClean="0" sz="2450"/>
              <a:t>WORKERS</a:t>
            </a:r>
            <a:endParaRPr b="1" dirty="0" lang="en-US" sz="2450"/>
          </a:p>
          <a:p>
            <a:pPr lvl="1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450"/>
              <a:t>When this happens, affected workers &amp; industries often </a:t>
            </a:r>
            <a:r>
              <a:rPr b="1" dirty="0" lang="en-US" smtClean="0" sz="2450"/>
              <a:t>DEMAND that GOVERNMENT step </a:t>
            </a:r>
            <a:r>
              <a:rPr b="1" dirty="0" lang="en-US" sz="2450"/>
              <a:t>in &amp; </a:t>
            </a:r>
            <a:r>
              <a:rPr b="1" dirty="0" lang="en-US" smtClean="0" sz="2450"/>
              <a:t>PROTECT </a:t>
            </a:r>
            <a:r>
              <a:rPr b="1" dirty="0" lang="en-US" sz="2450"/>
              <a:t>their </a:t>
            </a:r>
            <a:r>
              <a:rPr b="1" dirty="0" lang="en-US" smtClean="0" sz="2450"/>
              <a:t>INDUSTRIES</a:t>
            </a:r>
            <a:endParaRPr b="1" dirty="0" lang="en-US" sz="2450"/>
          </a:p>
          <a:p>
            <a:pPr lvl="0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450"/>
              <a:t>Two ways that </a:t>
            </a:r>
            <a:r>
              <a:rPr b="1" dirty="0" err="1" lang="en-US" smtClean="0" sz="2450"/>
              <a:t>govts</a:t>
            </a:r>
            <a:r>
              <a:rPr b="1" dirty="0" lang="en-US" smtClean="0" sz="2450"/>
              <a:t> </a:t>
            </a:r>
            <a:r>
              <a:rPr b="1" dirty="0" lang="en-US" sz="2450"/>
              <a:t>set up barriers to international trade are </a:t>
            </a:r>
            <a:r>
              <a:rPr b="1" dirty="0" lang="en-US" smtClean="0" sz="2450"/>
              <a:t>TARIFFS &amp; QUOTAS</a:t>
            </a:r>
            <a:endParaRPr b="1" dirty="0" lang="en-US" sz="2450"/>
          </a:p>
          <a:p>
            <a:pPr lvl="1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mtClean="0" sz="2450"/>
              <a:t>TARIFFS: TAXES </a:t>
            </a:r>
            <a:r>
              <a:rPr b="1" dirty="0" lang="en-US" sz="2450"/>
              <a:t>on </a:t>
            </a:r>
            <a:r>
              <a:rPr b="1" dirty="0" lang="en-US" smtClean="0" sz="2450"/>
              <a:t>IMPORTED GOODS </a:t>
            </a:r>
            <a:r>
              <a:rPr b="1" dirty="0" lang="en-US" sz="2450"/>
              <a:t>(also called </a:t>
            </a:r>
            <a:r>
              <a:rPr b="1" dirty="0" lang="en-US" smtClean="0" sz="2450"/>
              <a:t>CUSTOMS DUTIES)</a:t>
            </a:r>
            <a:endParaRPr b="1" dirty="0" lang="en-US" sz="2450"/>
          </a:p>
          <a:p>
            <a:pPr lvl="2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450"/>
              <a:t>Ex.: If he U.S. wants to protect American </a:t>
            </a:r>
            <a:r>
              <a:rPr b="1" dirty="0" lang="en-US" smtClean="0" sz="2450"/>
              <a:t>STEEL PRODUCERS, </a:t>
            </a:r>
            <a:r>
              <a:rPr b="1" dirty="0" lang="en-US" sz="2450"/>
              <a:t>it can put a </a:t>
            </a:r>
            <a:r>
              <a:rPr b="1" dirty="0" lang="en-US" smtClean="0" sz="2450"/>
              <a:t>TARIFF on </a:t>
            </a:r>
            <a:r>
              <a:rPr b="1" dirty="0" lang="en-US" sz="2450"/>
              <a:t>all important steel, thus </a:t>
            </a:r>
            <a:r>
              <a:rPr b="1" dirty="0" lang="en-US" smtClean="0" sz="2450"/>
              <a:t>ADDING </a:t>
            </a:r>
            <a:r>
              <a:rPr b="1" dirty="0" lang="en-US" sz="2450"/>
              <a:t>to its price.</a:t>
            </a:r>
          </a:p>
          <a:p>
            <a:pPr lvl="2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450"/>
              <a:t>The goal of most tariffs is to make the </a:t>
            </a:r>
            <a:r>
              <a:rPr b="1" dirty="0" lang="en-US" smtClean="0" sz="2450"/>
              <a:t>PRICE </a:t>
            </a:r>
            <a:r>
              <a:rPr b="1" dirty="0" lang="en-US" sz="2450"/>
              <a:t>of </a:t>
            </a:r>
            <a:r>
              <a:rPr b="1" dirty="0" lang="en-US" smtClean="0" sz="2450"/>
              <a:t>IMPORTED </a:t>
            </a:r>
            <a:r>
              <a:rPr b="1" dirty="0" lang="en-US" sz="2450"/>
              <a:t>goods </a:t>
            </a:r>
            <a:r>
              <a:rPr b="1" dirty="0" lang="en-US" smtClean="0" sz="2450"/>
              <a:t>HIGHER </a:t>
            </a:r>
            <a:r>
              <a:rPr b="1" dirty="0" lang="en-US" sz="2450"/>
              <a:t>than the price of the same goods produced </a:t>
            </a:r>
            <a:r>
              <a:rPr b="1" dirty="0" lang="en-US" smtClean="0" sz="2450"/>
              <a:t>DOMESTICALLY</a:t>
            </a:r>
            <a:endParaRPr b="1" dirty="0" lang="en-US" sz="2450"/>
          </a:p>
          <a:p>
            <a:pPr lvl="1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mtClean="0" sz="2450"/>
              <a:t>QUOTAS: LIMITS </a:t>
            </a:r>
            <a:r>
              <a:rPr b="1" dirty="0" lang="en-US" sz="2450"/>
              <a:t>on the </a:t>
            </a:r>
            <a:r>
              <a:rPr b="1" dirty="0" lang="en-US" smtClean="0" sz="2450"/>
              <a:t>AMOUNT </a:t>
            </a:r>
            <a:r>
              <a:rPr b="1" dirty="0" lang="en-US" sz="2450"/>
              <a:t>of </a:t>
            </a:r>
            <a:r>
              <a:rPr b="1" dirty="0" lang="en-US" smtClean="0" sz="2450"/>
              <a:t>FOREIGN GOODS </a:t>
            </a:r>
            <a:r>
              <a:rPr b="1" dirty="0" lang="en-US" sz="2450"/>
              <a:t>that are </a:t>
            </a:r>
            <a:r>
              <a:rPr b="1" dirty="0" lang="en-US" smtClean="0" sz="2450"/>
              <a:t>IMPORTED</a:t>
            </a:r>
            <a:endParaRPr b="1" dirty="0" lang="en-US" sz="2450"/>
          </a:p>
          <a:p>
            <a:pPr lvl="2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450"/>
              <a:t>Sometimes people want a foreign-made product so badly that </a:t>
            </a:r>
            <a:r>
              <a:rPr b="1" dirty="0" lang="en-US" smtClean="0" sz="2450"/>
              <a:t>HIGHER PRICES </a:t>
            </a:r>
            <a:r>
              <a:rPr b="1" dirty="0" lang="en-US" sz="2450"/>
              <a:t>have </a:t>
            </a:r>
            <a:r>
              <a:rPr b="1" dirty="0" lang="en-US" smtClean="0" sz="2450"/>
              <a:t>LITTLE EFFECT, </a:t>
            </a:r>
            <a:r>
              <a:rPr b="1" dirty="0" lang="en-US" sz="2450"/>
              <a:t>that they will </a:t>
            </a:r>
            <a:r>
              <a:rPr b="1" dirty="0" lang="en-US" smtClean="0" sz="2450"/>
              <a:t>PURCHASE </a:t>
            </a:r>
            <a:r>
              <a:rPr b="1" dirty="0" lang="en-US" sz="2450"/>
              <a:t>them anyway</a:t>
            </a:r>
          </a:p>
          <a:p>
            <a:pPr lvl="2">
              <a:spcBef>
                <a:spcPts val="0"/>
              </a:spcBef>
              <a:buFont charset="2" panose="05000000000000000000" pitchFamily="2" typeface="Wingdings"/>
              <a:buChar char="§"/>
            </a:pPr>
            <a:r>
              <a:rPr b="1" dirty="0" lang="en-US" sz="2450"/>
              <a:t>Ex.: During </a:t>
            </a:r>
            <a:r>
              <a:rPr b="1" dirty="0" lang="en-US" smtClean="0" sz="2450"/>
              <a:t>1970s</a:t>
            </a:r>
            <a:r>
              <a:rPr b="1" dirty="0" lang="en-US" sz="2450"/>
              <a:t>, </a:t>
            </a:r>
            <a:r>
              <a:rPr b="1" dirty="0" lang="en-US" smtClean="0" sz="2450"/>
              <a:t>JAPANESE-made </a:t>
            </a:r>
            <a:r>
              <a:rPr b="1" dirty="0" lang="en-US" sz="2450"/>
              <a:t>cars were so </a:t>
            </a:r>
            <a:r>
              <a:rPr b="1" dirty="0" lang="en-US" smtClean="0" sz="2450"/>
              <a:t>POPULAR </a:t>
            </a:r>
            <a:r>
              <a:rPr b="1" dirty="0" lang="en-US" sz="2450"/>
              <a:t>in the U.S</a:t>
            </a:r>
            <a:r>
              <a:rPr b="1" dirty="0" lang="en-US" smtClean="0" sz="2450"/>
              <a:t>., </a:t>
            </a:r>
            <a:r>
              <a:rPr b="1" dirty="0" lang="en-US" sz="2450"/>
              <a:t>that the </a:t>
            </a:r>
            <a:r>
              <a:rPr b="1" dirty="0" lang="en-US" smtClean="0" sz="2450"/>
              <a:t>JOBS of </a:t>
            </a:r>
            <a:r>
              <a:rPr b="1" dirty="0" lang="en-US" sz="2450"/>
              <a:t>American car manufacturers were threatened; </a:t>
            </a:r>
            <a:r>
              <a:rPr b="1" dirty="0" lang="en-US" smtClean="0" sz="2450"/>
              <a:t>Pres. </a:t>
            </a:r>
            <a:r>
              <a:rPr b="1" dirty="0" lang="en-US" sz="2450"/>
              <a:t>Reagan eventually placed a </a:t>
            </a:r>
            <a:r>
              <a:rPr b="1" dirty="0" lang="en-US" smtClean="0" sz="2450"/>
              <a:t>QUOTA on </a:t>
            </a:r>
            <a:r>
              <a:rPr b="1" dirty="0" lang="en-US" sz="2450"/>
              <a:t>Japanese-made cars to protect American car </a:t>
            </a:r>
            <a:r>
              <a:rPr b="1" dirty="0" lang="en-US" smtClean="0" sz="2450"/>
              <a:t>manufacturers</a:t>
            </a:r>
            <a:endParaRPr b="1" dirty="0" lang="en-US" sz="2450"/>
          </a:p>
        </p:txBody>
      </p:sp>
    </p:spTree>
    <p:extLst>
      <p:ext uri="{BB962C8B-B14F-4D97-AF65-F5344CB8AC3E}">
        <p14:creationId xmlns:p14="http://schemas.microsoft.com/office/powerpoint/2010/main" val="335677001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F0502020204030204"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F0502020204030204"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F0502020204030204"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Company/>
  <Words>12722</Words>
  <Paragraphs>1156</Paragraphs>
  <Slides>87</Slides>
  <Notes>41</Notes>
  <TotalTime>1582</TotalTime>
  <HiddenSlides>0</HiddenSlides>
  <MMClips>0</MMClips>
  <ScaleCrop>false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baseType="lpstr" size="93">
      <vt:lpstr>Arial</vt:lpstr>
      <vt:lpstr>Calibri</vt:lpstr>
      <vt:lpstr>Calibri Light</vt:lpstr>
      <vt:lpstr>Times New Roman</vt:lpstr>
      <vt:lpstr>Wingdings</vt:lpstr>
      <vt:lpstr>Office Theme</vt:lpstr>
      <vt:lpstr>Welcome, Titans!</vt:lpstr>
      <vt:lpstr>VOCAB LOG – 8.1, 04/22</vt:lpstr>
      <vt:lpstr>VOCAB LOG – 8.1, 04/22</vt:lpstr>
      <vt:lpstr>CIVICS &amp; ECONOMICS UNIT #8: FOUNDATIONS OF ECONOMICS (PART II)</vt:lpstr>
      <vt:lpstr>DIRECTIONS:</vt:lpstr>
      <vt:lpstr>8.1 – WHY NATIONS TRADE (p. 707)</vt:lpstr>
      <vt:lpstr>8.1 – WHY NATIONS TRADE (p. 707-708)</vt:lpstr>
      <vt:lpstr>8.1 – WHY NATIONS TRADE (p. 708)</vt:lpstr>
      <vt:lpstr>8.1 – RESTRICTIONS &amp; INTEGRATION (p. 708)</vt:lpstr>
      <vt:lpstr>8.1 – RESTRICTIONS &amp; INTEGRATION (p. 710)</vt:lpstr>
      <vt:lpstr>8.1 – RESTRICTIONS &amp; INTEGRATION (p. 710)</vt:lpstr>
      <vt:lpstr>8.1 – FINANCING TRADE (p. 712)</vt:lpstr>
      <vt:lpstr>8.1 – FINANCING TRADE (p. 713)</vt:lpstr>
      <vt:lpstr>8.1 – GLOBAL INTERDEPENDENCE (p. 735)</vt:lpstr>
      <vt:lpstr>Welcome, Titans!</vt:lpstr>
      <vt:lpstr>VOCAB LOG – 8.2, 04/25</vt:lpstr>
      <vt:lpstr>CIVICS &amp; ECONOMICS UNIT #8: FOUNDATIONS OF ECONOMICS (PART II)</vt:lpstr>
      <vt:lpstr>8.2 – INTRODUCTION TO DEMAND (p. 569)</vt:lpstr>
      <vt:lpstr>8.2 – INTRODUCTION TO DEMAND (p. 569)</vt:lpstr>
      <vt:lpstr>8.2 – MARKET DEMAND (p. 570)</vt:lpstr>
      <vt:lpstr>8.2 – MARKET DEMAND (p. 572)</vt:lpstr>
      <vt:lpstr>8.2 – CHANGES IN DEMAND (p. 574)</vt:lpstr>
      <vt:lpstr>8.2 – CHANGES IN DEMAND (p. 575)</vt:lpstr>
      <vt:lpstr>8.2 – CHANGES IN DEMAND (p. 575)</vt:lpstr>
      <vt:lpstr>8.2 – CHANGES IN DEMAND (p. 575-576)</vt:lpstr>
      <vt:lpstr>8.2 – CHANGES IN DEMAND (p. 576)</vt:lpstr>
      <vt:lpstr>8.2 – ELASTICITY OF DEMAND (p. 577-578)</vt:lpstr>
      <vt:lpstr>Welcome, Titans!</vt:lpstr>
      <vt:lpstr>VOCAB LOG – 8.3, 04/26</vt:lpstr>
      <vt:lpstr>CIVICS &amp; ECONOMICS UNIT #8: FOUNDATIONS OF ECONOMICS (PART II)</vt:lpstr>
      <vt:lpstr>DIRECTIONS:</vt:lpstr>
      <vt:lpstr>8.3 – INTRODUCTION TO SUPPLY (p. 581)</vt:lpstr>
      <vt:lpstr>8.3 – GRAPHING THE SUPPLY CURVE (p. 583-584)</vt:lpstr>
      <vt:lpstr>8.3 – CHANGES IN SUPPLY (p. 584-585)</vt:lpstr>
      <vt:lpstr>8.3 – CHANGES IN SUPPLY (p. 585)</vt:lpstr>
      <vt:lpstr>8.3 – CHANGES IN SUPPLY (p. 585)</vt:lpstr>
      <vt:lpstr>8.3 – ELASTICITY OF SUPPLY (p. 585)</vt:lpstr>
      <vt:lpstr>Welcome, Titans!</vt:lpstr>
      <vt:lpstr>VOCAB LOG – 8.4, 04/27</vt:lpstr>
      <vt:lpstr>CIVICS &amp; ECONOMICS UNIT #8: FOUNDATIONS OF ECONOMICS (PART II)</vt:lpstr>
      <vt:lpstr>DIRECTIONS:</vt:lpstr>
      <vt:lpstr>8.4 – MARKETS &amp; PRICES (p. 588-589)</vt:lpstr>
      <vt:lpstr>8.4 – MARKETS &amp; PRICES (p. 589)</vt:lpstr>
      <vt:lpstr>8.4 – MARKETS &amp; PRICES (p. 589)</vt:lpstr>
      <vt:lpstr>8.4 – PRICES AS SIGNALS (p. 590-591)</vt:lpstr>
      <vt:lpstr>8.4 – PRICES AS SIGNALS (p. 591)</vt:lpstr>
      <vt:lpstr>8.4 – PRICES AS SIGNALS (p. 592)</vt:lpstr>
      <vt:lpstr>Welcome, Titans!</vt:lpstr>
      <vt:lpstr>VOCAB LOG – 8.5, 04/28</vt:lpstr>
      <vt:lpstr>CIVICS &amp; ECONOMICS UNIT #8: FOUNDATIONS OF ECONOMICS (PART II)</vt:lpstr>
      <vt:lpstr>DIRECTIONS:</vt:lpstr>
      <vt:lpstr>8.5 – MEASURING GROWTH (p. 638)</vt:lpstr>
      <vt:lpstr>8.5 – MEASURING GROWTH (p. 638)</vt:lpstr>
      <vt:lpstr>8.5 – BUSINESS FLUCTUATIONS (p. 639)</vt:lpstr>
      <vt:lpstr>8.5 – BUSINESS FLUCTUATIONS (p. 640)</vt:lpstr>
      <vt:lpstr>8.5 – BUSINESS FLUCTUATIONS (p. 641)</vt:lpstr>
      <vt:lpstr>8.5 – BUSINESS FLUCTUATIONS (p. 641-642)</vt:lpstr>
      <vt:lpstr>8.5 – BUSINESS FLUCTUATIONS (p. 643-644)</vt:lpstr>
      <vt:lpstr>Welcome, Titans!</vt:lpstr>
      <vt:lpstr>VOCAB LOG – 8.6, 04/29</vt:lpstr>
      <vt:lpstr>CIVICS &amp; ECONOMICS UNIT #8: FOUNDATIONS OF ECONOMICS (PART II)</vt:lpstr>
      <vt:lpstr>DIRECTIONS:</vt:lpstr>
      <vt:lpstr>8.6 – MONEY (p. 657)</vt:lpstr>
      <vt:lpstr>8.6 – MONEY (p. 657)</vt:lpstr>
      <vt:lpstr>8.6 – THE FINANCIAL SYSTEM (p. 658-659)</vt:lpstr>
      <vt:lpstr>8.6 – THE FINANCIAL SYSTEM (p. 658-659)</vt:lpstr>
      <vt:lpstr>8.6 – THE FEDERAL RESERVE SYSTEM (p. 660-661)</vt:lpstr>
      <vt:lpstr>8.6 – FUNCTIONS OF THE FEDERAL RESERVE (p. 663)</vt:lpstr>
      <vt:lpstr>8.6 – FUNCTIONS OF THE FEDERAL RESERVE (p. 664)</vt:lpstr>
      <vt:lpstr>8.6 – MONETARY POLICY (p. 664)</vt:lpstr>
      <vt:lpstr>8.6 – MONETARY POLICY (p. 665)</vt:lpstr>
      <vt:lpstr>8.6 – money &amp; monetary policy</vt:lpstr>
      <vt:lpstr>Welcome, Titans!</vt:lpstr>
      <vt:lpstr>VOCAB LOG – 8.7, 05/02</vt:lpstr>
      <vt:lpstr>CIVICS &amp; ECONOMICS UNIT #8: FOUNDATIONS OF ECONOMICS (PART II)</vt:lpstr>
      <vt:lpstr>DIRECTIONS:</vt:lpstr>
      <vt:lpstr>8.7 – FISCAL POLICY</vt:lpstr>
      <vt:lpstr>8.7 – FISCAL POLICY</vt:lpstr>
      <vt:lpstr>8.7 – FISCAL POLICY</vt:lpstr>
      <vt:lpstr>8.7 – FISCAL POLICY</vt:lpstr>
      <vt:lpstr>8.7 – FISCAL POLICY</vt:lpstr>
      <vt:lpstr>8.7 – FISCAL POLICY</vt:lpstr>
      <vt:lpstr>Unit #8 Study Guide</vt:lpstr>
      <vt:lpstr>Unit #8 Study Guide</vt:lpstr>
      <vt:lpstr>Unit #8 Study Guide</vt:lpstr>
      <vt:lpstr>Unit #8 Study Guide</vt:lpstr>
      <vt:lpstr>Unit #8 Study Guide</vt:lpstr>
    </vt:vector>
  </TitlesOfParts>
  <LinksUpToDate>false</LinksUpToDate>
  <SharedDoc>false</SharedDoc>
  <HyperlinksChanged>false</HyperlinksChanged>
  <Application>Microsoft Office PowerPoint</Application>
  <AppVersion>15.0000</AppVersion>
  <PresentationFormat>Widescreen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2016-04-22T01:59:39Z</dcterms:created>
  <dc:creator>Kakavitsas, Sam</dc:creator>
  <cp:lastModifiedBy>Kakavitsas, Sam</cp:lastModifiedBy>
  <cp:lastPrinted>2016-05-02T02:31:56Z</cp:lastPrinted>
  <dcterms:modified xsi:type="dcterms:W3CDTF">2016-05-02T05:12:47Z</dcterms:modified>
  <cp:revision>163</cp:revision>
  <dc:title>CIVICS &amp; ECONOMICS UNIT #8: FOUNDATIONS OF ECONOMICS (PART II)</dc:title>
</cp:coreProperties>
</file>