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7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3E88-CA4F-470C-ACC8-F3F562DFC01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4A798-179B-4FCB-BBC3-300276F9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DFE5-B005-4F7C-986A-FA2AA37A10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5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4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6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9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0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8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2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4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6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2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58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7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1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41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1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8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3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1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7FB6-2FB1-456C-AA34-3F4C222988CF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9EE4-650D-4CB9-B04B-A3C02C5F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723B-5366-47F4-AB87-A438B9F544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B425-925E-4AFB-9903-E044CF08A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12/5/2016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7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education &amp; earnings (p. 526)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EDUCATION &amp; INCOME are </a:t>
            </a:r>
            <a:r>
              <a:rPr lang="en-US" sz="2700" b="1" dirty="0">
                <a:solidFill>
                  <a:schemeClr val="bg1"/>
                </a:solidFill>
              </a:rPr>
              <a:t>closely </a:t>
            </a:r>
            <a:r>
              <a:rPr lang="en-US" sz="2700" b="1" dirty="0" smtClean="0">
                <a:solidFill>
                  <a:schemeClr val="bg1"/>
                </a:solidFill>
              </a:rPr>
              <a:t>RELATED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High-income workers usually have more </a:t>
            </a:r>
            <a:r>
              <a:rPr lang="en-US" sz="2700" b="1" dirty="0" smtClean="0">
                <a:solidFill>
                  <a:srgbClr val="FF0000"/>
                </a:solidFill>
              </a:rPr>
              <a:t>EDUCATION than </a:t>
            </a:r>
            <a:r>
              <a:rPr lang="en-US" sz="2700" b="1" dirty="0">
                <a:solidFill>
                  <a:srgbClr val="FF0000"/>
                </a:solidFill>
              </a:rPr>
              <a:t>low-income workers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Ex: high school </a:t>
            </a:r>
            <a:r>
              <a:rPr lang="en-US" sz="2700" b="1" dirty="0" smtClean="0">
                <a:solidFill>
                  <a:schemeClr val="bg1"/>
                </a:solidFill>
              </a:rPr>
              <a:t>DROPOUTS earn </a:t>
            </a:r>
            <a:r>
              <a:rPr lang="en-US" sz="2700" b="1" dirty="0">
                <a:solidFill>
                  <a:schemeClr val="bg1"/>
                </a:solidFill>
              </a:rPr>
              <a:t>less than high school </a:t>
            </a:r>
            <a:r>
              <a:rPr lang="en-US" sz="2700" b="1" dirty="0" smtClean="0">
                <a:solidFill>
                  <a:schemeClr val="bg1"/>
                </a:solidFill>
              </a:rPr>
              <a:t>GRADUATES, </a:t>
            </a:r>
            <a:r>
              <a:rPr lang="en-US" sz="2700" b="1" dirty="0">
                <a:solidFill>
                  <a:schemeClr val="bg1"/>
                </a:solidFill>
              </a:rPr>
              <a:t>who earn less than </a:t>
            </a:r>
            <a:r>
              <a:rPr lang="en-US" sz="2700" b="1" dirty="0" smtClean="0">
                <a:solidFill>
                  <a:schemeClr val="bg1"/>
                </a:solidFill>
              </a:rPr>
              <a:t>COLLEGE GRADUATES, </a:t>
            </a:r>
            <a:r>
              <a:rPr lang="en-US" sz="2700" b="1" dirty="0">
                <a:solidFill>
                  <a:schemeClr val="bg1"/>
                </a:solidFill>
              </a:rPr>
              <a:t>who earn less than those with </a:t>
            </a:r>
            <a:r>
              <a:rPr lang="en-US" sz="2700" b="1" dirty="0" smtClean="0">
                <a:solidFill>
                  <a:schemeClr val="bg1"/>
                </a:solidFill>
              </a:rPr>
              <a:t>ADVANCED (graduate</a:t>
            </a:r>
            <a:r>
              <a:rPr lang="en-US" sz="2700" b="1" dirty="0">
                <a:solidFill>
                  <a:schemeClr val="bg1"/>
                </a:solidFill>
              </a:rPr>
              <a:t>) degrees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 addition to higher incomes, </a:t>
            </a:r>
            <a:r>
              <a:rPr lang="en-US" sz="2700" b="1" dirty="0">
                <a:solidFill>
                  <a:srgbClr val="FF0000"/>
                </a:solidFill>
              </a:rPr>
              <a:t>those with more education tend to have lower chances of being </a:t>
            </a:r>
            <a:r>
              <a:rPr lang="en-US" sz="2700" b="1" dirty="0" smtClean="0">
                <a:solidFill>
                  <a:srgbClr val="FF0000"/>
                </a:solidFill>
              </a:rPr>
              <a:t>UNEMPLOYED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Unemployment rates for high school graduates are </a:t>
            </a:r>
            <a:r>
              <a:rPr lang="en-US" sz="2700" b="1" dirty="0" smtClean="0">
                <a:solidFill>
                  <a:schemeClr val="bg1"/>
                </a:solidFill>
              </a:rPr>
              <a:t>TWICE as </a:t>
            </a:r>
            <a:r>
              <a:rPr lang="en-US" sz="2700" b="1" dirty="0">
                <a:solidFill>
                  <a:schemeClr val="bg1"/>
                </a:solidFill>
              </a:rPr>
              <a:t>high as </a:t>
            </a:r>
            <a:r>
              <a:rPr lang="en-US" sz="2700" b="1" dirty="0" smtClean="0">
                <a:solidFill>
                  <a:schemeClr val="bg1"/>
                </a:solidFill>
              </a:rPr>
              <a:t>COLLEGE GRADUATES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education &amp; earnings (p. 526)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Use </a:t>
            </a:r>
            <a:r>
              <a:rPr lang="en-US" sz="2700" b="1" dirty="0">
                <a:solidFill>
                  <a:schemeClr val="bg1"/>
                </a:solidFill>
              </a:rPr>
              <a:t>the chart on page 526: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 2006, what were the median incomes for men &amp; women employed full time?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Female: </a:t>
            </a:r>
            <a:r>
              <a:rPr lang="en-US" sz="2700" b="1" dirty="0" smtClean="0">
                <a:solidFill>
                  <a:schemeClr val="bg1"/>
                </a:solidFill>
              </a:rPr>
              <a:t>$31,565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Male: </a:t>
            </a:r>
            <a:r>
              <a:rPr lang="en-US" sz="2700" b="1" dirty="0" smtClean="0">
                <a:solidFill>
                  <a:schemeClr val="bg1"/>
                </a:solidFill>
              </a:rPr>
              <a:t>$41, 939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b="1" dirty="0" smtClean="0">
                <a:solidFill>
                  <a:schemeClr val="bg1"/>
                </a:solidFill>
              </a:rPr>
              <a:t>What </a:t>
            </a:r>
            <a:r>
              <a:rPr lang="en-US" sz="2900" b="1" dirty="0">
                <a:solidFill>
                  <a:schemeClr val="bg1"/>
                </a:solidFill>
              </a:rPr>
              <a:t>is the difference in median income for </a:t>
            </a:r>
            <a:r>
              <a:rPr lang="en-US" sz="2900" b="1" u="sng" dirty="0">
                <a:solidFill>
                  <a:schemeClr val="bg1"/>
                </a:solidFill>
              </a:rPr>
              <a:t>females </a:t>
            </a:r>
            <a:r>
              <a:rPr lang="en-US" sz="2900" b="1" dirty="0">
                <a:solidFill>
                  <a:schemeClr val="bg1"/>
                </a:solidFill>
              </a:rPr>
              <a:t>with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High school dropouts vs. high school graduates? 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$26,074 </a:t>
            </a:r>
            <a:r>
              <a:rPr lang="en-US" sz="2700" b="1" dirty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$18,938 </a:t>
            </a:r>
            <a:r>
              <a:rPr lang="en-US" sz="2700" b="1" dirty="0">
                <a:solidFill>
                  <a:schemeClr val="bg1"/>
                </a:solidFill>
              </a:rPr>
              <a:t>= </a:t>
            </a:r>
            <a:r>
              <a:rPr lang="en-US" sz="2700" b="1" dirty="0" smtClean="0">
                <a:solidFill>
                  <a:schemeClr val="bg1"/>
                </a:solidFill>
              </a:rPr>
              <a:t>$7,136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College graduates vs. high school graduates? 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$41,327 </a:t>
            </a:r>
            <a:r>
              <a:rPr lang="en-US" sz="2700" b="1" dirty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$26,074 </a:t>
            </a:r>
            <a:r>
              <a:rPr lang="en-US" sz="2700" b="1" dirty="0">
                <a:solidFill>
                  <a:schemeClr val="bg1"/>
                </a:solidFill>
              </a:rPr>
              <a:t>= </a:t>
            </a:r>
            <a:r>
              <a:rPr lang="en-US" sz="2700" b="1" dirty="0" smtClean="0">
                <a:solidFill>
                  <a:schemeClr val="bg1"/>
                </a:solidFill>
              </a:rPr>
              <a:t>$15,253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Master’s degrees vs. college graduates? 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3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$50,163 </a:t>
            </a:r>
            <a:r>
              <a:rPr lang="en-US" sz="2700" b="1" dirty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$41,327 </a:t>
            </a:r>
            <a:r>
              <a:rPr lang="en-US" sz="2700" b="1" dirty="0">
                <a:solidFill>
                  <a:schemeClr val="bg1"/>
                </a:solidFill>
              </a:rPr>
              <a:t>= </a:t>
            </a:r>
            <a:r>
              <a:rPr lang="en-US" sz="2700" b="1" dirty="0" smtClean="0">
                <a:solidFill>
                  <a:schemeClr val="bg1"/>
                </a:solidFill>
              </a:rPr>
              <a:t>$8,836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56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8.1 – exit ticket &amp;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hw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sentences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(TURN IN ON CART)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137"/>
            <a:ext cx="12192000" cy="61661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 Exit Slip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Scan pages 539-543 of the textbook, then 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following questions on a separate sheet of paper.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What is the right to redress?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How does comparison shopping help consumers?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What two scarce resources are involved in buying decisions?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List three consumer responsibilities.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List two examples of how you educate yourself about a product before buying it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 HW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Write sentences that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words,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separate sheet of paper.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Consumer responsibilities, comparison shopping, warranty, generics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Consumer rights, right to redress, faulty product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Gross income, taxes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Disposable income, taxes, needs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Discretionary income, taxes, needs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Discretionary income, wants, savings,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FINISH BOTH </a:t>
            </a:r>
            <a:r>
              <a:rPr lang="en-US" sz="25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THESE ITEMS, SO THAT YOU STAY CAUGHT UP, </a:t>
            </a: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CATCH UP ON MISSING WORK FROM UNIT #7</a:t>
            </a:r>
            <a:endParaRPr lang="en-US" sz="255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56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8.1 – exit ticket &amp;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hw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sentences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(TURN IN ON CART)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137"/>
            <a:ext cx="12192000" cy="61661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HW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Write sentences that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words,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separate sheet of paper.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Consumer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responsibilities, comparison shopping, warranty,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generics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 include ______________ at different stores, reading the _______ on products, &amp; purchasing __________ over name-brand items.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Consumer rights, right to redress, faulty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 include the ______________, or repayment/replacement if you have purchased a ______________.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Gross income,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taxes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 is your income before any ________ or other expenses.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Disposable income, taxes,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 is your income after _________, and is first spent on your _______.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Discretionary income, taxes,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 is your income after _________ &amp; spending on your _______.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Discretionary income, wants, savings,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</a:p>
          <a:p>
            <a:pPr marL="1714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 is your income after taxes &amp; necessities, and is used for ______, ______, &amp; _________.</a:t>
            </a:r>
          </a:p>
        </p:txBody>
      </p:sp>
    </p:spTree>
    <p:extLst>
      <p:ext uri="{BB962C8B-B14F-4D97-AF65-F5344CB8AC3E}">
        <p14:creationId xmlns:p14="http://schemas.microsoft.com/office/powerpoint/2010/main" val="6729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#8 – 8.2, 11/28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Budget</a:t>
            </a:r>
            <a:r>
              <a:rPr lang="en-US" sz="2600" b="1" dirty="0" smtClean="0">
                <a:solidFill>
                  <a:srgbClr val="0070C0"/>
                </a:solidFill>
              </a:rPr>
              <a:t>: record of all income &amp; expenses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Income</a:t>
            </a:r>
            <a:r>
              <a:rPr lang="en-US" sz="2600" b="1" dirty="0" smtClean="0">
                <a:solidFill>
                  <a:srgbClr val="0070C0"/>
                </a:solidFill>
              </a:rPr>
              <a:t>: money you earn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Expenses</a:t>
            </a:r>
            <a:r>
              <a:rPr lang="en-US" sz="2600" b="1" dirty="0" smtClean="0">
                <a:solidFill>
                  <a:srgbClr val="0070C0"/>
                </a:solidFill>
              </a:rPr>
              <a:t>: money you spend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Credit</a:t>
            </a:r>
            <a:r>
              <a:rPr lang="en-US" sz="2600" b="1" dirty="0" smtClean="0">
                <a:solidFill>
                  <a:srgbClr val="0070C0"/>
                </a:solidFill>
              </a:rPr>
              <a:t>: borrow money to pay for something now while promising to pay it back later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Principal</a:t>
            </a:r>
            <a:r>
              <a:rPr lang="en-US" sz="2600" b="1" dirty="0" smtClean="0">
                <a:solidFill>
                  <a:srgbClr val="0070C0"/>
                </a:solidFill>
              </a:rPr>
              <a:t>: amount of money borrowed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Interest</a:t>
            </a:r>
            <a:r>
              <a:rPr lang="en-US" sz="2600" b="1" dirty="0" smtClean="0">
                <a:solidFill>
                  <a:srgbClr val="0070C0"/>
                </a:solidFill>
              </a:rPr>
              <a:t>: the cost of borrowing money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Simple interest</a:t>
            </a:r>
            <a:r>
              <a:rPr lang="en-US" sz="2600" b="1" dirty="0" smtClean="0">
                <a:solidFill>
                  <a:srgbClr val="0070C0"/>
                </a:solidFill>
              </a:rPr>
              <a:t>: % of amount borrowed, paid to the lender during each term of a loan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Lender</a:t>
            </a:r>
            <a:r>
              <a:rPr lang="en-US" sz="2600" b="1" dirty="0" smtClean="0">
                <a:solidFill>
                  <a:srgbClr val="0070C0"/>
                </a:solidFill>
              </a:rPr>
              <a:t>: person who lends money to another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Borrower</a:t>
            </a:r>
            <a:r>
              <a:rPr lang="en-US" sz="2600" b="1" dirty="0" smtClean="0">
                <a:solidFill>
                  <a:srgbClr val="0070C0"/>
                </a:solidFill>
              </a:rPr>
              <a:t>: person receiving loaned money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>
                <a:solidFill>
                  <a:srgbClr val="0070C0"/>
                </a:solidFill>
              </a:rPr>
              <a:t>Default</a:t>
            </a:r>
            <a:r>
              <a:rPr lang="en-US" sz="2600" b="1" dirty="0">
                <a:solidFill>
                  <a:srgbClr val="0070C0"/>
                </a:solidFill>
              </a:rPr>
              <a:t>: inability to repay a loan</a:t>
            </a: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Collateral</a:t>
            </a:r>
            <a:r>
              <a:rPr lang="en-US" sz="2600" b="1" dirty="0" smtClean="0">
                <a:solidFill>
                  <a:srgbClr val="0070C0"/>
                </a:solidFill>
              </a:rPr>
              <a:t>: property pledged as security for a loan; can be seized if borrower defaults on loan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Credit rating</a:t>
            </a:r>
            <a:r>
              <a:rPr lang="en-US" sz="2600" b="1" dirty="0" smtClean="0">
                <a:solidFill>
                  <a:srgbClr val="0070C0"/>
                </a:solidFill>
              </a:rPr>
              <a:t>: evaluation of borrower’s likelihood of defaulting on loan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rgbClr val="0070C0"/>
                </a:solidFill>
              </a:rPr>
              <a:t>Down payment</a:t>
            </a:r>
            <a:r>
              <a:rPr lang="en-US" sz="2600" b="1" dirty="0" smtClean="0">
                <a:solidFill>
                  <a:srgbClr val="0070C0"/>
                </a:solidFill>
              </a:rPr>
              <a:t>: money borrower pays up front on large purchase to reduce their interest payment</a:t>
            </a:r>
          </a:p>
          <a:p>
            <a:pPr marL="0" indent="0" algn="ctr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2600" b="1" u="sng" dirty="0" smtClean="0">
                <a:solidFill>
                  <a:srgbClr val="FF0000"/>
                </a:solidFill>
              </a:rPr>
              <a:t>OPEN TEXTBOOK TO PAGE 545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11965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best way to get help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ORGANIZING your FINANCIAL life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 to make and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FOLLOW a BUDGET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BUDGET: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careful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RECORD of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 the money 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EARN &amp; SPEND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 can help you make 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EXPENSES match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It is more than a record; it is a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TOOL that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 help you plan &amp;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CUT DOWN on UNWISE SPENDING to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guide you toward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 for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things you really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WANT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Basic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budgeting terms: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INCOME: </a:t>
            </a:r>
            <a:r>
              <a:rPr lang="en-US" sz="2800" b="1" dirty="0">
                <a:solidFill>
                  <a:srgbClr val="FF0000"/>
                </a:solidFill>
              </a:rPr>
              <a:t>money you </a:t>
            </a:r>
            <a:r>
              <a:rPr lang="en-US" sz="2800" b="1" dirty="0" smtClean="0">
                <a:solidFill>
                  <a:srgbClr val="FF0000"/>
                </a:solidFill>
              </a:rPr>
              <a:t>EARN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EXPENSES: </a:t>
            </a:r>
            <a:r>
              <a:rPr lang="en-US" sz="2800" b="1" dirty="0">
                <a:solidFill>
                  <a:srgbClr val="FF0000"/>
                </a:solidFill>
              </a:rPr>
              <a:t>money you </a:t>
            </a:r>
            <a:r>
              <a:rPr lang="en-US" sz="2800" b="1" dirty="0" smtClean="0">
                <a:solidFill>
                  <a:srgbClr val="FF0000"/>
                </a:solidFill>
              </a:rPr>
              <a:t>SPEND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everything, includes needs, wants,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SAVINGS, DONATIONS, &amp; INVESTMENTS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BALANCE: </a:t>
            </a:r>
            <a:r>
              <a:rPr lang="en-US" sz="2800" b="1" dirty="0">
                <a:solidFill>
                  <a:srgbClr val="FF0000"/>
                </a:solidFill>
              </a:rPr>
              <a:t>money left over when you </a:t>
            </a:r>
            <a:r>
              <a:rPr lang="en-US" sz="2800" b="1" dirty="0" smtClean="0">
                <a:solidFill>
                  <a:srgbClr val="FF0000"/>
                </a:solidFill>
              </a:rPr>
              <a:t>SUBTRACT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rgbClr val="FF0000"/>
                </a:solidFill>
              </a:rPr>
              <a:t>EXPENSES from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rgbClr val="FF0000"/>
                </a:solidFill>
              </a:rPr>
              <a:t>INCOME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SURPLUS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you have </a:t>
            </a:r>
            <a:r>
              <a:rPr lang="en-US" sz="2800" b="1" dirty="0">
                <a:solidFill>
                  <a:srgbClr val="FF0000"/>
                </a:solidFill>
              </a:rPr>
              <a:t>more </a:t>
            </a:r>
            <a:r>
              <a:rPr lang="en-US" sz="2800" b="1" dirty="0" smtClean="0">
                <a:solidFill>
                  <a:srgbClr val="FF0000"/>
                </a:solidFill>
              </a:rPr>
              <a:t>INCOME </a:t>
            </a:r>
            <a:r>
              <a:rPr lang="en-US" sz="2800" b="1" dirty="0">
                <a:solidFill>
                  <a:srgbClr val="FF0000"/>
                </a:solidFill>
              </a:rPr>
              <a:t>than </a:t>
            </a:r>
            <a:r>
              <a:rPr lang="en-US" sz="2800" b="1" dirty="0" smtClean="0">
                <a:solidFill>
                  <a:srgbClr val="FF0000"/>
                </a:solidFill>
              </a:rPr>
              <a:t>EXPENSES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DEFICIT (NEGATIVE balance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when you have </a:t>
            </a:r>
            <a:r>
              <a:rPr lang="en-US" sz="2800" b="1" dirty="0">
                <a:solidFill>
                  <a:srgbClr val="FF0000"/>
                </a:solidFill>
              </a:rPr>
              <a:t>more </a:t>
            </a:r>
            <a:r>
              <a:rPr lang="en-US" sz="2800" b="1" dirty="0" smtClean="0">
                <a:solidFill>
                  <a:srgbClr val="FF0000"/>
                </a:solidFill>
              </a:rPr>
              <a:t>EXPENSES </a:t>
            </a:r>
            <a:r>
              <a:rPr lang="en-US" sz="2800" b="1" dirty="0">
                <a:solidFill>
                  <a:srgbClr val="FF0000"/>
                </a:solidFill>
              </a:rPr>
              <a:t>than </a:t>
            </a:r>
            <a:r>
              <a:rPr lang="en-US" sz="2800" b="1" dirty="0" smtClean="0">
                <a:solidFill>
                  <a:srgbClr val="FF0000"/>
                </a:solidFill>
              </a:rPr>
              <a:t>INCOME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0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2761"/>
            <a:ext cx="12192000" cy="6405239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make a budget: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Make a list of </a:t>
            </a:r>
            <a:r>
              <a:rPr lang="en-US" sz="2650" b="1" dirty="0">
                <a:solidFill>
                  <a:srgbClr val="FF0000"/>
                </a:solidFill>
              </a:rPr>
              <a:t>everything you </a:t>
            </a:r>
            <a:r>
              <a:rPr lang="en-US" sz="2650" b="1" dirty="0" smtClean="0">
                <a:solidFill>
                  <a:srgbClr val="FF0000"/>
                </a:solidFill>
              </a:rPr>
              <a:t>SPEND for </a:t>
            </a:r>
            <a:r>
              <a:rPr lang="en-US" sz="2650" b="1" dirty="0">
                <a:solidFill>
                  <a:srgbClr val="FF0000"/>
                </a:solidFill>
              </a:rPr>
              <a:t>a couple of weeks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Include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ENTERTAINMENT, CLOTHING, FOOD, PERSONAL ITEMS, GIFTS, TRANSPORTATION, DONATIONS,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</a:t>
            </a:r>
            <a:endParaRPr lang="en-US" sz="26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May include a category for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MISCELLANEOUS expenses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that don’t fit in the categories above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 the same </a:t>
            </a:r>
            <a:r>
              <a:rPr lang="en-US" sz="2650" b="1" dirty="0">
                <a:solidFill>
                  <a:srgbClr val="FF0000"/>
                </a:solidFill>
              </a:rPr>
              <a:t>couple of weeks, record everything you </a:t>
            </a:r>
            <a:r>
              <a:rPr lang="en-US" sz="2650" b="1" dirty="0" smtClean="0">
                <a:solidFill>
                  <a:srgbClr val="FF0000"/>
                </a:solidFill>
              </a:rPr>
              <a:t>EARN</a:t>
            </a:r>
            <a:endParaRPr lang="en-US" sz="265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rgbClr val="FF0000"/>
                </a:solidFill>
              </a:rPr>
              <a:t>ANALYZE your INCOME </a:t>
            </a:r>
            <a:r>
              <a:rPr lang="en-US" sz="2650" b="1" dirty="0">
                <a:solidFill>
                  <a:srgbClr val="FF0000"/>
                </a:solidFill>
              </a:rPr>
              <a:t>&amp; </a:t>
            </a:r>
            <a:r>
              <a:rPr lang="en-US" sz="2650" b="1" dirty="0" smtClean="0">
                <a:solidFill>
                  <a:srgbClr val="FF0000"/>
                </a:solidFill>
              </a:rPr>
              <a:t>EXPENSE </a:t>
            </a:r>
            <a:r>
              <a:rPr lang="en-US" sz="2650" b="1" dirty="0">
                <a:solidFill>
                  <a:srgbClr val="FF0000"/>
                </a:solidFill>
              </a:rPr>
              <a:t>data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way is to figure out what </a:t>
            </a:r>
            <a:r>
              <a:rPr lang="en-US" sz="2650" b="1" dirty="0" smtClean="0">
                <a:solidFill>
                  <a:srgbClr val="FF0000"/>
                </a:solidFill>
              </a:rPr>
              <a:t>PERCENTAGE of </a:t>
            </a:r>
            <a:r>
              <a:rPr lang="en-US" sz="2650" b="1" dirty="0">
                <a:solidFill>
                  <a:srgbClr val="FF0000"/>
                </a:solidFill>
              </a:rPr>
              <a:t>your </a:t>
            </a:r>
            <a:r>
              <a:rPr lang="en-US" sz="2650" b="1" dirty="0" smtClean="0">
                <a:solidFill>
                  <a:srgbClr val="FF0000"/>
                </a:solidFill>
              </a:rPr>
              <a:t>INCOME goes </a:t>
            </a:r>
            <a:r>
              <a:rPr lang="en-US" sz="2650" b="1" dirty="0">
                <a:solidFill>
                  <a:srgbClr val="FF0000"/>
                </a:solidFill>
              </a:rPr>
              <a:t>toward each </a:t>
            </a:r>
            <a:r>
              <a:rPr lang="en-US" sz="2650" b="1" dirty="0" smtClean="0">
                <a:solidFill>
                  <a:srgbClr val="FF0000"/>
                </a:solidFill>
              </a:rPr>
              <a:t>EXPENSE category</a:t>
            </a:r>
            <a:endParaRPr lang="en-US" sz="2650" b="1" dirty="0">
              <a:solidFill>
                <a:srgbClr val="FF000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Another way is to compare </a:t>
            </a:r>
            <a:r>
              <a:rPr lang="en-US" sz="2650" b="1" dirty="0" smtClean="0">
                <a:solidFill>
                  <a:srgbClr val="FF0000"/>
                </a:solidFill>
              </a:rPr>
              <a:t>CHANGES or </a:t>
            </a:r>
            <a:r>
              <a:rPr lang="en-US" sz="2650" b="1" dirty="0">
                <a:solidFill>
                  <a:srgbClr val="FF0000"/>
                </a:solidFill>
              </a:rPr>
              <a:t>trends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 spending within one category on a </a:t>
            </a:r>
            <a:r>
              <a:rPr lang="en-US" sz="2650" b="1" dirty="0" smtClean="0">
                <a:solidFill>
                  <a:srgbClr val="FF0000"/>
                </a:solidFill>
              </a:rPr>
              <a:t>MONTH-by-MONTH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basis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Determine if you need additional </a:t>
            </a:r>
            <a:r>
              <a:rPr lang="en-US" sz="2650" b="1" dirty="0" smtClean="0">
                <a:solidFill>
                  <a:srgbClr val="FF0000"/>
                </a:solidFill>
              </a:rPr>
              <a:t>INCOME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through more hours at work or a second job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Determine if you need to cut </a:t>
            </a:r>
            <a:r>
              <a:rPr lang="en-US" sz="2650" b="1" dirty="0" smtClean="0">
                <a:solidFill>
                  <a:srgbClr val="FF0000"/>
                </a:solidFill>
              </a:rPr>
              <a:t>EXPENSES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2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category of </a:t>
            </a:r>
            <a:r>
              <a:rPr lang="en-US" sz="265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spending</a:t>
            </a:r>
            <a:endParaRPr lang="en-US" sz="265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BUDGETING (p. 545-546)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Advisable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700" b="1" dirty="0">
                <a:solidFill>
                  <a:srgbClr val="FF0000"/>
                </a:solidFill>
              </a:rPr>
              <a:t>keep a small </a:t>
            </a:r>
            <a:r>
              <a:rPr lang="en-US" sz="2700" b="1" dirty="0" smtClean="0">
                <a:solidFill>
                  <a:srgbClr val="FF0000"/>
                </a:solidFill>
              </a:rPr>
              <a:t>SURPLUS for EMERGENCY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extra contributions for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SAVINGS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Continuously </a:t>
            </a:r>
            <a:r>
              <a:rPr lang="en-US" sz="2700" b="1" dirty="0" smtClean="0">
                <a:solidFill>
                  <a:srgbClr val="FF0000"/>
                </a:solidFill>
              </a:rPr>
              <a:t>MONITOR your SPENDING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tame any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UNRULY FINANCES 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make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CHANGES as NEEDED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Credit can be a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VALUABLE financial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tool, but it must be used correctly to avoid harm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Almost every individual and every business must sometimes BORROWS MONEY; many of us may also LEND money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CREDIT: </a:t>
            </a:r>
            <a:r>
              <a:rPr lang="en-US" sz="2800" b="1" dirty="0">
                <a:solidFill>
                  <a:srgbClr val="FF0000"/>
                </a:solidFill>
              </a:rPr>
              <a:t>BORROWING money to pay for something NOW while PROMISING to REPAY it later</a:t>
            </a:r>
          </a:p>
          <a:p>
            <a:pPr marL="457200" lvl="1" indent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basic concepts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LENDER: </a:t>
            </a:r>
            <a:r>
              <a:rPr lang="en-US" sz="2800" b="1" dirty="0">
                <a:solidFill>
                  <a:srgbClr val="FF0000"/>
                </a:solidFill>
              </a:rPr>
              <a:t>person who loans someone money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buy an item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BORROWER: </a:t>
            </a:r>
            <a:r>
              <a:rPr lang="en-US" sz="2800" b="1" dirty="0">
                <a:solidFill>
                  <a:srgbClr val="FF0000"/>
                </a:solidFill>
              </a:rPr>
              <a:t>person who receives loaned money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PRINCIPAL: </a:t>
            </a:r>
            <a:r>
              <a:rPr lang="en-US" sz="2800" b="1" dirty="0">
                <a:solidFill>
                  <a:srgbClr val="FF0000"/>
                </a:solidFill>
              </a:rPr>
              <a:t>the amount of money borrowed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INTEREST: </a:t>
            </a:r>
            <a:r>
              <a:rPr lang="en-US" sz="2800" b="1" dirty="0">
                <a:solidFill>
                  <a:srgbClr val="FF0000"/>
                </a:solidFill>
              </a:rPr>
              <a:t>the cost to the borrower for use of loaner’s money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SIMPLE interest</a:t>
            </a:r>
            <a:r>
              <a:rPr lang="en-US" sz="2800" b="1" dirty="0">
                <a:solidFill>
                  <a:srgbClr val="FF0000"/>
                </a:solidFill>
              </a:rPr>
              <a:t>: interest rate, multiplied by the principal, multiplied by the number of years for which the money is borrowed </a:t>
            </a: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Also known as the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ANNUAL PERCENTAGE RATE (APR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): annual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(YEARLY)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cost of credit expressed as a percentage of the amount borrowed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COMPOUND interest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when interest </a:t>
            </a:r>
            <a:r>
              <a:rPr lang="en-US" sz="2800" b="1" dirty="0">
                <a:solidFill>
                  <a:srgbClr val="FF0000"/>
                </a:solidFill>
              </a:rPr>
              <a:t>builds upon previous interest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2800" b="1" dirty="0">
                <a:solidFill>
                  <a:srgbClr val="FF0000"/>
                </a:solidFill>
              </a:rPr>
              <a:t>COMPOUND INTEREST GROWS </a:t>
            </a:r>
            <a:r>
              <a:rPr lang="en-US" sz="2800" b="1" dirty="0" smtClean="0">
                <a:solidFill>
                  <a:srgbClr val="FF0000"/>
                </a:solidFill>
              </a:rPr>
              <a:t>FASTER </a:t>
            </a:r>
            <a:r>
              <a:rPr lang="en-US" sz="2800" b="1" dirty="0">
                <a:solidFill>
                  <a:srgbClr val="FF0000"/>
                </a:solidFill>
              </a:rPr>
              <a:t>THAN SIMPLE INTEREST</a:t>
            </a: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This is an </a:t>
            </a:r>
            <a:r>
              <a:rPr lang="en-US" sz="2800" b="1" dirty="0">
                <a:solidFill>
                  <a:srgbClr val="FF0000"/>
                </a:solidFill>
              </a:rPr>
              <a:t>additional benefit to </a:t>
            </a:r>
            <a:r>
              <a:rPr lang="en-US" sz="2800" b="1" dirty="0" smtClean="0">
                <a:solidFill>
                  <a:srgbClr val="FF0000"/>
                </a:solidFill>
              </a:rPr>
              <a:t>LENDERS &amp; </a:t>
            </a:r>
            <a:r>
              <a:rPr lang="en-US" sz="2800" b="1" dirty="0">
                <a:solidFill>
                  <a:srgbClr val="FF0000"/>
                </a:solidFill>
              </a:rPr>
              <a:t>an additional cost to </a:t>
            </a:r>
            <a:r>
              <a:rPr lang="en-US" sz="2800" b="1" dirty="0" smtClean="0">
                <a:solidFill>
                  <a:srgbClr val="FF0000"/>
                </a:solidFill>
              </a:rPr>
              <a:t>BORROWERS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Vocab log #8 – 8.1, 11/22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2451"/>
            <a:ext cx="12192000" cy="630554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750" b="1" dirty="0" smtClean="0">
                <a:solidFill>
                  <a:srgbClr val="FF0000"/>
                </a:solidFill>
              </a:rPr>
              <a:t>LABEL TOP AS “VOCAB LOG #8” &amp; LABEL TODAY’S VOCAB “8.1, 11/22”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Gross income</a:t>
            </a:r>
            <a:r>
              <a:rPr lang="en-US" sz="2750" b="1" dirty="0" smtClean="0"/>
              <a:t>: earnings before taxes are taken out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Disposable income</a:t>
            </a:r>
            <a:r>
              <a:rPr lang="en-US" sz="2750" b="1" dirty="0" smtClean="0"/>
              <a:t>: earnings after taxes are taken out, first used to satisfy needs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Discretionary income</a:t>
            </a:r>
            <a:r>
              <a:rPr lang="en-US" sz="2750" b="1" dirty="0" smtClean="0"/>
              <a:t>: earnings after taxes are taken out &amp; necessities are bought, used to satisfy wants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Consumer</a:t>
            </a:r>
            <a:r>
              <a:rPr lang="en-US" sz="2750" b="1" dirty="0" smtClean="0"/>
              <a:t>: </a:t>
            </a:r>
            <a:r>
              <a:rPr lang="en-US" sz="2750" b="1" dirty="0" err="1" smtClean="0"/>
              <a:t>indv</a:t>
            </a:r>
            <a:r>
              <a:rPr lang="en-US" sz="2750" b="1" dirty="0" smtClean="0"/>
              <a:t> who buys a product/service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Consumerism</a:t>
            </a:r>
            <a:r>
              <a:rPr lang="en-US" sz="2750" b="1" dirty="0" smtClean="0"/>
              <a:t>: movement to educate buyers about their purchases &amp; demand better, safer products from producers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Comparison shop</a:t>
            </a:r>
            <a:r>
              <a:rPr lang="en-US" sz="2750" b="1" dirty="0" smtClean="0"/>
              <a:t>: collect info about product/service to get the best value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Warranty</a:t>
            </a:r>
            <a:r>
              <a:rPr lang="en-US" sz="2750" b="1" dirty="0" smtClean="0"/>
              <a:t>: promise from a producer/seller to repair/replace a faulty product w/in a certain time period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50" b="1" u="sng" dirty="0" smtClean="0"/>
              <a:t>Generic product</a:t>
            </a:r>
            <a:r>
              <a:rPr lang="en-US" sz="2750" b="1" dirty="0" smtClean="0"/>
              <a:t>: version of a product that is usually cheaper &amp; of similar quality to a name-brand version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US" sz="2700" b="1" u="sng" dirty="0" smtClean="0">
                <a:solidFill>
                  <a:srgbClr val="FF0000"/>
                </a:solidFill>
              </a:rPr>
              <a:t>OPEN TEXTBOOK TO PAGE 539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417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CREDIT RATING: </a:t>
            </a:r>
            <a:r>
              <a:rPr lang="en-US" sz="2700" b="1" dirty="0">
                <a:solidFill>
                  <a:srgbClr val="FF0000"/>
                </a:solidFill>
              </a:rPr>
              <a:t>evaluation of the likelihood that the borrower will default (be unable to pay back) a loan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Based on borrowers’: previous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 EXPERICENCE, FINANCIAL SITUATION, JOB HISTORY,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&amp; other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information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Low credit ratings can lead to: difficulty obtaining a </a:t>
            </a:r>
            <a:r>
              <a:rPr lang="en-US" sz="2700" b="1" dirty="0" smtClean="0">
                <a:solidFill>
                  <a:srgbClr val="FF0000"/>
                </a:solidFill>
              </a:rPr>
              <a:t>LOAN, </a:t>
            </a:r>
            <a:r>
              <a:rPr lang="en-US" sz="2700" b="1" dirty="0">
                <a:solidFill>
                  <a:srgbClr val="FF0000"/>
                </a:solidFill>
              </a:rPr>
              <a:t>a </a:t>
            </a:r>
            <a:r>
              <a:rPr lang="en-US" sz="2700" b="1" dirty="0" smtClean="0">
                <a:solidFill>
                  <a:srgbClr val="FF0000"/>
                </a:solidFill>
              </a:rPr>
              <a:t>JOB, </a:t>
            </a:r>
            <a:r>
              <a:rPr lang="en-US" sz="2700" b="1" dirty="0">
                <a:solidFill>
                  <a:srgbClr val="FF0000"/>
                </a:solidFill>
              </a:rPr>
              <a:t>or opening an </a:t>
            </a:r>
            <a:r>
              <a:rPr lang="en-US" sz="2700" b="1" dirty="0" smtClean="0">
                <a:solidFill>
                  <a:srgbClr val="FF0000"/>
                </a:solidFill>
              </a:rPr>
              <a:t>ACCOUNT for </a:t>
            </a:r>
            <a:r>
              <a:rPr lang="en-US" sz="2700" b="1" dirty="0">
                <a:solidFill>
                  <a:srgbClr val="FF0000"/>
                </a:solidFill>
              </a:rPr>
              <a:t>utilities (cell phone, electricity, etc</a:t>
            </a:r>
            <a:r>
              <a:rPr lang="en-US" sz="2700" b="1" dirty="0" smtClean="0">
                <a:solidFill>
                  <a:srgbClr val="FF0000"/>
                </a:solidFill>
              </a:rPr>
              <a:t>.)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DEFAULT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a borrower is </a:t>
            </a:r>
            <a:r>
              <a:rPr lang="en-US" sz="2700" b="1" dirty="0" smtClean="0">
                <a:solidFill>
                  <a:srgbClr val="FF0000"/>
                </a:solidFill>
              </a:rPr>
              <a:t>UNABLE to REPAY a LOAN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COLLATERAL: PROPERTY (like </a:t>
            </a:r>
            <a:r>
              <a:rPr lang="en-US" sz="2700" b="1" dirty="0">
                <a:solidFill>
                  <a:srgbClr val="FF0000"/>
                </a:solidFill>
              </a:rPr>
              <a:t>houses or cars) that a borrower pledges as </a:t>
            </a:r>
            <a:r>
              <a:rPr lang="en-US" sz="2700" b="1" dirty="0" smtClean="0">
                <a:solidFill>
                  <a:srgbClr val="FF0000"/>
                </a:solidFill>
              </a:rPr>
              <a:t>SECURITY for </a:t>
            </a:r>
            <a:r>
              <a:rPr lang="en-US" sz="2700" b="1" dirty="0">
                <a:solidFill>
                  <a:srgbClr val="FF0000"/>
                </a:solidFill>
              </a:rPr>
              <a:t>a loan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; if borrower is </a:t>
            </a:r>
            <a:r>
              <a:rPr lang="en-US" sz="2700" b="1" dirty="0">
                <a:solidFill>
                  <a:srgbClr val="FF0000"/>
                </a:solidFill>
              </a:rPr>
              <a:t>unable to repay the loan, the lender can </a:t>
            </a:r>
            <a:r>
              <a:rPr lang="en-US" sz="2700" b="1" dirty="0" smtClean="0">
                <a:solidFill>
                  <a:srgbClr val="FF0000"/>
                </a:solidFill>
              </a:rPr>
              <a:t>SEIZE the </a:t>
            </a:r>
            <a:r>
              <a:rPr lang="en-US" sz="2700" b="1" dirty="0">
                <a:solidFill>
                  <a:srgbClr val="FF0000"/>
                </a:solidFill>
              </a:rPr>
              <a:t>property as </a:t>
            </a:r>
            <a:r>
              <a:rPr lang="en-US" sz="2700" b="1" dirty="0" smtClean="0">
                <a:solidFill>
                  <a:srgbClr val="FF0000"/>
                </a:solidFill>
              </a:rPr>
              <a:t>PAYMENT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DOWN PAYMENT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</a:t>
            </a:r>
            <a:r>
              <a:rPr lang="en-US" sz="2700" b="1" dirty="0" smtClean="0">
                <a:solidFill>
                  <a:srgbClr val="FF0000"/>
                </a:solidFill>
              </a:rPr>
              <a:t>borrower </a:t>
            </a:r>
            <a:r>
              <a:rPr lang="en-US" sz="2700" b="1" dirty="0">
                <a:solidFill>
                  <a:srgbClr val="FF0000"/>
                </a:solidFill>
              </a:rPr>
              <a:t>pays a part of the purchase price out of their own funds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700" b="1" dirty="0">
                <a:solidFill>
                  <a:srgbClr val="FF0000"/>
                </a:solidFill>
              </a:rPr>
              <a:t>higher a payment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borrower puts down, the </a:t>
            </a:r>
            <a:r>
              <a:rPr lang="en-US" sz="2700" b="1" dirty="0" smtClean="0">
                <a:solidFill>
                  <a:srgbClr val="FF0000"/>
                </a:solidFill>
              </a:rPr>
              <a:t>LESS </a:t>
            </a:r>
            <a:r>
              <a:rPr lang="en-US" sz="2700" b="1" dirty="0">
                <a:solidFill>
                  <a:srgbClr val="FF0000"/>
                </a:solidFill>
              </a:rPr>
              <a:t>they will pay </a:t>
            </a:r>
            <a:r>
              <a:rPr lang="en-US" sz="2700" b="1" dirty="0" smtClean="0">
                <a:solidFill>
                  <a:srgbClr val="FF0000"/>
                </a:solidFill>
              </a:rPr>
              <a:t>(LOWER INTEREST PAYMENTS)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you are a borrower, it is better to put down a </a:t>
            </a:r>
            <a:r>
              <a:rPr lang="en-US" sz="2700" b="1" dirty="0" smtClean="0">
                <a:solidFill>
                  <a:srgbClr val="FF0000"/>
                </a:solidFill>
              </a:rPr>
              <a:t>LARGER payment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Sources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credit: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BANKS &amp; CREDIT UNIONS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STORES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that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sell merchandise (like a Target card)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HOME MORTGAGES &amp; CAR loans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CREDIT CARDS: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you apply for a credit card,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issuer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 your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CREDIT RATING</a:t>
            </a:r>
            <a:endParaRPr lang="en-US" sz="2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your credit rating is too low, you might be </a:t>
            </a:r>
            <a:r>
              <a:rPr lang="en-US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REJECTED for </a:t>
            </a:r>
            <a:r>
              <a:rPr lang="en-US" sz="2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card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To avoid paying interest payments on purchases, you should pay off your full </a:t>
            </a:r>
            <a:r>
              <a:rPr lang="en-US" sz="2700" b="1" dirty="0" smtClean="0">
                <a:solidFill>
                  <a:srgbClr val="FF0000"/>
                </a:solidFill>
              </a:rPr>
              <a:t>CREDIT BALANCE </a:t>
            </a:r>
            <a:r>
              <a:rPr lang="en-US" sz="2700" b="1" dirty="0">
                <a:solidFill>
                  <a:srgbClr val="FF0000"/>
                </a:solidFill>
              </a:rPr>
              <a:t>each </a:t>
            </a:r>
            <a:r>
              <a:rPr lang="en-US" sz="2700" b="1" dirty="0" smtClean="0">
                <a:solidFill>
                  <a:srgbClr val="FF0000"/>
                </a:solidFill>
              </a:rPr>
              <a:t>MONTH</a:t>
            </a:r>
            <a:endParaRPr lang="en-US" sz="2700" b="1" dirty="0">
              <a:solidFill>
                <a:srgbClr val="FF0000"/>
              </a:solidFill>
            </a:endParaRPr>
          </a:p>
          <a:p>
            <a:pPr lvl="3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you only pay the </a:t>
            </a:r>
            <a:r>
              <a:rPr lang="en-US" sz="2700" b="1" dirty="0" smtClean="0">
                <a:solidFill>
                  <a:srgbClr val="FF0000"/>
                </a:solidFill>
              </a:rPr>
              <a:t>MINIMUM PAYMENT, </a:t>
            </a:r>
            <a:r>
              <a:rPr lang="en-US" sz="2700" b="1" dirty="0">
                <a:solidFill>
                  <a:srgbClr val="FF0000"/>
                </a:solidFill>
              </a:rPr>
              <a:t>you will end up paying more </a:t>
            </a:r>
            <a:r>
              <a:rPr lang="en-US" sz="2700" b="1" dirty="0" smtClean="0">
                <a:solidFill>
                  <a:srgbClr val="FF0000"/>
                </a:solidFill>
              </a:rPr>
              <a:t>than </a:t>
            </a:r>
            <a:r>
              <a:rPr lang="en-US" sz="2700" b="1" dirty="0">
                <a:solidFill>
                  <a:srgbClr val="FF0000"/>
                </a:solidFill>
              </a:rPr>
              <a:t>the cost of your </a:t>
            </a:r>
            <a:r>
              <a:rPr lang="en-US" sz="2700" b="1" dirty="0" smtClean="0">
                <a:solidFill>
                  <a:srgbClr val="FF0000"/>
                </a:solidFill>
              </a:rPr>
              <a:t>PURCHASE b/c </a:t>
            </a:r>
            <a:r>
              <a:rPr lang="en-US" sz="2700" b="1" dirty="0">
                <a:solidFill>
                  <a:srgbClr val="FF0000"/>
                </a:solidFill>
              </a:rPr>
              <a:t>of </a:t>
            </a:r>
            <a:r>
              <a:rPr lang="en-US" sz="2700" b="1" dirty="0" smtClean="0">
                <a:solidFill>
                  <a:srgbClr val="FF0000"/>
                </a:solidFill>
              </a:rPr>
              <a:t>HIGH INTEREST PAYMENTS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8.2: CREDIT (p. 547-549)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Benefits </a:t>
            </a:r>
            <a:r>
              <a:rPr lang="en-US" sz="2800" b="1" dirty="0">
                <a:solidFill>
                  <a:srgbClr val="FF0000"/>
                </a:solidFill>
              </a:rPr>
              <a:t>&amp; drawbacks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credit: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Making </a:t>
            </a:r>
            <a:r>
              <a:rPr lang="en-US" sz="2800" b="1" dirty="0">
                <a:solidFill>
                  <a:srgbClr val="FF0000"/>
                </a:solidFill>
              </a:rPr>
              <a:t>full payments on </a:t>
            </a:r>
            <a:r>
              <a:rPr lang="en-US" sz="2800" b="1" dirty="0" smtClean="0">
                <a:solidFill>
                  <a:srgbClr val="FF0000"/>
                </a:solidFill>
              </a:rPr>
              <a:t>TIME can BOOST your CREDIT RATING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allowing you to make larger </a:t>
            </a:r>
            <a:r>
              <a:rPr lang="en-US" sz="2800" b="1" dirty="0" smtClean="0">
                <a:solidFill>
                  <a:srgbClr val="FF0000"/>
                </a:solidFill>
              </a:rPr>
              <a:t>PURCHASES (like </a:t>
            </a:r>
            <a:r>
              <a:rPr lang="en-US" sz="2800" b="1" dirty="0">
                <a:solidFill>
                  <a:srgbClr val="FF0000"/>
                </a:solidFill>
              </a:rPr>
              <a:t>a home or car) in the future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you </a:t>
            </a:r>
            <a:r>
              <a:rPr lang="en-US" sz="2800" b="1" dirty="0">
                <a:solidFill>
                  <a:srgbClr val="FF0000"/>
                </a:solidFill>
              </a:rPr>
              <a:t>fall behind on payments, you can fall into </a:t>
            </a:r>
            <a:r>
              <a:rPr lang="en-US" sz="2800" b="1" dirty="0" smtClean="0">
                <a:solidFill>
                  <a:srgbClr val="FF0000"/>
                </a:solidFill>
              </a:rPr>
              <a:t>BANKRUPTCY</a:t>
            </a:r>
            <a:endParaRPr lang="en-US" sz="28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Situation where a person lacks the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 to REPAY DEBT because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they lack the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INCOME to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 so</a:t>
            </a: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Responsibilities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of borrowers: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Make </a:t>
            </a:r>
            <a:r>
              <a:rPr lang="en-US" sz="2800" b="1" dirty="0">
                <a:solidFill>
                  <a:srgbClr val="FF0000"/>
                </a:solidFill>
              </a:rPr>
              <a:t>payments on </a:t>
            </a:r>
            <a:r>
              <a:rPr lang="en-US" sz="2800" b="1" dirty="0" smtClean="0">
                <a:solidFill>
                  <a:srgbClr val="FF0000"/>
                </a:solidFill>
              </a:rPr>
              <a:t>TIME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Consider each </a:t>
            </a:r>
            <a:r>
              <a:rPr lang="en-US" sz="2800" b="1" dirty="0" smtClean="0">
                <a:solidFill>
                  <a:srgbClr val="FF0000"/>
                </a:solidFill>
              </a:rPr>
              <a:t>PURCHASE carefully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56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8.2 – exit ticket &amp;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hw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sentences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(TURN IN ON CART)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137"/>
            <a:ext cx="12192000" cy="616610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 Exit Slip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Scan pages 545-549 of the textbook, then 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following questions on a separate sheet of paper.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Explain the difference between a surplus &amp; a deficit.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Identify three sources of credit.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What are two advantages to credit?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What are two disadvantages to credit?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What can a budget help you do?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 HW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Write sentences that combine the following words,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separate sheet of paper.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Budget, income, expenses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Income, expenses, balance, surplus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Income, expenses, balance, deficit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Lender, collateral, borrow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Principal, simple interest, compound interest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FINISH BOTH </a:t>
            </a:r>
            <a:r>
              <a:rPr lang="en-US" sz="25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THESE ITEMS, SO THAT YOU STAY CAUGHT UP, </a:t>
            </a: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CATCH UP ON MISSING WORK FROM UNIT #7 &amp; 8.1 ITEMS FROM TUESDAY</a:t>
            </a:r>
            <a:endParaRPr lang="en-US" sz="255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56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8.2 – exit ticket &amp;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hw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sentences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(TURN IN ON CART)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137"/>
            <a:ext cx="12192000" cy="61661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 Exit Slip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Scan pages 545-549 of the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textbook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Income &gt; Expenses for a _____________, Expenses &gt; Income for a _____________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p. 548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549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HW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Write sentences that combine the following words,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separate sheet of paper.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__________ is a way to monitor ___________ &amp; ___________.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positive balance is called a __________, where __________ is greater than _________.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negative balance is called a __________, where __________ is greater than _________.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_________ money from a ________, you could be required to put up ___________ if you can’t repay the loan.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 interest is based on the principal amount only, while ____________ interest is based on both the principal &amp; previous interest.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FINISH BOTH </a:t>
            </a:r>
            <a:r>
              <a:rPr lang="en-US" sz="25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THESE ITEMS, SO THAT YOU STAY CAUGHT UP, </a:t>
            </a:r>
            <a:r>
              <a:rPr lang="en-US" sz="255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CATCH UP ON MISSING WORK FROM UNIT #7 &amp; 8.1 ITEMS FROM TUESDAY</a:t>
            </a:r>
            <a:endParaRPr lang="en-US" sz="255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#8 – 7.3, 11/29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Graduated income tax</a:t>
            </a:r>
            <a:r>
              <a:rPr lang="en-US" sz="2500" b="1" dirty="0" smtClean="0">
                <a:solidFill>
                  <a:schemeClr val="bg1"/>
                </a:solidFill>
              </a:rPr>
              <a:t>: higher tax rates for higher steps (brackets) of income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Bracket</a:t>
            </a:r>
            <a:r>
              <a:rPr lang="en-US" sz="2500" b="1" dirty="0" smtClean="0">
                <a:solidFill>
                  <a:schemeClr val="bg1"/>
                </a:solidFill>
              </a:rPr>
              <a:t>: each step of income taxed at a different rate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Marginal tax rate</a:t>
            </a:r>
            <a:r>
              <a:rPr lang="en-US" sz="2500" b="1" dirty="0" smtClean="0">
                <a:solidFill>
                  <a:schemeClr val="bg1"/>
                </a:solidFill>
              </a:rPr>
              <a:t>: highest income bracket on which you pay </a:t>
            </a:r>
            <a:r>
              <a:rPr lang="en-US" sz="2500" b="1" dirty="0" err="1" smtClean="0">
                <a:solidFill>
                  <a:schemeClr val="bg1"/>
                </a:solidFill>
              </a:rPr>
              <a:t>taxs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Effective tax rate</a:t>
            </a:r>
            <a:r>
              <a:rPr lang="en-US" sz="2500" b="1" dirty="0" smtClean="0">
                <a:solidFill>
                  <a:schemeClr val="bg1"/>
                </a:solidFill>
              </a:rPr>
              <a:t>: tax owed divided by gross income; less than/equal to marginal tax rate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Salary</a:t>
            </a:r>
            <a:r>
              <a:rPr lang="en-US" sz="2500" b="1" dirty="0" smtClean="0">
                <a:solidFill>
                  <a:schemeClr val="bg1"/>
                </a:solidFill>
              </a:rPr>
              <a:t>: fixed yearly income earned 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Wages</a:t>
            </a:r>
            <a:r>
              <a:rPr lang="en-US" sz="2500" b="1" dirty="0" smtClean="0">
                <a:solidFill>
                  <a:schemeClr val="bg1"/>
                </a:solidFill>
              </a:rPr>
              <a:t>: NON-FIXED yearly based on hours worked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Tips</a:t>
            </a:r>
            <a:r>
              <a:rPr lang="en-US" sz="2500" b="1" dirty="0" smtClean="0">
                <a:solidFill>
                  <a:schemeClr val="bg1"/>
                </a:solidFill>
              </a:rPr>
              <a:t>: extra income for providing a service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Returns</a:t>
            </a:r>
            <a:r>
              <a:rPr lang="en-US" sz="2500" b="1" dirty="0" smtClean="0">
                <a:solidFill>
                  <a:schemeClr val="bg1"/>
                </a:solidFill>
              </a:rPr>
              <a:t>: investment income from dividends, capital gains, &amp; interest from loaning money</a:t>
            </a:r>
            <a:endParaRPr lang="en-US" sz="2500" b="1" dirty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Dividends</a:t>
            </a:r>
            <a:r>
              <a:rPr lang="en-US" sz="2500" b="1" dirty="0" smtClean="0">
                <a:solidFill>
                  <a:schemeClr val="bg1"/>
                </a:solidFill>
              </a:rPr>
              <a:t>: income earned to stockholders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Capital gains</a:t>
            </a:r>
            <a:r>
              <a:rPr lang="en-US" sz="2500" b="1" dirty="0" smtClean="0">
                <a:solidFill>
                  <a:schemeClr val="bg1"/>
                </a:solidFill>
              </a:rPr>
              <a:t>: income earned from the sale of an investment for price higher than what was originally paid</a:t>
            </a:r>
            <a:endParaRPr lang="en-US" sz="2500" b="1" dirty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Fixed expenses</a:t>
            </a:r>
            <a:r>
              <a:rPr lang="en-US" sz="2500" b="1" dirty="0" smtClean="0">
                <a:solidFill>
                  <a:schemeClr val="bg1"/>
                </a:solidFill>
              </a:rPr>
              <a:t>: items on which same amount is paid month-to-month or year-to-year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b="1" u="sng" dirty="0" smtClean="0">
                <a:solidFill>
                  <a:schemeClr val="bg1"/>
                </a:solidFill>
              </a:rPr>
              <a:t>Non-fixed expenses</a:t>
            </a:r>
            <a:r>
              <a:rPr lang="en-US" sz="2500" b="1" dirty="0" smtClean="0">
                <a:solidFill>
                  <a:schemeClr val="bg1"/>
                </a:solidFill>
              </a:rPr>
              <a:t>: items on which diff. amount paid month-to-month or year-to-year</a:t>
            </a:r>
            <a:endParaRPr lang="en-US" sz="25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78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423"/>
            <a:ext cx="12192000" cy="6203577"/>
          </a:xfrm>
        </p:spPr>
        <p:txBody>
          <a:bodyPr anchor="t">
            <a:no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chemeClr val="bg1"/>
                </a:solidFill>
              </a:rPr>
              <a:t>GROSS INCOME – TAXES </a:t>
            </a:r>
            <a:r>
              <a:rPr lang="en-US" sz="3300" b="1" dirty="0">
                <a:solidFill>
                  <a:schemeClr val="bg1"/>
                </a:solidFill>
              </a:rPr>
              <a:t>= </a:t>
            </a:r>
            <a:r>
              <a:rPr lang="en-US" sz="3300" b="1" dirty="0" smtClean="0">
                <a:solidFill>
                  <a:schemeClr val="bg1"/>
                </a:solidFill>
              </a:rPr>
              <a:t>DISPOSABLE INCOME</a:t>
            </a:r>
            <a:endParaRPr lang="en-US" sz="3300" b="1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chemeClr val="bg1"/>
                </a:solidFill>
              </a:rPr>
              <a:t>DISPOSABLE INCOME – NECESSITIES </a:t>
            </a:r>
            <a:r>
              <a:rPr lang="en-US" sz="3300" b="1" dirty="0">
                <a:solidFill>
                  <a:schemeClr val="bg1"/>
                </a:solidFill>
              </a:rPr>
              <a:t>= </a:t>
            </a:r>
            <a:r>
              <a:rPr lang="en-US" sz="3300" b="1" dirty="0" smtClean="0">
                <a:solidFill>
                  <a:schemeClr val="bg1"/>
                </a:solidFill>
              </a:rPr>
              <a:t>DISCRETIONARY INCOME</a:t>
            </a:r>
            <a:endParaRPr lang="en-US" sz="3300" b="1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chemeClr val="bg1"/>
                </a:solidFill>
              </a:rPr>
              <a:t>DISCRETIONARY INCOME – WANTS – DONATIONS/GIFTS – SAVINGS – INVESTMENT CONTRINUTIONS </a:t>
            </a:r>
            <a:r>
              <a:rPr lang="en-US" sz="3300" b="1" dirty="0">
                <a:solidFill>
                  <a:schemeClr val="bg1"/>
                </a:solidFill>
              </a:rPr>
              <a:t>= </a:t>
            </a:r>
            <a:r>
              <a:rPr lang="en-US" sz="3300" b="1" dirty="0" smtClean="0">
                <a:solidFill>
                  <a:schemeClr val="bg1"/>
                </a:solidFill>
              </a:rPr>
              <a:t>BALANCE</a:t>
            </a:r>
            <a:endParaRPr lang="en-US" sz="3300" b="1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bg1"/>
                </a:solidFill>
              </a:rPr>
              <a:t>BALANCES: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chemeClr val="bg1"/>
                </a:solidFill>
              </a:rPr>
              <a:t>SURPLUS </a:t>
            </a:r>
            <a:r>
              <a:rPr lang="en-US" sz="3300" b="1" dirty="0">
                <a:solidFill>
                  <a:schemeClr val="bg1"/>
                </a:solidFill>
              </a:rPr>
              <a:t>/ POSITIVE BALANCE: </a:t>
            </a:r>
            <a:r>
              <a:rPr lang="en-US" sz="3300" b="1" dirty="0" smtClean="0">
                <a:solidFill>
                  <a:schemeClr val="bg1"/>
                </a:solidFill>
              </a:rPr>
              <a:t>INCOME </a:t>
            </a:r>
            <a:r>
              <a:rPr lang="en-US" sz="3300" b="1" dirty="0">
                <a:solidFill>
                  <a:schemeClr val="bg1"/>
                </a:solidFill>
              </a:rPr>
              <a:t>&gt; </a:t>
            </a:r>
            <a:r>
              <a:rPr lang="en-US" sz="3300" b="1" dirty="0" smtClean="0">
                <a:solidFill>
                  <a:schemeClr val="bg1"/>
                </a:solidFill>
              </a:rPr>
              <a:t>EXPENSES</a:t>
            </a:r>
            <a:endParaRPr lang="en-US" sz="33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chemeClr val="bg1"/>
                </a:solidFill>
              </a:rPr>
              <a:t>DEFICIT </a:t>
            </a:r>
            <a:r>
              <a:rPr lang="en-US" sz="3300" b="1" dirty="0">
                <a:solidFill>
                  <a:schemeClr val="bg1"/>
                </a:solidFill>
              </a:rPr>
              <a:t>/ NEGATIVE BALANCE: </a:t>
            </a:r>
            <a:r>
              <a:rPr lang="en-US" sz="3300" b="1" dirty="0" smtClean="0">
                <a:solidFill>
                  <a:schemeClr val="bg1"/>
                </a:solidFill>
              </a:rPr>
              <a:t>EXPENSES </a:t>
            </a:r>
            <a:r>
              <a:rPr lang="en-US" sz="3300" b="1" dirty="0">
                <a:solidFill>
                  <a:schemeClr val="bg1"/>
                </a:solidFill>
              </a:rPr>
              <a:t>&gt; </a:t>
            </a:r>
            <a:r>
              <a:rPr lang="en-US" sz="3300" b="1" dirty="0" smtClean="0">
                <a:solidFill>
                  <a:schemeClr val="bg1"/>
                </a:solidFill>
              </a:rPr>
              <a:t>INCOME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" y="476220"/>
            <a:ext cx="12192000" cy="3625263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CALCULATING TAXES: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Income taxes are </a:t>
            </a:r>
            <a:r>
              <a:rPr lang="en-US" sz="2700" b="1" dirty="0" smtClean="0">
                <a:solidFill>
                  <a:srgbClr val="FF0000"/>
                </a:solidFill>
              </a:rPr>
              <a:t>GRADUATED, </a:t>
            </a:r>
            <a:r>
              <a:rPr lang="en-US" sz="2700" b="1" dirty="0">
                <a:solidFill>
                  <a:schemeClr val="bg1"/>
                </a:solidFill>
              </a:rPr>
              <a:t>meaning you </a:t>
            </a:r>
            <a:r>
              <a:rPr lang="en-US" sz="2700" b="1" dirty="0">
                <a:solidFill>
                  <a:srgbClr val="FF0000"/>
                </a:solidFill>
              </a:rPr>
              <a:t>pay higher percentages for higher steps of income you earn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Each step of income that is taxed at a different percent is called a </a:t>
            </a:r>
            <a:r>
              <a:rPr lang="en-US" sz="2700" b="1" dirty="0" smtClean="0">
                <a:solidFill>
                  <a:srgbClr val="FF0000"/>
                </a:solidFill>
              </a:rPr>
              <a:t>BRACKET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>
                <a:solidFill>
                  <a:srgbClr val="FF0000"/>
                </a:solidFill>
              </a:rPr>
              <a:t>highest bracket of your income </a:t>
            </a:r>
            <a:r>
              <a:rPr lang="en-US" sz="2700" b="1" dirty="0">
                <a:solidFill>
                  <a:schemeClr val="bg1"/>
                </a:solidFill>
              </a:rPr>
              <a:t>is called your </a:t>
            </a:r>
            <a:r>
              <a:rPr lang="en-US" sz="2700" b="1" dirty="0" smtClean="0">
                <a:solidFill>
                  <a:srgbClr val="FF0000"/>
                </a:solidFill>
              </a:rPr>
              <a:t>MARGINAL TAX RATE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The taxes you pay divided by your gross pay is your </a:t>
            </a:r>
            <a:r>
              <a:rPr lang="en-US" sz="2700" b="1" dirty="0" smtClean="0">
                <a:solidFill>
                  <a:srgbClr val="FF0000"/>
                </a:solidFill>
              </a:rPr>
              <a:t>EFFECTIVE TAX RATE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Your </a:t>
            </a:r>
            <a:r>
              <a:rPr lang="en-US" sz="2700" b="1" dirty="0">
                <a:solidFill>
                  <a:srgbClr val="FF0000"/>
                </a:solidFill>
              </a:rPr>
              <a:t>effective tax rate will be </a:t>
            </a:r>
            <a:r>
              <a:rPr lang="en-US" sz="2700" b="1" dirty="0" smtClean="0">
                <a:solidFill>
                  <a:srgbClr val="FF0000"/>
                </a:solidFill>
              </a:rPr>
              <a:t>LESS THAN </a:t>
            </a:r>
            <a:r>
              <a:rPr lang="en-US" sz="2700" b="1" dirty="0">
                <a:solidFill>
                  <a:srgbClr val="FF0000"/>
                </a:solidFill>
              </a:rPr>
              <a:t>or </a:t>
            </a:r>
            <a:r>
              <a:rPr lang="en-US" sz="2700" b="1" dirty="0" smtClean="0">
                <a:solidFill>
                  <a:srgbClr val="FF0000"/>
                </a:solidFill>
              </a:rPr>
              <a:t>EQUAL </a:t>
            </a:r>
            <a:r>
              <a:rPr lang="en-US" sz="2700" b="1" dirty="0">
                <a:solidFill>
                  <a:srgbClr val="FF0000"/>
                </a:solidFill>
              </a:rPr>
              <a:t>to your marginal tax rate</a:t>
            </a:r>
          </a:p>
          <a:p>
            <a:pPr lvl="1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the 2015 fiscal year, U.S. income tax brackets are as follows:</a:t>
            </a:r>
          </a:p>
        </p:txBody>
      </p:sp>
      <p:pic>
        <p:nvPicPr>
          <p:cNvPr id="1026" name="Picture 2" descr="Single_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4" y="3977365"/>
            <a:ext cx="7156493" cy="288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marL="115888" lvl="1" indent="-115888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Example: Your gross (taxable) income for 2015 was </a:t>
            </a:r>
            <a:r>
              <a:rPr lang="en-US" sz="2400" b="1" dirty="0" smtClean="0">
                <a:solidFill>
                  <a:schemeClr val="bg1"/>
                </a:solidFill>
              </a:rPr>
              <a:t>$47,451</a:t>
            </a:r>
            <a:r>
              <a:rPr lang="en-US" sz="2400" b="1" dirty="0">
                <a:solidFill>
                  <a:schemeClr val="bg1"/>
                </a:solidFill>
              </a:rPr>
              <a:t>. You spent $20,000 on housing, food , and other needs. You spent $5,000 on wants, $1,000 on donations/gifts, $2,000 on savings, &amp; $2,000 on investments.</a:t>
            </a: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Marginal tax rate = </a:t>
            </a:r>
            <a:r>
              <a:rPr lang="en-US" sz="2400" b="1" dirty="0" smtClean="0">
                <a:solidFill>
                  <a:srgbClr val="FF0000"/>
                </a:solidFill>
              </a:rPr>
              <a:t>25% (LOOK AT THE CHART &amp; FIND WHERE YOUR GROSS INCOME FALLS)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How much will you owe in taxes?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200" b="1" dirty="0">
                <a:solidFill>
                  <a:schemeClr val="bg1"/>
                </a:solidFill>
              </a:rPr>
              <a:t>Taxes = (maximum tax amount from previous bracket) </a:t>
            </a:r>
            <a:r>
              <a:rPr lang="en-US" sz="2200" b="1" dirty="0" smtClean="0">
                <a:solidFill>
                  <a:schemeClr val="bg1"/>
                </a:solidFill>
              </a:rPr>
              <a:t>+ (MARGINAL tax </a:t>
            </a:r>
            <a:r>
              <a:rPr lang="en-US" sz="2200" b="1" dirty="0">
                <a:solidFill>
                  <a:schemeClr val="bg1"/>
                </a:solidFill>
              </a:rPr>
              <a:t>rate</a:t>
            </a:r>
            <a:r>
              <a:rPr lang="en-US" sz="2200" b="1" dirty="0" smtClean="0">
                <a:solidFill>
                  <a:schemeClr val="bg1"/>
                </a:solidFill>
              </a:rPr>
              <a:t>)(GROSS INCOME </a:t>
            </a:r>
            <a:r>
              <a:rPr lang="en-US" sz="2200" b="1" dirty="0">
                <a:solidFill>
                  <a:schemeClr val="bg1"/>
                </a:solidFill>
              </a:rPr>
              <a:t>- maximum income of last bracket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= ($5,156.25) + (0.25)($47,451 - $37,451)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= $5,156.25 + (0.25)($10,000) </a:t>
            </a:r>
            <a:r>
              <a:rPr lang="en-US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$5,156.25+ $2,500 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$7,656.25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is your effective tax rate?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Effective tax rate = (Taxes Owed)(100%) / (Gross Income) 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</a:rPr>
              <a:t>($7,656.25)(</a:t>
            </a:r>
            <a:r>
              <a:rPr lang="en-US" sz="2400" b="1" dirty="0">
                <a:solidFill>
                  <a:schemeClr val="bg1"/>
                </a:solidFill>
              </a:rPr>
              <a:t>100</a:t>
            </a:r>
            <a:r>
              <a:rPr lang="en-US" sz="2400" b="1" dirty="0" smtClean="0">
                <a:solidFill>
                  <a:schemeClr val="bg1"/>
                </a:solidFill>
              </a:rPr>
              <a:t>%) 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</a:rPr>
              <a:t>($47,451)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16.1%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(LESS THAN YOUR 25% MARGINAL RATE)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What is your disposable income?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Disposable income = Gross income – Taxes owed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</a:rPr>
              <a:t>$47,451 </a:t>
            </a: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$7,656.25 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$39,794.75 (INCOME LEFT AFTER TAXES)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Single_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19" y="4667249"/>
            <a:ext cx="5442581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8171"/>
            <a:ext cx="12192000" cy="6289830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 smtClean="0">
                <a:solidFill>
                  <a:schemeClr val="bg1"/>
                </a:solidFill>
              </a:rPr>
              <a:t>What </a:t>
            </a:r>
            <a:r>
              <a:rPr lang="en-US" sz="2450" b="1" dirty="0">
                <a:solidFill>
                  <a:schemeClr val="bg1"/>
                </a:solidFill>
              </a:rPr>
              <a:t>is your discretionary income?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Discretionary income = Disposable income – necessities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chemeClr val="bg1"/>
                </a:solidFill>
              </a:rPr>
              <a:t>$39,794.75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$20,000</a:t>
            </a:r>
            <a:endParaRPr lang="en-US" sz="2450" b="1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rgbClr val="FF0000"/>
                </a:solidFill>
              </a:rPr>
              <a:t>$19,794.75 (INCOME LEFT AFTER TAXES &amp; NEEDS)</a:t>
            </a:r>
            <a:endParaRPr lang="en-US" sz="2450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is the balance of your </a:t>
            </a:r>
            <a:r>
              <a:rPr lang="en-US" sz="2450" b="1" dirty="0" smtClean="0">
                <a:solidFill>
                  <a:schemeClr val="bg1"/>
                </a:solidFill>
              </a:rPr>
              <a:t>budget?</a:t>
            </a:r>
          </a:p>
          <a:p>
            <a:pPr marL="457200" lvl="1" indent="-227013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 smtClean="0">
                <a:solidFill>
                  <a:schemeClr val="bg1"/>
                </a:solidFill>
              </a:rPr>
              <a:t>Balance </a:t>
            </a:r>
            <a:r>
              <a:rPr lang="en-US" sz="2450" b="1" dirty="0">
                <a:solidFill>
                  <a:schemeClr val="bg1"/>
                </a:solidFill>
              </a:rPr>
              <a:t>= Discretionary </a:t>
            </a:r>
            <a:r>
              <a:rPr lang="en-US" sz="2450" b="1" dirty="0" err="1">
                <a:solidFill>
                  <a:schemeClr val="bg1"/>
                </a:solidFill>
              </a:rPr>
              <a:t>inc.</a:t>
            </a:r>
            <a:r>
              <a:rPr lang="en-US" sz="2450" b="1" dirty="0">
                <a:solidFill>
                  <a:schemeClr val="bg1"/>
                </a:solidFill>
              </a:rPr>
              <a:t> – wants – donations/gifts – savings – investment contributions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chemeClr val="bg1"/>
                </a:solidFill>
              </a:rPr>
              <a:t>$19,794.75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$5,000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$1,000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$2,000 </a:t>
            </a:r>
            <a:r>
              <a:rPr lang="en-US" sz="2450" b="1" dirty="0">
                <a:solidFill>
                  <a:schemeClr val="bg1"/>
                </a:solidFill>
              </a:rPr>
              <a:t>- </a:t>
            </a:r>
            <a:r>
              <a:rPr lang="en-US" sz="2450" b="1" dirty="0" smtClean="0">
                <a:solidFill>
                  <a:schemeClr val="bg1"/>
                </a:solidFill>
              </a:rPr>
              <a:t>$2,000</a:t>
            </a:r>
            <a:endParaRPr lang="en-US" sz="2450" b="1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rgbClr val="FF0000"/>
                </a:solidFill>
              </a:rPr>
              <a:t>+$9,794.75 (INCOME TO SPEND ON ADDITIONAL WANTS, SAVINGS/INVESTMENT, ETC)</a:t>
            </a:r>
            <a:endParaRPr lang="en-US" sz="2450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Positive balance (SURPLUS) or negative balance (NEGATIVE)? </a:t>
            </a:r>
            <a:r>
              <a:rPr lang="en-US" sz="2450" b="1" dirty="0" smtClean="0">
                <a:solidFill>
                  <a:srgbClr val="FF0000"/>
                </a:solidFill>
              </a:rPr>
              <a:t>POSITIVE</a:t>
            </a:r>
            <a:endParaRPr lang="en-US" sz="2450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50" b="1" dirty="0">
                <a:solidFill>
                  <a:schemeClr val="bg1"/>
                </a:solidFill>
              </a:rPr>
              <a:t>What percentage of your gross income goes toward wants?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% Wants = ($ Wants)(100%) / ($ gross income)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chemeClr val="bg1"/>
                </a:solidFill>
              </a:rPr>
              <a:t>($5,000)(</a:t>
            </a:r>
            <a:r>
              <a:rPr lang="en-US" sz="2450" b="1" dirty="0">
                <a:solidFill>
                  <a:schemeClr val="bg1"/>
                </a:solidFill>
              </a:rPr>
              <a:t>100%) / </a:t>
            </a:r>
            <a:r>
              <a:rPr lang="en-US" sz="2450" b="1" dirty="0" smtClean="0">
                <a:solidFill>
                  <a:schemeClr val="bg1"/>
                </a:solidFill>
              </a:rPr>
              <a:t>($47,451)</a:t>
            </a:r>
          </a:p>
          <a:p>
            <a:pPr marL="457200" lvl="1" indent="0"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50" b="1" dirty="0" smtClean="0">
                <a:solidFill>
                  <a:schemeClr val="bg1"/>
                </a:solidFill>
              </a:rPr>
              <a:t>= </a:t>
            </a:r>
            <a:r>
              <a:rPr lang="en-US" sz="2450" b="1" dirty="0" smtClean="0">
                <a:solidFill>
                  <a:srgbClr val="FF0000"/>
                </a:solidFill>
              </a:rPr>
              <a:t>10.5% (A PERSON WITH A SURPLUS CAN INCREASE THIS % OF SPENDING ON WANTS, SAVINGS, INVESTMENTS, EMERGENCIES, ETC.)</a:t>
            </a:r>
            <a:endParaRPr lang="en-US" sz="24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Types </a:t>
            </a:r>
            <a:r>
              <a:rPr lang="en-US" sz="2800" b="1" dirty="0">
                <a:solidFill>
                  <a:schemeClr val="bg1"/>
                </a:solidFill>
              </a:rPr>
              <a:t>of income: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GROSS income</a:t>
            </a:r>
            <a:r>
              <a:rPr lang="en-US" sz="2800" b="1" dirty="0">
                <a:solidFill>
                  <a:srgbClr val="FF0000"/>
                </a:solidFill>
              </a:rPr>
              <a:t>: earnings before </a:t>
            </a:r>
            <a:r>
              <a:rPr lang="en-US" sz="2800" b="1" dirty="0" smtClean="0">
                <a:solidFill>
                  <a:srgbClr val="FF0000"/>
                </a:solidFill>
              </a:rPr>
              <a:t>TAXES are DEDUCTED (taken </a:t>
            </a:r>
            <a:r>
              <a:rPr lang="en-US" sz="2800" b="1" dirty="0">
                <a:solidFill>
                  <a:srgbClr val="FF0000"/>
                </a:solidFill>
              </a:rPr>
              <a:t>out)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DISPOSABLE income</a:t>
            </a:r>
            <a:r>
              <a:rPr lang="en-US" sz="2800" b="1" dirty="0">
                <a:solidFill>
                  <a:srgbClr val="FF0000"/>
                </a:solidFill>
              </a:rPr>
              <a:t>: money remaining after all </a:t>
            </a:r>
            <a:r>
              <a:rPr lang="en-US" sz="2800" b="1" dirty="0" smtClean="0">
                <a:solidFill>
                  <a:srgbClr val="FF0000"/>
                </a:solidFill>
              </a:rPr>
              <a:t>TAXES have </a:t>
            </a:r>
            <a:r>
              <a:rPr lang="en-US" sz="2800" b="1" dirty="0">
                <a:solidFill>
                  <a:srgbClr val="FF0000"/>
                </a:solidFill>
              </a:rPr>
              <a:t>been paid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First buy </a:t>
            </a:r>
            <a:r>
              <a:rPr lang="en-US" sz="2800" b="1" dirty="0" smtClean="0">
                <a:solidFill>
                  <a:srgbClr val="FF0000"/>
                </a:solidFill>
              </a:rPr>
              <a:t>NEEDS </a:t>
            </a:r>
            <a:r>
              <a:rPr lang="en-US" sz="2800" b="1" dirty="0" smtClean="0">
                <a:solidFill>
                  <a:schemeClr val="bg1"/>
                </a:solidFill>
              </a:rPr>
              <a:t>like FOOD, CLOTHING &amp; HOUSING</a:t>
            </a:r>
            <a:endParaRPr lang="en-US" sz="2800" b="1" dirty="0">
              <a:solidFill>
                <a:schemeClr val="bg1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Also known as </a:t>
            </a:r>
            <a:r>
              <a:rPr lang="en-US" sz="2800" b="1" dirty="0" smtClean="0">
                <a:solidFill>
                  <a:srgbClr val="FF0000"/>
                </a:solidFill>
              </a:rPr>
              <a:t>NET income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DISCRETIONARY income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money </a:t>
            </a:r>
            <a:r>
              <a:rPr lang="en-US" sz="2800" b="1" dirty="0">
                <a:solidFill>
                  <a:srgbClr val="FF0000"/>
                </a:solidFill>
              </a:rPr>
              <a:t>remaining after paying for </a:t>
            </a:r>
            <a:r>
              <a:rPr lang="en-US" sz="2800" b="1" dirty="0" smtClean="0">
                <a:solidFill>
                  <a:srgbClr val="FF0000"/>
                </a:solidFill>
              </a:rPr>
              <a:t>NECESSITIES</a:t>
            </a:r>
            <a:endParaRPr lang="en-US" sz="2800" b="1" dirty="0">
              <a:solidFill>
                <a:srgbClr val="FF000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Can be </a:t>
            </a:r>
            <a:r>
              <a:rPr lang="en-US" sz="2800" b="1" dirty="0">
                <a:solidFill>
                  <a:srgbClr val="FF0000"/>
                </a:solidFill>
              </a:rPr>
              <a:t>used to satisfy </a:t>
            </a:r>
            <a:r>
              <a:rPr lang="en-US" sz="2800" b="1" dirty="0" smtClean="0">
                <a:solidFill>
                  <a:srgbClr val="FF0000"/>
                </a:solidFill>
              </a:rPr>
              <a:t>WANTS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chemeClr val="bg1"/>
                </a:solidFill>
              </a:rPr>
              <a:t>including </a:t>
            </a:r>
            <a:r>
              <a:rPr lang="en-US" sz="2800" b="1" dirty="0" smtClean="0">
                <a:solidFill>
                  <a:srgbClr val="FF0000"/>
                </a:solidFill>
              </a:rPr>
              <a:t>LUXURY </a:t>
            </a:r>
            <a:r>
              <a:rPr lang="en-US" sz="2800" b="1" dirty="0">
                <a:solidFill>
                  <a:srgbClr val="FF0000"/>
                </a:solidFill>
              </a:rPr>
              <a:t>items and </a:t>
            </a:r>
            <a:r>
              <a:rPr lang="en-US" sz="2800" b="1" dirty="0" smtClean="0">
                <a:solidFill>
                  <a:srgbClr val="FF0000"/>
                </a:solidFill>
              </a:rPr>
              <a:t>SAVINGS or INVESTMENTS</a:t>
            </a:r>
            <a:endParaRPr lang="en-US" sz="2800" b="1" dirty="0">
              <a:solidFill>
                <a:srgbClr val="FF000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Regardless of your income, spending it requires constant </a:t>
            </a:r>
            <a:r>
              <a:rPr lang="en-US" sz="2800" b="1" dirty="0" smtClean="0">
                <a:solidFill>
                  <a:schemeClr val="bg1"/>
                </a:solidFill>
              </a:rPr>
              <a:t>DECISION-MAKING </a:t>
            </a:r>
            <a:r>
              <a:rPr lang="en-US" sz="2800" b="1" dirty="0">
                <a:solidFill>
                  <a:schemeClr val="bg1"/>
                </a:solidFill>
              </a:rPr>
              <a:t>(REVIEW: ALL ECONOMIC DECISIONS INVOLVE </a:t>
            </a:r>
            <a:r>
              <a:rPr lang="en-US" sz="2800" b="1" dirty="0" smtClean="0">
                <a:solidFill>
                  <a:schemeClr val="bg1"/>
                </a:solidFill>
              </a:rPr>
              <a:t>INCENTIVES, TRADE-OFFS, </a:t>
            </a:r>
            <a:r>
              <a:rPr lang="en-US" sz="2800" b="1" dirty="0">
                <a:solidFill>
                  <a:schemeClr val="bg1"/>
                </a:solidFill>
              </a:rPr>
              <a:t>&amp; </a:t>
            </a:r>
            <a:r>
              <a:rPr lang="en-US" sz="2800" b="1" dirty="0" smtClean="0">
                <a:solidFill>
                  <a:schemeClr val="bg1"/>
                </a:solidFill>
              </a:rPr>
              <a:t>OPPORTUNITY COSTS)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BUDGET CALCULATIONS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Types of income: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SALARY: </a:t>
            </a:r>
            <a:r>
              <a:rPr lang="en-US" sz="2700" b="1" dirty="0">
                <a:solidFill>
                  <a:srgbClr val="FF0000"/>
                </a:solidFill>
              </a:rPr>
              <a:t>fixed </a:t>
            </a:r>
            <a:r>
              <a:rPr lang="en-US" sz="2700" b="1" dirty="0" smtClean="0">
                <a:solidFill>
                  <a:srgbClr val="FF0000"/>
                </a:solidFill>
              </a:rPr>
              <a:t>YEARLY </a:t>
            </a:r>
            <a:r>
              <a:rPr lang="en-US" sz="2700" b="1" dirty="0">
                <a:solidFill>
                  <a:srgbClr val="FF0000"/>
                </a:solidFill>
              </a:rPr>
              <a:t>or </a:t>
            </a:r>
            <a:r>
              <a:rPr lang="en-US" sz="2700" b="1" dirty="0" smtClean="0">
                <a:solidFill>
                  <a:srgbClr val="FF0000"/>
                </a:solidFill>
              </a:rPr>
              <a:t>ANNUAL </a:t>
            </a:r>
            <a:r>
              <a:rPr lang="en-US" sz="2700" b="1" dirty="0">
                <a:solidFill>
                  <a:srgbClr val="FF0000"/>
                </a:solidFill>
              </a:rPr>
              <a:t>amount of income earned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WAGES: </a:t>
            </a:r>
            <a:r>
              <a:rPr lang="en-US" sz="2700" b="1" dirty="0">
                <a:solidFill>
                  <a:schemeClr val="bg1"/>
                </a:solidFill>
              </a:rPr>
              <a:t>fixed hourly amount of income earned; </a:t>
            </a:r>
            <a:r>
              <a:rPr lang="en-US" sz="2700" b="1" dirty="0">
                <a:solidFill>
                  <a:srgbClr val="FF0000"/>
                </a:solidFill>
              </a:rPr>
              <a:t>NON-FIXED </a:t>
            </a:r>
            <a:r>
              <a:rPr lang="en-US" sz="2700" b="1" dirty="0" smtClean="0">
                <a:solidFill>
                  <a:srgbClr val="FF0000"/>
                </a:solidFill>
              </a:rPr>
              <a:t>TOTAL amount </a:t>
            </a:r>
            <a:r>
              <a:rPr lang="en-US" sz="2700" b="1" dirty="0">
                <a:solidFill>
                  <a:srgbClr val="FF0000"/>
                </a:solidFill>
              </a:rPr>
              <a:t>of income varies by number of hours worked 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TIPS: </a:t>
            </a:r>
            <a:r>
              <a:rPr lang="en-US" sz="2700" b="1" dirty="0">
                <a:solidFill>
                  <a:schemeClr val="bg1"/>
                </a:solidFill>
              </a:rPr>
              <a:t>extra income for providing a service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INVESTMENT RETURNS: </a:t>
            </a:r>
            <a:r>
              <a:rPr lang="en-US" sz="2700" b="1" dirty="0">
                <a:solidFill>
                  <a:srgbClr val="FF0000"/>
                </a:solidFill>
              </a:rPr>
              <a:t>income received from investing in </a:t>
            </a:r>
            <a:r>
              <a:rPr lang="en-US" sz="2700" b="1" dirty="0" smtClean="0">
                <a:solidFill>
                  <a:srgbClr val="FF0000"/>
                </a:solidFill>
              </a:rPr>
              <a:t>STOCKS, BONDS, INTEREST </a:t>
            </a:r>
            <a:r>
              <a:rPr lang="en-US" sz="2700" b="1" dirty="0">
                <a:solidFill>
                  <a:srgbClr val="FF0000"/>
                </a:solidFill>
              </a:rPr>
              <a:t>from loaning money</a:t>
            </a:r>
            <a:r>
              <a:rPr lang="en-US" sz="2700" b="1" dirty="0">
                <a:solidFill>
                  <a:schemeClr val="bg1"/>
                </a:solidFill>
              </a:rPr>
              <a:t>, &amp; other investments; usually NON-FIXED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DIVIDENDS: </a:t>
            </a:r>
            <a:r>
              <a:rPr lang="en-US" sz="2700" b="1" dirty="0">
                <a:solidFill>
                  <a:srgbClr val="FF0000"/>
                </a:solidFill>
              </a:rPr>
              <a:t>payments paid to stockholders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CAPITAL GAINS: </a:t>
            </a:r>
            <a:r>
              <a:rPr lang="en-US" sz="2700" b="1" dirty="0">
                <a:solidFill>
                  <a:srgbClr val="FF0000"/>
                </a:solidFill>
              </a:rPr>
              <a:t>the amount you were able to gain on the sale of an investment from what you paid originally 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House bought for $200,000 &amp; sold for $300,000 would have a capital gain of </a:t>
            </a:r>
            <a:r>
              <a:rPr lang="en-US" sz="2700" b="1" dirty="0" smtClean="0">
                <a:solidFill>
                  <a:schemeClr val="bg1"/>
                </a:solidFill>
              </a:rPr>
              <a:t>$100,000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You bought 1,000 shares at $3 (total = $3,000) and sold them for $5 (total = $5,000) for a capital gain of </a:t>
            </a:r>
            <a:r>
              <a:rPr lang="en-US" sz="2700" b="1" dirty="0" smtClean="0">
                <a:solidFill>
                  <a:schemeClr val="bg1"/>
                </a:solidFill>
              </a:rPr>
              <a:t>$2,000 ($5,000-$3,000)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8.3: TYPES OF INCOME &amp; EXPENSES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Types of expenses: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FIXED: </a:t>
            </a:r>
            <a:r>
              <a:rPr lang="en-US" sz="2700" b="1" dirty="0">
                <a:solidFill>
                  <a:srgbClr val="FF0000"/>
                </a:solidFill>
              </a:rPr>
              <a:t>stay the same each month/year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MORTGAGE </a:t>
            </a:r>
            <a:r>
              <a:rPr lang="en-US" sz="2700" b="1" dirty="0">
                <a:solidFill>
                  <a:schemeClr val="bg1"/>
                </a:solidFill>
              </a:rPr>
              <a:t>/ </a:t>
            </a:r>
            <a:r>
              <a:rPr lang="en-US" sz="2700" b="1" dirty="0" smtClean="0">
                <a:solidFill>
                  <a:schemeClr val="bg1"/>
                </a:solidFill>
              </a:rPr>
              <a:t>RENTAL </a:t>
            </a:r>
            <a:r>
              <a:rPr lang="en-US" sz="2700" b="1" dirty="0">
                <a:solidFill>
                  <a:schemeClr val="bg1"/>
                </a:solidFill>
              </a:rPr>
              <a:t>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Insurance </a:t>
            </a:r>
            <a:r>
              <a:rPr lang="en-US" sz="2700" b="1" dirty="0">
                <a:solidFill>
                  <a:srgbClr val="FF0000"/>
                </a:solidFill>
              </a:rPr>
              <a:t>payments </a:t>
            </a:r>
            <a:r>
              <a:rPr lang="en-US" sz="2700" b="1" dirty="0">
                <a:solidFill>
                  <a:schemeClr val="bg1"/>
                </a:solidFill>
              </a:rPr>
              <a:t>(home, car, health, life, etc</a:t>
            </a:r>
            <a:r>
              <a:rPr lang="en-US" sz="2700" b="1" dirty="0" smtClean="0">
                <a:solidFill>
                  <a:schemeClr val="bg1"/>
                </a:solidFill>
              </a:rPr>
              <a:t>.) </a:t>
            </a:r>
            <a:r>
              <a:rPr lang="en-US" sz="2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called </a:t>
            </a:r>
            <a:r>
              <a:rPr lang="en-US" sz="27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PREMIUMS</a:t>
            </a:r>
            <a:endParaRPr lang="en-US" sz="2700" b="1" u="sng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Car </a:t>
            </a:r>
            <a:r>
              <a:rPr lang="en-US" sz="2700" b="1" dirty="0">
                <a:solidFill>
                  <a:schemeClr val="bg1"/>
                </a:solidFill>
              </a:rPr>
              <a:t>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Student </a:t>
            </a:r>
            <a:r>
              <a:rPr lang="en-US" sz="2700" b="1" dirty="0">
                <a:solidFill>
                  <a:schemeClr val="bg1"/>
                </a:solidFill>
              </a:rPr>
              <a:t>loan payments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INCOME TAX </a:t>
            </a:r>
            <a:r>
              <a:rPr lang="en-US" sz="2700" b="1" dirty="0">
                <a:solidFill>
                  <a:schemeClr val="bg1"/>
                </a:solidFill>
              </a:rPr>
              <a:t>expense (if your income stays the same)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NON-FIXED: </a:t>
            </a:r>
            <a:r>
              <a:rPr lang="en-US" sz="2700" b="1" dirty="0">
                <a:solidFill>
                  <a:srgbClr val="FF0000"/>
                </a:solidFill>
              </a:rPr>
              <a:t>can vary month-to-month or year-to-year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Clothing &amp; toiletries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Food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Electronics, Furniture, &amp; Appliances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Entertainment, travel, &amp; vacations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Utility bills (power, water, phone, etc.)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Gifts &amp; donations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131425" cy="65836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 – EXIT TICKET (ON BACK OF NOTES!)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9"/>
            <a:ext cx="12191999" cy="61996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COPY 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answer 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 RED) 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separate sheet of paper.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Your gross (taxable) income for 2015 was $100,751. You spent $40,000 on housing, food, and other needs. You spent $10,000 on wants, $5,000 on donations/gifts, $5,000 on savings, &amp; $5,000 on investments.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Marginal tax rate = _____% (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tax chart on the front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find this %)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Taxes 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($___________)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(_____)($___________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$___________)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$___________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tax rate = ($____________)(100%) / ($___________) = ________%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Disposable income = $__________ - $__________ = $__________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Discretionary income = Disposable income – necessities 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$__________ 				=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$____________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 = $___________ - $___________ - $___________ - $___________ - $__________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$___________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SURPLUS or DEFICIT? _________________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Wants = ($__________)(100%) / ($____________) 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583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8.3 – HOMEWORK SENTENCES (ON BACK OF NOTES!)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9"/>
            <a:ext cx="12191999" cy="6199631"/>
          </a:xfrm>
        </p:spPr>
        <p:txBody>
          <a:bodyPr anchor="t">
            <a:noAutofit/>
          </a:bodyPr>
          <a:lstStyle/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HW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Write sentences that combine the following words,</a:t>
            </a:r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separate sheet of paper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34950" indent="-23495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WORDS PROVIDED IN EACH NUMBER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_________________, you pay a higher _______________, for income that falls in higher _____________. </a:t>
            </a:r>
          </a:p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(USE “INCOME” 2 TIMES!!!)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R____________ are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made from investments such as c__________________ (selling investments) &amp; _____________ (payments from owning stock), while earned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from work includes __________ (per year) &amp; __________ (per hour). </a:t>
            </a:r>
          </a:p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______________ tax rate will always be less than or equal to your ______________ tax rate. </a:t>
            </a:r>
          </a:p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 expenses include mortgages &amp; rent, while _______________ expenses include entertainment &amp; clothing.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950" indent="-2349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SKIP!!!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#8 – 8.4, 11/30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12192000" cy="6429375"/>
          </a:xfrm>
        </p:spPr>
        <p:txBody>
          <a:bodyPr anchor="t">
            <a:noAutofit/>
          </a:bodyPr>
          <a:lstStyle/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Transfer</a:t>
            </a:r>
            <a:r>
              <a:rPr lang="en-US" sz="2600" b="1" dirty="0" smtClean="0">
                <a:solidFill>
                  <a:schemeClr val="bg1"/>
                </a:solidFill>
              </a:rPr>
              <a:t>: to withdraw money from one account &amp; deposit in another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Checking account</a:t>
            </a:r>
            <a:r>
              <a:rPr lang="en-US" sz="2600" b="1" dirty="0" smtClean="0">
                <a:solidFill>
                  <a:schemeClr val="bg1"/>
                </a:solidFill>
              </a:rPr>
              <a:t>: allows owner store funds to write checks, use debit car, or withdraw funds from an ATM; earns little or no interest; funds insured by </a:t>
            </a:r>
            <a:r>
              <a:rPr lang="en-US" sz="2600" b="1" dirty="0" err="1" smtClean="0">
                <a:solidFill>
                  <a:schemeClr val="bg1"/>
                </a:solidFill>
              </a:rPr>
              <a:t>govt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Savings account</a:t>
            </a:r>
            <a:r>
              <a:rPr lang="en-US" sz="2600" b="1" dirty="0" smtClean="0">
                <a:solidFill>
                  <a:schemeClr val="bg1"/>
                </a:solidFill>
              </a:rPr>
              <a:t>: allows owner to store money w/ low interest rate &amp; where funds can easily be deposited, withdrawn, or transferred; funds insured by </a:t>
            </a:r>
            <a:r>
              <a:rPr lang="en-US" sz="2600" b="1" dirty="0" err="1" smtClean="0">
                <a:solidFill>
                  <a:schemeClr val="bg1"/>
                </a:solidFill>
              </a:rPr>
              <a:t>govt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Money market account</a:t>
            </a:r>
            <a:r>
              <a:rPr lang="en-US" sz="2600" b="1" dirty="0" smtClean="0">
                <a:solidFill>
                  <a:schemeClr val="bg1"/>
                </a:solidFill>
              </a:rPr>
              <a:t>: savings account that earns higher interest than regular savings, but requires a higher account balance to be maintained at all times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Certificate of deposit accounts</a:t>
            </a:r>
            <a:r>
              <a:rPr lang="en-US" sz="2600" b="1" dirty="0" smtClean="0">
                <a:solidFill>
                  <a:schemeClr val="bg1"/>
                </a:solidFill>
              </a:rPr>
              <a:t>: savings account that earns higher interest than regular savings, but requires you to keep all funds in the account for long-term period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>
                <a:solidFill>
                  <a:schemeClr val="bg1"/>
                </a:solidFill>
              </a:rPr>
              <a:t>Stocks</a:t>
            </a:r>
            <a:r>
              <a:rPr lang="en-US" sz="2600" b="1" dirty="0">
                <a:solidFill>
                  <a:schemeClr val="bg1"/>
                </a:solidFill>
              </a:rPr>
              <a:t>: gives investors partial ownership in company, dividend income, &amp; opportunity to make capital gain if they can sell stock for more than what they paid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Bonds</a:t>
            </a:r>
            <a:r>
              <a:rPr lang="en-US" sz="2600" b="1" dirty="0">
                <a:solidFill>
                  <a:schemeClr val="bg1"/>
                </a:solidFill>
              </a:rPr>
              <a:t>: investors loan </a:t>
            </a:r>
            <a:r>
              <a:rPr lang="en-US" sz="2600" b="1" dirty="0" smtClean="0">
                <a:solidFill>
                  <a:schemeClr val="bg1"/>
                </a:solidFill>
              </a:rPr>
              <a:t>money (to </a:t>
            </a:r>
            <a:r>
              <a:rPr lang="en-US" sz="2600" b="1" dirty="0" err="1" smtClean="0">
                <a:solidFill>
                  <a:schemeClr val="bg1"/>
                </a:solidFill>
              </a:rPr>
              <a:t>govts</a:t>
            </a:r>
            <a:r>
              <a:rPr lang="en-US" sz="2600" b="1" dirty="0" smtClean="0">
                <a:solidFill>
                  <a:schemeClr val="bg1"/>
                </a:solidFill>
              </a:rPr>
              <a:t> or companies) in </a:t>
            </a:r>
            <a:r>
              <a:rPr lang="en-US" sz="2600" b="1" dirty="0">
                <a:solidFill>
                  <a:schemeClr val="bg1"/>
                </a:solidFill>
              </a:rPr>
              <a:t>return for interest payments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 smtClean="0">
                <a:solidFill>
                  <a:schemeClr val="bg1"/>
                </a:solidFill>
              </a:rPr>
              <a:t>Mutual </a:t>
            </a:r>
            <a:r>
              <a:rPr lang="en-US" sz="2600" b="1" u="sng" dirty="0">
                <a:solidFill>
                  <a:schemeClr val="bg1"/>
                </a:solidFill>
              </a:rPr>
              <a:t>fund</a:t>
            </a:r>
            <a:r>
              <a:rPr lang="en-US" sz="2600" b="1" dirty="0">
                <a:solidFill>
                  <a:schemeClr val="bg1"/>
                </a:solidFill>
              </a:rPr>
              <a:t>: money pooled from investors &amp; invested in many stocks to spread risk, so that risk of losing entire investment is less than investing in a single stock/bond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 u="sng" dirty="0">
                <a:solidFill>
                  <a:schemeClr val="bg1"/>
                </a:solidFill>
              </a:rPr>
              <a:t>Risk-return model</a:t>
            </a:r>
            <a:r>
              <a:rPr lang="en-US" sz="2600" b="1" dirty="0">
                <a:solidFill>
                  <a:schemeClr val="bg1"/>
                </a:solidFill>
              </a:rPr>
              <a:t>: investors seek higher returns (</a:t>
            </a:r>
            <a:r>
              <a:rPr lang="en-US" sz="2600" b="1" dirty="0" smtClean="0">
                <a:solidFill>
                  <a:schemeClr val="bg1"/>
                </a:solidFill>
              </a:rPr>
              <a:t>interest) </a:t>
            </a:r>
            <a:r>
              <a:rPr lang="en-US" sz="2600" b="1" dirty="0">
                <a:solidFill>
                  <a:schemeClr val="bg1"/>
                </a:solidFill>
              </a:rPr>
              <a:t>for riskier </a:t>
            </a:r>
            <a:r>
              <a:rPr lang="en-US" sz="2600" b="1" dirty="0" smtClean="0">
                <a:solidFill>
                  <a:schemeClr val="bg1"/>
                </a:solidFill>
              </a:rPr>
              <a:t>investments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SAVING: </a:t>
            </a:r>
            <a:r>
              <a:rPr lang="en-US" sz="2700" b="1" dirty="0">
                <a:solidFill>
                  <a:schemeClr val="bg1"/>
                </a:solidFill>
              </a:rPr>
              <a:t>setting aside </a:t>
            </a:r>
            <a:r>
              <a:rPr lang="en-US" sz="2700" b="1" dirty="0" smtClean="0">
                <a:solidFill>
                  <a:schemeClr val="bg1"/>
                </a:solidFill>
              </a:rPr>
              <a:t>INCOME </a:t>
            </a:r>
            <a:r>
              <a:rPr lang="en-US" sz="2700" b="1" dirty="0">
                <a:solidFill>
                  <a:schemeClr val="bg1"/>
                </a:solidFill>
              </a:rPr>
              <a:t>for a time so you have it to use later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One way to help you achieve your </a:t>
            </a:r>
            <a:r>
              <a:rPr lang="en-US" sz="2700" b="1" dirty="0" err="1" smtClean="0">
                <a:solidFill>
                  <a:schemeClr val="bg1"/>
                </a:solidFill>
              </a:rPr>
              <a:t>SHORT-term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chemeClr val="bg1"/>
                </a:solidFill>
              </a:rPr>
              <a:t>&amp; </a:t>
            </a:r>
            <a:r>
              <a:rPr lang="en-US" sz="2700" b="1" dirty="0" err="1" smtClean="0">
                <a:solidFill>
                  <a:schemeClr val="bg1"/>
                </a:solidFill>
              </a:rPr>
              <a:t>LONG-term</a:t>
            </a:r>
            <a:r>
              <a:rPr lang="en-US" sz="2700" b="1" dirty="0" smtClean="0">
                <a:solidFill>
                  <a:schemeClr val="bg1"/>
                </a:solidFill>
              </a:rPr>
              <a:t> FINANCIAL goals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Ex.: saving money for future uses like attending </a:t>
            </a:r>
            <a:r>
              <a:rPr lang="en-US" sz="2700" b="1" dirty="0" smtClean="0">
                <a:solidFill>
                  <a:schemeClr val="bg1"/>
                </a:solidFill>
              </a:rPr>
              <a:t>COLLEGE or </a:t>
            </a:r>
            <a:r>
              <a:rPr lang="en-US" sz="2700" b="1" dirty="0">
                <a:solidFill>
                  <a:schemeClr val="bg1"/>
                </a:solidFill>
              </a:rPr>
              <a:t>buying a </a:t>
            </a:r>
            <a:r>
              <a:rPr lang="en-US" sz="2700" b="1" dirty="0" smtClean="0">
                <a:solidFill>
                  <a:schemeClr val="bg1"/>
                </a:solidFill>
              </a:rPr>
              <a:t>CAR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can be thought of as a regular </a:t>
            </a:r>
            <a:r>
              <a:rPr lang="en-US" sz="2700" b="1" dirty="0" smtClean="0">
                <a:solidFill>
                  <a:schemeClr val="bg1"/>
                </a:solidFill>
              </a:rPr>
              <a:t>“EXPENSE”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set aside a </a:t>
            </a:r>
            <a:r>
              <a:rPr lang="en-US" sz="2700" b="1" dirty="0" smtClean="0">
                <a:solidFill>
                  <a:schemeClr val="bg1"/>
                </a:solidFill>
              </a:rPr>
              <a:t>SPECIFIC AMOUNT, </a:t>
            </a:r>
            <a:r>
              <a:rPr lang="en-US" sz="2700" b="1" dirty="0">
                <a:solidFill>
                  <a:schemeClr val="bg1"/>
                </a:solidFill>
              </a:rPr>
              <a:t>or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set aside what is </a:t>
            </a:r>
            <a:r>
              <a:rPr lang="en-US" sz="2700" b="1" dirty="0" smtClean="0">
                <a:solidFill>
                  <a:schemeClr val="bg1"/>
                </a:solidFill>
              </a:rPr>
              <a:t>LEFT OVER at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END of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MONTH, </a:t>
            </a:r>
            <a:r>
              <a:rPr lang="en-US" sz="2700" b="1" dirty="0">
                <a:solidFill>
                  <a:schemeClr val="bg1"/>
                </a:solidFill>
              </a:rPr>
              <a:t>which makes saving seem less </a:t>
            </a:r>
            <a:r>
              <a:rPr lang="en-US" sz="2700" b="1" dirty="0" smtClean="0">
                <a:solidFill>
                  <a:schemeClr val="bg1"/>
                </a:solidFill>
              </a:rPr>
              <a:t>IMPORTANT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Why save?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make </a:t>
            </a:r>
            <a:r>
              <a:rPr lang="en-US" sz="2700" b="1" dirty="0" smtClean="0">
                <a:solidFill>
                  <a:schemeClr val="bg1"/>
                </a:solidFill>
              </a:rPr>
              <a:t>LARGE PURCHASES, </a:t>
            </a:r>
            <a:r>
              <a:rPr lang="en-US" sz="2700" b="1" dirty="0">
                <a:solidFill>
                  <a:schemeClr val="bg1"/>
                </a:solidFill>
              </a:rPr>
              <a:t>such as a </a:t>
            </a:r>
            <a:r>
              <a:rPr lang="en-US" sz="2700" b="1" dirty="0" smtClean="0">
                <a:solidFill>
                  <a:schemeClr val="bg1"/>
                </a:solidFill>
              </a:rPr>
              <a:t>CAR or </a:t>
            </a:r>
            <a:r>
              <a:rPr lang="en-US" sz="2700" b="1" dirty="0">
                <a:solidFill>
                  <a:schemeClr val="bg1"/>
                </a:solidFill>
              </a:rPr>
              <a:t>a </a:t>
            </a:r>
            <a:r>
              <a:rPr lang="en-US" sz="2700" b="1" dirty="0" smtClean="0">
                <a:solidFill>
                  <a:schemeClr val="bg1"/>
                </a:solidFill>
              </a:rPr>
              <a:t>HOUSE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</a:t>
            </a:r>
            <a:r>
              <a:rPr lang="en-US" sz="2700" b="1" dirty="0" smtClean="0">
                <a:solidFill>
                  <a:schemeClr val="bg1"/>
                </a:solidFill>
              </a:rPr>
              <a:t>EMERGENCIES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For </a:t>
            </a:r>
            <a:r>
              <a:rPr lang="en-US" sz="2700" b="1" dirty="0" smtClean="0">
                <a:solidFill>
                  <a:schemeClr val="bg1"/>
                </a:solidFill>
              </a:rPr>
              <a:t>LUXURIES, </a:t>
            </a:r>
            <a:r>
              <a:rPr lang="en-US" sz="2700" b="1" dirty="0">
                <a:solidFill>
                  <a:schemeClr val="bg1"/>
                </a:solidFill>
              </a:rPr>
              <a:t>such as a nicer </a:t>
            </a:r>
            <a:r>
              <a:rPr lang="en-US" sz="2700" b="1" dirty="0" smtClean="0">
                <a:solidFill>
                  <a:schemeClr val="bg1"/>
                </a:solidFill>
              </a:rPr>
              <a:t>CAR or </a:t>
            </a:r>
            <a:r>
              <a:rPr lang="en-US" sz="2700" b="1" dirty="0">
                <a:solidFill>
                  <a:schemeClr val="bg1"/>
                </a:solidFill>
              </a:rPr>
              <a:t>a </a:t>
            </a:r>
            <a:r>
              <a:rPr lang="en-US" sz="2700" b="1" dirty="0" smtClean="0">
                <a:solidFill>
                  <a:schemeClr val="bg1"/>
                </a:solidFill>
              </a:rPr>
              <a:t>VACATION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When you put money into savings, banks </a:t>
            </a:r>
            <a:r>
              <a:rPr lang="en-US" sz="2700" b="1" dirty="0" smtClean="0">
                <a:solidFill>
                  <a:schemeClr val="bg1"/>
                </a:solidFill>
              </a:rPr>
              <a:t>LOAN that </a:t>
            </a:r>
            <a:r>
              <a:rPr lang="en-US" sz="2700" b="1" dirty="0">
                <a:solidFill>
                  <a:schemeClr val="bg1"/>
                </a:solidFill>
              </a:rPr>
              <a:t>money to </a:t>
            </a:r>
            <a:r>
              <a:rPr lang="en-US" sz="2700" b="1" dirty="0" smtClean="0">
                <a:solidFill>
                  <a:schemeClr val="bg1"/>
                </a:solidFill>
              </a:rPr>
              <a:t>BUSINESSES which </a:t>
            </a:r>
            <a:r>
              <a:rPr lang="en-US" sz="2700" b="1" dirty="0">
                <a:solidFill>
                  <a:schemeClr val="bg1"/>
                </a:solidFill>
              </a:rPr>
              <a:t>use it to </a:t>
            </a:r>
            <a:r>
              <a:rPr lang="en-US" sz="2700" b="1" dirty="0" smtClean="0">
                <a:solidFill>
                  <a:schemeClr val="bg1"/>
                </a:solidFill>
              </a:rPr>
              <a:t>EXPAND operations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2582" y="479395"/>
            <a:ext cx="12644582" cy="6378606"/>
          </a:xfrm>
        </p:spPr>
        <p:txBody>
          <a:bodyPr anchor="t">
            <a:noAutofit/>
          </a:bodyPr>
          <a:lstStyle/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Saving </a:t>
            </a:r>
            <a:r>
              <a:rPr lang="en-US" sz="2700" b="1" dirty="0">
                <a:solidFill>
                  <a:schemeClr val="bg1"/>
                </a:solidFill>
              </a:rPr>
              <a:t>regularly: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Some </a:t>
            </a:r>
            <a:r>
              <a:rPr lang="en-US" sz="2700" b="1" dirty="0" smtClean="0">
                <a:solidFill>
                  <a:srgbClr val="FF0000"/>
                </a:solidFill>
              </a:rPr>
              <a:t>EMPLOYERS withhold </a:t>
            </a:r>
            <a:r>
              <a:rPr lang="en-US" sz="2700" b="1" dirty="0">
                <a:solidFill>
                  <a:srgbClr val="FF0000"/>
                </a:solidFill>
              </a:rPr>
              <a:t>a </a:t>
            </a:r>
            <a:r>
              <a:rPr lang="en-US" sz="2700" b="1" dirty="0" smtClean="0">
                <a:solidFill>
                  <a:srgbClr val="FF0000"/>
                </a:solidFill>
              </a:rPr>
              <a:t>FIXED AMOUNT from </a:t>
            </a:r>
            <a:r>
              <a:rPr lang="en-US" sz="2700" b="1" dirty="0">
                <a:solidFill>
                  <a:srgbClr val="FF0000"/>
                </a:solidFill>
              </a:rPr>
              <a:t>employees’ </a:t>
            </a:r>
            <a:r>
              <a:rPr lang="en-US" sz="2700" b="1" dirty="0" smtClean="0">
                <a:solidFill>
                  <a:srgbClr val="FF0000"/>
                </a:solidFill>
              </a:rPr>
              <a:t>PAYCHECKS to DEPOSIT into </a:t>
            </a:r>
            <a:r>
              <a:rPr lang="en-US" sz="2700" b="1" dirty="0">
                <a:solidFill>
                  <a:srgbClr val="FF0000"/>
                </a:solidFill>
              </a:rPr>
              <a:t>their </a:t>
            </a:r>
            <a:r>
              <a:rPr lang="en-US" sz="2700" b="1" dirty="0" smtClean="0">
                <a:solidFill>
                  <a:srgbClr val="FF0000"/>
                </a:solidFill>
              </a:rPr>
              <a:t>SAVINGS ACCOUNTS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Many individuals handle the responsibility themselves: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Each </a:t>
            </a:r>
            <a:r>
              <a:rPr lang="en-US" sz="2700" b="1" dirty="0" smtClean="0">
                <a:solidFill>
                  <a:schemeClr val="bg1"/>
                </a:solidFill>
              </a:rPr>
              <a:t>WEEK or MONTH, they BUDGET a </a:t>
            </a:r>
            <a:r>
              <a:rPr lang="en-US" sz="2700" b="1" dirty="0">
                <a:solidFill>
                  <a:schemeClr val="bg1"/>
                </a:solidFill>
              </a:rPr>
              <a:t>specific amount of money to put into their savings accounts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There line in their budget for savings just like there is for </a:t>
            </a:r>
            <a:r>
              <a:rPr lang="en-US" sz="2700" b="1" dirty="0" smtClean="0">
                <a:solidFill>
                  <a:schemeClr val="bg1"/>
                </a:solidFill>
              </a:rPr>
              <a:t>FOOD, MOVIES, </a:t>
            </a:r>
            <a:r>
              <a:rPr lang="en-US" sz="2700" b="1" dirty="0">
                <a:solidFill>
                  <a:schemeClr val="bg1"/>
                </a:solidFill>
              </a:rPr>
              <a:t>or </a:t>
            </a:r>
            <a:r>
              <a:rPr lang="en-US" sz="2700" b="1" dirty="0" smtClean="0">
                <a:solidFill>
                  <a:schemeClr val="bg1"/>
                </a:solidFill>
              </a:rPr>
              <a:t>GAS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EASY AVAILABILITY</a:t>
            </a:r>
            <a:r>
              <a:rPr lang="en-US" sz="2700" b="1" dirty="0" smtClean="0">
                <a:solidFill>
                  <a:schemeClr val="bg1"/>
                </a:solidFill>
              </a:rPr>
              <a:t>: </a:t>
            </a:r>
            <a:r>
              <a:rPr lang="en-US" sz="2700" b="1" dirty="0">
                <a:solidFill>
                  <a:schemeClr val="bg1"/>
                </a:solidFill>
              </a:rPr>
              <a:t>when money is placed into an account, or </a:t>
            </a:r>
            <a:r>
              <a:rPr lang="en-US" sz="2700" b="1" dirty="0" smtClean="0">
                <a:solidFill>
                  <a:schemeClr val="bg1"/>
                </a:solidFill>
              </a:rPr>
              <a:t>DEPOSITED, </a:t>
            </a:r>
            <a:r>
              <a:rPr lang="en-US" sz="2700" b="1" dirty="0">
                <a:solidFill>
                  <a:schemeClr val="bg1"/>
                </a:solidFill>
              </a:rPr>
              <a:t>in a savings </a:t>
            </a:r>
            <a:r>
              <a:rPr lang="en-US" sz="2700" b="1" dirty="0" smtClean="0">
                <a:solidFill>
                  <a:schemeClr val="bg1"/>
                </a:solidFill>
              </a:rPr>
              <a:t>BANK or </a:t>
            </a:r>
            <a:r>
              <a:rPr lang="en-US" sz="2700" b="1" dirty="0">
                <a:solidFill>
                  <a:schemeClr val="bg1"/>
                </a:solidFill>
              </a:rPr>
              <a:t>other financial institution, </a:t>
            </a:r>
            <a:r>
              <a:rPr lang="en-US" sz="2700" b="1" dirty="0" smtClean="0">
                <a:solidFill>
                  <a:schemeClr val="bg1"/>
                </a:solidFill>
              </a:rPr>
              <a:t>FUNDS from </a:t>
            </a:r>
            <a:r>
              <a:rPr lang="en-US" sz="2700" b="1" dirty="0">
                <a:solidFill>
                  <a:schemeClr val="bg1"/>
                </a:solidFill>
              </a:rPr>
              <a:t>the account can be easily </a:t>
            </a:r>
            <a:r>
              <a:rPr lang="en-US" sz="2700" b="1" dirty="0" smtClean="0">
                <a:solidFill>
                  <a:schemeClr val="bg1"/>
                </a:solidFill>
              </a:rPr>
              <a:t>WITHDRAWN </a:t>
            </a:r>
            <a:r>
              <a:rPr lang="en-US" sz="2700" b="1" dirty="0">
                <a:solidFill>
                  <a:schemeClr val="bg1"/>
                </a:solidFill>
              </a:rPr>
              <a:t>at any time without paying a </a:t>
            </a:r>
            <a:r>
              <a:rPr lang="en-US" sz="2700" b="1" dirty="0" smtClean="0">
                <a:solidFill>
                  <a:schemeClr val="bg1"/>
                </a:solidFill>
              </a:rPr>
              <a:t>PENALTY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.4: savings &amp; investing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1550" y="479395"/>
            <a:ext cx="13163551" cy="6378606"/>
          </a:xfrm>
        </p:spPr>
        <p:txBody>
          <a:bodyPr anchor="t">
            <a:noAutofit/>
          </a:bodyPr>
          <a:lstStyle/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EARNING INTEREST: </a:t>
            </a:r>
            <a:r>
              <a:rPr lang="en-US" sz="2700" b="1" dirty="0">
                <a:solidFill>
                  <a:srgbClr val="FF0000"/>
                </a:solidFill>
              </a:rPr>
              <a:t>money in a savings account earns </a:t>
            </a:r>
            <a:r>
              <a:rPr lang="en-US" sz="2700" b="1" dirty="0" smtClean="0">
                <a:solidFill>
                  <a:srgbClr val="FF0000"/>
                </a:solidFill>
              </a:rPr>
              <a:t>INTEREST</a:t>
            </a:r>
            <a:endParaRPr lang="en-US" sz="2700" b="1" dirty="0">
              <a:solidFill>
                <a:srgbClr val="FF0000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bank is basically </a:t>
            </a:r>
            <a:r>
              <a:rPr lang="en-US" sz="2700" b="1" dirty="0" smtClean="0">
                <a:solidFill>
                  <a:schemeClr val="bg1"/>
                </a:solidFill>
              </a:rPr>
              <a:t>PAYING </a:t>
            </a:r>
            <a:r>
              <a:rPr lang="en-US" sz="2700" b="1" dirty="0">
                <a:solidFill>
                  <a:schemeClr val="bg1"/>
                </a:solidFill>
              </a:rPr>
              <a:t>you for the ability to </a:t>
            </a:r>
            <a:r>
              <a:rPr lang="en-US" sz="2700" b="1" dirty="0" smtClean="0">
                <a:solidFill>
                  <a:schemeClr val="bg1"/>
                </a:solidFill>
              </a:rPr>
              <a:t>LEND </a:t>
            </a:r>
            <a:r>
              <a:rPr lang="en-US" sz="2700" b="1" dirty="0">
                <a:solidFill>
                  <a:schemeClr val="bg1"/>
                </a:solidFill>
              </a:rPr>
              <a:t>your money out to other people or businesses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Earns </a:t>
            </a:r>
            <a:r>
              <a:rPr lang="en-US" sz="2700" b="1" dirty="0" smtClean="0">
                <a:solidFill>
                  <a:schemeClr val="bg1"/>
                </a:solidFill>
              </a:rPr>
              <a:t>INTEREST based </a:t>
            </a:r>
            <a:r>
              <a:rPr lang="en-US" sz="2700" b="1" dirty="0">
                <a:solidFill>
                  <a:schemeClr val="bg1"/>
                </a:solidFill>
              </a:rPr>
              <a:t>on the </a:t>
            </a:r>
            <a:r>
              <a:rPr lang="en-US" sz="2700" b="1" dirty="0" smtClean="0">
                <a:solidFill>
                  <a:schemeClr val="bg1"/>
                </a:solidFill>
              </a:rPr>
              <a:t>BALANCE or </a:t>
            </a:r>
            <a:r>
              <a:rPr lang="en-US" sz="2700" b="1" dirty="0">
                <a:solidFill>
                  <a:schemeClr val="bg1"/>
                </a:solidFill>
              </a:rPr>
              <a:t>amount of money in the account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Interest can also be thought of as </a:t>
            </a:r>
            <a:r>
              <a:rPr lang="en-US" sz="2700" b="1" dirty="0" smtClean="0">
                <a:solidFill>
                  <a:schemeClr val="bg1"/>
                </a:solidFill>
              </a:rPr>
              <a:t>the bank </a:t>
            </a:r>
            <a:r>
              <a:rPr lang="en-US" sz="2700" b="1" dirty="0">
                <a:solidFill>
                  <a:schemeClr val="bg1"/>
                </a:solidFill>
              </a:rPr>
              <a:t>paying you for the </a:t>
            </a:r>
            <a:r>
              <a:rPr lang="en-US" sz="2700" b="1" dirty="0" smtClean="0">
                <a:solidFill>
                  <a:schemeClr val="bg1"/>
                </a:solidFill>
              </a:rPr>
              <a:t>OPPORTUNITY COST of </a:t>
            </a:r>
            <a:r>
              <a:rPr lang="en-US" sz="2700" b="1" dirty="0">
                <a:solidFill>
                  <a:schemeClr val="bg1"/>
                </a:solidFill>
              </a:rPr>
              <a:t>what you could have otherwise spent the money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LONGER you </a:t>
            </a:r>
            <a:r>
              <a:rPr lang="en-US" sz="2700" b="1" dirty="0">
                <a:solidFill>
                  <a:schemeClr val="bg1"/>
                </a:solidFill>
              </a:rPr>
              <a:t>keep </a:t>
            </a:r>
            <a:r>
              <a:rPr lang="en-US" sz="2700" b="1" dirty="0" smtClean="0">
                <a:solidFill>
                  <a:schemeClr val="bg1"/>
                </a:solidFill>
              </a:rPr>
              <a:t>money </a:t>
            </a:r>
            <a:r>
              <a:rPr lang="en-US" sz="2700" b="1" dirty="0">
                <a:solidFill>
                  <a:schemeClr val="bg1"/>
                </a:solidFill>
              </a:rPr>
              <a:t>in the account, the </a:t>
            </a:r>
            <a:r>
              <a:rPr lang="en-US" sz="2700" b="1" dirty="0" smtClean="0">
                <a:solidFill>
                  <a:schemeClr val="bg1"/>
                </a:solidFill>
              </a:rPr>
              <a:t>MORE </a:t>
            </a:r>
            <a:r>
              <a:rPr lang="en-US" sz="2700" b="1" dirty="0">
                <a:solidFill>
                  <a:schemeClr val="bg1"/>
                </a:solidFill>
              </a:rPr>
              <a:t>interest you will earn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Interest earned builds upon the growing balance (it builds on the original amount PLUS the growing interest) </a:t>
            </a:r>
            <a:r>
              <a:rPr lang="en-US" sz="27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COMPOUND INTEREST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TRADE-OFF of </a:t>
            </a:r>
            <a:r>
              <a:rPr lang="en-US" sz="2700" b="1" dirty="0">
                <a:solidFill>
                  <a:schemeClr val="bg1"/>
                </a:solidFill>
              </a:rPr>
              <a:t>saving: the </a:t>
            </a:r>
            <a:r>
              <a:rPr lang="en-US" sz="2700" b="1" dirty="0" smtClean="0">
                <a:solidFill>
                  <a:schemeClr val="bg1"/>
                </a:solidFill>
              </a:rPr>
              <a:t>MORE </a:t>
            </a:r>
            <a:r>
              <a:rPr lang="en-US" sz="2700" b="1" dirty="0">
                <a:solidFill>
                  <a:schemeClr val="bg1"/>
                </a:solidFill>
              </a:rPr>
              <a:t>you </a:t>
            </a:r>
            <a:r>
              <a:rPr lang="en-US" sz="2700" b="1" dirty="0" smtClean="0">
                <a:solidFill>
                  <a:schemeClr val="bg1"/>
                </a:solidFill>
              </a:rPr>
              <a:t>SAVE NOW,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LESS money </a:t>
            </a:r>
            <a:r>
              <a:rPr lang="en-US" sz="2700" b="1" dirty="0">
                <a:solidFill>
                  <a:schemeClr val="bg1"/>
                </a:solidFill>
              </a:rPr>
              <a:t>you will have to </a:t>
            </a:r>
            <a:r>
              <a:rPr lang="en-US" sz="2700" b="1" dirty="0" smtClean="0">
                <a:solidFill>
                  <a:schemeClr val="bg1"/>
                </a:solidFill>
              </a:rPr>
              <a:t>SAVE LATER (OR MORE YOU WILL HAVE TO SPEND LATER!)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Savings </a:t>
            </a:r>
            <a:r>
              <a:rPr lang="en-US" sz="2700" b="1" dirty="0">
                <a:solidFill>
                  <a:srgbClr val="FF0000"/>
                </a:solidFill>
              </a:rPr>
              <a:t>accounts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Account in which you can </a:t>
            </a:r>
            <a:r>
              <a:rPr lang="en-US" sz="2700" b="1" dirty="0" smtClean="0">
                <a:solidFill>
                  <a:schemeClr val="bg1"/>
                </a:solidFill>
              </a:rPr>
              <a:t>DEPOSIT or WITHDRAW </a:t>
            </a:r>
            <a:r>
              <a:rPr lang="en-US" sz="2700" b="1" dirty="0">
                <a:solidFill>
                  <a:schemeClr val="bg1"/>
                </a:solidFill>
              </a:rPr>
              <a:t>money at any time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You </a:t>
            </a:r>
            <a:r>
              <a:rPr lang="en-US" sz="2700" b="1" dirty="0" smtClean="0">
                <a:solidFill>
                  <a:srgbClr val="FF0000"/>
                </a:solidFill>
              </a:rPr>
              <a:t>EARN INTEREST </a:t>
            </a:r>
            <a:r>
              <a:rPr lang="en-US" sz="2700" b="1" dirty="0">
                <a:solidFill>
                  <a:srgbClr val="FF0000"/>
                </a:solidFill>
              </a:rPr>
              <a:t>on the </a:t>
            </a:r>
            <a:r>
              <a:rPr lang="en-US" sz="2700" b="1" dirty="0" smtClean="0">
                <a:solidFill>
                  <a:srgbClr val="FF0000"/>
                </a:solidFill>
              </a:rPr>
              <a:t>PRINCIPAL, </a:t>
            </a:r>
            <a:r>
              <a:rPr lang="en-US" sz="2700" b="1" dirty="0">
                <a:solidFill>
                  <a:srgbClr val="FF0000"/>
                </a:solidFill>
              </a:rPr>
              <a:t>or original amount in the account for a given term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Little </a:t>
            </a:r>
            <a:r>
              <a:rPr lang="en-US" sz="2700" b="1" dirty="0" smtClean="0">
                <a:solidFill>
                  <a:srgbClr val="FF0000"/>
                </a:solidFill>
              </a:rPr>
              <a:t>RISK for </a:t>
            </a:r>
            <a:r>
              <a:rPr lang="en-US" sz="2700" b="1" dirty="0">
                <a:solidFill>
                  <a:srgbClr val="FF0000"/>
                </a:solidFill>
              </a:rPr>
              <a:t>losing your money because it is </a:t>
            </a:r>
            <a:r>
              <a:rPr lang="en-US" sz="2700" b="1" dirty="0" smtClean="0">
                <a:solidFill>
                  <a:srgbClr val="FF0000"/>
                </a:solidFill>
              </a:rPr>
              <a:t>INSURED by </a:t>
            </a:r>
            <a:r>
              <a:rPr lang="en-US" sz="2700" b="1" dirty="0">
                <a:solidFill>
                  <a:srgbClr val="FF0000"/>
                </a:solidFill>
              </a:rPr>
              <a:t>the government (the </a:t>
            </a:r>
            <a:r>
              <a:rPr lang="en-US" sz="2700" b="1" dirty="0" smtClean="0">
                <a:solidFill>
                  <a:srgbClr val="FF0000"/>
                </a:solidFill>
              </a:rPr>
              <a:t>FEDERAL DEPOSIT INSURANCE CORPORATION, </a:t>
            </a:r>
            <a:r>
              <a:rPr lang="en-US" sz="2700" b="1" dirty="0">
                <a:solidFill>
                  <a:srgbClr val="FF0000"/>
                </a:solidFill>
              </a:rPr>
              <a:t>or FDIC)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Low </a:t>
            </a:r>
            <a:r>
              <a:rPr lang="en-US" sz="2700" b="1" dirty="0" smtClean="0">
                <a:solidFill>
                  <a:srgbClr val="FF0000"/>
                </a:solidFill>
              </a:rPr>
              <a:t>RETURN, </a:t>
            </a:r>
            <a:r>
              <a:rPr lang="en-US" sz="2700" b="1" dirty="0">
                <a:solidFill>
                  <a:srgbClr val="FF0000"/>
                </a:solidFill>
              </a:rPr>
              <a:t>or low interest rates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DESPOSITORS </a:t>
            </a:r>
            <a:r>
              <a:rPr lang="en-US" sz="2700" b="1" dirty="0">
                <a:solidFill>
                  <a:schemeClr val="bg1"/>
                </a:solidFill>
              </a:rPr>
              <a:t>have quick </a:t>
            </a:r>
            <a:r>
              <a:rPr lang="en-US" sz="2700" b="1" dirty="0" smtClean="0">
                <a:solidFill>
                  <a:schemeClr val="bg1"/>
                </a:solidFill>
              </a:rPr>
              <a:t>ACCESS to </a:t>
            </a:r>
            <a:r>
              <a:rPr lang="en-US" sz="2700" b="1" dirty="0">
                <a:solidFill>
                  <a:schemeClr val="bg1"/>
                </a:solidFill>
              </a:rPr>
              <a:t>their </a:t>
            </a:r>
            <a:r>
              <a:rPr lang="en-US" sz="2700" b="1" dirty="0" smtClean="0">
                <a:solidFill>
                  <a:schemeClr val="bg1"/>
                </a:solidFill>
              </a:rPr>
              <a:t>money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8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Checking accounts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Account in which you can DEPOSIT or WITHDRAW money at any time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</a:t>
            </a:r>
            <a:r>
              <a:rPr lang="en-US" sz="2700" b="1" dirty="0">
                <a:solidFill>
                  <a:srgbClr val="FF0000"/>
                </a:solidFill>
              </a:rPr>
              <a:t>can withdraw funds from your checking account by writing a </a:t>
            </a:r>
            <a:r>
              <a:rPr lang="en-US" sz="2700" b="1" dirty="0" smtClean="0">
                <a:solidFill>
                  <a:srgbClr val="FF0000"/>
                </a:solidFill>
              </a:rPr>
              <a:t>CHECK, </a:t>
            </a:r>
            <a:r>
              <a:rPr lang="en-US" sz="2700" b="1" dirty="0">
                <a:solidFill>
                  <a:srgbClr val="FF0000"/>
                </a:solidFill>
              </a:rPr>
              <a:t>using a </a:t>
            </a:r>
            <a:r>
              <a:rPr lang="en-US" sz="2700" b="1" dirty="0" smtClean="0">
                <a:solidFill>
                  <a:srgbClr val="FF0000"/>
                </a:solidFill>
              </a:rPr>
              <a:t>DEBIT </a:t>
            </a:r>
            <a:r>
              <a:rPr lang="en-US" sz="2700" b="1" dirty="0">
                <a:solidFill>
                  <a:srgbClr val="FF0000"/>
                </a:solidFill>
              </a:rPr>
              <a:t>CARD, or withdrawing cash from AUTOMATIC TELLER MACHINE (ATMs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You </a:t>
            </a:r>
            <a:r>
              <a:rPr lang="en-US" sz="2700" b="1" dirty="0">
                <a:solidFill>
                  <a:schemeClr val="bg1"/>
                </a:solidFill>
              </a:rPr>
              <a:t>should be careful not to write checks that </a:t>
            </a:r>
            <a:r>
              <a:rPr lang="en-US" sz="2700" b="1" dirty="0" smtClean="0">
                <a:solidFill>
                  <a:srgbClr val="FF0000"/>
                </a:solidFill>
              </a:rPr>
              <a:t>“BOUNCE,” </a:t>
            </a:r>
            <a:r>
              <a:rPr lang="en-US" sz="2700" b="1" dirty="0">
                <a:solidFill>
                  <a:srgbClr val="FF0000"/>
                </a:solidFill>
              </a:rPr>
              <a:t>or </a:t>
            </a:r>
            <a:r>
              <a:rPr lang="en-US" sz="2700" b="1" dirty="0" smtClean="0">
                <a:solidFill>
                  <a:srgbClr val="FF0000"/>
                </a:solidFill>
              </a:rPr>
              <a:t>EXCEED the </a:t>
            </a:r>
            <a:r>
              <a:rPr lang="en-US" sz="2700" b="1" dirty="0">
                <a:solidFill>
                  <a:srgbClr val="FF0000"/>
                </a:solidFill>
              </a:rPr>
              <a:t>amount of money in your checking account which usually involve an </a:t>
            </a:r>
            <a:r>
              <a:rPr lang="en-US" sz="2700" b="1" dirty="0" smtClean="0">
                <a:solidFill>
                  <a:srgbClr val="FF0000"/>
                </a:solidFill>
              </a:rPr>
              <a:t>OVERDRAFT FEE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May charge </a:t>
            </a:r>
            <a:r>
              <a:rPr lang="en-US" sz="2700" b="1" dirty="0" smtClean="0">
                <a:solidFill>
                  <a:schemeClr val="bg1"/>
                </a:solidFill>
              </a:rPr>
              <a:t>FEES on </a:t>
            </a:r>
            <a:r>
              <a:rPr lang="en-US" sz="2700" b="1" dirty="0">
                <a:solidFill>
                  <a:schemeClr val="bg1"/>
                </a:solidFill>
              </a:rPr>
              <a:t>a </a:t>
            </a:r>
            <a:r>
              <a:rPr lang="en-US" sz="2700" b="1" dirty="0" smtClean="0">
                <a:solidFill>
                  <a:schemeClr val="bg1"/>
                </a:solidFill>
              </a:rPr>
              <a:t>MONTHLY or per-CHECK </a:t>
            </a:r>
            <a:r>
              <a:rPr lang="en-US" sz="2700" b="1" dirty="0">
                <a:solidFill>
                  <a:schemeClr val="bg1"/>
                </a:solidFill>
              </a:rPr>
              <a:t>basis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Money can be </a:t>
            </a:r>
            <a:r>
              <a:rPr lang="en-US" sz="2700" b="1" dirty="0" smtClean="0">
                <a:solidFill>
                  <a:srgbClr val="FF0000"/>
                </a:solidFill>
              </a:rPr>
              <a:t>TRANSFERRED</a:t>
            </a:r>
            <a:r>
              <a:rPr lang="en-US" sz="2700" b="1" dirty="0" smtClean="0">
                <a:solidFill>
                  <a:schemeClr val="bg1"/>
                </a:solidFill>
              </a:rPr>
              <a:t> into </a:t>
            </a:r>
            <a:r>
              <a:rPr lang="en-US" sz="2700" b="1" dirty="0">
                <a:solidFill>
                  <a:schemeClr val="bg1"/>
                </a:solidFill>
              </a:rPr>
              <a:t>and out of </a:t>
            </a:r>
            <a:r>
              <a:rPr lang="en-US" sz="2700" b="1" dirty="0" smtClean="0">
                <a:solidFill>
                  <a:schemeClr val="bg1"/>
                </a:solidFill>
              </a:rPr>
              <a:t>SAVINGS and CHECKING </a:t>
            </a:r>
            <a:r>
              <a:rPr lang="en-US" sz="2700" b="1" dirty="0">
                <a:solidFill>
                  <a:schemeClr val="bg1"/>
                </a:solidFill>
              </a:rPr>
              <a:t>accounts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DIRECT DEPOSIT: Your </a:t>
            </a:r>
            <a:r>
              <a:rPr lang="en-US" sz="2700" b="1" dirty="0">
                <a:solidFill>
                  <a:schemeClr val="bg1"/>
                </a:solidFill>
              </a:rPr>
              <a:t>employer can deposit your </a:t>
            </a:r>
            <a:r>
              <a:rPr lang="en-US" sz="2700" b="1" dirty="0" smtClean="0">
                <a:solidFill>
                  <a:schemeClr val="bg1"/>
                </a:solidFill>
              </a:rPr>
              <a:t>PAYCHECK </a:t>
            </a:r>
            <a:r>
              <a:rPr lang="en-US" sz="2700" b="1" dirty="0">
                <a:solidFill>
                  <a:schemeClr val="bg1"/>
                </a:solidFill>
              </a:rPr>
              <a:t>into an account you </a:t>
            </a:r>
            <a:r>
              <a:rPr lang="en-US" sz="2700" b="1" dirty="0" smtClean="0">
                <a:solidFill>
                  <a:schemeClr val="bg1"/>
                </a:solidFill>
              </a:rPr>
              <a:t>designate (USUALLY CHECKING)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Usually earn little or no </a:t>
            </a:r>
            <a:r>
              <a:rPr lang="en-US" sz="2700" b="1" dirty="0" smtClean="0">
                <a:solidFill>
                  <a:schemeClr val="bg1"/>
                </a:solidFill>
              </a:rPr>
              <a:t>INTEREST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Low </a:t>
            </a:r>
            <a:r>
              <a:rPr lang="en-US" sz="2700" b="1" dirty="0" smtClean="0">
                <a:solidFill>
                  <a:srgbClr val="FF0000"/>
                </a:solidFill>
              </a:rPr>
              <a:t>RISK</a:t>
            </a:r>
            <a:r>
              <a:rPr lang="en-US" sz="2700" b="1" dirty="0" smtClean="0">
                <a:solidFill>
                  <a:schemeClr val="bg1"/>
                </a:solidFill>
              </a:rPr>
              <a:t>, </a:t>
            </a:r>
            <a:r>
              <a:rPr lang="en-US" sz="2700" b="1" dirty="0">
                <a:solidFill>
                  <a:schemeClr val="bg1"/>
                </a:solidFill>
              </a:rPr>
              <a:t>or low interest rates (insured by the </a:t>
            </a:r>
            <a:r>
              <a:rPr lang="en-US" sz="2700" b="1" dirty="0" smtClean="0">
                <a:solidFill>
                  <a:schemeClr val="bg1"/>
                </a:solidFill>
              </a:rPr>
              <a:t>F.D.I.C.)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DESPOSITORS </a:t>
            </a:r>
            <a:r>
              <a:rPr lang="en-US" sz="2700" b="1" dirty="0">
                <a:solidFill>
                  <a:schemeClr val="bg1"/>
                </a:solidFill>
              </a:rPr>
              <a:t>have </a:t>
            </a:r>
            <a:r>
              <a:rPr lang="en-US" sz="2700" b="1" dirty="0">
                <a:solidFill>
                  <a:srgbClr val="FF0000"/>
                </a:solidFill>
              </a:rPr>
              <a:t>quick </a:t>
            </a:r>
            <a:r>
              <a:rPr lang="en-US" sz="2700" b="1" dirty="0" smtClean="0">
                <a:solidFill>
                  <a:srgbClr val="FF0000"/>
                </a:solidFill>
              </a:rPr>
              <a:t>ACCESS</a:t>
            </a:r>
            <a:r>
              <a:rPr lang="en-US" sz="2700" b="1" dirty="0" smtClean="0">
                <a:solidFill>
                  <a:schemeClr val="bg1"/>
                </a:solidFill>
              </a:rPr>
              <a:t> to </a:t>
            </a:r>
            <a:r>
              <a:rPr lang="en-US" sz="2700" b="1" dirty="0">
                <a:solidFill>
                  <a:schemeClr val="bg1"/>
                </a:solidFill>
              </a:rPr>
              <a:t>their </a:t>
            </a:r>
            <a:r>
              <a:rPr lang="en-US" sz="2700" b="1" dirty="0" smtClean="0">
                <a:solidFill>
                  <a:schemeClr val="bg1"/>
                </a:solidFill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34588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875"/>
            <a:ext cx="12192000" cy="6334125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Protecting </a:t>
            </a:r>
            <a:r>
              <a:rPr lang="en-US" sz="2700" b="1" dirty="0">
                <a:solidFill>
                  <a:schemeClr val="bg1"/>
                </a:solidFill>
              </a:rPr>
              <a:t>consumer rights: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Throughout most of history, consumer rights could be summarized by </a:t>
            </a:r>
            <a:r>
              <a:rPr lang="en-US" sz="2700" b="1" i="1" dirty="0">
                <a:solidFill>
                  <a:schemeClr val="bg1"/>
                </a:solidFill>
              </a:rPr>
              <a:t>caveat emptor</a:t>
            </a:r>
            <a:r>
              <a:rPr lang="en-US" sz="2700" b="1" dirty="0">
                <a:solidFill>
                  <a:schemeClr val="bg1"/>
                </a:solidFill>
              </a:rPr>
              <a:t>, or </a:t>
            </a:r>
            <a:r>
              <a:rPr lang="en-US" sz="2700" b="1" dirty="0" smtClean="0">
                <a:solidFill>
                  <a:schemeClr val="bg1"/>
                </a:solidFill>
              </a:rPr>
              <a:t>“LET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BUYER BEWARE”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 the 1960s and 1970s, a movement known as </a:t>
            </a:r>
            <a:r>
              <a:rPr lang="en-US" sz="2700" b="1" dirty="0" smtClean="0">
                <a:solidFill>
                  <a:schemeClr val="bg1"/>
                </a:solidFill>
              </a:rPr>
              <a:t>CONSUMERISM emerged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CONSUMERISM: </a:t>
            </a:r>
            <a:r>
              <a:rPr lang="en-US" sz="2700" b="1" dirty="0">
                <a:solidFill>
                  <a:srgbClr val="FF0000"/>
                </a:solidFill>
              </a:rPr>
              <a:t>movement to </a:t>
            </a:r>
            <a:r>
              <a:rPr lang="en-US" sz="2700" b="1" dirty="0" smtClean="0">
                <a:solidFill>
                  <a:srgbClr val="FF0000"/>
                </a:solidFill>
              </a:rPr>
              <a:t>EDUCATE buyers </a:t>
            </a:r>
            <a:r>
              <a:rPr lang="en-US" sz="2700" b="1" dirty="0">
                <a:solidFill>
                  <a:srgbClr val="FF0000"/>
                </a:solidFill>
              </a:rPr>
              <a:t>about their </a:t>
            </a:r>
            <a:r>
              <a:rPr lang="en-US" sz="2700" b="1" dirty="0" smtClean="0">
                <a:solidFill>
                  <a:srgbClr val="FF0000"/>
                </a:solidFill>
              </a:rPr>
              <a:t>PURCHASES &amp; </a:t>
            </a:r>
            <a:r>
              <a:rPr lang="en-US" sz="2700" b="1" dirty="0">
                <a:solidFill>
                  <a:srgbClr val="FF0000"/>
                </a:solidFill>
              </a:rPr>
              <a:t>demand </a:t>
            </a:r>
            <a:r>
              <a:rPr lang="en-US" sz="2700" b="1" dirty="0" smtClean="0">
                <a:solidFill>
                  <a:srgbClr val="FF0000"/>
                </a:solidFill>
              </a:rPr>
              <a:t>BETTER, SAFER products </a:t>
            </a:r>
            <a:r>
              <a:rPr lang="en-US" sz="2700" b="1" dirty="0">
                <a:solidFill>
                  <a:srgbClr val="FF0000"/>
                </a:solidFill>
              </a:rPr>
              <a:t>from </a:t>
            </a:r>
            <a:r>
              <a:rPr lang="en-US" sz="2700" b="1" dirty="0" smtClean="0">
                <a:solidFill>
                  <a:srgbClr val="FF0000"/>
                </a:solidFill>
              </a:rPr>
              <a:t>MANUFACTURERS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Since </a:t>
            </a:r>
            <a:r>
              <a:rPr lang="en-US" sz="2700" b="1" dirty="0" smtClean="0">
                <a:solidFill>
                  <a:schemeClr val="bg1"/>
                </a:solidFill>
              </a:rPr>
              <a:t>consumerism </a:t>
            </a:r>
            <a:r>
              <a:rPr lang="en-US" sz="2700" b="1" dirty="0">
                <a:solidFill>
                  <a:schemeClr val="bg1"/>
                </a:solidFill>
              </a:rPr>
              <a:t>movement began, </a:t>
            </a:r>
            <a:r>
              <a:rPr lang="en-US" sz="2700" b="1" dirty="0" smtClean="0">
                <a:solidFill>
                  <a:srgbClr val="FF0000"/>
                </a:solidFill>
              </a:rPr>
              <a:t>CONGRESS has </a:t>
            </a:r>
            <a:r>
              <a:rPr lang="en-US" sz="2700" b="1" dirty="0">
                <a:solidFill>
                  <a:srgbClr val="FF0000"/>
                </a:solidFill>
              </a:rPr>
              <a:t>passed laws to protect consumer rights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Many laws deal involve </a:t>
            </a:r>
            <a:r>
              <a:rPr lang="en-US" sz="2700" b="1" dirty="0">
                <a:solidFill>
                  <a:srgbClr val="FF0000"/>
                </a:solidFill>
              </a:rPr>
              <a:t>accurate </a:t>
            </a:r>
            <a:r>
              <a:rPr lang="en-US" sz="2700" b="1" dirty="0" smtClean="0">
                <a:solidFill>
                  <a:srgbClr val="FF0000"/>
                </a:solidFill>
              </a:rPr>
              <a:t>LABELING of </a:t>
            </a:r>
            <a:r>
              <a:rPr lang="en-US" sz="2700" b="1" dirty="0">
                <a:solidFill>
                  <a:srgbClr val="FF0000"/>
                </a:solidFill>
              </a:rPr>
              <a:t>products</a:t>
            </a:r>
            <a:r>
              <a:rPr lang="en-US" sz="2700" b="1" dirty="0">
                <a:solidFill>
                  <a:schemeClr val="bg1"/>
                </a:solidFill>
              </a:rPr>
              <a:t>, such as the </a:t>
            </a:r>
            <a:r>
              <a:rPr lang="en-US" sz="2700" b="1" dirty="0" smtClean="0">
                <a:solidFill>
                  <a:srgbClr val="FF0000"/>
                </a:solidFill>
              </a:rPr>
              <a:t>FAIR PACKAGING &amp; LABELING </a:t>
            </a:r>
            <a:r>
              <a:rPr lang="en-US" sz="2700" b="1" dirty="0">
                <a:solidFill>
                  <a:srgbClr val="FF0000"/>
                </a:solidFill>
              </a:rPr>
              <a:t>Act</a:t>
            </a:r>
            <a:r>
              <a:rPr lang="en-US" sz="2700" b="1" dirty="0">
                <a:solidFill>
                  <a:schemeClr val="bg1"/>
                </a:solidFill>
              </a:rPr>
              <a:t> and </a:t>
            </a:r>
            <a:r>
              <a:rPr lang="en-US" sz="2700" b="1" dirty="0" smtClean="0">
                <a:solidFill>
                  <a:schemeClr val="bg1"/>
                </a:solidFill>
              </a:rPr>
              <a:t>FOOD, DRUG, &amp; COSMETIC Act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Other laws </a:t>
            </a:r>
            <a:r>
              <a:rPr lang="en-US" sz="2700" b="1" dirty="0" smtClean="0">
                <a:solidFill>
                  <a:srgbClr val="FF0000"/>
                </a:solidFill>
              </a:rPr>
              <a:t>PROTECT consumer HEALTH &amp; SAFTEY</a:t>
            </a:r>
            <a:r>
              <a:rPr lang="en-US" sz="2700" b="1" dirty="0" smtClean="0">
                <a:solidFill>
                  <a:schemeClr val="bg1"/>
                </a:solidFill>
              </a:rPr>
              <a:t>, </a:t>
            </a:r>
            <a:r>
              <a:rPr lang="en-US" sz="2700" b="1" dirty="0">
                <a:solidFill>
                  <a:schemeClr val="bg1"/>
                </a:solidFill>
              </a:rPr>
              <a:t>such as the </a:t>
            </a:r>
            <a:r>
              <a:rPr lang="en-US" sz="2700" b="1" dirty="0" smtClean="0">
                <a:solidFill>
                  <a:srgbClr val="FF0000"/>
                </a:solidFill>
              </a:rPr>
              <a:t>PURE FOOD &amp; DRUG ACT Act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27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SAVINGS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2771"/>
            <a:ext cx="12192000" cy="6455230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Money Market Accounts: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Similar to CHECKING accounts in that you can write checks, but usually only for LARGER amounts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Usually requires a high MINIMUM balance (at least $1,000)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Because bank has access to more of your money, it </a:t>
            </a:r>
            <a:r>
              <a:rPr lang="en-US" sz="2600" b="1" dirty="0" smtClean="0">
                <a:solidFill>
                  <a:srgbClr val="FF0000"/>
                </a:solidFill>
              </a:rPr>
              <a:t>pays HIGHER INTEREST than regular SAVINGS accounts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Certificates of Deposit (CDs):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</a:rPr>
              <a:t>Depositor agrees to </a:t>
            </a:r>
            <a:r>
              <a:rPr lang="en-US" sz="2600" b="1" dirty="0" smtClean="0">
                <a:solidFill>
                  <a:srgbClr val="FF0000"/>
                </a:solidFill>
              </a:rPr>
              <a:t>keep a sum of money with a bank or other financial institution for a CERTAIN AMOUNT of time</a:t>
            </a:r>
            <a:r>
              <a:rPr lang="en-US" sz="2600" b="1" dirty="0" smtClean="0">
                <a:solidFill>
                  <a:schemeClr val="bg1"/>
                </a:solidFill>
              </a:rPr>
              <a:t>, usually for at least a YEAR, but range from 6 months to 5 years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Because the bank has access to your money for a GUARANTEED amount of time, you are guaranteed HIGHER INTEREST than regular SAVINGS accounts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Even though savings, checking, money market, &amp; CD accounts are considered investments, because RISK of losing your money is low, RETURN is also low</a:t>
            </a:r>
          </a:p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FF0000"/>
                </a:solidFill>
              </a:rPr>
              <a:t>STOCKS, BONDS, &amp; MUTUAL FUNDS have higher rates of RETURN but also higher RISKS that you could lose your money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Stocks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When you buy stocks, you are buying </a:t>
            </a:r>
            <a:r>
              <a:rPr lang="en-US" sz="2700" b="1" dirty="0" smtClean="0">
                <a:solidFill>
                  <a:srgbClr val="FF0000"/>
                </a:solidFill>
              </a:rPr>
              <a:t>PARTIAL OWNERSHIP in </a:t>
            </a:r>
            <a:r>
              <a:rPr lang="en-US" sz="2700" b="1" dirty="0">
                <a:solidFill>
                  <a:srgbClr val="FF0000"/>
                </a:solidFill>
              </a:rPr>
              <a:t>a company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If the value of the company </a:t>
            </a:r>
            <a:r>
              <a:rPr lang="en-US" sz="2700" b="1" dirty="0" smtClean="0">
                <a:solidFill>
                  <a:schemeClr val="bg1"/>
                </a:solidFill>
              </a:rPr>
              <a:t>INCREASES, </a:t>
            </a:r>
            <a:r>
              <a:rPr lang="en-US" sz="2700" b="1" dirty="0">
                <a:solidFill>
                  <a:schemeClr val="bg1"/>
                </a:solidFill>
              </a:rPr>
              <a:t>so will your investment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You can sell your </a:t>
            </a:r>
            <a:r>
              <a:rPr lang="en-US" sz="2700" b="1" dirty="0" smtClean="0">
                <a:solidFill>
                  <a:schemeClr val="bg1"/>
                </a:solidFill>
              </a:rPr>
              <a:t>SHARES in </a:t>
            </a:r>
            <a:r>
              <a:rPr lang="en-US" sz="2700" b="1" dirty="0">
                <a:solidFill>
                  <a:schemeClr val="bg1"/>
                </a:solidFill>
              </a:rPr>
              <a:t>the company at any time: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</a:t>
            </a:r>
            <a:r>
              <a:rPr lang="en-US" sz="2700" b="1" dirty="0" smtClean="0">
                <a:solidFill>
                  <a:srgbClr val="FF0000"/>
                </a:solidFill>
              </a:rPr>
              <a:t>value </a:t>
            </a:r>
            <a:r>
              <a:rPr lang="en-US" sz="2700" b="1" dirty="0">
                <a:solidFill>
                  <a:srgbClr val="FF0000"/>
                </a:solidFill>
              </a:rPr>
              <a:t>of each share has </a:t>
            </a:r>
            <a:r>
              <a:rPr lang="en-US" sz="2700" b="1" dirty="0" smtClean="0">
                <a:solidFill>
                  <a:srgbClr val="FF0000"/>
                </a:solidFill>
              </a:rPr>
              <a:t>INCREASED from </a:t>
            </a:r>
            <a:r>
              <a:rPr lang="en-US" sz="2700" b="1" dirty="0">
                <a:solidFill>
                  <a:srgbClr val="FF0000"/>
                </a:solidFill>
              </a:rPr>
              <a:t>the price per share for which you originally bought it, the value of your investment will </a:t>
            </a:r>
            <a:r>
              <a:rPr lang="en-US" sz="2700" b="1" dirty="0" smtClean="0">
                <a:solidFill>
                  <a:srgbClr val="FF0000"/>
                </a:solidFill>
              </a:rPr>
              <a:t>INCREASE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If </a:t>
            </a:r>
            <a:r>
              <a:rPr lang="en-US" sz="2700" b="1" dirty="0" smtClean="0">
                <a:solidFill>
                  <a:srgbClr val="FF0000"/>
                </a:solidFill>
              </a:rPr>
              <a:t>value </a:t>
            </a:r>
            <a:r>
              <a:rPr lang="en-US" sz="2700" b="1" dirty="0">
                <a:solidFill>
                  <a:srgbClr val="FF0000"/>
                </a:solidFill>
              </a:rPr>
              <a:t>of each share has </a:t>
            </a:r>
            <a:r>
              <a:rPr lang="en-US" sz="2700" b="1" dirty="0" smtClean="0">
                <a:solidFill>
                  <a:srgbClr val="FF0000"/>
                </a:solidFill>
              </a:rPr>
              <a:t>DECREASED from </a:t>
            </a:r>
            <a:r>
              <a:rPr lang="en-US" sz="2700" b="1" dirty="0">
                <a:solidFill>
                  <a:srgbClr val="FF0000"/>
                </a:solidFill>
              </a:rPr>
              <a:t>the price per share for which you originally bought it, the value of your investment will </a:t>
            </a:r>
            <a:r>
              <a:rPr lang="en-US" sz="2700" b="1" dirty="0" smtClean="0">
                <a:solidFill>
                  <a:srgbClr val="FF0000"/>
                </a:solidFill>
              </a:rPr>
              <a:t>DECREASE 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HIGHER RISK </a:t>
            </a:r>
            <a:r>
              <a:rPr lang="en-US" sz="2700" b="1" dirty="0">
                <a:solidFill>
                  <a:srgbClr val="FF0000"/>
                </a:solidFill>
              </a:rPr>
              <a:t>because there is no guarantee that if the company goes </a:t>
            </a:r>
            <a:r>
              <a:rPr lang="en-US" sz="2700" b="1" dirty="0" smtClean="0">
                <a:solidFill>
                  <a:srgbClr val="FF0000"/>
                </a:solidFill>
              </a:rPr>
              <a:t>OUT </a:t>
            </a:r>
            <a:r>
              <a:rPr lang="en-US" sz="2700" b="1" dirty="0">
                <a:solidFill>
                  <a:srgbClr val="FF0000"/>
                </a:solidFill>
              </a:rPr>
              <a:t>of </a:t>
            </a:r>
            <a:r>
              <a:rPr lang="en-US" sz="2700" b="1" dirty="0" smtClean="0">
                <a:solidFill>
                  <a:srgbClr val="FF0000"/>
                </a:solidFill>
              </a:rPr>
              <a:t>BUSINESS, </a:t>
            </a:r>
            <a:r>
              <a:rPr lang="en-US" sz="2700" b="1" dirty="0">
                <a:solidFill>
                  <a:srgbClr val="FF0000"/>
                </a:solidFill>
              </a:rPr>
              <a:t>you could </a:t>
            </a:r>
            <a:r>
              <a:rPr lang="en-US" sz="2700" b="1" dirty="0" smtClean="0">
                <a:solidFill>
                  <a:srgbClr val="FF0000"/>
                </a:solidFill>
              </a:rPr>
              <a:t>LOSE </a:t>
            </a:r>
            <a:r>
              <a:rPr lang="en-US" sz="2700" b="1" dirty="0">
                <a:solidFill>
                  <a:srgbClr val="FF0000"/>
                </a:solidFill>
              </a:rPr>
              <a:t>your </a:t>
            </a:r>
            <a:r>
              <a:rPr lang="en-US" sz="2700" b="1" dirty="0" smtClean="0">
                <a:solidFill>
                  <a:srgbClr val="FF0000"/>
                </a:solidFill>
              </a:rPr>
              <a:t>ENTIRE INVESTMENT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Two types: </a:t>
            </a:r>
            <a:r>
              <a:rPr lang="en-US" sz="2700" b="1" dirty="0" smtClean="0">
                <a:solidFill>
                  <a:schemeClr val="bg1"/>
                </a:solidFill>
              </a:rPr>
              <a:t>COPORATE &amp; GOVERNMENT bonds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Instead of partial ownership, when an investor purchases a </a:t>
            </a:r>
            <a:r>
              <a:rPr lang="en-US" sz="2700" b="1" dirty="0" smtClean="0">
                <a:solidFill>
                  <a:schemeClr val="bg1"/>
                </a:solidFill>
              </a:rPr>
              <a:t>BOND, </a:t>
            </a:r>
            <a:r>
              <a:rPr lang="en-US" sz="2700" b="1" dirty="0">
                <a:solidFill>
                  <a:schemeClr val="bg1"/>
                </a:solidFill>
              </a:rPr>
              <a:t>they are </a:t>
            </a:r>
            <a:r>
              <a:rPr lang="en-US" sz="2700" b="1" dirty="0" smtClean="0">
                <a:solidFill>
                  <a:schemeClr val="bg1"/>
                </a:solidFill>
              </a:rPr>
              <a:t>LENDING money </a:t>
            </a:r>
            <a:r>
              <a:rPr lang="en-US" sz="2700" b="1" dirty="0">
                <a:solidFill>
                  <a:schemeClr val="bg1"/>
                </a:solidFill>
              </a:rPr>
              <a:t>to a company or government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Company 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Companies </a:t>
            </a:r>
            <a:r>
              <a:rPr lang="en-US" sz="2700" b="1" dirty="0" smtClean="0">
                <a:solidFill>
                  <a:srgbClr val="FF0000"/>
                </a:solidFill>
              </a:rPr>
              <a:t>ISSUE bonds </a:t>
            </a:r>
            <a:r>
              <a:rPr lang="en-US" sz="2700" b="1" dirty="0">
                <a:solidFill>
                  <a:srgbClr val="FF0000"/>
                </a:solidFill>
              </a:rPr>
              <a:t>to </a:t>
            </a:r>
            <a:r>
              <a:rPr lang="en-US" sz="2700" b="1" dirty="0" smtClean="0">
                <a:solidFill>
                  <a:srgbClr val="FF0000"/>
                </a:solidFill>
              </a:rPr>
              <a:t>RAISE money </a:t>
            </a:r>
            <a:r>
              <a:rPr lang="en-US" sz="2700" b="1" dirty="0">
                <a:solidFill>
                  <a:srgbClr val="FF0000"/>
                </a:solidFill>
              </a:rPr>
              <a:t>for </a:t>
            </a:r>
            <a:r>
              <a:rPr lang="en-US" sz="2700" b="1" dirty="0" smtClean="0">
                <a:solidFill>
                  <a:srgbClr val="FF0000"/>
                </a:solidFill>
              </a:rPr>
              <a:t>NEW EQUIPMENT, RESEARCH, </a:t>
            </a:r>
            <a:r>
              <a:rPr lang="en-US" sz="2700" b="1" dirty="0">
                <a:solidFill>
                  <a:srgbClr val="FF0000"/>
                </a:solidFill>
              </a:rPr>
              <a:t>or to otherwise expand </a:t>
            </a:r>
            <a:r>
              <a:rPr lang="en-US" sz="2700" b="1" dirty="0" smtClean="0">
                <a:solidFill>
                  <a:srgbClr val="FF0000"/>
                </a:solidFill>
              </a:rPr>
              <a:t>BUSINESS OPERATIONS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BONDHOLDERS </a:t>
            </a:r>
            <a:r>
              <a:rPr lang="en-US" sz="2700" b="1" dirty="0">
                <a:solidFill>
                  <a:srgbClr val="FF0000"/>
                </a:solidFill>
              </a:rPr>
              <a:t>receive regular </a:t>
            </a:r>
            <a:r>
              <a:rPr lang="en-US" sz="2700" b="1" dirty="0" smtClean="0">
                <a:solidFill>
                  <a:srgbClr val="FF0000"/>
                </a:solidFill>
              </a:rPr>
              <a:t>INTEREST payments </a:t>
            </a:r>
            <a:r>
              <a:rPr lang="en-US" sz="2700" b="1" dirty="0">
                <a:solidFill>
                  <a:srgbClr val="FF0000"/>
                </a:solidFill>
              </a:rPr>
              <a:t>over </a:t>
            </a:r>
            <a:r>
              <a:rPr lang="en-US" sz="2700" b="1" dirty="0" smtClean="0">
                <a:solidFill>
                  <a:srgbClr val="FF0000"/>
                </a:solidFill>
              </a:rPr>
              <a:t>a SET NUMBER of </a:t>
            </a:r>
            <a:r>
              <a:rPr lang="en-US" sz="2700" b="1" dirty="0">
                <a:solidFill>
                  <a:srgbClr val="FF0000"/>
                </a:solidFill>
              </a:rPr>
              <a:t>years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BONDHOLDERS then </a:t>
            </a:r>
            <a:r>
              <a:rPr lang="en-US" sz="2700" b="1" dirty="0">
                <a:solidFill>
                  <a:srgbClr val="FF0000"/>
                </a:solidFill>
              </a:rPr>
              <a:t>receive original amount </a:t>
            </a:r>
            <a:r>
              <a:rPr lang="en-US" sz="2700" b="1" dirty="0" smtClean="0">
                <a:solidFill>
                  <a:srgbClr val="FF0000"/>
                </a:solidFill>
              </a:rPr>
              <a:t>(PRINCIPAL) </a:t>
            </a:r>
            <a:r>
              <a:rPr lang="en-US" sz="2700" b="1" dirty="0">
                <a:solidFill>
                  <a:srgbClr val="FF0000"/>
                </a:solidFill>
              </a:rPr>
              <a:t>of the bond when it </a:t>
            </a:r>
            <a:r>
              <a:rPr lang="en-US" sz="2700" b="1" dirty="0" smtClean="0">
                <a:solidFill>
                  <a:srgbClr val="FF0000"/>
                </a:solidFill>
              </a:rPr>
              <a:t>MATURES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Higher </a:t>
            </a:r>
            <a:r>
              <a:rPr lang="en-US" sz="2700" b="1" dirty="0" smtClean="0">
                <a:solidFill>
                  <a:schemeClr val="bg1"/>
                </a:solidFill>
              </a:rPr>
              <a:t>RISKS: </a:t>
            </a:r>
            <a:r>
              <a:rPr lang="en-US" sz="2700" b="1" dirty="0">
                <a:solidFill>
                  <a:schemeClr val="bg1"/>
                </a:solidFill>
              </a:rPr>
              <a:t>that the company could become unable to pay you your </a:t>
            </a:r>
            <a:r>
              <a:rPr lang="en-US" sz="2700" b="1" dirty="0" smtClean="0">
                <a:solidFill>
                  <a:schemeClr val="bg1"/>
                </a:solidFill>
              </a:rPr>
              <a:t>INTEREST </a:t>
            </a:r>
            <a:r>
              <a:rPr lang="en-US" sz="2700" b="1" dirty="0">
                <a:solidFill>
                  <a:schemeClr val="bg1"/>
                </a:solidFill>
              </a:rPr>
              <a:t>or make </a:t>
            </a:r>
            <a:r>
              <a:rPr lang="en-US" sz="2700" b="1" dirty="0" smtClean="0">
                <a:solidFill>
                  <a:schemeClr val="bg1"/>
                </a:solidFill>
              </a:rPr>
              <a:t>FINAL REPAYMENT of </a:t>
            </a:r>
            <a:r>
              <a:rPr lang="en-US" sz="2700" b="1" dirty="0">
                <a:solidFill>
                  <a:schemeClr val="bg1"/>
                </a:solidFill>
              </a:rPr>
              <a:t>the </a:t>
            </a:r>
            <a:r>
              <a:rPr lang="en-US" sz="2700" b="1" dirty="0" smtClean="0">
                <a:solidFill>
                  <a:schemeClr val="bg1"/>
                </a:solidFill>
              </a:rPr>
              <a:t>PRINCIPAL</a:t>
            </a:r>
            <a:endParaRPr lang="en-US" sz="2700" b="1" dirty="0">
              <a:solidFill>
                <a:schemeClr val="bg1"/>
              </a:solidFill>
            </a:endParaRP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Because of </a:t>
            </a:r>
            <a:r>
              <a:rPr lang="en-US" sz="2700" b="1" dirty="0" smtClean="0">
                <a:solidFill>
                  <a:srgbClr val="FF0000"/>
                </a:solidFill>
              </a:rPr>
              <a:t>higher RISKINESS, </a:t>
            </a:r>
            <a:r>
              <a:rPr lang="en-US" sz="2700" b="1" dirty="0">
                <a:solidFill>
                  <a:srgbClr val="FF0000"/>
                </a:solidFill>
              </a:rPr>
              <a:t>bondholders receive higher </a:t>
            </a:r>
            <a:r>
              <a:rPr lang="en-US" sz="2700" b="1" dirty="0" smtClean="0">
                <a:solidFill>
                  <a:srgbClr val="FF0000"/>
                </a:solidFill>
              </a:rPr>
              <a:t>INTEREST rates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0743" y="479395"/>
            <a:ext cx="12692743" cy="6378606"/>
          </a:xfrm>
        </p:spPr>
        <p:txBody>
          <a:bodyPr anchor="t">
            <a:noAutofit/>
          </a:bodyPr>
          <a:lstStyle/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Government </a:t>
            </a:r>
            <a:r>
              <a:rPr lang="en-US" sz="2700" b="1" dirty="0">
                <a:solidFill>
                  <a:srgbClr val="FF0000"/>
                </a:solidFill>
              </a:rPr>
              <a:t>bonds</a:t>
            </a:r>
            <a:r>
              <a:rPr lang="en-US" sz="2700" b="1" dirty="0">
                <a:solidFill>
                  <a:schemeClr val="bg1"/>
                </a:solidFill>
              </a:rPr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FEDERAL, STATE, </a:t>
            </a:r>
            <a:r>
              <a:rPr lang="en-US" sz="2700" b="1" dirty="0">
                <a:solidFill>
                  <a:srgbClr val="FF0000"/>
                </a:solidFill>
              </a:rPr>
              <a:t>&amp; </a:t>
            </a:r>
            <a:r>
              <a:rPr lang="en-US" sz="2700" b="1" dirty="0" smtClean="0">
                <a:solidFill>
                  <a:srgbClr val="FF0000"/>
                </a:solidFill>
              </a:rPr>
              <a:t>LOCAL governments </a:t>
            </a:r>
            <a:r>
              <a:rPr lang="en-US" sz="2700" b="1" dirty="0">
                <a:solidFill>
                  <a:srgbClr val="FF0000"/>
                </a:solidFill>
              </a:rPr>
              <a:t>also issue bonds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Bonds issued by the </a:t>
            </a:r>
            <a:r>
              <a:rPr lang="en-US" sz="2700" b="1" dirty="0" smtClean="0">
                <a:solidFill>
                  <a:schemeClr val="bg1"/>
                </a:solidFill>
              </a:rPr>
              <a:t>FEDERAL </a:t>
            </a:r>
            <a:r>
              <a:rPr lang="en-US" sz="2700" b="1" dirty="0">
                <a:solidFill>
                  <a:schemeClr val="bg1"/>
                </a:solidFill>
              </a:rPr>
              <a:t>government </a:t>
            </a:r>
            <a:r>
              <a:rPr lang="en-US" sz="2700" b="1" dirty="0" smtClean="0">
                <a:solidFill>
                  <a:schemeClr val="bg1"/>
                </a:solidFill>
              </a:rPr>
              <a:t>(TREASURY BILLS or T-BILLS) </a:t>
            </a:r>
            <a:r>
              <a:rPr lang="en-US" sz="2700" b="1" dirty="0">
                <a:solidFill>
                  <a:schemeClr val="bg1"/>
                </a:solidFill>
              </a:rPr>
              <a:t>are considered one of the </a:t>
            </a:r>
            <a:r>
              <a:rPr lang="en-US" sz="2700" b="1" dirty="0" smtClean="0">
                <a:solidFill>
                  <a:srgbClr val="FF0000"/>
                </a:solidFill>
              </a:rPr>
              <a:t>SAFEST </a:t>
            </a:r>
            <a:r>
              <a:rPr lang="en-US" sz="2700" b="1" dirty="0">
                <a:solidFill>
                  <a:srgbClr val="FF0000"/>
                </a:solidFill>
              </a:rPr>
              <a:t>investments because they are </a:t>
            </a:r>
            <a:r>
              <a:rPr lang="en-US" sz="2700" b="1" dirty="0" smtClean="0">
                <a:solidFill>
                  <a:srgbClr val="FF0000"/>
                </a:solidFill>
              </a:rPr>
              <a:t>BACKED by </a:t>
            </a:r>
            <a:r>
              <a:rPr lang="en-US" sz="2700" b="1" dirty="0">
                <a:solidFill>
                  <a:srgbClr val="FF0000"/>
                </a:solidFill>
              </a:rPr>
              <a:t>the </a:t>
            </a:r>
            <a:r>
              <a:rPr lang="en-US" sz="2700" b="1" dirty="0" smtClean="0">
                <a:solidFill>
                  <a:srgbClr val="FF0000"/>
                </a:solidFill>
              </a:rPr>
              <a:t>FINANCIAL STRENGTH of </a:t>
            </a:r>
            <a:r>
              <a:rPr lang="en-US" sz="2700" b="1" dirty="0">
                <a:solidFill>
                  <a:srgbClr val="FF0000"/>
                </a:solidFill>
              </a:rPr>
              <a:t>the U.S. government </a:t>
            </a:r>
            <a:r>
              <a:rPr lang="en-US" sz="2700" b="1" dirty="0" smtClean="0">
                <a:solidFill>
                  <a:schemeClr val="bg1"/>
                </a:solidFill>
              </a:rPr>
              <a:t>(FULL-FAITH and CREDIT), </a:t>
            </a:r>
            <a:r>
              <a:rPr lang="en-US" sz="2700" b="1" dirty="0">
                <a:solidFill>
                  <a:schemeClr val="bg1"/>
                </a:solidFill>
              </a:rPr>
              <a:t>but usually pay </a:t>
            </a:r>
            <a:r>
              <a:rPr lang="en-US" sz="2700" b="1" dirty="0" smtClean="0">
                <a:solidFill>
                  <a:schemeClr val="bg1"/>
                </a:solidFill>
              </a:rPr>
              <a:t>LOW </a:t>
            </a:r>
            <a:r>
              <a:rPr lang="en-US" sz="2700" b="1" dirty="0">
                <a:solidFill>
                  <a:schemeClr val="bg1"/>
                </a:solidFill>
              </a:rPr>
              <a:t>interest rates are a result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Unlike corporate bonds, federal bonds </a:t>
            </a:r>
            <a:r>
              <a:rPr lang="en-US" sz="2700" b="1" dirty="0" smtClean="0">
                <a:solidFill>
                  <a:schemeClr val="bg1"/>
                </a:solidFill>
              </a:rPr>
              <a:t>BUILD IN the </a:t>
            </a:r>
            <a:r>
              <a:rPr lang="en-US" sz="2700" b="1" dirty="0">
                <a:solidFill>
                  <a:schemeClr val="bg1"/>
                </a:solidFill>
              </a:rPr>
              <a:t>interest into the </a:t>
            </a:r>
            <a:r>
              <a:rPr lang="en-US" sz="2700" b="1" dirty="0" smtClean="0">
                <a:solidFill>
                  <a:schemeClr val="bg1"/>
                </a:solidFill>
              </a:rPr>
              <a:t>REDEMPTION price </a:t>
            </a:r>
            <a:r>
              <a:rPr lang="en-US" sz="2700" b="1" dirty="0">
                <a:solidFill>
                  <a:schemeClr val="bg1"/>
                </a:solidFill>
              </a:rPr>
              <a:t>for when the bond </a:t>
            </a:r>
            <a:r>
              <a:rPr lang="en-US" sz="2700" b="1" dirty="0" smtClean="0">
                <a:solidFill>
                  <a:schemeClr val="bg1"/>
                </a:solidFill>
              </a:rPr>
              <a:t>MATURE rather </a:t>
            </a:r>
            <a:r>
              <a:rPr lang="en-US" sz="2700" b="1" dirty="0">
                <a:solidFill>
                  <a:schemeClr val="bg1"/>
                </a:solidFill>
              </a:rPr>
              <a:t>than sending </a:t>
            </a:r>
            <a:r>
              <a:rPr lang="en-US" sz="2700" b="1" dirty="0" smtClean="0">
                <a:solidFill>
                  <a:schemeClr val="bg1"/>
                </a:solidFill>
              </a:rPr>
              <a:t>CHECKS for </a:t>
            </a:r>
            <a:r>
              <a:rPr lang="en-US" sz="2700" b="1" dirty="0">
                <a:solidFill>
                  <a:schemeClr val="bg1"/>
                </a:solidFill>
              </a:rPr>
              <a:t>interest payments</a:t>
            </a: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Person buying a savings bond will only pay </a:t>
            </a:r>
            <a:r>
              <a:rPr lang="en-US" sz="2700" b="1" dirty="0" smtClean="0">
                <a:solidFill>
                  <a:srgbClr val="FF0000"/>
                </a:solidFill>
              </a:rPr>
              <a:t>HALF </a:t>
            </a:r>
            <a:r>
              <a:rPr lang="en-US" sz="2700" b="1" dirty="0">
                <a:solidFill>
                  <a:srgbClr val="FF0000"/>
                </a:solidFill>
              </a:rPr>
              <a:t>of the bond’s </a:t>
            </a:r>
            <a:r>
              <a:rPr lang="en-US" sz="2700" b="1" dirty="0" smtClean="0">
                <a:solidFill>
                  <a:srgbClr val="FF0000"/>
                </a:solidFill>
              </a:rPr>
              <a:t>FACE value</a:t>
            </a:r>
            <a:endParaRPr lang="en-US" sz="2700" b="1" dirty="0">
              <a:solidFill>
                <a:srgbClr val="FF0000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Bond increases in value every </a:t>
            </a:r>
            <a:r>
              <a:rPr lang="en-US" sz="2700" b="1" dirty="0" smtClean="0">
                <a:solidFill>
                  <a:schemeClr val="bg1"/>
                </a:solidFill>
              </a:rPr>
              <a:t>SIX MONTHS</a:t>
            </a:r>
            <a:endParaRPr lang="en-US" sz="2700" b="1" dirty="0">
              <a:solidFill>
                <a:schemeClr val="bg1"/>
              </a:solidFill>
            </a:endParaRPr>
          </a:p>
          <a:p>
            <a:pPr lvl="3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Rule of </a:t>
            </a:r>
            <a:r>
              <a:rPr lang="en-US" sz="2700" b="1" dirty="0" smtClean="0">
                <a:solidFill>
                  <a:schemeClr val="bg1"/>
                </a:solidFill>
              </a:rPr>
              <a:t>72: </a:t>
            </a:r>
            <a:r>
              <a:rPr lang="en-US" sz="2700" b="1" dirty="0">
                <a:solidFill>
                  <a:schemeClr val="bg1"/>
                </a:solidFill>
              </a:rPr>
              <a:t>To find the amount of time it takes the bond to mature, take </a:t>
            </a:r>
            <a:r>
              <a:rPr lang="en-US" sz="2700" b="1" dirty="0" smtClean="0">
                <a:solidFill>
                  <a:schemeClr val="bg1"/>
                </a:solidFill>
              </a:rPr>
              <a:t>72 </a:t>
            </a:r>
            <a:r>
              <a:rPr lang="en-US" sz="2700" b="1" dirty="0">
                <a:solidFill>
                  <a:schemeClr val="bg1"/>
                </a:solidFill>
              </a:rPr>
              <a:t>and </a:t>
            </a:r>
            <a:r>
              <a:rPr lang="en-US" sz="2700" b="1" dirty="0" smtClean="0">
                <a:solidFill>
                  <a:schemeClr val="bg1"/>
                </a:solidFill>
              </a:rPr>
              <a:t>DIVIDE it </a:t>
            </a:r>
            <a:r>
              <a:rPr lang="en-US" sz="2700" b="1" dirty="0">
                <a:solidFill>
                  <a:schemeClr val="bg1"/>
                </a:solidFill>
              </a:rPr>
              <a:t>by the </a:t>
            </a:r>
            <a:r>
              <a:rPr lang="en-US" sz="2700" b="1" dirty="0" smtClean="0">
                <a:solidFill>
                  <a:schemeClr val="bg1"/>
                </a:solidFill>
              </a:rPr>
              <a:t>PERCENTAGE interest </a:t>
            </a:r>
            <a:r>
              <a:rPr lang="en-US" sz="2700" b="1" dirty="0">
                <a:solidFill>
                  <a:schemeClr val="bg1"/>
                </a:solidFill>
              </a:rPr>
              <a:t>rate (ex: a bond with an interest rate of 9% would take </a:t>
            </a:r>
            <a:r>
              <a:rPr lang="en-US" sz="2700" b="1" dirty="0" smtClean="0">
                <a:solidFill>
                  <a:schemeClr val="bg1"/>
                </a:solidFill>
              </a:rPr>
              <a:t>8 </a:t>
            </a:r>
            <a:r>
              <a:rPr lang="en-US" sz="2700" b="1" dirty="0">
                <a:solidFill>
                  <a:schemeClr val="bg1"/>
                </a:solidFill>
              </a:rPr>
              <a:t>years to mature </a:t>
            </a:r>
            <a:r>
              <a:rPr lang="en-US" sz="27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chemeClr val="bg1"/>
                </a:solidFill>
              </a:rPr>
              <a:t> 72 / 9 = </a:t>
            </a:r>
            <a:r>
              <a:rPr lang="en-US" sz="2700" b="1" dirty="0" smtClean="0">
                <a:solidFill>
                  <a:schemeClr val="bg1"/>
                </a:solidFill>
              </a:rPr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639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8.4: TYPES OF INVESTMENTS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975"/>
            <a:ext cx="12192000" cy="6296026"/>
          </a:xfrm>
        </p:spPr>
        <p:txBody>
          <a:bodyPr anchor="t">
            <a:noAutofit/>
          </a:bodyPr>
          <a:lstStyle/>
          <a:p>
            <a:pPr lvl="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Mutual </a:t>
            </a:r>
            <a:r>
              <a:rPr lang="en-US" sz="2700" b="1" dirty="0">
                <a:solidFill>
                  <a:schemeClr val="bg1"/>
                </a:solidFill>
              </a:rPr>
              <a:t>funds:</a:t>
            </a: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POOLS </a:t>
            </a:r>
            <a:r>
              <a:rPr lang="en-US" sz="2700" b="1" dirty="0">
                <a:solidFill>
                  <a:srgbClr val="FF0000"/>
                </a:solidFill>
              </a:rPr>
              <a:t>of money from many investors that are invested in a </a:t>
            </a:r>
            <a:r>
              <a:rPr lang="en-US" sz="2700" b="1" dirty="0" smtClean="0">
                <a:solidFill>
                  <a:srgbClr val="FF0000"/>
                </a:solidFill>
              </a:rPr>
              <a:t>SELECTION </a:t>
            </a:r>
            <a:r>
              <a:rPr lang="en-US" sz="2700" b="1" dirty="0">
                <a:solidFill>
                  <a:srgbClr val="FF0000"/>
                </a:solidFill>
              </a:rPr>
              <a:t>of </a:t>
            </a:r>
            <a:r>
              <a:rPr lang="en-US" sz="2700" b="1" dirty="0" smtClean="0">
                <a:solidFill>
                  <a:srgbClr val="FF0000"/>
                </a:solidFill>
              </a:rPr>
              <a:t>STOCKS &amp; BONDS picked </a:t>
            </a:r>
            <a:r>
              <a:rPr lang="en-US" sz="2700" b="1" dirty="0">
                <a:solidFill>
                  <a:srgbClr val="FF0000"/>
                </a:solidFill>
              </a:rPr>
              <a:t>by </a:t>
            </a:r>
            <a:r>
              <a:rPr lang="en-US" sz="2700" b="1" dirty="0" smtClean="0">
                <a:solidFill>
                  <a:srgbClr val="FF0000"/>
                </a:solidFill>
              </a:rPr>
              <a:t>FINANCIAL EXPERTS</a:t>
            </a:r>
            <a:endParaRPr lang="en-US" sz="2700" b="1" dirty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Mutual funds are </a:t>
            </a:r>
            <a:r>
              <a:rPr lang="en-US" sz="2700" b="1" dirty="0" smtClean="0">
                <a:solidFill>
                  <a:srgbClr val="FF0000"/>
                </a:solidFill>
              </a:rPr>
              <a:t>LESS RISKY </a:t>
            </a:r>
            <a:r>
              <a:rPr lang="en-US" sz="2700" b="1" dirty="0">
                <a:solidFill>
                  <a:schemeClr val="bg1"/>
                </a:solidFill>
              </a:rPr>
              <a:t>than investing in </a:t>
            </a:r>
            <a:r>
              <a:rPr lang="en-US" sz="2700" b="1" dirty="0" smtClean="0">
                <a:solidFill>
                  <a:schemeClr val="bg1"/>
                </a:solidFill>
              </a:rPr>
              <a:t>INDIVIDUAL stocks </a:t>
            </a:r>
            <a:r>
              <a:rPr lang="en-US" sz="2700" b="1" dirty="0">
                <a:solidFill>
                  <a:schemeClr val="bg1"/>
                </a:solidFill>
              </a:rPr>
              <a:t>or bonds, because you are </a:t>
            </a:r>
            <a:r>
              <a:rPr lang="en-US" sz="2700" b="1" dirty="0" smtClean="0">
                <a:solidFill>
                  <a:srgbClr val="FF0000"/>
                </a:solidFill>
              </a:rPr>
              <a:t>SPREADING risks </a:t>
            </a:r>
            <a:r>
              <a:rPr lang="en-US" sz="2700" b="1" dirty="0">
                <a:solidFill>
                  <a:srgbClr val="FF0000"/>
                </a:solidFill>
              </a:rPr>
              <a:t>(if one business </a:t>
            </a:r>
            <a:r>
              <a:rPr lang="en-US" sz="2700" b="1" dirty="0" smtClean="0">
                <a:solidFill>
                  <a:srgbClr val="FF0000"/>
                </a:solidFill>
              </a:rPr>
              <a:t>FAILS, </a:t>
            </a:r>
            <a:r>
              <a:rPr lang="en-US" sz="2700" b="1" dirty="0">
                <a:solidFill>
                  <a:srgbClr val="FF0000"/>
                </a:solidFill>
              </a:rPr>
              <a:t>you don’t lose your </a:t>
            </a:r>
            <a:r>
              <a:rPr lang="en-US" sz="2700" b="1" dirty="0" smtClean="0">
                <a:solidFill>
                  <a:srgbClr val="FF0000"/>
                </a:solidFill>
              </a:rPr>
              <a:t>ENTIRE investment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08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131425" cy="65836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8.4 – EXIT TICKET (ON BACK OF NOTES!)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9"/>
            <a:ext cx="12191999" cy="6199631"/>
          </a:xfrm>
        </p:spPr>
        <p:txBody>
          <a:bodyPr anchor="t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sentences,</a:t>
            </a:r>
            <a:r>
              <a:rPr lang="en-US" sz="27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separate sheet of paper</a:t>
            </a:r>
            <a:r>
              <a:rPr lang="en-US" sz="27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Turn in on cart up front.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check is considered ________________ if you withdraw more funds than are available in the __________________.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“automatic deposit” to “DIRECT DEPOSIT”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Your employer can place your paycheck in your ________________, through ___________________.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___________________, ___________________, ___________________, &amp; _____________________ are low in ______ because the money in these accounts is insured by the _________.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 &amp; ______________ are higher in __________ and earn a greater ______________ than _______________ &amp; _______________ because they are not insured by the _______.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__________________, which ____________ a mix of investments, are a way to lower ________ &amp; still receive a higher _________________.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Vocab log #8 – 8.5, 12/01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2451"/>
            <a:ext cx="12192000" cy="6305549"/>
          </a:xfrm>
        </p:spPr>
        <p:txBody>
          <a:bodyPr anchor="t">
            <a:noAutofit/>
          </a:bodyPr>
          <a:lstStyle/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u="sng" dirty="0" smtClean="0">
                <a:solidFill>
                  <a:schemeClr val="bg1"/>
                </a:solidFill>
              </a:rPr>
              <a:t>Impulse buying</a:t>
            </a:r>
            <a:r>
              <a:rPr lang="en-US" sz="2650" b="1" dirty="0" smtClean="0">
                <a:solidFill>
                  <a:schemeClr val="bg1"/>
                </a:solidFill>
              </a:rPr>
              <a:t>: purchases made based on feelings/emotions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u="sng" dirty="0" smtClean="0">
                <a:solidFill>
                  <a:schemeClr val="bg1"/>
                </a:solidFill>
              </a:rPr>
              <a:t>Immediate gratification</a:t>
            </a:r>
            <a:r>
              <a:rPr lang="en-US" sz="2650" b="1" dirty="0" smtClean="0">
                <a:solidFill>
                  <a:schemeClr val="bg1"/>
                </a:solidFill>
              </a:rPr>
              <a:t>: putting short-term wants ahead of long-term wants/needs</a:t>
            </a:r>
          </a:p>
          <a:p>
            <a:pPr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50" b="1" u="sng" dirty="0" smtClean="0">
                <a:solidFill>
                  <a:schemeClr val="bg1"/>
                </a:solidFill>
              </a:rPr>
              <a:t>Delayed gratification</a:t>
            </a:r>
            <a:r>
              <a:rPr lang="en-US" sz="2650" b="1" dirty="0" smtClean="0">
                <a:solidFill>
                  <a:schemeClr val="bg1"/>
                </a:solidFill>
              </a:rPr>
              <a:t>: putting long-term wants/needs ahead of short-term wants</a:t>
            </a:r>
          </a:p>
        </p:txBody>
      </p:sp>
    </p:spTree>
    <p:extLst>
      <p:ext uri="{BB962C8B-B14F-4D97-AF65-F5344CB8AC3E}">
        <p14:creationId xmlns:p14="http://schemas.microsoft.com/office/powerpoint/2010/main" val="9254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achieving your financial goals (p. 560-561)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reach your </a:t>
            </a:r>
            <a:r>
              <a:rPr lang="en-US" sz="2700" b="1" dirty="0" smtClean="0">
                <a:solidFill>
                  <a:schemeClr val="bg1"/>
                </a:solidFill>
              </a:rPr>
              <a:t>FINANCIAL GOALS, </a:t>
            </a:r>
            <a:r>
              <a:rPr lang="en-US" sz="2700" b="1" dirty="0">
                <a:solidFill>
                  <a:schemeClr val="bg1"/>
                </a:solidFill>
              </a:rPr>
              <a:t>you must properly </a:t>
            </a:r>
            <a:r>
              <a:rPr lang="en-US" sz="2700" b="1" dirty="0" smtClean="0">
                <a:solidFill>
                  <a:schemeClr val="bg1"/>
                </a:solidFill>
              </a:rPr>
              <a:t>MANAGE your </a:t>
            </a:r>
            <a:r>
              <a:rPr lang="en-US" sz="2700" b="1" dirty="0">
                <a:solidFill>
                  <a:schemeClr val="bg1"/>
                </a:solidFill>
              </a:rPr>
              <a:t>money by: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BUDGETING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SAVING &amp; INVESTING </a:t>
            </a:r>
            <a:r>
              <a:rPr lang="en-US" sz="2700" b="1" dirty="0">
                <a:solidFill>
                  <a:schemeClr val="bg1"/>
                </a:solidFill>
              </a:rPr>
              <a:t>money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As you become older, your financial goals will become </a:t>
            </a:r>
            <a:r>
              <a:rPr lang="en-US" sz="2700" b="1" dirty="0" smtClean="0">
                <a:solidFill>
                  <a:schemeClr val="bg1"/>
                </a:solidFill>
              </a:rPr>
              <a:t>BIGGER: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for </a:t>
            </a:r>
            <a:r>
              <a:rPr lang="en-US" sz="2700" b="1" dirty="0" smtClean="0">
                <a:solidFill>
                  <a:schemeClr val="bg1"/>
                </a:solidFill>
              </a:rPr>
              <a:t>DOWN PAYMENT </a:t>
            </a:r>
            <a:r>
              <a:rPr lang="en-US" sz="2700" b="1" dirty="0">
                <a:solidFill>
                  <a:schemeClr val="bg1"/>
                </a:solidFill>
              </a:rPr>
              <a:t>on a </a:t>
            </a:r>
            <a:r>
              <a:rPr lang="en-US" sz="2700" b="1" dirty="0" smtClean="0">
                <a:solidFill>
                  <a:schemeClr val="bg1"/>
                </a:solidFill>
              </a:rPr>
              <a:t>HOUSE (the larger </a:t>
            </a:r>
            <a:r>
              <a:rPr lang="en-US" sz="2700" b="1" dirty="0">
                <a:solidFill>
                  <a:schemeClr val="bg1"/>
                </a:solidFill>
              </a:rPr>
              <a:t>the amount put down on a purchase, the less you have to </a:t>
            </a:r>
            <a:r>
              <a:rPr lang="en-US" sz="2700" b="1" dirty="0" smtClean="0">
                <a:solidFill>
                  <a:schemeClr val="bg1"/>
                </a:solidFill>
              </a:rPr>
              <a:t>BORROW, </a:t>
            </a:r>
            <a:r>
              <a:rPr lang="en-US" sz="2700" b="1" dirty="0">
                <a:solidFill>
                  <a:schemeClr val="bg1"/>
                </a:solidFill>
              </a:rPr>
              <a:t>&amp; the less </a:t>
            </a:r>
            <a:r>
              <a:rPr lang="en-US" sz="2700" b="1" dirty="0" smtClean="0">
                <a:solidFill>
                  <a:schemeClr val="bg1"/>
                </a:solidFill>
              </a:rPr>
              <a:t>INTEREST you have </a:t>
            </a:r>
            <a:r>
              <a:rPr lang="en-US" sz="2700" b="1" dirty="0">
                <a:solidFill>
                  <a:schemeClr val="bg1"/>
                </a:solidFill>
              </a:rPr>
              <a:t>to </a:t>
            </a:r>
            <a:r>
              <a:rPr lang="en-US" sz="2700" b="1" dirty="0" smtClean="0">
                <a:solidFill>
                  <a:schemeClr val="bg1"/>
                </a:solidFill>
              </a:rPr>
              <a:t>pay back)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Saving for </a:t>
            </a:r>
            <a:r>
              <a:rPr lang="en-US" sz="2700" b="1" dirty="0" smtClean="0">
                <a:solidFill>
                  <a:schemeClr val="bg1"/>
                </a:solidFill>
              </a:rPr>
              <a:t>RETIREMENT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One additional way to manage your money to achieve more ambitious financial goals is to </a:t>
            </a:r>
            <a:r>
              <a:rPr lang="en-US" sz="2700" b="1" dirty="0" smtClean="0">
                <a:solidFill>
                  <a:schemeClr val="bg1"/>
                </a:solidFill>
              </a:rPr>
              <a:t>MANAGE your SPENDING HABITS in </a:t>
            </a:r>
            <a:r>
              <a:rPr lang="en-US" sz="2700" b="1" dirty="0">
                <a:solidFill>
                  <a:schemeClr val="bg1"/>
                </a:solidFill>
              </a:rPr>
              <a:t>order to avoid </a:t>
            </a:r>
            <a:r>
              <a:rPr lang="en-US" sz="2700" b="1" dirty="0" smtClean="0">
                <a:solidFill>
                  <a:schemeClr val="bg1"/>
                </a:solidFill>
              </a:rPr>
              <a:t>IMPULSE BUYING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To be impulsive, means to act on </a:t>
            </a:r>
            <a:r>
              <a:rPr lang="en-US" sz="2700" b="1" dirty="0" smtClean="0">
                <a:solidFill>
                  <a:schemeClr val="bg1"/>
                </a:solidFill>
              </a:rPr>
              <a:t>FEELINGS or EMOTIONS without </a:t>
            </a:r>
            <a:r>
              <a:rPr lang="en-US" sz="2700" b="1" dirty="0">
                <a:solidFill>
                  <a:schemeClr val="bg1"/>
                </a:solidFill>
              </a:rPr>
              <a:t>thinking about </a:t>
            </a:r>
            <a:r>
              <a:rPr lang="en-US" sz="2700" b="1" dirty="0" smtClean="0">
                <a:solidFill>
                  <a:schemeClr val="bg1"/>
                </a:solidFill>
              </a:rPr>
              <a:t>CONSEQUENCES</a:t>
            </a:r>
            <a:endParaRPr lang="en-US" sz="270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0000"/>
                </a:solidFill>
              </a:rPr>
              <a:t>IMPULSE BUYING: </a:t>
            </a:r>
            <a:r>
              <a:rPr lang="en-US" sz="2700" b="1" dirty="0">
                <a:solidFill>
                  <a:srgbClr val="FF0000"/>
                </a:solidFill>
              </a:rPr>
              <a:t>purchases made based on </a:t>
            </a:r>
            <a:r>
              <a:rPr lang="en-US" sz="2700" b="1" dirty="0" smtClean="0">
                <a:solidFill>
                  <a:srgbClr val="FF0000"/>
                </a:solidFill>
              </a:rPr>
              <a:t>FEELINGS </a:t>
            </a:r>
            <a:r>
              <a:rPr lang="en-US" sz="2700" b="1" dirty="0">
                <a:solidFill>
                  <a:srgbClr val="FF0000"/>
                </a:solidFill>
              </a:rPr>
              <a:t>or </a:t>
            </a:r>
            <a:r>
              <a:rPr lang="en-US" sz="2700" b="1" dirty="0" smtClean="0">
                <a:solidFill>
                  <a:srgbClr val="FF0000"/>
                </a:solidFill>
              </a:rPr>
              <a:t>EMOTIONS </a:t>
            </a:r>
            <a:r>
              <a:rPr lang="en-US" sz="2700" b="1" dirty="0">
                <a:solidFill>
                  <a:srgbClr val="FF0000"/>
                </a:solidFill>
              </a:rPr>
              <a:t>without thinking about the </a:t>
            </a:r>
            <a:r>
              <a:rPr lang="en-US" sz="2700" b="1" dirty="0" smtClean="0">
                <a:solidFill>
                  <a:srgbClr val="FF0000"/>
                </a:solidFill>
              </a:rPr>
              <a:t>CONSEQUENCES</a:t>
            </a:r>
            <a:endParaRPr lang="en-US" sz="27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Examples </a:t>
            </a:r>
            <a:r>
              <a:rPr lang="en-US" sz="2700" b="1" dirty="0" smtClean="0">
                <a:solidFill>
                  <a:srgbClr val="FF0000"/>
                </a:solidFill>
              </a:rPr>
              <a:t>incl. those INEXPENSIVE </a:t>
            </a:r>
            <a:r>
              <a:rPr lang="en-US" sz="2700" b="1" dirty="0">
                <a:solidFill>
                  <a:srgbClr val="FF0000"/>
                </a:solidFill>
              </a:rPr>
              <a:t>items we see in the </a:t>
            </a:r>
            <a:r>
              <a:rPr lang="en-US" sz="2700" b="1" dirty="0" smtClean="0">
                <a:solidFill>
                  <a:srgbClr val="FF0000"/>
                </a:solidFill>
              </a:rPr>
              <a:t>CHECKOUT LINE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achieving your financial goals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2629" y="352425"/>
            <a:ext cx="13084629" cy="6505576"/>
          </a:xfrm>
        </p:spPr>
        <p:txBody>
          <a:bodyPr anchor="t">
            <a:noAutofit/>
          </a:bodyPr>
          <a:lstStyle/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rgbClr val="FF0000"/>
                </a:solidFill>
              </a:rPr>
              <a:t>Danger </a:t>
            </a:r>
            <a:r>
              <a:rPr lang="en-US" sz="2650" b="1" dirty="0">
                <a:solidFill>
                  <a:srgbClr val="FF0000"/>
                </a:solidFill>
              </a:rPr>
              <a:t>signals</a:t>
            </a:r>
            <a:r>
              <a:rPr lang="en-US" sz="2650" b="1" dirty="0">
                <a:solidFill>
                  <a:schemeClr val="bg1"/>
                </a:solidFill>
              </a:rPr>
              <a:t> include: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Buying lots of things you neither </a:t>
            </a:r>
            <a:r>
              <a:rPr lang="en-US" sz="2650" b="1" dirty="0" smtClean="0">
                <a:solidFill>
                  <a:srgbClr val="FF0000"/>
                </a:solidFill>
              </a:rPr>
              <a:t>WANT nor NEED</a:t>
            </a:r>
            <a:endParaRPr lang="en-US" sz="2650" b="1" dirty="0">
              <a:solidFill>
                <a:srgbClr val="FF0000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Buying things to make you </a:t>
            </a:r>
            <a:r>
              <a:rPr lang="en-US" sz="2650" b="1" dirty="0" smtClean="0">
                <a:solidFill>
                  <a:srgbClr val="FF0000"/>
                </a:solidFill>
              </a:rPr>
              <a:t>FEEL BETTER</a:t>
            </a:r>
            <a:endParaRPr lang="en-US" sz="2650" b="1" dirty="0">
              <a:solidFill>
                <a:srgbClr val="FF0000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chemeClr val="bg1"/>
                </a:solidFill>
              </a:rPr>
              <a:t>BORROWING money </a:t>
            </a:r>
            <a:r>
              <a:rPr lang="en-US" sz="2650" b="1" dirty="0">
                <a:solidFill>
                  <a:schemeClr val="bg1"/>
                </a:solidFill>
              </a:rPr>
              <a:t>from family/friends because you have already </a:t>
            </a:r>
            <a:r>
              <a:rPr lang="en-US" sz="2650" b="1" dirty="0" smtClean="0">
                <a:solidFill>
                  <a:schemeClr val="bg1"/>
                </a:solidFill>
              </a:rPr>
              <a:t>SPENT yours</a:t>
            </a:r>
            <a:endParaRPr lang="en-US" sz="2650" b="1" dirty="0">
              <a:solidFill>
                <a:schemeClr val="bg1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 smtClean="0">
                <a:solidFill>
                  <a:schemeClr val="bg1"/>
                </a:solidFill>
              </a:rPr>
              <a:t>LOSING INTEREST in </a:t>
            </a:r>
            <a:r>
              <a:rPr lang="en-US" sz="2650" b="1" dirty="0">
                <a:solidFill>
                  <a:schemeClr val="bg1"/>
                </a:solidFill>
              </a:rPr>
              <a:t>recent purchases</a:t>
            </a:r>
          </a:p>
          <a:p>
            <a:pPr lvl="2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Tips to avoid impulse buying</a:t>
            </a:r>
            <a:r>
              <a:rPr lang="en-US" sz="2650" b="1" dirty="0">
                <a:solidFill>
                  <a:schemeClr val="bg1"/>
                </a:solidFill>
              </a:rPr>
              <a:t>: (p. 561)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Have a line to record all </a:t>
            </a:r>
            <a:r>
              <a:rPr lang="en-US" sz="2650" b="1" dirty="0" smtClean="0">
                <a:solidFill>
                  <a:schemeClr val="bg1"/>
                </a:solidFill>
              </a:rPr>
              <a:t>IMPULSE ITEMS in </a:t>
            </a:r>
            <a:r>
              <a:rPr lang="en-US" sz="2650" b="1" dirty="0">
                <a:solidFill>
                  <a:schemeClr val="bg1"/>
                </a:solidFill>
              </a:rPr>
              <a:t>your budget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MAKE A </a:t>
            </a:r>
            <a:r>
              <a:rPr lang="en-US" sz="2650" b="1" dirty="0" smtClean="0">
                <a:solidFill>
                  <a:srgbClr val="FF0000"/>
                </a:solidFill>
              </a:rPr>
              <a:t>LIST </a:t>
            </a:r>
            <a:r>
              <a:rPr lang="en-US" sz="2650" b="1" dirty="0">
                <a:solidFill>
                  <a:srgbClr val="FF0000"/>
                </a:solidFill>
              </a:rPr>
              <a:t>OF THINGS YOU REALLY </a:t>
            </a:r>
            <a:r>
              <a:rPr lang="en-US" sz="2650" b="1" dirty="0" smtClean="0">
                <a:solidFill>
                  <a:srgbClr val="FF0000"/>
                </a:solidFill>
              </a:rPr>
              <a:t>NEED OR WANT BEFORE SHOPPING </a:t>
            </a:r>
            <a:r>
              <a:rPr lang="en-US" sz="2650" b="1" dirty="0">
                <a:solidFill>
                  <a:srgbClr val="FF0000"/>
                </a:solidFill>
              </a:rPr>
              <a:t>(</a:t>
            </a:r>
            <a:r>
              <a:rPr lang="en-US" sz="2650" b="1" dirty="0" smtClean="0">
                <a:solidFill>
                  <a:srgbClr val="FF0000"/>
                </a:solidFill>
              </a:rPr>
              <a:t>TAKE </a:t>
            </a:r>
            <a:r>
              <a:rPr lang="en-US" sz="2650" b="1" dirty="0">
                <a:solidFill>
                  <a:srgbClr val="FF0000"/>
                </a:solidFill>
              </a:rPr>
              <a:t>IT WITH YOU &amp; DO YOUR BEST TO </a:t>
            </a:r>
            <a:r>
              <a:rPr lang="en-US" sz="2650" b="1" dirty="0" smtClean="0">
                <a:solidFill>
                  <a:srgbClr val="FF0000"/>
                </a:solidFill>
              </a:rPr>
              <a:t>STICK </a:t>
            </a:r>
            <a:r>
              <a:rPr lang="en-US" sz="2650" b="1" dirty="0">
                <a:solidFill>
                  <a:srgbClr val="FF0000"/>
                </a:solidFill>
              </a:rPr>
              <a:t>TO IT!)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If you see an item that’s not on your list, but it is </a:t>
            </a:r>
            <a:r>
              <a:rPr lang="en-US" sz="2650" b="1" dirty="0" smtClean="0">
                <a:solidFill>
                  <a:schemeClr val="bg1"/>
                </a:solidFill>
              </a:rPr>
              <a:t>TEMPTING, </a:t>
            </a:r>
            <a:r>
              <a:rPr lang="en-US" sz="2650" b="1" dirty="0">
                <a:solidFill>
                  <a:schemeClr val="bg1"/>
                </a:solidFill>
              </a:rPr>
              <a:t>ask yourself if you will really </a:t>
            </a:r>
            <a:r>
              <a:rPr lang="en-US" sz="2650" b="1" dirty="0" smtClean="0">
                <a:solidFill>
                  <a:schemeClr val="bg1"/>
                </a:solidFill>
              </a:rPr>
              <a:t>WANT </a:t>
            </a:r>
            <a:r>
              <a:rPr lang="en-US" sz="2650" b="1" dirty="0">
                <a:solidFill>
                  <a:schemeClr val="bg1"/>
                </a:solidFill>
              </a:rPr>
              <a:t>it </a:t>
            </a:r>
            <a:r>
              <a:rPr lang="en-US" sz="2650" b="1" dirty="0" err="1" smtClean="0">
                <a:solidFill>
                  <a:schemeClr val="bg1"/>
                </a:solidFill>
              </a:rPr>
              <a:t>lMMEDIATELY</a:t>
            </a:r>
            <a:r>
              <a:rPr lang="en-US" sz="2650" b="1" dirty="0" smtClean="0">
                <a:solidFill>
                  <a:schemeClr val="bg1"/>
                </a:solidFill>
              </a:rPr>
              <a:t>; </a:t>
            </a:r>
            <a:r>
              <a:rPr lang="en-US" sz="2650" b="1" dirty="0">
                <a:solidFill>
                  <a:schemeClr val="bg1"/>
                </a:solidFill>
              </a:rPr>
              <a:t>one way to do this is to give yourself </a:t>
            </a:r>
            <a:r>
              <a:rPr lang="en-US" sz="2650" b="1" dirty="0" smtClean="0">
                <a:solidFill>
                  <a:schemeClr val="bg1"/>
                </a:solidFill>
              </a:rPr>
              <a:t>TIME &amp; SPACE </a:t>
            </a:r>
            <a:r>
              <a:rPr lang="en-US" sz="2650" b="1" dirty="0">
                <a:solidFill>
                  <a:schemeClr val="bg1"/>
                </a:solidFill>
              </a:rPr>
              <a:t>to think it out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rgbClr val="FF0000"/>
                </a:solidFill>
              </a:rPr>
              <a:t>If you decide to purchase an item, </a:t>
            </a:r>
            <a:r>
              <a:rPr lang="en-US" sz="2650" b="1" dirty="0" smtClean="0">
                <a:solidFill>
                  <a:srgbClr val="FF0000"/>
                </a:solidFill>
              </a:rPr>
              <a:t>COMPARISON SHOP to </a:t>
            </a:r>
            <a:r>
              <a:rPr lang="en-US" sz="2650" b="1" dirty="0">
                <a:solidFill>
                  <a:srgbClr val="FF0000"/>
                </a:solidFill>
              </a:rPr>
              <a:t>get the best </a:t>
            </a:r>
            <a:r>
              <a:rPr lang="en-US" sz="2650" b="1" dirty="0" smtClean="0">
                <a:solidFill>
                  <a:srgbClr val="FF0000"/>
                </a:solidFill>
              </a:rPr>
              <a:t>VALUE</a:t>
            </a:r>
            <a:endParaRPr lang="en-US" sz="2650" b="1" dirty="0">
              <a:solidFill>
                <a:srgbClr val="FF0000"/>
              </a:solidFill>
            </a:endParaRP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650" b="1" dirty="0">
                <a:solidFill>
                  <a:schemeClr val="bg1"/>
                </a:solidFill>
              </a:rPr>
              <a:t>Exercise caution with </a:t>
            </a:r>
            <a:r>
              <a:rPr lang="en-US" sz="2650" b="1" dirty="0" smtClean="0">
                <a:solidFill>
                  <a:schemeClr val="bg1"/>
                </a:solidFill>
              </a:rPr>
              <a:t>ONLINE SHOPPING</a:t>
            </a:r>
            <a:endParaRPr lang="en-US" sz="2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achieving your financial goals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395"/>
            <a:ext cx="12192000" cy="6378606"/>
          </a:xfrm>
        </p:spPr>
        <p:txBody>
          <a:bodyPr anchor="t">
            <a:noAutofit/>
          </a:bodyPr>
          <a:lstStyle/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chemeClr val="bg1"/>
                </a:solidFill>
              </a:rPr>
              <a:t>Remember </a:t>
            </a:r>
            <a:r>
              <a:rPr lang="en-US" sz="2700" b="1" dirty="0">
                <a:solidFill>
                  <a:schemeClr val="bg1"/>
                </a:solidFill>
              </a:rPr>
              <a:t>to be </a:t>
            </a:r>
            <a:r>
              <a:rPr lang="en-US" sz="2700" b="1" dirty="0" smtClean="0">
                <a:solidFill>
                  <a:schemeClr val="bg1"/>
                </a:solidFill>
              </a:rPr>
              <a:t>DILIGENT about RECORDING all </a:t>
            </a:r>
            <a:r>
              <a:rPr lang="en-US" sz="2700" b="1" dirty="0">
                <a:solidFill>
                  <a:schemeClr val="bg1"/>
                </a:solidFill>
              </a:rPr>
              <a:t>purchases you make, including on </a:t>
            </a:r>
            <a:r>
              <a:rPr lang="en-US" sz="2700" b="1" dirty="0" smtClean="0">
                <a:solidFill>
                  <a:schemeClr val="bg1"/>
                </a:solidFill>
              </a:rPr>
              <a:t>IMPULSE ITEMS in </a:t>
            </a:r>
            <a:r>
              <a:rPr lang="en-US" sz="2700" b="1" dirty="0">
                <a:solidFill>
                  <a:schemeClr val="bg1"/>
                </a:solidFill>
              </a:rPr>
              <a:t>that part of your budget (and </a:t>
            </a:r>
            <a:r>
              <a:rPr lang="en-US" sz="2700" b="1" dirty="0" smtClean="0">
                <a:solidFill>
                  <a:schemeClr val="bg1"/>
                </a:solidFill>
              </a:rPr>
              <a:t>ANALYZE this </a:t>
            </a:r>
            <a:r>
              <a:rPr lang="en-US" sz="2700" b="1" dirty="0">
                <a:solidFill>
                  <a:schemeClr val="bg1"/>
                </a:solidFill>
              </a:rPr>
              <a:t>amount </a:t>
            </a:r>
            <a:r>
              <a:rPr lang="en-US" sz="2700" b="1" dirty="0" smtClean="0">
                <a:solidFill>
                  <a:schemeClr val="bg1"/>
                </a:solidFill>
              </a:rPr>
              <a:t>OVER TIME </a:t>
            </a:r>
            <a:r>
              <a:rPr lang="en-US" sz="2700" b="1" dirty="0">
                <a:solidFill>
                  <a:schemeClr val="bg1"/>
                </a:solidFill>
              </a:rPr>
              <a:t>to see if it becomes more or less problematic)</a:t>
            </a:r>
          </a:p>
          <a:p>
            <a:pPr lvl="3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(see chart on p. 560): Watch out for </a:t>
            </a:r>
            <a:r>
              <a:rPr lang="en-US" sz="2700" b="1" dirty="0" smtClean="0">
                <a:solidFill>
                  <a:schemeClr val="bg1"/>
                </a:solidFill>
              </a:rPr>
              <a:t>FALSE/MISLEADING </a:t>
            </a:r>
            <a:r>
              <a:rPr lang="en-US" sz="2700" b="1" dirty="0">
                <a:solidFill>
                  <a:schemeClr val="bg1"/>
                </a:solidFill>
              </a:rPr>
              <a:t>advertising – including </a:t>
            </a:r>
            <a:r>
              <a:rPr lang="en-US" sz="2700" b="1" dirty="0" smtClean="0">
                <a:solidFill>
                  <a:schemeClr val="bg1"/>
                </a:solidFill>
              </a:rPr>
              <a:t>UNFINISHED </a:t>
            </a:r>
            <a:r>
              <a:rPr lang="en-US" sz="2700" b="1" dirty="0">
                <a:solidFill>
                  <a:schemeClr val="bg1"/>
                </a:solidFill>
              </a:rPr>
              <a:t>claims, </a:t>
            </a:r>
            <a:r>
              <a:rPr lang="en-US" sz="2700" b="1" dirty="0" smtClean="0">
                <a:solidFill>
                  <a:schemeClr val="bg1"/>
                </a:solidFill>
              </a:rPr>
              <a:t>WEASEL WORDS, SNOB APPEAL, </a:t>
            </a:r>
            <a:r>
              <a:rPr lang="en-US" sz="2700" b="1" dirty="0">
                <a:solidFill>
                  <a:schemeClr val="bg1"/>
                </a:solidFill>
              </a:rPr>
              <a:t>&amp; </a:t>
            </a:r>
            <a:r>
              <a:rPr lang="en-US" sz="2700" b="1" dirty="0" smtClean="0">
                <a:solidFill>
                  <a:schemeClr val="bg1"/>
                </a:solidFill>
              </a:rPr>
              <a:t>TESTIMONIALS </a:t>
            </a:r>
            <a:r>
              <a:rPr lang="en-US" sz="2700" b="1" dirty="0">
                <a:solidFill>
                  <a:schemeClr val="bg1"/>
                </a:solidFill>
              </a:rPr>
              <a:t>by celebrities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FF0000"/>
                </a:solidFill>
              </a:rPr>
              <a:t>Impulse buying is an example of </a:t>
            </a:r>
            <a:r>
              <a:rPr lang="en-US" sz="2700" b="1" dirty="0" smtClean="0">
                <a:solidFill>
                  <a:srgbClr val="FF0000"/>
                </a:solidFill>
              </a:rPr>
              <a:t>IMMEDIATE GRATIFICATION; </a:t>
            </a:r>
            <a:r>
              <a:rPr lang="en-US" sz="2700" b="1" dirty="0">
                <a:solidFill>
                  <a:srgbClr val="FF0000"/>
                </a:solidFill>
              </a:rPr>
              <a:t>the opposite of this is </a:t>
            </a:r>
            <a:r>
              <a:rPr lang="en-US" sz="2700" b="1" dirty="0" smtClean="0">
                <a:solidFill>
                  <a:srgbClr val="FF0000"/>
                </a:solidFill>
              </a:rPr>
              <a:t>DELAYED GRATIFICATION, </a:t>
            </a:r>
            <a:r>
              <a:rPr lang="en-US" sz="2700" b="1" dirty="0">
                <a:solidFill>
                  <a:srgbClr val="FF0000"/>
                </a:solidFill>
              </a:rPr>
              <a:t>or putting on hold things that may be gratifying in the </a:t>
            </a:r>
            <a:r>
              <a:rPr lang="en-US" sz="2700" b="1" dirty="0" err="1" smtClean="0">
                <a:solidFill>
                  <a:srgbClr val="FF0000"/>
                </a:solidFill>
              </a:rPr>
              <a:t>SHORT-term</a:t>
            </a:r>
            <a:r>
              <a:rPr lang="en-US" sz="2700" b="1" dirty="0">
                <a:solidFill>
                  <a:srgbClr val="FF0000"/>
                </a:solidFill>
              </a:rPr>
              <a:t>, but </a:t>
            </a:r>
            <a:r>
              <a:rPr lang="en-US" sz="2700" b="1" dirty="0" smtClean="0">
                <a:solidFill>
                  <a:srgbClr val="FF0000"/>
                </a:solidFill>
              </a:rPr>
              <a:t>PREVENT us </a:t>
            </a:r>
            <a:r>
              <a:rPr lang="en-US" sz="2700" b="1" dirty="0">
                <a:solidFill>
                  <a:srgbClr val="FF0000"/>
                </a:solidFill>
              </a:rPr>
              <a:t>from our </a:t>
            </a:r>
            <a:r>
              <a:rPr lang="en-US" sz="2700" b="1" dirty="0" err="1" smtClean="0">
                <a:solidFill>
                  <a:srgbClr val="FF0000"/>
                </a:solidFill>
              </a:rPr>
              <a:t>LONG-term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9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875"/>
            <a:ext cx="12192000" cy="6334125"/>
          </a:xfrm>
        </p:spPr>
        <p:txBody>
          <a:bodyPr anchor="t">
            <a:noAutofit/>
          </a:bodyPr>
          <a:lstStyle/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bg1"/>
                </a:solidFill>
              </a:rPr>
              <a:t>Many PRIVATE GROUPS &amp; ORGANIZATIONS have </a:t>
            </a:r>
            <a:r>
              <a:rPr lang="en-US" sz="3000" b="1" dirty="0">
                <a:solidFill>
                  <a:schemeClr val="bg1"/>
                </a:solidFill>
              </a:rPr>
              <a:t>also been established to protect individual consumers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</a:rPr>
              <a:t>Best known example is </a:t>
            </a:r>
            <a:r>
              <a:rPr lang="en-US" sz="3000" b="1" dirty="0" smtClean="0">
                <a:solidFill>
                  <a:srgbClr val="FF0000"/>
                </a:solidFill>
              </a:rPr>
              <a:t>BETTER BUSINESS BUREAU (BBB</a:t>
            </a:r>
            <a:r>
              <a:rPr lang="en-US" sz="3000" b="1" dirty="0">
                <a:solidFill>
                  <a:srgbClr val="FF0000"/>
                </a:solidFill>
              </a:rPr>
              <a:t>)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</a:rPr>
              <a:t>It is </a:t>
            </a:r>
            <a:r>
              <a:rPr lang="en-US" sz="3000" b="1" dirty="0">
                <a:solidFill>
                  <a:srgbClr val="FF0000"/>
                </a:solidFill>
              </a:rPr>
              <a:t>run by </a:t>
            </a:r>
            <a:r>
              <a:rPr lang="en-US" sz="3000" b="1" dirty="0" smtClean="0">
                <a:solidFill>
                  <a:srgbClr val="FF0000"/>
                </a:solidFill>
              </a:rPr>
              <a:t>BUSINESS GROUPS</a:t>
            </a:r>
            <a:r>
              <a:rPr lang="en-US" sz="3000" b="1" dirty="0" smtClean="0">
                <a:solidFill>
                  <a:schemeClr val="bg1"/>
                </a:solidFill>
              </a:rPr>
              <a:t>, </a:t>
            </a:r>
            <a:r>
              <a:rPr lang="en-US" sz="3000" b="1" dirty="0">
                <a:solidFill>
                  <a:schemeClr val="bg1"/>
                </a:solidFill>
              </a:rPr>
              <a:t>because many businesses realize that, to succeed, they must build </a:t>
            </a:r>
            <a:r>
              <a:rPr lang="en-US" sz="3000" b="1" dirty="0" smtClean="0">
                <a:solidFill>
                  <a:schemeClr val="bg1"/>
                </a:solidFill>
              </a:rPr>
              <a:t>TRUST of </a:t>
            </a:r>
            <a:r>
              <a:rPr lang="en-US" sz="3000" b="1" dirty="0">
                <a:solidFill>
                  <a:schemeClr val="bg1"/>
                </a:solidFill>
              </a:rPr>
              <a:t>their </a:t>
            </a:r>
            <a:r>
              <a:rPr lang="en-US" sz="3000" b="1" dirty="0" smtClean="0">
                <a:solidFill>
                  <a:schemeClr val="bg1"/>
                </a:solidFill>
              </a:rPr>
              <a:t>CUSTOMERS</a:t>
            </a:r>
            <a:endParaRPr lang="en-US" sz="3000" b="1" dirty="0">
              <a:solidFill>
                <a:schemeClr val="bg1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</a:rPr>
              <a:t>They provide </a:t>
            </a:r>
            <a:r>
              <a:rPr lang="en-US" sz="3000" b="1" dirty="0" smtClean="0">
                <a:solidFill>
                  <a:srgbClr val="FF0000"/>
                </a:solidFill>
              </a:rPr>
              <a:t>INFORMATION about </a:t>
            </a:r>
            <a:r>
              <a:rPr lang="en-US" sz="3000" b="1" dirty="0">
                <a:solidFill>
                  <a:srgbClr val="FF0000"/>
                </a:solidFill>
              </a:rPr>
              <a:t>local businesses &amp; warn of </a:t>
            </a:r>
            <a:r>
              <a:rPr lang="en-US" sz="3000" b="1" dirty="0" smtClean="0">
                <a:solidFill>
                  <a:srgbClr val="FF0000"/>
                </a:solidFill>
              </a:rPr>
              <a:t>DISHONEST BUSINESS PRACTICES</a:t>
            </a:r>
            <a:endParaRPr lang="en-US" sz="300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0000"/>
                </a:solidFill>
              </a:rPr>
              <a:t>They also </a:t>
            </a:r>
            <a:r>
              <a:rPr lang="en-US" sz="3000" b="1" dirty="0" smtClean="0">
                <a:solidFill>
                  <a:srgbClr val="FF0000"/>
                </a:solidFill>
              </a:rPr>
              <a:t>INVESTIGATE consumer COMPLAINTS about businesses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Record your </a:t>
            </a:r>
            <a:r>
              <a:rPr lang="en-US" sz="2700" b="1" dirty="0" smtClean="0">
                <a:solidFill>
                  <a:schemeClr val="bg1"/>
                </a:solidFill>
              </a:rPr>
              <a:t>BALANCE for </a:t>
            </a:r>
            <a:r>
              <a:rPr lang="en-US" sz="2700" b="1" dirty="0">
                <a:solidFill>
                  <a:schemeClr val="bg1"/>
                </a:solidFill>
              </a:rPr>
              <a:t>each account at the beginning of the month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Deposits: </a:t>
            </a:r>
            <a:r>
              <a:rPr lang="en-US" sz="2700" b="1" dirty="0" smtClean="0">
                <a:solidFill>
                  <a:schemeClr val="bg1"/>
                </a:solidFill>
              </a:rPr>
              <a:t>ADD </a:t>
            </a:r>
            <a:r>
              <a:rPr lang="en-US" sz="2700" b="1" dirty="0">
                <a:solidFill>
                  <a:schemeClr val="bg1"/>
                </a:solidFill>
              </a:rPr>
              <a:t>deposited funds </a:t>
            </a:r>
            <a:r>
              <a:rPr lang="en-US" sz="2700" b="1" dirty="0" smtClean="0">
                <a:solidFill>
                  <a:schemeClr val="bg1"/>
                </a:solidFill>
              </a:rPr>
              <a:t>&amp; </a:t>
            </a:r>
            <a:r>
              <a:rPr lang="en-US" sz="2700" b="1" dirty="0">
                <a:solidFill>
                  <a:schemeClr val="bg1"/>
                </a:solidFill>
              </a:rPr>
              <a:t>change the balance to reflect </a:t>
            </a:r>
            <a:r>
              <a:rPr lang="en-US" sz="2700" b="1" dirty="0" smtClean="0">
                <a:solidFill>
                  <a:schemeClr val="bg1"/>
                </a:solidFill>
              </a:rPr>
              <a:t>additional </a:t>
            </a:r>
            <a:r>
              <a:rPr lang="en-US" sz="2700" b="1" dirty="0">
                <a:solidFill>
                  <a:schemeClr val="bg1"/>
                </a:solidFill>
              </a:rPr>
              <a:t>funds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INCLUDES: </a:t>
            </a:r>
            <a:r>
              <a:rPr lang="en-US" sz="2700" b="1" dirty="0" smtClean="0">
                <a:solidFill>
                  <a:schemeClr val="bg1"/>
                </a:solidFill>
              </a:rPr>
              <a:t>DIRECT DEPOSIT (PAYCHECKS </a:t>
            </a:r>
            <a:r>
              <a:rPr lang="en-US" sz="2700" b="1" dirty="0">
                <a:solidFill>
                  <a:schemeClr val="bg1"/>
                </a:solidFill>
              </a:rPr>
              <a:t>from employer) &amp; </a:t>
            </a:r>
            <a:r>
              <a:rPr lang="en-US" sz="2700" b="1" dirty="0" smtClean="0">
                <a:solidFill>
                  <a:schemeClr val="bg1"/>
                </a:solidFill>
              </a:rPr>
              <a:t>INCOME EARNED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Withdraws: </a:t>
            </a:r>
            <a:r>
              <a:rPr lang="en-US" sz="2700" b="1" dirty="0" smtClean="0">
                <a:solidFill>
                  <a:schemeClr val="bg1"/>
                </a:solidFill>
              </a:rPr>
              <a:t>SUBTRACT </a:t>
            </a:r>
            <a:r>
              <a:rPr lang="en-US" sz="2700" b="1" dirty="0">
                <a:solidFill>
                  <a:schemeClr val="bg1"/>
                </a:solidFill>
              </a:rPr>
              <a:t>withdrawn funds </a:t>
            </a:r>
            <a:r>
              <a:rPr lang="en-US" sz="2700" b="1" dirty="0" smtClean="0">
                <a:solidFill>
                  <a:schemeClr val="bg1"/>
                </a:solidFill>
              </a:rPr>
              <a:t>&amp; </a:t>
            </a:r>
            <a:r>
              <a:rPr lang="en-US" sz="2700" b="1" dirty="0">
                <a:solidFill>
                  <a:schemeClr val="bg1"/>
                </a:solidFill>
              </a:rPr>
              <a:t>change the balance to reflect </a:t>
            </a:r>
            <a:r>
              <a:rPr lang="en-US" sz="2700" b="1" dirty="0" smtClean="0">
                <a:solidFill>
                  <a:schemeClr val="bg1"/>
                </a:solidFill>
              </a:rPr>
              <a:t>funds </a:t>
            </a:r>
            <a:r>
              <a:rPr lang="en-US" sz="2700" b="1" dirty="0">
                <a:solidFill>
                  <a:schemeClr val="bg1"/>
                </a:solidFill>
              </a:rPr>
              <a:t>removed</a:t>
            </a:r>
          </a:p>
          <a:p>
            <a:pPr lvl="1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INCLUDES: </a:t>
            </a:r>
            <a:r>
              <a:rPr lang="en-US" sz="2700" b="1" dirty="0" smtClean="0">
                <a:solidFill>
                  <a:schemeClr val="bg1"/>
                </a:solidFill>
              </a:rPr>
              <a:t>AUTOMATIC BILL PAY, </a:t>
            </a:r>
            <a:r>
              <a:rPr lang="en-US" sz="2700" b="1" dirty="0">
                <a:solidFill>
                  <a:schemeClr val="bg1"/>
                </a:solidFill>
              </a:rPr>
              <a:t>using your </a:t>
            </a:r>
            <a:r>
              <a:rPr lang="en-US" sz="2700" b="1" dirty="0" smtClean="0">
                <a:solidFill>
                  <a:schemeClr val="bg1"/>
                </a:solidFill>
              </a:rPr>
              <a:t>DEBIT </a:t>
            </a:r>
            <a:r>
              <a:rPr lang="en-US" sz="2700" b="1" dirty="0">
                <a:solidFill>
                  <a:schemeClr val="bg1"/>
                </a:solidFill>
              </a:rPr>
              <a:t>card or writing </a:t>
            </a:r>
            <a:r>
              <a:rPr lang="en-US" sz="2700" b="1" dirty="0" smtClean="0">
                <a:solidFill>
                  <a:schemeClr val="bg1"/>
                </a:solidFill>
              </a:rPr>
              <a:t>CHECKS </a:t>
            </a:r>
            <a:r>
              <a:rPr lang="en-US" sz="2700" b="1" dirty="0">
                <a:solidFill>
                  <a:schemeClr val="bg1"/>
                </a:solidFill>
              </a:rPr>
              <a:t>for </a:t>
            </a:r>
            <a:r>
              <a:rPr lang="en-US" sz="2700" b="1" dirty="0" smtClean="0">
                <a:solidFill>
                  <a:schemeClr val="bg1"/>
                </a:solidFill>
              </a:rPr>
              <a:t>PURCHASES &amp; EXPENSES</a:t>
            </a:r>
            <a:endParaRPr lang="en-US" sz="27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Transfers: </a:t>
            </a:r>
            <a:r>
              <a:rPr lang="en-US" sz="2700" b="1" dirty="0" smtClean="0">
                <a:solidFill>
                  <a:schemeClr val="bg1"/>
                </a:solidFill>
              </a:rPr>
              <a:t>SUBTRACT </a:t>
            </a:r>
            <a:r>
              <a:rPr lang="en-US" sz="2700" b="1" dirty="0">
                <a:solidFill>
                  <a:schemeClr val="bg1"/>
                </a:solidFill>
              </a:rPr>
              <a:t>funds from one account and </a:t>
            </a:r>
            <a:r>
              <a:rPr lang="en-US" sz="2700" b="1" dirty="0" smtClean="0">
                <a:solidFill>
                  <a:schemeClr val="bg1"/>
                </a:solidFill>
              </a:rPr>
              <a:t>ADD </a:t>
            </a:r>
            <a:r>
              <a:rPr lang="en-US" sz="2700" b="1" dirty="0">
                <a:solidFill>
                  <a:schemeClr val="bg1"/>
                </a:solidFill>
              </a:rPr>
              <a:t>them to another account; then change the balance on each account to reflect the funds that were removed from one account and placed in another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Find the end </a:t>
            </a:r>
            <a:r>
              <a:rPr lang="en-US" sz="2700" b="1" dirty="0" smtClean="0">
                <a:solidFill>
                  <a:schemeClr val="bg1"/>
                </a:solidFill>
              </a:rPr>
              <a:t>BALANCE for </a:t>
            </a:r>
            <a:r>
              <a:rPr lang="en-US" sz="2700" b="1" dirty="0">
                <a:solidFill>
                  <a:schemeClr val="bg1"/>
                </a:solidFill>
              </a:rPr>
              <a:t>each month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Remember to record a </a:t>
            </a:r>
            <a:r>
              <a:rPr lang="en-US" sz="2700" b="1" dirty="0" smtClean="0">
                <a:solidFill>
                  <a:schemeClr val="bg1"/>
                </a:solidFill>
              </a:rPr>
              <a:t>DESCRIPTION for </a:t>
            </a:r>
            <a:r>
              <a:rPr lang="en-US" sz="2700" b="1" dirty="0">
                <a:solidFill>
                  <a:schemeClr val="bg1"/>
                </a:solidFill>
              </a:rPr>
              <a:t>each deposit, withdraw, or transfer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bg1"/>
                </a:solidFill>
              </a:rPr>
              <a:t>Double-check your math</a:t>
            </a:r>
            <a:r>
              <a:rPr lang="en-US" sz="2700" b="1" dirty="0" smtClean="0">
                <a:solidFill>
                  <a:schemeClr val="bg1"/>
                </a:solidFill>
              </a:rPr>
              <a:t>!!!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2425"/>
            <a:ext cx="12192000" cy="65055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700" b="1" i="1" dirty="0">
                <a:solidFill>
                  <a:schemeClr val="bg1"/>
                </a:solidFill>
              </a:rPr>
              <a:t>Use scenario to complete the account balances below and find ending balances on your checking &amp; savings accounts:</a:t>
            </a:r>
            <a:endParaRPr lang="en-US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(1) You have a checking account with a balance of $2,000 at the beginning of the month and savings account with a $10,000 balance at the beginning of the month.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(2) You pay </a:t>
            </a:r>
            <a:r>
              <a:rPr lang="en-US" sz="2700" b="1" dirty="0" smtClean="0">
                <a:solidFill>
                  <a:schemeClr val="bg1"/>
                </a:solidFill>
              </a:rPr>
              <a:t>RENT </a:t>
            </a:r>
            <a:r>
              <a:rPr lang="en-US" sz="2700" b="1" dirty="0">
                <a:solidFill>
                  <a:schemeClr val="bg1"/>
                </a:solidFill>
              </a:rPr>
              <a:t>by writing a check for $1,000.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(3) You pay </a:t>
            </a:r>
            <a:r>
              <a:rPr lang="en-US" sz="2700" b="1" dirty="0" smtClean="0">
                <a:solidFill>
                  <a:schemeClr val="bg1"/>
                </a:solidFill>
              </a:rPr>
              <a:t>UTILITIES </a:t>
            </a:r>
            <a:r>
              <a:rPr lang="en-US" sz="2700" b="1" dirty="0">
                <a:solidFill>
                  <a:schemeClr val="bg1"/>
                </a:solidFill>
              </a:rPr>
              <a:t>by automatic bill pay for $200.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(4) You buy </a:t>
            </a:r>
            <a:r>
              <a:rPr lang="en-US" sz="2700" b="1" dirty="0" smtClean="0">
                <a:solidFill>
                  <a:schemeClr val="bg1"/>
                </a:solidFill>
              </a:rPr>
              <a:t>GROCERIES </a:t>
            </a:r>
            <a:r>
              <a:rPr lang="en-US" sz="2700" b="1" dirty="0">
                <a:solidFill>
                  <a:schemeClr val="bg1"/>
                </a:solidFill>
              </a:rPr>
              <a:t>for the month for $200 using your debit card.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(5) You buy </a:t>
            </a:r>
            <a:r>
              <a:rPr lang="en-US" sz="2700" b="1" dirty="0" smtClean="0">
                <a:solidFill>
                  <a:schemeClr val="bg1"/>
                </a:solidFill>
              </a:rPr>
              <a:t>GAS </a:t>
            </a:r>
            <a:r>
              <a:rPr lang="en-US" sz="2700" b="1" dirty="0">
                <a:solidFill>
                  <a:schemeClr val="bg1"/>
                </a:solidFill>
              </a:rPr>
              <a:t>for $100 with your debit card.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(6) You </a:t>
            </a:r>
            <a:r>
              <a:rPr lang="en-US" sz="2700" b="1" dirty="0" smtClean="0">
                <a:solidFill>
                  <a:schemeClr val="bg1"/>
                </a:solidFill>
              </a:rPr>
              <a:t>TRANSFER </a:t>
            </a:r>
            <a:r>
              <a:rPr lang="en-US" sz="2700" b="1" dirty="0">
                <a:solidFill>
                  <a:schemeClr val="bg1"/>
                </a:solidFill>
              </a:rPr>
              <a:t>$500 from your checking account into your savings account.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(7) You are paid at the end of the month through </a:t>
            </a:r>
            <a:r>
              <a:rPr lang="en-US" sz="2700" b="1" dirty="0" smtClean="0">
                <a:solidFill>
                  <a:schemeClr val="bg1"/>
                </a:solidFill>
              </a:rPr>
              <a:t>direct deposit </a:t>
            </a:r>
            <a:r>
              <a:rPr lang="en-US" sz="2700" b="1" dirty="0">
                <a:solidFill>
                  <a:schemeClr val="bg1"/>
                </a:solidFill>
              </a:rPr>
              <a:t>for $3,500 into your checking account</a:t>
            </a:r>
            <a:r>
              <a:rPr lang="en-US" sz="2700" b="1" dirty="0" smtClean="0">
                <a:solidFill>
                  <a:schemeClr val="bg1"/>
                </a:solidFill>
              </a:rPr>
              <a:t>. (PAYCHECK)</a:t>
            </a:r>
            <a:endParaRPr lang="en-US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(8) You earn 1% </a:t>
            </a:r>
            <a:r>
              <a:rPr lang="en-US" sz="2700" b="1" dirty="0" smtClean="0">
                <a:solidFill>
                  <a:schemeClr val="bg1"/>
                </a:solidFill>
              </a:rPr>
              <a:t>INTEREST </a:t>
            </a:r>
            <a:r>
              <a:rPr lang="en-US" sz="2700" b="1" dirty="0">
                <a:solidFill>
                  <a:schemeClr val="bg1"/>
                </a:solidFill>
              </a:rPr>
              <a:t>off of the </a:t>
            </a:r>
            <a:r>
              <a:rPr lang="en-US" sz="2700" b="1" u="sng" dirty="0">
                <a:solidFill>
                  <a:schemeClr val="bg1"/>
                </a:solidFill>
              </a:rPr>
              <a:t>BEGINNING BALANCE</a:t>
            </a:r>
            <a:r>
              <a:rPr lang="en-US" sz="2700" b="1" dirty="0">
                <a:solidFill>
                  <a:schemeClr val="bg1"/>
                </a:solidFill>
              </a:rPr>
              <a:t> on your savings account</a:t>
            </a:r>
            <a:r>
              <a:rPr lang="en-US" sz="2700" b="1" dirty="0" smtClean="0">
                <a:solidFill>
                  <a:schemeClr val="bg1"/>
                </a:solidFill>
              </a:rPr>
              <a:t>.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MANAGING YOUR ACCOUNT BALANCES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-2" y="479397"/>
          <a:ext cx="10815784" cy="3898639"/>
        </p:xfrm>
        <a:graphic>
          <a:graphicData uri="http://schemas.openxmlformats.org/drawingml/2006/table">
            <a:tbl>
              <a:tblPr firstRow="1" firstCol="1" bandRow="1"/>
              <a:tblGrid>
                <a:gridCol w="4701311"/>
                <a:gridCol w="1847273"/>
                <a:gridCol w="2115127"/>
                <a:gridCol w="2152073"/>
              </a:tblGrid>
              <a:tr h="33343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CHECKING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-$1,000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-$200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GROCERIES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-$200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-$100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-$500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PAYCHECK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+$3,500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$3,500</a:t>
                      </a:r>
                      <a:r>
                        <a:rPr lang="en-US" sz="21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2" y="4450080"/>
          <a:ext cx="10834257" cy="2343431"/>
        </p:xfrm>
        <a:graphic>
          <a:graphicData uri="http://schemas.openxmlformats.org/drawingml/2006/table">
            <a:tbl>
              <a:tblPr firstRow="1" firstCol="1" bandRow="1"/>
              <a:tblGrid>
                <a:gridCol w="4719784"/>
                <a:gridCol w="1856509"/>
                <a:gridCol w="2096654"/>
                <a:gridCol w="2161310"/>
              </a:tblGrid>
              <a:tr h="16310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$10,000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+$500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(1%)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+$100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$10,600</a:t>
                      </a:r>
                      <a:endParaRPr lang="en-US" sz="21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8.5: WRITING A CHECK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9395"/>
            <a:ext cx="12180748" cy="6378606"/>
          </a:xfrm>
        </p:spPr>
        <p:txBody>
          <a:bodyPr anchor="t">
            <a:noAutofit/>
          </a:bodyPr>
          <a:lstStyle/>
          <a:p>
            <a:pPr marL="0" indent="0">
              <a:spcAft>
                <a:spcPts val="1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Write a check, given the following information:</a:t>
            </a:r>
            <a:endParaRPr lang="en-US" sz="24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Date: Nov. 1, 2016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Amount: $1,234.56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Dollars (write out in words): One-thousand two-hundred &amp; thirty-four dollars and 56/100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Pay to the order of (to whom the money goes): </a:t>
            </a:r>
            <a:r>
              <a:rPr lang="en-US" sz="2400" b="1" dirty="0" smtClean="0">
                <a:solidFill>
                  <a:schemeClr val="bg1"/>
                </a:solidFill>
              </a:rPr>
              <a:t>Texas State </a:t>
            </a:r>
            <a:r>
              <a:rPr lang="en-US" sz="2400" b="1" dirty="0">
                <a:solidFill>
                  <a:schemeClr val="bg1"/>
                </a:solidFill>
              </a:rPr>
              <a:t>Credit Union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For (reason): November Mortgage Payment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Sign name on bottom blank line (USE NAME OF CHECKING ACCOUNTS OWNER IN TOP LEFT CORNER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4" descr="http://robertkaplinsky.com/wp-content/uploads/2013/09/blank_check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68" y="3259773"/>
            <a:ext cx="7898307" cy="359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82" y="3417215"/>
            <a:ext cx="2103177" cy="9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474029" cy="674914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+mn-lt"/>
              </a:rPr>
              <a:t>Unit #8 – study guide</a:t>
            </a:r>
            <a:endParaRPr lang="en-US" sz="3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4915"/>
            <a:ext cx="4474029" cy="618308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(1) Credit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(2) Principal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(3) Interest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(4) Principal &amp; interest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(5) More; interest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(6) Interest &amp; fees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(7) More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(8) Credit cards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(9) On time; minimum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(10) On time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(11) Credit rating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(12) Convenient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(13) Collateral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(14) job; loan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</a:rPr>
              <a:t> contract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4029" y="1"/>
            <a:ext cx="771797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(15) short-term; long-term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(16) Compound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(17) Simple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(18) Compound; simple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(19) Earlier; compound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(20) emergencies; retirement; major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(21) Savings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(22) Checking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(23) Money market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(24) Certificate of Deposit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(25) Federal Deposit Insurance Corporation (FDIC)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(26) Stocks &amp; corporate bonds; savings; fail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(27) Consumer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(28) Better Business Bureau; (BBB)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(29) Consumer Product Safety Commission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(30) Securities &amp; Exchanges Commission; (SEC)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4038600" cy="426719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(31) Gross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(32) Disposable/net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(32) Discretionary</a:t>
            </a:r>
          </a:p>
          <a:p>
            <a:pPr marL="228600" indent="-22860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(33) percentage; over time; income; expenses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(34) Balance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(35) Surplus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(36) Deficit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9743" y="1"/>
            <a:ext cx="8262257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Example: Your gross (taxable) income for 2015 was $29,225. You spent $18,000 on housing, food, &amp; other needs. You spent $6,000 on wants, $500 on gifts, $1,000 on savings, &amp; $500 on investments.</a:t>
            </a: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Marginal tax rate 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15%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Taxes 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0.15)($29,225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$9,225)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+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($922.50)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$3,922.50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Effective tax rate 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($3,922.50)(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100%) /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($29,225)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13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%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Disposable </a:t>
            </a:r>
            <a:r>
              <a:rPr lang="en-US" sz="2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inc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$29,225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$3,922.50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$25,303.50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Discretionary </a:t>
            </a:r>
            <a:r>
              <a:rPr lang="en-US" sz="2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inc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$25,303.50- $18,000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$7,303.50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Balance 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$7,303.50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$6,000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$1,000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$500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$500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-$696.50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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Positive balance (SURPLUS) or negative balance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(DEFICIT)? DEFICIT (negative balance)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Wants = ($ Wants)(100%) / ($ gross income) 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($6,000)(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%)/($29,225)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Study guide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-2" y="479397"/>
          <a:ext cx="10815784" cy="3898639"/>
        </p:xfrm>
        <a:graphic>
          <a:graphicData uri="http://schemas.openxmlformats.org/drawingml/2006/table">
            <a:tbl>
              <a:tblPr firstRow="1" firstCol="1" bandRow="1"/>
              <a:tblGrid>
                <a:gridCol w="4701311"/>
                <a:gridCol w="1847273"/>
                <a:gridCol w="2115127"/>
                <a:gridCol w="2152073"/>
              </a:tblGrid>
              <a:tr h="33343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CHECKING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-$500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-$100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GROCERIES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-$200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-$100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-$200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PAYCHECK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3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21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3,400</a:t>
                      </a:r>
                      <a:r>
                        <a:rPr lang="en-US" sz="21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2" y="4450080"/>
          <a:ext cx="10834257" cy="2343431"/>
        </p:xfrm>
        <a:graphic>
          <a:graphicData uri="http://schemas.openxmlformats.org/drawingml/2006/table">
            <a:tbl>
              <a:tblPr firstRow="1" firstCol="1" bandRow="1"/>
              <a:tblGrid>
                <a:gridCol w="4719784"/>
                <a:gridCol w="1856509"/>
                <a:gridCol w="2096654"/>
                <a:gridCol w="2161310"/>
              </a:tblGrid>
              <a:tr h="16310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WITHDRAWS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OF MONTH BALANCE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1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+$200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(1%)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+$50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MONTH BALANCE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$5,250</a:t>
                      </a:r>
                      <a:endParaRPr lang="en-US" sz="21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3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Study guide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9395"/>
            <a:ext cx="12180748" cy="2874665"/>
          </a:xfrm>
        </p:spPr>
        <p:txBody>
          <a:bodyPr anchor="t">
            <a:noAutofit/>
          </a:bodyPr>
          <a:lstStyle/>
          <a:p>
            <a:pPr marL="0" indent="0">
              <a:spcAft>
                <a:spcPts val="1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Write a check, given the following information:</a:t>
            </a:r>
            <a:endParaRPr lang="en-US" sz="240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Date</a:t>
            </a:r>
            <a:r>
              <a:rPr lang="en-US" sz="2400" b="1" dirty="0">
                <a:solidFill>
                  <a:schemeClr val="bg1"/>
                </a:solidFill>
              </a:rPr>
              <a:t>: May 1, 2016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Amount</a:t>
            </a:r>
            <a:r>
              <a:rPr lang="en-US" sz="2400" b="1" dirty="0">
                <a:solidFill>
                  <a:schemeClr val="bg1"/>
                </a:solidFill>
              </a:rPr>
              <a:t>: $98.76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Pay </a:t>
            </a:r>
            <a:r>
              <a:rPr lang="en-US" sz="2400" b="1" dirty="0">
                <a:solidFill>
                  <a:schemeClr val="bg1"/>
                </a:solidFill>
              </a:rPr>
              <a:t>to the order of: Mega-Lo-Mart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For</a:t>
            </a:r>
            <a:r>
              <a:rPr lang="en-US" sz="2400" b="1" dirty="0">
                <a:solidFill>
                  <a:schemeClr val="bg1"/>
                </a:solidFill>
              </a:rPr>
              <a:t>: Lawn equipment</a:t>
            </a:r>
          </a:p>
          <a:p>
            <a:pPr lvl="0"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Sign </a:t>
            </a:r>
            <a:r>
              <a:rPr lang="en-US" sz="2400" b="1" dirty="0">
                <a:solidFill>
                  <a:schemeClr val="bg1"/>
                </a:solidFill>
              </a:rPr>
              <a:t>name on bottom blank line (USE NAME OF CHECKING ACCOUNTS OWNER IN TOP LEFT CORNER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4" descr="http://robertkaplinsky.com/wp-content/uploads/2013/09/blank_check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19" y="3249598"/>
            <a:ext cx="7898307" cy="359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82" y="3417215"/>
            <a:ext cx="2103177" cy="99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9515" y="391296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05/01/2016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305" y="4471869"/>
            <a:ext cx="17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MEGA-LO-MART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127" y="4951264"/>
            <a:ext cx="574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NINETY-EIGHT DOLLARS &amp; 76/100 ---------------------------------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1086" y="45431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98.76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968" y="5809734"/>
            <a:ext cx="197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LAWN EQUIPMENT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5146" y="580973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Hank R. Hill</a:t>
            </a:r>
            <a:endParaRPr lang="en-US" sz="2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RIGHTS (p. 539-540)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Consumer </a:t>
            </a:r>
            <a:r>
              <a:rPr lang="en-US" sz="2800" b="1" dirty="0">
                <a:solidFill>
                  <a:srgbClr val="FF0000"/>
                </a:solidFill>
              </a:rPr>
              <a:t>Bill of Rights</a:t>
            </a:r>
            <a:r>
              <a:rPr lang="en-US" sz="2800" b="1" dirty="0">
                <a:solidFill>
                  <a:schemeClr val="bg1"/>
                </a:solidFill>
              </a:rPr>
              <a:t>: Presidents </a:t>
            </a:r>
            <a:r>
              <a:rPr lang="en-US" sz="2800" b="1" dirty="0" smtClean="0">
                <a:solidFill>
                  <a:schemeClr val="bg1"/>
                </a:solidFill>
              </a:rPr>
              <a:t>KENNEDY &amp; NIXON emphasized </a:t>
            </a:r>
            <a:r>
              <a:rPr lang="en-US" sz="2800" b="1" dirty="0">
                <a:solidFill>
                  <a:schemeClr val="bg1"/>
                </a:solidFill>
              </a:rPr>
              <a:t>five basic consumer rights: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Right to a </a:t>
            </a:r>
            <a:r>
              <a:rPr lang="en-US" sz="2800" b="1" dirty="0" smtClean="0">
                <a:solidFill>
                  <a:srgbClr val="FF0000"/>
                </a:solidFill>
              </a:rPr>
              <a:t>SAFE PRODUCT</a:t>
            </a:r>
            <a:r>
              <a:rPr lang="en-US" sz="2800" b="1" dirty="0" smtClean="0">
                <a:solidFill>
                  <a:schemeClr val="bg1"/>
                </a:solidFill>
              </a:rPr>
              <a:t> that </a:t>
            </a:r>
            <a:r>
              <a:rPr lang="en-US" sz="2800" b="1" dirty="0">
                <a:solidFill>
                  <a:schemeClr val="bg1"/>
                </a:solidFill>
              </a:rPr>
              <a:t>will not harm one’s health or life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Right to be </a:t>
            </a:r>
            <a:r>
              <a:rPr lang="en-US" sz="2800" b="1" dirty="0" smtClean="0">
                <a:solidFill>
                  <a:srgbClr val="FF0000"/>
                </a:solidFill>
              </a:rPr>
              <a:t>INFORMED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  <a:r>
              <a:rPr lang="en-US" sz="2800" b="1" dirty="0">
                <a:solidFill>
                  <a:schemeClr val="bg1"/>
                </a:solidFill>
              </a:rPr>
              <a:t>protected against </a:t>
            </a:r>
            <a:r>
              <a:rPr lang="en-US" sz="2800" b="1" dirty="0" smtClean="0">
                <a:solidFill>
                  <a:schemeClr val="bg1"/>
                </a:solidFill>
              </a:rPr>
              <a:t>FALSE, deceitful, </a:t>
            </a:r>
            <a:r>
              <a:rPr lang="en-US" sz="2800" b="1" dirty="0">
                <a:solidFill>
                  <a:schemeClr val="bg1"/>
                </a:solidFill>
              </a:rPr>
              <a:t>or misleading information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Right to </a:t>
            </a:r>
            <a:r>
              <a:rPr lang="en-US" sz="2800" b="1" dirty="0" smtClean="0">
                <a:solidFill>
                  <a:srgbClr val="FF0000"/>
                </a:solidFill>
              </a:rPr>
              <a:t>CHOOSE among VARIETY of </a:t>
            </a:r>
            <a:r>
              <a:rPr lang="en-US" sz="2800" b="1" dirty="0">
                <a:solidFill>
                  <a:srgbClr val="FF0000"/>
                </a:solidFill>
              </a:rPr>
              <a:t>goods/services at </a:t>
            </a:r>
            <a:r>
              <a:rPr lang="en-US" sz="2800" b="1" dirty="0" smtClean="0">
                <a:solidFill>
                  <a:srgbClr val="FF0000"/>
                </a:solidFill>
              </a:rPr>
              <a:t>COMPETITIVE prices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Right to be </a:t>
            </a:r>
            <a:r>
              <a:rPr lang="en-US" sz="2800" b="1" dirty="0" smtClean="0">
                <a:solidFill>
                  <a:srgbClr val="FF0000"/>
                </a:solidFill>
              </a:rPr>
              <a:t>HEARD when </a:t>
            </a:r>
            <a:r>
              <a:rPr lang="en-US" sz="2800" b="1" dirty="0">
                <a:solidFill>
                  <a:srgbClr val="FF0000"/>
                </a:solidFill>
              </a:rPr>
              <a:t>laws concerning </a:t>
            </a:r>
            <a:r>
              <a:rPr lang="en-US" sz="2800" b="1" dirty="0" smtClean="0">
                <a:solidFill>
                  <a:srgbClr val="FF0000"/>
                </a:solidFill>
              </a:rPr>
              <a:t>CONSUMER INTERESTS are </a:t>
            </a:r>
            <a:r>
              <a:rPr lang="en-US" sz="2800" b="1" dirty="0">
                <a:solidFill>
                  <a:srgbClr val="FF0000"/>
                </a:solidFill>
              </a:rPr>
              <a:t>being written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Right to </a:t>
            </a:r>
            <a:r>
              <a:rPr lang="en-US" sz="2800" b="1" dirty="0" smtClean="0">
                <a:solidFill>
                  <a:srgbClr val="FF0000"/>
                </a:solidFill>
              </a:rPr>
              <a:t>REDRESS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chemeClr val="bg1"/>
                </a:solidFill>
              </a:rPr>
              <a:t>or adequate </a:t>
            </a:r>
            <a:r>
              <a:rPr lang="en-US" sz="2800" b="1" dirty="0" smtClean="0">
                <a:solidFill>
                  <a:schemeClr val="bg1"/>
                </a:solidFill>
              </a:rPr>
              <a:t>PAYMENT if </a:t>
            </a:r>
            <a:r>
              <a:rPr lang="en-US" sz="2800" b="1" dirty="0">
                <a:solidFill>
                  <a:schemeClr val="bg1"/>
                </a:solidFill>
              </a:rPr>
              <a:t>products cause </a:t>
            </a:r>
            <a:r>
              <a:rPr lang="en-US" sz="2800" b="1" dirty="0" smtClean="0">
                <a:solidFill>
                  <a:schemeClr val="bg1"/>
                </a:solidFill>
              </a:rPr>
              <a:t>FINANCIAL or PHYSICAL DAMAGE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7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Responsibilities (p. 541-542)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975"/>
            <a:ext cx="12192000" cy="6296025"/>
          </a:xfrm>
        </p:spPr>
        <p:txBody>
          <a:bodyPr anchor="t">
            <a:noAutofit/>
          </a:bodyPr>
          <a:lstStyle/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1"/>
                </a:solidFill>
              </a:rPr>
              <a:t>With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50" b="1" dirty="0">
                <a:solidFill>
                  <a:srgbClr val="FF0000"/>
                </a:solidFill>
              </a:rPr>
              <a:t>every </a:t>
            </a:r>
            <a:r>
              <a:rPr lang="en-US" sz="2550" b="1" dirty="0" smtClean="0">
                <a:solidFill>
                  <a:srgbClr val="FF0000"/>
                </a:solidFill>
              </a:rPr>
              <a:t>RIGHT, </a:t>
            </a:r>
            <a:r>
              <a:rPr lang="en-US" sz="2550" b="1" dirty="0">
                <a:solidFill>
                  <a:srgbClr val="FF0000"/>
                </a:solidFill>
              </a:rPr>
              <a:t>there comes a </a:t>
            </a:r>
            <a:r>
              <a:rPr lang="en-US" sz="2550" b="1" dirty="0" smtClean="0">
                <a:solidFill>
                  <a:srgbClr val="FF0000"/>
                </a:solidFill>
              </a:rPr>
              <a:t>RESPONSIBILITY</a:t>
            </a:r>
            <a:r>
              <a:rPr lang="en-US" sz="2550" b="1" dirty="0" smtClean="0">
                <a:solidFill>
                  <a:srgbClr val="00B050"/>
                </a:solidFill>
              </a:rPr>
              <a:t> </a:t>
            </a:r>
            <a:r>
              <a:rPr lang="en-US" sz="2550" b="1" dirty="0" smtClean="0">
                <a:solidFill>
                  <a:schemeClr val="bg1"/>
                </a:solidFill>
              </a:rPr>
              <a:t>(ex</a:t>
            </a:r>
            <a:r>
              <a:rPr lang="en-US" sz="2550" b="1" dirty="0">
                <a:solidFill>
                  <a:schemeClr val="bg1"/>
                </a:solidFill>
              </a:rPr>
              <a:t>.: right to </a:t>
            </a:r>
            <a:r>
              <a:rPr lang="en-US" sz="2550" b="1" dirty="0" smtClean="0">
                <a:solidFill>
                  <a:schemeClr val="bg1"/>
                </a:solidFill>
              </a:rPr>
              <a:t>VOTE comes </a:t>
            </a:r>
            <a:r>
              <a:rPr lang="en-US" sz="2550" b="1" dirty="0">
                <a:solidFill>
                  <a:schemeClr val="bg1"/>
                </a:solidFill>
              </a:rPr>
              <a:t>with responsibility of staying </a:t>
            </a:r>
            <a:r>
              <a:rPr lang="en-US" sz="2550" b="1" dirty="0" smtClean="0">
                <a:solidFill>
                  <a:schemeClr val="bg1"/>
                </a:solidFill>
              </a:rPr>
              <a:t>INFORMED)</a:t>
            </a:r>
            <a:endParaRPr lang="en-US" sz="2550" b="1" dirty="0">
              <a:solidFill>
                <a:schemeClr val="bg1"/>
              </a:solidFill>
            </a:endParaRPr>
          </a:p>
          <a:p>
            <a:pPr lvl="0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1"/>
                </a:solidFill>
              </a:rPr>
              <a:t>Smart buying strategies: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 smtClean="0">
                <a:solidFill>
                  <a:srgbClr val="FF0000"/>
                </a:solidFill>
              </a:rPr>
              <a:t>GATHER INFO </a:t>
            </a:r>
            <a:r>
              <a:rPr lang="en-US" sz="2550" b="1" dirty="0" smtClean="0">
                <a:solidFill>
                  <a:schemeClr val="bg1"/>
                </a:solidFill>
              </a:rPr>
              <a:t>to </a:t>
            </a:r>
            <a:r>
              <a:rPr lang="en-US" sz="2550" b="1" dirty="0">
                <a:solidFill>
                  <a:schemeClr val="bg1"/>
                </a:solidFill>
              </a:rPr>
              <a:t>find high </a:t>
            </a:r>
            <a:r>
              <a:rPr lang="en-US" sz="2550" b="1" dirty="0" smtClean="0">
                <a:solidFill>
                  <a:schemeClr val="bg1"/>
                </a:solidFill>
              </a:rPr>
              <a:t>QUALITY products</a:t>
            </a:r>
            <a:endParaRPr lang="en-US" sz="255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FF0000"/>
                </a:solidFill>
              </a:rPr>
              <a:t>Use </a:t>
            </a:r>
            <a:r>
              <a:rPr lang="en-US" sz="2550" b="1" dirty="0" smtClean="0">
                <a:solidFill>
                  <a:srgbClr val="FF0000"/>
                </a:solidFill>
              </a:rPr>
              <a:t>ADVERTISING CAUTIOUSLY</a:t>
            </a:r>
            <a:r>
              <a:rPr lang="en-US" sz="2550" b="1" dirty="0" smtClean="0">
                <a:solidFill>
                  <a:schemeClr val="bg1"/>
                </a:solidFill>
              </a:rPr>
              <a:t>, </a:t>
            </a:r>
            <a:r>
              <a:rPr lang="en-US" sz="2550" b="1" dirty="0">
                <a:solidFill>
                  <a:schemeClr val="bg1"/>
                </a:solidFill>
              </a:rPr>
              <a:t>and avoid being swayed by advertising that appeals to our </a:t>
            </a:r>
            <a:r>
              <a:rPr lang="en-US" sz="2550" b="1" dirty="0" smtClean="0">
                <a:solidFill>
                  <a:schemeClr val="bg1"/>
                </a:solidFill>
              </a:rPr>
              <a:t>EMOTIONS, </a:t>
            </a:r>
            <a:r>
              <a:rPr lang="en-US" sz="2550" b="1" dirty="0">
                <a:solidFill>
                  <a:schemeClr val="bg1"/>
                </a:solidFill>
              </a:rPr>
              <a:t>tries to make us buy things we do not </a:t>
            </a:r>
            <a:r>
              <a:rPr lang="en-US" sz="2550" b="1" dirty="0" smtClean="0">
                <a:solidFill>
                  <a:schemeClr val="bg1"/>
                </a:solidFill>
              </a:rPr>
              <a:t>NEED/WANT, </a:t>
            </a:r>
            <a:r>
              <a:rPr lang="en-US" sz="2550" b="1" dirty="0">
                <a:solidFill>
                  <a:schemeClr val="bg1"/>
                </a:solidFill>
              </a:rPr>
              <a:t>or uses </a:t>
            </a:r>
            <a:r>
              <a:rPr lang="en-US" sz="2550" b="1" dirty="0" smtClean="0">
                <a:solidFill>
                  <a:schemeClr val="bg1"/>
                </a:solidFill>
              </a:rPr>
              <a:t>QUESTIONABLE TECHNIQUES to </a:t>
            </a:r>
            <a:r>
              <a:rPr lang="en-US" sz="2550" b="1" dirty="0">
                <a:solidFill>
                  <a:schemeClr val="bg1"/>
                </a:solidFill>
              </a:rPr>
              <a:t>convince us to buy a product</a:t>
            </a: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FF0000"/>
                </a:solidFill>
              </a:rPr>
              <a:t>Decide </a:t>
            </a:r>
            <a:r>
              <a:rPr lang="en-US" sz="2550" b="1" dirty="0" smtClean="0">
                <a:solidFill>
                  <a:srgbClr val="FF0000"/>
                </a:solidFill>
              </a:rPr>
              <a:t>WHERE to </a:t>
            </a:r>
            <a:r>
              <a:rPr lang="en-US" sz="2550" b="1" dirty="0">
                <a:solidFill>
                  <a:srgbClr val="FF0000"/>
                </a:solidFill>
              </a:rPr>
              <a:t>buy </a:t>
            </a:r>
            <a:r>
              <a:rPr lang="en-US" sz="2550" b="1" dirty="0" smtClean="0">
                <a:solidFill>
                  <a:srgbClr val="FF0000"/>
                </a:solidFill>
              </a:rPr>
              <a:t>product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550" b="1" dirty="0">
                <a:solidFill>
                  <a:srgbClr val="FF0000"/>
                </a:solidFill>
              </a:rPr>
              <a:t>comparing </a:t>
            </a:r>
            <a:r>
              <a:rPr lang="en-US" sz="2550" b="1" dirty="0" smtClean="0">
                <a:solidFill>
                  <a:srgbClr val="FF0000"/>
                </a:solidFill>
              </a:rPr>
              <a:t>TYPES &amp; PRICES </a:t>
            </a:r>
            <a:r>
              <a:rPr lang="en-US" sz="2550" b="1" dirty="0" smtClean="0">
                <a:solidFill>
                  <a:schemeClr val="bg1"/>
                </a:solidFill>
              </a:rPr>
              <a:t>of </a:t>
            </a:r>
            <a:r>
              <a:rPr lang="en-US" sz="2550" b="1" dirty="0">
                <a:solidFill>
                  <a:schemeClr val="bg1"/>
                </a:solidFill>
              </a:rPr>
              <a:t>products available</a:t>
            </a: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1"/>
                </a:solidFill>
              </a:rPr>
              <a:t>This process is known as </a:t>
            </a:r>
            <a:r>
              <a:rPr lang="en-US" sz="2550" b="1" dirty="0" smtClean="0">
                <a:solidFill>
                  <a:srgbClr val="FF0000"/>
                </a:solidFill>
              </a:rPr>
              <a:t>COMPARISON SHOPPING</a:t>
            </a:r>
            <a:endParaRPr lang="en-US" sz="2550" b="1" dirty="0">
              <a:solidFill>
                <a:srgbClr val="FF0000"/>
              </a:solidFill>
            </a:endParaRPr>
          </a:p>
          <a:p>
            <a:pPr lvl="2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chemeClr val="bg1"/>
                </a:solidFill>
              </a:rPr>
              <a:t>Includes a variety of sources: </a:t>
            </a:r>
            <a:r>
              <a:rPr lang="en-US" sz="2550" b="1" dirty="0" smtClean="0">
                <a:solidFill>
                  <a:schemeClr val="bg1"/>
                </a:solidFill>
              </a:rPr>
              <a:t>NEWSPAPER ADS, PHONE calls</a:t>
            </a:r>
            <a:r>
              <a:rPr lang="en-US" sz="2550" b="1" dirty="0">
                <a:solidFill>
                  <a:schemeClr val="bg1"/>
                </a:solidFill>
              </a:rPr>
              <a:t>, store </a:t>
            </a:r>
            <a:r>
              <a:rPr lang="en-US" sz="2550" b="1" dirty="0" smtClean="0">
                <a:solidFill>
                  <a:schemeClr val="bg1"/>
                </a:solidFill>
              </a:rPr>
              <a:t>VISITS, INTERNET browsing</a:t>
            </a:r>
            <a:endParaRPr lang="en-US" sz="2550" b="1" dirty="0">
              <a:solidFill>
                <a:schemeClr val="bg1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FF0000"/>
                </a:solidFill>
              </a:rPr>
              <a:t>Look at </a:t>
            </a:r>
            <a:r>
              <a:rPr lang="en-US" sz="2550" b="1" dirty="0" smtClean="0">
                <a:solidFill>
                  <a:srgbClr val="FF0000"/>
                </a:solidFill>
              </a:rPr>
              <a:t>BRAND-NAME products </a:t>
            </a:r>
            <a:r>
              <a:rPr lang="en-US" sz="2550" b="1" dirty="0">
                <a:solidFill>
                  <a:srgbClr val="FF0000"/>
                </a:solidFill>
              </a:rPr>
              <a:t>and compare with </a:t>
            </a:r>
            <a:r>
              <a:rPr lang="en-US" sz="2550" b="1" dirty="0" smtClean="0">
                <a:solidFill>
                  <a:srgbClr val="FF0000"/>
                </a:solidFill>
              </a:rPr>
              <a:t>GENERIC products</a:t>
            </a:r>
            <a:r>
              <a:rPr lang="en-US" sz="2550" b="1" dirty="0" smtClean="0">
                <a:solidFill>
                  <a:srgbClr val="00B050"/>
                </a:solidFill>
              </a:rPr>
              <a:t> </a:t>
            </a:r>
            <a:r>
              <a:rPr lang="en-US" sz="2550" b="1" dirty="0">
                <a:solidFill>
                  <a:schemeClr val="bg1"/>
                </a:solidFill>
              </a:rPr>
              <a:t>which are usually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50" b="1" dirty="0">
                <a:solidFill>
                  <a:srgbClr val="FF0000"/>
                </a:solidFill>
              </a:rPr>
              <a:t>nearly </a:t>
            </a:r>
            <a:r>
              <a:rPr lang="en-US" sz="2550" b="1" dirty="0" smtClean="0">
                <a:solidFill>
                  <a:srgbClr val="FF0000"/>
                </a:solidFill>
              </a:rPr>
              <a:t>IDENTICAL but CHEAPER</a:t>
            </a:r>
            <a:endParaRPr lang="en-US" sz="2550" b="1" dirty="0">
              <a:solidFill>
                <a:srgbClr val="FF0000"/>
              </a:solidFill>
            </a:endParaRPr>
          </a:p>
          <a:p>
            <a:pPr lvl="1">
              <a:spcAft>
                <a:spcPts val="1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50" b="1" dirty="0">
                <a:solidFill>
                  <a:srgbClr val="FF0000"/>
                </a:solidFill>
              </a:rPr>
              <a:t>Be careful with </a:t>
            </a:r>
            <a:r>
              <a:rPr lang="en-US" sz="2550" b="1" dirty="0" smtClean="0">
                <a:solidFill>
                  <a:srgbClr val="FF0000"/>
                </a:solidFill>
              </a:rPr>
              <a:t>ALTERNATIVE methods </a:t>
            </a:r>
            <a:r>
              <a:rPr lang="en-US" sz="2550" b="1" dirty="0">
                <a:solidFill>
                  <a:srgbClr val="FF0000"/>
                </a:solidFill>
              </a:rPr>
              <a:t>of purchasing</a:t>
            </a:r>
            <a:r>
              <a:rPr lang="en-US" sz="2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550" b="1" dirty="0">
                <a:solidFill>
                  <a:schemeClr val="bg1"/>
                </a:solidFill>
              </a:rPr>
              <a:t>including </a:t>
            </a:r>
            <a:r>
              <a:rPr lang="en-US" sz="2550" b="1" dirty="0" smtClean="0">
                <a:solidFill>
                  <a:schemeClr val="bg1"/>
                </a:solidFill>
              </a:rPr>
              <a:t>USED items</a:t>
            </a:r>
            <a:r>
              <a:rPr lang="en-US" sz="2550" b="1" dirty="0">
                <a:solidFill>
                  <a:schemeClr val="bg1"/>
                </a:solidFill>
              </a:rPr>
              <a:t>, ordering by </a:t>
            </a:r>
            <a:r>
              <a:rPr lang="en-US" sz="2550" b="1" dirty="0" smtClean="0">
                <a:solidFill>
                  <a:schemeClr val="bg1"/>
                </a:solidFill>
              </a:rPr>
              <a:t>MAIL, </a:t>
            </a:r>
            <a:r>
              <a:rPr lang="en-US" sz="2550" b="1" dirty="0">
                <a:solidFill>
                  <a:schemeClr val="bg1"/>
                </a:solidFill>
              </a:rPr>
              <a:t>or </a:t>
            </a:r>
            <a:r>
              <a:rPr lang="en-US" sz="2550" b="1" dirty="0" smtClean="0">
                <a:solidFill>
                  <a:schemeClr val="bg1"/>
                </a:solidFill>
              </a:rPr>
              <a:t>ONLINE shopping</a:t>
            </a:r>
            <a:endParaRPr lang="en-US" sz="25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CONSUMER Responsibilities (p. 541-542)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rm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chemeClr val="bg1"/>
                </a:solidFill>
              </a:rPr>
              <a:t>Other </a:t>
            </a:r>
            <a:r>
              <a:rPr lang="en-US" sz="2850" b="1" dirty="0">
                <a:solidFill>
                  <a:schemeClr val="bg1"/>
                </a:solidFill>
              </a:rPr>
              <a:t>consumer responsibilities:</a:t>
            </a: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rgbClr val="FF0000"/>
                </a:solidFill>
              </a:rPr>
              <a:t>REPORT FAULTY products/services</a:t>
            </a:r>
            <a:endParaRPr lang="en-US" sz="2850" b="1" dirty="0">
              <a:solidFill>
                <a:srgbClr val="FF0000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1"/>
                </a:solidFill>
              </a:rPr>
              <a:t>Report </a:t>
            </a:r>
            <a:r>
              <a:rPr lang="en-US" sz="2850" b="1" dirty="0" smtClean="0">
                <a:solidFill>
                  <a:schemeClr val="bg1"/>
                </a:solidFill>
              </a:rPr>
              <a:t>IMMEDIATELY</a:t>
            </a:r>
            <a:endParaRPr lang="en-US" sz="2850" b="1" dirty="0">
              <a:solidFill>
                <a:schemeClr val="bg1"/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1"/>
                </a:solidFill>
              </a:rPr>
              <a:t>Don’t try to </a:t>
            </a:r>
            <a:r>
              <a:rPr lang="en-US" sz="2850" b="1" dirty="0" smtClean="0">
                <a:solidFill>
                  <a:schemeClr val="bg1"/>
                </a:solidFill>
              </a:rPr>
              <a:t>FIX it </a:t>
            </a:r>
            <a:r>
              <a:rPr lang="en-US" sz="2850" b="1" dirty="0">
                <a:solidFill>
                  <a:schemeClr val="bg1"/>
                </a:solidFill>
              </a:rPr>
              <a:t>yourself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FF0000"/>
                </a:solidFill>
              </a:rPr>
              <a:t>Read the </a:t>
            </a:r>
            <a:r>
              <a:rPr lang="en-US" sz="2850" b="1" dirty="0" smtClean="0">
                <a:solidFill>
                  <a:srgbClr val="FF0000"/>
                </a:solidFill>
              </a:rPr>
              <a:t>WARRANTY </a:t>
            </a:r>
            <a:r>
              <a:rPr lang="en-US" sz="2850" b="1" dirty="0" smtClean="0">
                <a:solidFill>
                  <a:schemeClr val="bg1"/>
                </a:solidFill>
              </a:rPr>
              <a:t>(promise by manufacturer/seller </a:t>
            </a:r>
            <a:r>
              <a:rPr lang="en-US" sz="2850" b="1" dirty="0">
                <a:solidFill>
                  <a:schemeClr val="bg1"/>
                </a:solidFill>
              </a:rPr>
              <a:t>to </a:t>
            </a:r>
            <a:r>
              <a:rPr lang="en-US" sz="2850" b="1" dirty="0" smtClean="0">
                <a:solidFill>
                  <a:schemeClr val="bg1"/>
                </a:solidFill>
              </a:rPr>
              <a:t>replace or repair faulty </a:t>
            </a:r>
            <a:r>
              <a:rPr lang="en-US" sz="2850" b="1" dirty="0">
                <a:solidFill>
                  <a:schemeClr val="bg1"/>
                </a:solidFill>
              </a:rPr>
              <a:t>product </a:t>
            </a:r>
            <a:r>
              <a:rPr lang="en-US" sz="2850" b="1" dirty="0" smtClean="0">
                <a:solidFill>
                  <a:schemeClr val="bg1"/>
                </a:solidFill>
              </a:rPr>
              <a:t>w/in certain </a:t>
            </a:r>
            <a:r>
              <a:rPr lang="en-US" sz="2850" b="1" dirty="0">
                <a:solidFill>
                  <a:schemeClr val="bg1"/>
                </a:solidFill>
              </a:rPr>
              <a:t>time period) if provided </a:t>
            </a:r>
            <a:r>
              <a:rPr lang="en-US" sz="2850" b="1" dirty="0" smtClean="0">
                <a:solidFill>
                  <a:schemeClr val="bg1"/>
                </a:solidFill>
              </a:rPr>
              <a:t>w/ </a:t>
            </a:r>
            <a:r>
              <a:rPr lang="en-US" sz="2850" b="1" dirty="0">
                <a:solidFill>
                  <a:schemeClr val="bg1"/>
                </a:solidFill>
              </a:rPr>
              <a:t>one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FF0000"/>
                </a:solidFill>
              </a:rPr>
              <a:t>If you violate terms of a warranty, it could be </a:t>
            </a:r>
            <a:r>
              <a:rPr lang="en-US" sz="2850" b="1" dirty="0" smtClean="0">
                <a:solidFill>
                  <a:srgbClr val="FF0000"/>
                </a:solidFill>
              </a:rPr>
              <a:t>CANCELLED</a:t>
            </a:r>
            <a:r>
              <a:rPr lang="en-US" sz="2850" b="1" dirty="0" smtClean="0">
                <a:solidFill>
                  <a:schemeClr val="bg1"/>
                </a:solidFill>
              </a:rPr>
              <a:t> &amp; </a:t>
            </a:r>
            <a:r>
              <a:rPr lang="en-US" sz="2850" b="1" dirty="0">
                <a:solidFill>
                  <a:schemeClr val="bg1"/>
                </a:solidFill>
              </a:rPr>
              <a:t>the faulty product won’t be repaired/replaced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chemeClr val="bg1"/>
                </a:solidFill>
              </a:rPr>
              <a:t>Keep </a:t>
            </a:r>
            <a:r>
              <a:rPr lang="en-US" sz="2850" b="1" dirty="0" smtClean="0">
                <a:solidFill>
                  <a:schemeClr val="bg1"/>
                </a:solidFill>
              </a:rPr>
              <a:t>COPIES of </a:t>
            </a:r>
            <a:r>
              <a:rPr lang="en-US" sz="2850" b="1" dirty="0">
                <a:solidFill>
                  <a:schemeClr val="bg1"/>
                </a:solidFill>
              </a:rPr>
              <a:t>all </a:t>
            </a:r>
            <a:r>
              <a:rPr lang="en-US" sz="2850" b="1" dirty="0" smtClean="0">
                <a:solidFill>
                  <a:schemeClr val="bg1"/>
                </a:solidFill>
              </a:rPr>
              <a:t>COMMUNICATION</a:t>
            </a:r>
            <a:endParaRPr lang="en-US" sz="2850" b="1" dirty="0">
              <a:solidFill>
                <a:schemeClr val="bg1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FF0000"/>
                </a:solidFill>
              </a:rPr>
              <a:t>Only make </a:t>
            </a:r>
            <a:r>
              <a:rPr lang="en-US" sz="2850" b="1" dirty="0" smtClean="0">
                <a:solidFill>
                  <a:srgbClr val="FF0000"/>
                </a:solidFill>
              </a:rPr>
              <a:t>FAIR COMPLAINTS</a:t>
            </a:r>
            <a:endParaRPr lang="en-US" sz="285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rgbClr val="FF0000"/>
                </a:solidFill>
              </a:rPr>
              <a:t>SEEK HELP</a:t>
            </a:r>
            <a:endParaRPr lang="en-US" sz="28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8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8.1: making buying decisions (p. 543)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83"/>
            <a:ext cx="12192000" cy="6074217"/>
          </a:xfrm>
        </p:spPr>
        <p:txBody>
          <a:bodyPr anchor="t">
            <a:noAutofit/>
          </a:bodyPr>
          <a:lstStyle/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Buying products involves more </a:t>
            </a:r>
            <a:r>
              <a:rPr lang="en-US" sz="2800" b="1" dirty="0" smtClean="0">
                <a:solidFill>
                  <a:srgbClr val="FF0000"/>
                </a:solidFill>
              </a:rPr>
              <a:t>COSTS than </a:t>
            </a:r>
            <a:r>
              <a:rPr lang="en-US" sz="2800" b="1" dirty="0">
                <a:solidFill>
                  <a:srgbClr val="FF0000"/>
                </a:solidFill>
              </a:rPr>
              <a:t>money; it also includes the </a:t>
            </a:r>
            <a:r>
              <a:rPr lang="en-US" sz="2800" b="1" dirty="0" smtClean="0">
                <a:solidFill>
                  <a:srgbClr val="FF0000"/>
                </a:solidFill>
              </a:rPr>
              <a:t>TIME </a:t>
            </a:r>
            <a:r>
              <a:rPr lang="en-US" sz="2800" b="1" dirty="0">
                <a:solidFill>
                  <a:srgbClr val="FF0000"/>
                </a:solidFill>
              </a:rPr>
              <a:t>it takes to make the purchase &amp; the </a:t>
            </a:r>
            <a:r>
              <a:rPr lang="en-US" sz="2800" b="1" dirty="0" smtClean="0">
                <a:solidFill>
                  <a:srgbClr val="FF0000"/>
                </a:solidFill>
              </a:rPr>
              <a:t>OPPORTUNITY COSTS of NOT BUYING something </a:t>
            </a:r>
            <a:r>
              <a:rPr lang="en-US" sz="2800" b="1" dirty="0">
                <a:solidFill>
                  <a:srgbClr val="FF0000"/>
                </a:solidFill>
              </a:rPr>
              <a:t>else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First decision a consumer makes is whether or not to </a:t>
            </a:r>
            <a:r>
              <a:rPr lang="en-US" sz="2800" b="1" dirty="0" smtClean="0">
                <a:solidFill>
                  <a:schemeClr val="bg1"/>
                </a:solidFill>
              </a:rPr>
              <a:t>BUY an </a:t>
            </a:r>
            <a:r>
              <a:rPr lang="en-US" sz="2800" b="1" dirty="0">
                <a:solidFill>
                  <a:schemeClr val="bg1"/>
                </a:solidFill>
              </a:rPr>
              <a:t>item</a:t>
            </a:r>
          </a:p>
          <a:p>
            <a:pPr lvl="0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After you </a:t>
            </a:r>
            <a:r>
              <a:rPr lang="en-US" sz="2800" b="1" dirty="0">
                <a:solidFill>
                  <a:srgbClr val="FF0000"/>
                </a:solidFill>
              </a:rPr>
              <a:t>decide to make a purchase, two </a:t>
            </a:r>
            <a:r>
              <a:rPr lang="en-US" sz="2800" b="1" dirty="0" smtClean="0">
                <a:solidFill>
                  <a:srgbClr val="FF0000"/>
                </a:solidFill>
              </a:rPr>
              <a:t>SCARCE RESOURCES </a:t>
            </a:r>
            <a:r>
              <a:rPr lang="en-US" sz="2800" b="1" dirty="0">
                <a:solidFill>
                  <a:srgbClr val="FF0000"/>
                </a:solidFill>
              </a:rPr>
              <a:t>are involved: </a:t>
            </a:r>
            <a:r>
              <a:rPr lang="en-US" sz="2800" b="1" dirty="0" smtClean="0">
                <a:solidFill>
                  <a:srgbClr val="FF0000"/>
                </a:solidFill>
              </a:rPr>
              <a:t>TIME &amp; INCOME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Time is spent: obtaining </a:t>
            </a:r>
            <a:r>
              <a:rPr lang="en-US" sz="2800" b="1" dirty="0" smtClean="0">
                <a:solidFill>
                  <a:srgbClr val="FF0000"/>
                </a:solidFill>
              </a:rPr>
              <a:t>INFO, VISITING STORES, &amp; </a:t>
            </a:r>
            <a:r>
              <a:rPr lang="en-US" sz="2800" b="1" dirty="0">
                <a:solidFill>
                  <a:srgbClr val="FF0000"/>
                </a:solidFill>
              </a:rPr>
              <a:t>comparing </a:t>
            </a:r>
            <a:r>
              <a:rPr lang="en-US" sz="2800" b="1" dirty="0" smtClean="0">
                <a:solidFill>
                  <a:srgbClr val="FF0000"/>
                </a:solidFill>
              </a:rPr>
              <a:t>MODELS &amp; PRICES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Almost every decision will involve </a:t>
            </a:r>
            <a:r>
              <a:rPr lang="en-US" sz="2800" b="1" dirty="0" smtClean="0">
                <a:solidFill>
                  <a:srgbClr val="FF0000"/>
                </a:solidFill>
              </a:rPr>
              <a:t>trade-offs </a:t>
            </a:r>
            <a:r>
              <a:rPr lang="en-US" sz="2800" b="1" dirty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OPPORTUNITY COSTS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REVIEW: the </a:t>
            </a:r>
            <a:r>
              <a:rPr lang="en-US" sz="2800" b="1" dirty="0" smtClean="0">
                <a:solidFill>
                  <a:srgbClr val="FF0000"/>
                </a:solidFill>
              </a:rPr>
              <a:t>HIGHEST-VALUE ALTERNATIVE choice </a:t>
            </a:r>
            <a:r>
              <a:rPr lang="en-US" sz="2800" b="1" dirty="0">
                <a:solidFill>
                  <a:srgbClr val="FF0000"/>
                </a:solidFill>
              </a:rPr>
              <a:t>you did not make</a:t>
            </a:r>
          </a:p>
          <a:p>
            <a:pPr lvl="2">
              <a:spcAft>
                <a:spcPts val="2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Ex: Your friend buys a pair of shoes you like, and you would like a pair. You must decide if the shoes </a:t>
            </a:r>
            <a:r>
              <a:rPr lang="en-US" sz="2800" b="1" dirty="0" smtClean="0">
                <a:solidFill>
                  <a:schemeClr val="bg1"/>
                </a:solidFill>
              </a:rPr>
              <a:t>are WORTH </a:t>
            </a:r>
            <a:r>
              <a:rPr lang="en-US" sz="2800" b="1" dirty="0" smtClean="0">
                <a:solidFill>
                  <a:srgbClr val="FF0000"/>
                </a:solidFill>
              </a:rPr>
              <a:t>WHAT YOU MUST GIVE UP TO BUY THEM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6964</Words>
  <Application>Microsoft Office PowerPoint</Application>
  <PresentationFormat>Widescreen</PresentationFormat>
  <Paragraphs>676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Brush Script MT</vt:lpstr>
      <vt:lpstr>Calibri</vt:lpstr>
      <vt:lpstr>Calibri Light</vt:lpstr>
      <vt:lpstr>Courier New</vt:lpstr>
      <vt:lpstr>Times New Roman</vt:lpstr>
      <vt:lpstr>Wingdings</vt:lpstr>
      <vt:lpstr>Office Theme</vt:lpstr>
      <vt:lpstr>1_Office Theme</vt:lpstr>
      <vt:lpstr>Celestial</vt:lpstr>
      <vt:lpstr>PowerPoint Presentation</vt:lpstr>
      <vt:lpstr>Vocab log #8 – 8.1, 11/22</vt:lpstr>
      <vt:lpstr>8.1: CONSUMER RIGHTS (p. 539-540)</vt:lpstr>
      <vt:lpstr>8.1: CONSUMER RIGHTS (p. 539-540)</vt:lpstr>
      <vt:lpstr>8.1: CONSUMER RIGHTS (p. 539-540)</vt:lpstr>
      <vt:lpstr>8.1: CONSUMER RIGHTS (p. 539-540)</vt:lpstr>
      <vt:lpstr>8.1: CONSUMER Responsibilities (p. 541-542)</vt:lpstr>
      <vt:lpstr>8.1: CONSUMER Responsibilities (p. 541-542)</vt:lpstr>
      <vt:lpstr>8.1: making buying decisions (p. 543)</vt:lpstr>
      <vt:lpstr>8.1: education &amp; earnings (p. 526)</vt:lpstr>
      <vt:lpstr>8.1: education &amp; earnings (p. 526)</vt:lpstr>
      <vt:lpstr>8.1 – exit ticket &amp; hw sentences (TURN IN ON CART)</vt:lpstr>
      <vt:lpstr>8.1 – exit ticket &amp; hw sentences (TURN IN ON CART)</vt:lpstr>
      <vt:lpstr>Vocab log #8 – 8.2, 11/28</vt:lpstr>
      <vt:lpstr>8.2: BUDGETING (p. 545-546)</vt:lpstr>
      <vt:lpstr>8.2: BUDGETING (p. 545-546)</vt:lpstr>
      <vt:lpstr>8.2: BUDGETING (p. 545-546)</vt:lpstr>
      <vt:lpstr>8.2: BUDGETING (p. 545-546)</vt:lpstr>
      <vt:lpstr>8.2: CREDIT (p. 547-549)</vt:lpstr>
      <vt:lpstr>8.2: CREDIT (p. 547-549)</vt:lpstr>
      <vt:lpstr>8.2: CREDIT (p. 547-549)</vt:lpstr>
      <vt:lpstr>8.2: CREDIT (p. 547-549)</vt:lpstr>
      <vt:lpstr>8.2 – exit ticket &amp; hw sentences (TURN IN ON CART)</vt:lpstr>
      <vt:lpstr>8.2 – exit ticket &amp; hw sentences (TURN IN ON CART)</vt:lpstr>
      <vt:lpstr>Vocab log #8 – 7.3, 11/29</vt:lpstr>
      <vt:lpstr>8.3: BUDGET CALCULATIONS</vt:lpstr>
      <vt:lpstr>8.3: BUDGET CALCULATIONS</vt:lpstr>
      <vt:lpstr>8.3: BUDGET CALCULATIONS</vt:lpstr>
      <vt:lpstr>8.3: BUDGET CALCULATIONS</vt:lpstr>
      <vt:lpstr>8.3: BUDGET CALCULATIONS</vt:lpstr>
      <vt:lpstr>8.3: TYPES OF INCOME &amp; EXPENSES</vt:lpstr>
      <vt:lpstr>8.3 – EXIT TICKET (ON BACK OF NOTES!)</vt:lpstr>
      <vt:lpstr>8.3 – HOMEWORK SENTENCES (ON BACK OF NOTES!)</vt:lpstr>
      <vt:lpstr>Vocab log #8 – 8.4, 11/30</vt:lpstr>
      <vt:lpstr>8.4: savings &amp; investing</vt:lpstr>
      <vt:lpstr>8.4: savings &amp; investing</vt:lpstr>
      <vt:lpstr>8.4: savings &amp; investing</vt:lpstr>
      <vt:lpstr>8.4: TYPES OF SAVINGS</vt:lpstr>
      <vt:lpstr>8.4: TYPES OF SAVINGS</vt:lpstr>
      <vt:lpstr>8.4: TYPES OF SAVINGS</vt:lpstr>
      <vt:lpstr>8.4: TYPES OF INVESTMENTS</vt:lpstr>
      <vt:lpstr>8.4: TYPES OF INVESTMENTS</vt:lpstr>
      <vt:lpstr>8.4: TYPES OF INVESTMENTS</vt:lpstr>
      <vt:lpstr>8.4: TYPES OF INVESTMENTS</vt:lpstr>
      <vt:lpstr>8.4 – EXIT TICKET (ON BACK OF NOTES!)</vt:lpstr>
      <vt:lpstr>Vocab log #8 – 8.5, 12/01</vt:lpstr>
      <vt:lpstr>8.5: achieving your financial goals (p. 560-561)</vt:lpstr>
      <vt:lpstr>8.5: achieving your financial goals</vt:lpstr>
      <vt:lpstr>8.5: achieving your financial goals</vt:lpstr>
      <vt:lpstr>8.5: MANAGING YOUR ACCOUNT BALANCES</vt:lpstr>
      <vt:lpstr>8.5: MANAGING YOUR ACCOUNT BALANCES</vt:lpstr>
      <vt:lpstr>8.5: MANAGING YOUR ACCOUNT BALANCES</vt:lpstr>
      <vt:lpstr>8.5: WRITING A CHECK</vt:lpstr>
      <vt:lpstr>Unit #8 – study guide</vt:lpstr>
      <vt:lpstr>PowerPoint Presentation</vt:lpstr>
      <vt:lpstr>Study guide</vt:lpstr>
      <vt:lpstr>Study guide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Kakavitsas, Sam</dc:creator>
  <cp:lastModifiedBy>Kakavitsas, Sam</cp:lastModifiedBy>
  <cp:revision>2</cp:revision>
  <dcterms:created xsi:type="dcterms:W3CDTF">2016-12-05T23:13:26Z</dcterms:created>
  <dcterms:modified xsi:type="dcterms:W3CDTF">2016-12-05T23:22:05Z</dcterms:modified>
</cp:coreProperties>
</file>