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7" r:id="rId40"/>
    <p:sldId id="295" r:id="rId41"/>
    <p:sldId id="296" r:id="rId42"/>
    <p:sldId id="298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3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2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6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4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0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8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0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3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8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50BA9-A2E5-42FC-B06B-E79160DF1D7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D9B2-BAA8-41EC-A640-1B9E81B25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5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#2: Foundations of American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CIVICS + ECONOMICS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65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§2.1 </a:t>
            </a:r>
            <a:r>
              <a:rPr lang="en-US" b="1" dirty="0"/>
              <a:t>– </a:t>
            </a:r>
            <a:r>
              <a:rPr lang="en-US" b="1" dirty="0" smtClean="0"/>
              <a:t>ENLIGHTENMENT THINKERS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7230534" cy="53847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“The state of nature has a law of nature to govern it … no one ought to harm another in his life, health, liberty, or possessions: </a:t>
            </a:r>
            <a:r>
              <a:rPr lang="en-US" sz="28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Every one ... may not … take away or impair … the life, liberty, health, limb, or goods of another.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”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028329" y="762000"/>
            <a:ext cx="5163671" cy="53847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Philosopher: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Paraphrase: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All humans are born w/ n_________ r_______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No person or </a:t>
            </a:r>
            <a:r>
              <a:rPr 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should h_____ others by taking their p_________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N________ r______ include: L____ (safety), L________ (freedom), G_______ (property)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44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5666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Vocab Log §2.2 – 09/12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6670"/>
            <a:ext cx="12191999" cy="6291330"/>
          </a:xfrm>
        </p:spPr>
        <p:txBody>
          <a:bodyPr>
            <a:noAutofit/>
          </a:bodyPr>
          <a:lstStyle/>
          <a:p>
            <a:pPr marL="45720" indent="0" algn="ctr">
              <a:spcBef>
                <a:spcPts val="60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LABEL TODAY’S VOCAB AS “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2.2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–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9/12”</a:t>
            </a:r>
            <a:endParaRPr lang="en-US" sz="3000" b="1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Limited </a:t>
            </a:r>
            <a:r>
              <a:rPr lang="en-US" sz="3000" b="1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leaders in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cannot do whatever they want beyond what the laws &amp; Constitution state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Habeas corpus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if a person is arrested &amp; accused of a crime, they must have their day in court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Mutual protection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when a group of people agree to protect each other from outside attacks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Religious persecution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when people are targeted for punishment or harm b/c they belong to a certain faith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General welfare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one purpose of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is to make sure that all citizens are able to lead happy, healthy, productive lives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REMEMBER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TO HIGHLIGHT &amp; UNDERLINE YOUR VOCAB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TERMS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IF YOU FINISH EARLY, SET UP YOUR 2.2 VOCAB EXIT SLIP &amp; HW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HAVE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OUT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2.1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NOTE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SHEET, WE WILL DO THE </a:t>
            </a:r>
            <a:r>
              <a:rPr lang="en-US" sz="32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BACK SIDE TODAY</a:t>
            </a:r>
            <a:endParaRPr lang="en-US" sz="32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4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§2.2 </a:t>
            </a:r>
            <a:r>
              <a:rPr lang="en-US" dirty="0"/>
              <a:t>– </a:t>
            </a:r>
            <a:r>
              <a:rPr lang="en-US" dirty="0" smtClean="0"/>
              <a:t>FOUNDATIONAL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MAGNA CARTA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Author/</a:t>
            </a:r>
            <a:r>
              <a:rPr lang="en-US" sz="2800" b="1" u="sng" dirty="0" err="1" smtClean="0">
                <a:solidFill>
                  <a:schemeClr val="tx1"/>
                </a:solidFill>
              </a:rPr>
              <a:t>Ppl</a:t>
            </a:r>
            <a:r>
              <a:rPr lang="en-US" sz="2800" b="1" u="sng" dirty="0" smtClean="0">
                <a:solidFill>
                  <a:schemeClr val="tx1"/>
                </a:solidFill>
              </a:rPr>
              <a:t> involved</a:t>
            </a:r>
            <a:r>
              <a:rPr lang="en-US" sz="2800" b="1" dirty="0" smtClean="0">
                <a:solidFill>
                  <a:schemeClr val="tx1"/>
                </a:solidFill>
              </a:rPr>
              <a:t>: English nobles &amp; King John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Place/Time</a:t>
            </a:r>
            <a:r>
              <a:rPr lang="en-US" sz="2800" b="1" dirty="0" smtClean="0">
                <a:solidFill>
                  <a:schemeClr val="tx1"/>
                </a:solidFill>
              </a:rPr>
              <a:t>: England, 1215</a:t>
            </a:r>
            <a:endParaRPr lang="en-US" sz="2800" b="1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Background: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Nobles upset w/ King John for raising taxes &amp; putting them in jail</a:t>
            </a:r>
            <a:r>
              <a:rPr lang="en-US" sz="2800" b="1" dirty="0" smtClean="0">
                <a:solidFill>
                  <a:schemeClr val="tx1"/>
                </a:solidFill>
              </a:rPr>
              <a:t>; so, they forced King to sign it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Main Idea / Significance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Guaranteed rights to nobles that king could not take away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chemeClr val="tx1"/>
                </a:solidFill>
              </a:rPr>
              <a:t>Rights for nobles incl.: </a:t>
            </a:r>
            <a:r>
              <a:rPr lang="en-US" sz="2600" b="1" dirty="0" smtClean="0">
                <a:solidFill>
                  <a:srgbClr val="FF0000"/>
                </a:solidFill>
              </a:rPr>
              <a:t>trial by jury</a:t>
            </a:r>
            <a:r>
              <a:rPr lang="en-US" sz="2600" b="1" dirty="0" smtClean="0">
                <a:solidFill>
                  <a:schemeClr val="tx1"/>
                </a:solidFill>
              </a:rPr>
              <a:t> of one’s peers, </a:t>
            </a:r>
            <a:r>
              <a:rPr lang="en-US" sz="2600" b="1" dirty="0" smtClean="0">
                <a:solidFill>
                  <a:srgbClr val="FF0000"/>
                </a:solidFill>
              </a:rPr>
              <a:t>freedom for commerce &amp; travel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Limited king’s power (LIMITED GOVT)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Limited </a:t>
            </a:r>
            <a:r>
              <a:rPr lang="en-US" sz="2600" b="1" dirty="0" err="1" smtClean="0">
                <a:solidFill>
                  <a:srgbClr val="FF0000"/>
                </a:solidFill>
              </a:rPr>
              <a:t>govt</a:t>
            </a:r>
            <a:r>
              <a:rPr lang="en-US" sz="2600" b="1" dirty="0" smtClean="0">
                <a:solidFill>
                  <a:srgbClr val="FF0000"/>
                </a:solidFill>
              </a:rPr>
              <a:t> &amp; freedoms found in U.S. Constitution</a:t>
            </a:r>
          </a:p>
        </p:txBody>
      </p:sp>
    </p:spTree>
    <p:extLst>
      <p:ext uri="{BB962C8B-B14F-4D97-AF65-F5344CB8AC3E}">
        <p14:creationId xmlns:p14="http://schemas.microsoft.com/office/powerpoint/2010/main" val="300549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§2.2 </a:t>
            </a:r>
            <a:r>
              <a:rPr lang="en-US" dirty="0"/>
              <a:t>– </a:t>
            </a:r>
            <a:r>
              <a:rPr lang="en-US" dirty="0" smtClean="0"/>
              <a:t>FOUNDATIONAL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MAYFLOWER COMPACT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Author/</a:t>
            </a:r>
            <a:r>
              <a:rPr lang="en-US" sz="2800" b="1" u="sng" dirty="0" err="1" smtClean="0">
                <a:solidFill>
                  <a:schemeClr val="tx1"/>
                </a:solidFill>
              </a:rPr>
              <a:t>Ppl</a:t>
            </a:r>
            <a:r>
              <a:rPr lang="en-US" sz="2800" b="1" u="sng" dirty="0" smtClean="0">
                <a:solidFill>
                  <a:schemeClr val="tx1"/>
                </a:solidFill>
              </a:rPr>
              <a:t> involved</a:t>
            </a:r>
            <a:r>
              <a:rPr lang="en-US" sz="2800" b="1" dirty="0" smtClean="0">
                <a:solidFill>
                  <a:schemeClr val="tx1"/>
                </a:solidFill>
              </a:rPr>
              <a:t>: Pilgrims from Europe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Place/Time</a:t>
            </a:r>
            <a:r>
              <a:rPr lang="en-US" sz="2800" b="1" dirty="0" smtClean="0">
                <a:solidFill>
                  <a:schemeClr val="tx1"/>
                </a:solidFill>
              </a:rPr>
              <a:t>: 1620, (modern-day) Massachusetts</a:t>
            </a:r>
            <a:endParaRPr lang="en-US" sz="2800" b="1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Background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Pilgrims escaping RELIGIOUS PERSECUTION </a:t>
            </a:r>
            <a:r>
              <a:rPr lang="en-US" sz="2800" b="1" dirty="0" smtClean="0">
                <a:solidFill>
                  <a:schemeClr val="tx1"/>
                </a:solidFill>
              </a:rPr>
              <a:t>in Europe sailed for the New World &amp; </a:t>
            </a:r>
            <a:r>
              <a:rPr lang="en-US" sz="2800" b="1" dirty="0" smtClean="0">
                <a:solidFill>
                  <a:srgbClr val="FF0000"/>
                </a:solidFill>
              </a:rPr>
              <a:t>needed to form a way to govern themselves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Main Idea / Significance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Established form of self-</a:t>
            </a:r>
            <a:r>
              <a:rPr lang="en-US" sz="2600" b="1" dirty="0" err="1" smtClean="0">
                <a:solidFill>
                  <a:srgbClr val="FF0000"/>
                </a:solidFill>
              </a:rPr>
              <a:t>govt</a:t>
            </a:r>
            <a:r>
              <a:rPr lang="en-US" sz="2600" b="1" dirty="0" smtClean="0">
                <a:solidFill>
                  <a:srgbClr val="FF0000"/>
                </a:solidFill>
              </a:rPr>
              <a:t> &amp; democracy in the New World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Agree to meet</a:t>
            </a:r>
            <a:r>
              <a:rPr lang="en-US" sz="2600" b="1" dirty="0" smtClean="0">
                <a:solidFill>
                  <a:schemeClr val="tx1"/>
                </a:solidFill>
              </a:rPr>
              <a:t> to determine acts, constitution, &amp; offices </a:t>
            </a:r>
            <a:r>
              <a:rPr lang="en-US" sz="2600" b="1" dirty="0" smtClean="0">
                <a:solidFill>
                  <a:srgbClr val="FF0000"/>
                </a:solidFill>
              </a:rPr>
              <a:t>for the “general good of the colony” (GENERAL WELFARE)</a:t>
            </a:r>
          </a:p>
        </p:txBody>
      </p:sp>
    </p:spTree>
    <p:extLst>
      <p:ext uri="{BB962C8B-B14F-4D97-AF65-F5344CB8AC3E}">
        <p14:creationId xmlns:p14="http://schemas.microsoft.com/office/powerpoint/2010/main" val="271818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§2.2 </a:t>
            </a:r>
            <a:r>
              <a:rPr lang="en-US" dirty="0"/>
              <a:t>– </a:t>
            </a:r>
            <a:r>
              <a:rPr lang="en-US" dirty="0" smtClean="0"/>
              <a:t>FOUNDATIONAL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ENGLISH BILL OF RIGHTS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Author/</a:t>
            </a:r>
            <a:r>
              <a:rPr lang="en-US" sz="2800" b="1" u="sng" dirty="0" err="1" smtClean="0">
                <a:solidFill>
                  <a:schemeClr val="tx1"/>
                </a:solidFill>
              </a:rPr>
              <a:t>Ppl</a:t>
            </a:r>
            <a:r>
              <a:rPr lang="en-US" sz="2800" b="1" u="sng" dirty="0" smtClean="0">
                <a:solidFill>
                  <a:schemeClr val="tx1"/>
                </a:solidFill>
              </a:rPr>
              <a:t> involved</a:t>
            </a:r>
            <a:r>
              <a:rPr lang="en-US" sz="2800" b="1" dirty="0" smtClean="0">
                <a:solidFill>
                  <a:schemeClr val="tx1"/>
                </a:solidFill>
              </a:rPr>
              <a:t>: British Parliament, William &amp; Mary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Place/Time</a:t>
            </a:r>
            <a:r>
              <a:rPr lang="en-US" sz="2800" b="1" dirty="0" smtClean="0">
                <a:solidFill>
                  <a:schemeClr val="tx1"/>
                </a:solidFill>
              </a:rPr>
              <a:t>: England, 1689</a:t>
            </a:r>
            <a:endParaRPr lang="en-US" sz="2800" b="1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Background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After the Glorious Revolution, Parliament wanted more power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Main Idea / Significance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King/queen cannot raise taxes, suspend (get rid of) laws, keep a standing army W/O permission from Parliament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chemeClr val="tx1"/>
                </a:solidFill>
              </a:rPr>
              <a:t>Guarantees </a:t>
            </a:r>
            <a:r>
              <a:rPr lang="en-US" sz="2600" b="1" dirty="0" smtClean="0">
                <a:solidFill>
                  <a:srgbClr val="FF0000"/>
                </a:solidFill>
              </a:rPr>
              <a:t>free elections to Parliament</a:t>
            </a:r>
            <a:r>
              <a:rPr lang="en-US" sz="2600" b="1" dirty="0" smtClean="0">
                <a:solidFill>
                  <a:schemeClr val="tx1"/>
                </a:solidFill>
              </a:rPr>
              <a:t>, </a:t>
            </a:r>
            <a:r>
              <a:rPr lang="en-US" sz="2600" b="1" dirty="0" smtClean="0">
                <a:solidFill>
                  <a:srgbClr val="FF0000"/>
                </a:solidFill>
              </a:rPr>
              <a:t>HABEAS CORPUS</a:t>
            </a:r>
            <a:r>
              <a:rPr lang="en-US" sz="2600" b="1" dirty="0" smtClean="0">
                <a:solidFill>
                  <a:schemeClr val="tx1"/>
                </a:solidFill>
              </a:rPr>
              <a:t>, &amp; </a:t>
            </a:r>
            <a:r>
              <a:rPr lang="en-US" sz="2600" b="1" dirty="0" smtClean="0">
                <a:solidFill>
                  <a:srgbClr val="FF0000"/>
                </a:solidFill>
              </a:rPr>
              <a:t>no cruel or unusual punishment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which are found </a:t>
            </a:r>
            <a:r>
              <a:rPr lang="en-US" sz="2600" b="1" dirty="0" smtClean="0">
                <a:solidFill>
                  <a:srgbClr val="FF0000"/>
                </a:solidFill>
              </a:rPr>
              <a:t>in the U.S. Constitution</a:t>
            </a:r>
          </a:p>
        </p:txBody>
      </p:sp>
    </p:spTree>
    <p:extLst>
      <p:ext uri="{BB962C8B-B14F-4D97-AF65-F5344CB8AC3E}">
        <p14:creationId xmlns:p14="http://schemas.microsoft.com/office/powerpoint/2010/main" val="19230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§2.2 </a:t>
            </a:r>
            <a:r>
              <a:rPr lang="en-US" b="1" dirty="0"/>
              <a:t>– </a:t>
            </a:r>
            <a:r>
              <a:rPr lang="en-US" b="1" dirty="0" smtClean="0"/>
              <a:t>FOUNDATIONAL DOCUMENTS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ALBANY PLAN OF UNION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Author/</a:t>
            </a:r>
            <a:r>
              <a:rPr lang="en-US" sz="2800" b="1" u="sng" dirty="0" err="1" smtClean="0">
                <a:solidFill>
                  <a:schemeClr val="tx1"/>
                </a:solidFill>
              </a:rPr>
              <a:t>Ppl</a:t>
            </a:r>
            <a:r>
              <a:rPr lang="en-US" sz="2800" b="1" u="sng" dirty="0" smtClean="0">
                <a:solidFill>
                  <a:schemeClr val="tx1"/>
                </a:solidFill>
              </a:rPr>
              <a:t> involved</a:t>
            </a:r>
            <a:r>
              <a:rPr lang="en-US" sz="2800" b="1" dirty="0" smtClean="0">
                <a:solidFill>
                  <a:schemeClr val="tx1"/>
                </a:solidFill>
              </a:rPr>
              <a:t>: Ben Franklin &amp; reps from each colony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Place/Time</a:t>
            </a:r>
            <a:r>
              <a:rPr lang="en-US" sz="2800" b="1" dirty="0" smtClean="0">
                <a:solidFill>
                  <a:schemeClr val="tx1"/>
                </a:solidFill>
              </a:rPr>
              <a:t>: Albany, NY; 1754 (22 </a:t>
            </a:r>
            <a:r>
              <a:rPr lang="en-US" sz="2800" b="1" dirty="0" err="1" smtClean="0">
                <a:solidFill>
                  <a:schemeClr val="tx1"/>
                </a:solidFill>
              </a:rPr>
              <a:t>yrs</a:t>
            </a:r>
            <a:r>
              <a:rPr lang="en-US" sz="2800" b="1" dirty="0" smtClean="0">
                <a:solidFill>
                  <a:schemeClr val="tx1"/>
                </a:solidFill>
              </a:rPr>
              <a:t> before Amer. Rev.)</a:t>
            </a:r>
            <a:endParaRPr lang="en-US" sz="2800" b="1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Background</a:t>
            </a:r>
            <a:r>
              <a:rPr lang="en-US" sz="2800" b="1" dirty="0" smtClean="0">
                <a:solidFill>
                  <a:schemeClr val="tx1"/>
                </a:solidFill>
              </a:rPr>
              <a:t>: French-Indian War spilling over into the colonies; </a:t>
            </a:r>
            <a:r>
              <a:rPr lang="en-US" sz="2800" b="1" dirty="0" smtClean="0">
                <a:solidFill>
                  <a:srgbClr val="FF0000"/>
                </a:solidFill>
              </a:rPr>
              <a:t>some thought colonies should join together for MUTUAL PROTECTION</a:t>
            </a:r>
          </a:p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chemeClr val="tx1"/>
                </a:solidFill>
              </a:rPr>
              <a:t>Main Idea / Significance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Proposal did not pass, but still presented colonists w/ idea they could unite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Didn’t pass b/c colonies were afraid of giving up their power to ONE CENTRAL GOVT</a:t>
            </a:r>
          </a:p>
          <a:p>
            <a:pPr lvl="1">
              <a:spcBef>
                <a:spcPts val="6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MUTUAL PROTECTION = “provide for the common defense” in U.S. Constitution</a:t>
            </a:r>
          </a:p>
        </p:txBody>
      </p:sp>
    </p:spTree>
    <p:extLst>
      <p:ext uri="{BB962C8B-B14F-4D97-AF65-F5344CB8AC3E}">
        <p14:creationId xmlns:p14="http://schemas.microsoft.com/office/powerpoint/2010/main" val="309165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§2.2 </a:t>
            </a:r>
            <a:r>
              <a:rPr lang="en-US" dirty="0"/>
              <a:t>– </a:t>
            </a:r>
            <a:r>
              <a:rPr lang="en-US" dirty="0" smtClean="0"/>
              <a:t>FOUNDATIONAL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7230534" cy="5384799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“4. That </a:t>
            </a:r>
            <a:r>
              <a:rPr lang="en-US" sz="3200" b="1" i="1" u="sng" dirty="0">
                <a:solidFill>
                  <a:srgbClr val="FF0000"/>
                </a:solidFill>
              </a:rPr>
              <a:t>levying money for or to use of the crown</a:t>
            </a:r>
            <a:r>
              <a:rPr lang="en-US" sz="3200" dirty="0">
                <a:solidFill>
                  <a:schemeClr val="tx1"/>
                </a:solidFill>
              </a:rPr>
              <a:t> by pretense and prerogative [right] </a:t>
            </a:r>
            <a:r>
              <a:rPr lang="en-US" sz="3200" b="1" i="1" u="sng" dirty="0">
                <a:solidFill>
                  <a:srgbClr val="FF0000"/>
                </a:solidFill>
              </a:rPr>
              <a:t>without grant [permission] of Parliament…is illegal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“8. That </a:t>
            </a:r>
            <a:r>
              <a:rPr lang="en-US" sz="3200" b="1" i="1" u="sng" dirty="0">
                <a:solidFill>
                  <a:srgbClr val="FF0000"/>
                </a:solidFill>
              </a:rPr>
              <a:t>election of members of Parliament ought to be free</a:t>
            </a:r>
            <a:r>
              <a:rPr lang="en-US" sz="3200" dirty="0">
                <a:solidFill>
                  <a:schemeClr val="tx1"/>
                </a:solidFill>
              </a:rPr>
              <a:t>…”</a:t>
            </a:r>
          </a:p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“9. That the </a:t>
            </a:r>
            <a:r>
              <a:rPr lang="en-US" sz="3200" b="1" i="1" u="sng" dirty="0">
                <a:solidFill>
                  <a:srgbClr val="FF0000"/>
                </a:solidFill>
              </a:rPr>
              <a:t>freedom of speech</a:t>
            </a:r>
            <a:r>
              <a:rPr lang="en-US" sz="3200" dirty="0">
                <a:solidFill>
                  <a:schemeClr val="tx1"/>
                </a:solidFill>
              </a:rPr>
              <a:t>, and debates or </a:t>
            </a:r>
            <a:r>
              <a:rPr lang="en-US" sz="3200" dirty="0" smtClean="0">
                <a:solidFill>
                  <a:schemeClr val="tx1"/>
                </a:solidFill>
              </a:rPr>
              <a:t>proceedings </a:t>
            </a:r>
            <a:r>
              <a:rPr lang="en-US" sz="3200" dirty="0">
                <a:solidFill>
                  <a:schemeClr val="tx1"/>
                </a:solidFill>
              </a:rPr>
              <a:t>in Parliament ought not to be impeached [challenged by the king/queen] or questioned in any </a:t>
            </a:r>
            <a:r>
              <a:rPr lang="en-US" sz="3200" dirty="0" smtClean="0">
                <a:solidFill>
                  <a:schemeClr val="tx1"/>
                </a:solidFill>
              </a:rPr>
              <a:t>court </a:t>
            </a:r>
            <a:r>
              <a:rPr lang="en-US" sz="3200" dirty="0">
                <a:solidFill>
                  <a:schemeClr val="tx1"/>
                </a:solidFill>
              </a:rPr>
              <a:t>or place outside of Parliament…”</a:t>
            </a:r>
          </a:p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“10. That excessive bail ought not to be required, </a:t>
            </a:r>
            <a:r>
              <a:rPr lang="en-US" sz="3200" b="1" i="1" u="sng" dirty="0">
                <a:solidFill>
                  <a:srgbClr val="FF0000"/>
                </a:solidFill>
              </a:rPr>
              <a:t>nor excessive fines imposed, nor cruel and unusual punishments inflicted</a:t>
            </a:r>
            <a:r>
              <a:rPr lang="en-US" sz="3200" dirty="0" smtClean="0">
                <a:solidFill>
                  <a:schemeClr val="tx1"/>
                </a:solidFill>
              </a:rPr>
              <a:t>.”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230534" y="762000"/>
            <a:ext cx="4961466" cy="511386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Document:</a:t>
            </a:r>
          </a:p>
          <a:p>
            <a:endParaRPr lang="en-US" sz="3200" dirty="0"/>
          </a:p>
          <a:p>
            <a:r>
              <a:rPr lang="en-US" sz="3200" dirty="0" smtClean="0"/>
              <a:t>Paraphrase: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Guarantee: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3000" b="1" dirty="0" smtClean="0">
                <a:solidFill>
                  <a:schemeClr val="tx1"/>
                </a:solidFill>
              </a:rPr>
              <a:t>F___ e_______ to P________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3000" b="1" dirty="0" smtClean="0">
                <a:solidFill>
                  <a:schemeClr val="tx1"/>
                </a:solidFill>
              </a:rPr>
              <a:t>King needs permission from </a:t>
            </a:r>
            <a:r>
              <a:rPr lang="en-US" sz="3000" b="1" dirty="0" err="1" smtClean="0">
                <a:solidFill>
                  <a:schemeClr val="tx1"/>
                </a:solidFill>
              </a:rPr>
              <a:t>P________to</a:t>
            </a:r>
            <a:r>
              <a:rPr lang="en-US" sz="3000" b="1" dirty="0" smtClean="0">
                <a:solidFill>
                  <a:schemeClr val="tx1"/>
                </a:solidFill>
              </a:rPr>
              <a:t> levy t____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3000" b="1" dirty="0" smtClean="0">
                <a:solidFill>
                  <a:schemeClr val="tx1"/>
                </a:solidFill>
              </a:rPr>
              <a:t>No c____ or u_____ p______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3000" b="1" dirty="0" smtClean="0">
                <a:solidFill>
                  <a:schemeClr val="tx1"/>
                </a:solidFill>
              </a:rPr>
              <a:t>F______ of s_____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1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§2.2 </a:t>
            </a:r>
            <a:r>
              <a:rPr lang="en-US" dirty="0"/>
              <a:t>– </a:t>
            </a:r>
            <a:r>
              <a:rPr lang="en-US" dirty="0" smtClean="0"/>
              <a:t>FOUNDATIONAL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7340958" cy="5384799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“20. For a trivial [non-serious] offense, a free man [noble] shall be fined only in proportion to the degree of his offense.”</a:t>
            </a:r>
          </a:p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“39. </a:t>
            </a:r>
            <a:r>
              <a:rPr lang="en-US" sz="3200" b="1" i="1" u="sng" dirty="0">
                <a:solidFill>
                  <a:srgbClr val="FF0000"/>
                </a:solidFill>
              </a:rPr>
              <a:t>No free man shall be seized or imprisoned, or stripped of his rights or possessions, or outlawed or exiled, or deprived of his standing in any other way</a:t>
            </a:r>
            <a:r>
              <a:rPr lang="en-US" sz="3200" dirty="0">
                <a:solidFill>
                  <a:schemeClr val="tx1"/>
                </a:solidFill>
              </a:rPr>
              <a:t>, nor will we proceed with force against him, or send others to do so, </a:t>
            </a:r>
            <a:r>
              <a:rPr lang="en-US" sz="3200" b="1" i="1" u="sng" dirty="0">
                <a:solidFill>
                  <a:srgbClr val="FF0000"/>
                </a:solidFill>
              </a:rPr>
              <a:t>except by the lawful judgement of his equals, or by the law of the land.”</a:t>
            </a:r>
          </a:p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“45. We will appoint as justices, constables, sheriffs, or </a:t>
            </a:r>
            <a:r>
              <a:rPr lang="en-US" sz="3200" dirty="0" err="1">
                <a:solidFill>
                  <a:schemeClr val="tx1"/>
                </a:solidFill>
              </a:rPr>
              <a:t>baliffs</a:t>
            </a:r>
            <a:r>
              <a:rPr lang="en-US" sz="3200" dirty="0">
                <a:solidFill>
                  <a:schemeClr val="tx1"/>
                </a:solidFill>
              </a:rPr>
              <a:t> only such as know the law of the realm and mean to observe it well.”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230534" y="762000"/>
            <a:ext cx="4961466" cy="51138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Document:</a:t>
            </a:r>
          </a:p>
          <a:p>
            <a:endParaRPr lang="en-US" sz="3200" dirty="0"/>
          </a:p>
          <a:p>
            <a:r>
              <a:rPr lang="en-US" sz="3200" dirty="0" smtClean="0"/>
              <a:t>Paraphrase: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Guarantee n____ right to fair t____; limited p____ of the k___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18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§2.2 </a:t>
            </a:r>
            <a:r>
              <a:rPr lang="en-US" dirty="0"/>
              <a:t>– </a:t>
            </a:r>
            <a:r>
              <a:rPr lang="en-US" dirty="0" smtClean="0"/>
              <a:t>FOUNDATIONAL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6349285" cy="53847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“It is proposed that humble application be made for an act of </a:t>
            </a:r>
            <a:r>
              <a:rPr lang="en-US" sz="3200" b="1" i="1" u="sng" dirty="0">
                <a:solidFill>
                  <a:srgbClr val="FF0000"/>
                </a:solidFill>
              </a:rPr>
              <a:t>Parliament…by virtue of which one general government may be formed in America, including all the said colonies,</a:t>
            </a:r>
            <a:r>
              <a:rPr lang="en-US" sz="3200" dirty="0">
                <a:solidFill>
                  <a:schemeClr val="tx1"/>
                </a:solidFill>
              </a:rPr>
              <a:t> within and under which government each colony may retain [keep] it present constitution, except in the particulars wherein a change may be directed by the said act.”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349285" y="762000"/>
            <a:ext cx="5842715" cy="51138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Document:</a:t>
            </a:r>
          </a:p>
          <a:p>
            <a:endParaRPr lang="en-US" sz="3200" dirty="0"/>
          </a:p>
          <a:p>
            <a:r>
              <a:rPr lang="en-US" sz="3200" dirty="0" smtClean="0"/>
              <a:t>Paraphrase:</a:t>
            </a:r>
          </a:p>
          <a:p>
            <a:pPr marL="4572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Proposal to u____ the c_______ w/ one g____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5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§2.2 </a:t>
            </a:r>
            <a:r>
              <a:rPr lang="en-US" dirty="0"/>
              <a:t>– </a:t>
            </a:r>
            <a:r>
              <a:rPr lang="en-US" dirty="0" smtClean="0"/>
              <a:t>FOUNDATIONAL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7340958" cy="538479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“We … Having undertaken … a voyage to plant the first colony in the northern parts of Virginia … </a:t>
            </a:r>
            <a:r>
              <a:rPr lang="en-US" sz="3200" b="1" i="1" u="sng" dirty="0">
                <a:solidFill>
                  <a:srgbClr val="FF0000"/>
                </a:solidFill>
              </a:rPr>
              <a:t>combine ourselves together into a civil Body Politick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b="1" i="1" u="sng" dirty="0">
                <a:solidFill>
                  <a:srgbClr val="FF0000"/>
                </a:solidFill>
              </a:rPr>
              <a:t>for our better Ordering and Preservation</a:t>
            </a:r>
            <a:r>
              <a:rPr lang="en-US" sz="3200" dirty="0">
                <a:solidFill>
                  <a:schemeClr val="tx1"/>
                </a:solidFill>
              </a:rPr>
              <a:t> … And by Virtue hereof to </a:t>
            </a:r>
            <a:r>
              <a:rPr lang="en-US" sz="3200" b="1" i="1" u="sng" dirty="0">
                <a:solidFill>
                  <a:srgbClr val="FF0000"/>
                </a:solidFill>
              </a:rPr>
              <a:t>enact, constitute, and frame, such just and equal Laws</a:t>
            </a:r>
            <a:r>
              <a:rPr lang="en-US" sz="3200" dirty="0">
                <a:solidFill>
                  <a:schemeClr val="tx1"/>
                </a:solidFill>
              </a:rPr>
              <a:t>, Ordinances, Acts, Constitutions and Offices, from time to time, as shall be thought most meet and convenient </a:t>
            </a:r>
            <a:r>
              <a:rPr lang="en-US" sz="3200" b="1" i="1" u="sng" dirty="0">
                <a:solidFill>
                  <a:srgbClr val="FF0000"/>
                </a:solidFill>
              </a:rPr>
              <a:t>for the General good of the Colony</a:t>
            </a:r>
            <a:r>
              <a:rPr lang="en-US" sz="3200" dirty="0">
                <a:solidFill>
                  <a:schemeClr val="tx1"/>
                </a:solidFill>
              </a:rPr>
              <a:t>; unto which we promise all due submission and obedience."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230534" y="762000"/>
            <a:ext cx="4961466" cy="51138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Document:</a:t>
            </a:r>
          </a:p>
          <a:p>
            <a:endParaRPr lang="en-US" sz="3200" dirty="0"/>
          </a:p>
          <a:p>
            <a:r>
              <a:rPr lang="en-US" sz="3200" dirty="0" smtClean="0"/>
              <a:t>Paraphrase: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Pilgrims agree to form a g____ to ensure for the g______ w______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0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425885"/>
          </a:xfrm>
        </p:spPr>
        <p:txBody>
          <a:bodyPr>
            <a:noAutofit/>
          </a:bodyPr>
          <a:lstStyle/>
          <a:p>
            <a:r>
              <a:rPr lang="en-US" sz="2700" b="1" dirty="0" smtClean="0"/>
              <a:t>Vocab Log §2.1 – 09/09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8099"/>
            <a:ext cx="12191999" cy="6569901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MAKE A NEW VOCAB LOG ON THE WHOLE SHEET OF NOTEBOOK PAPER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LABEL IT “VOCAB LOG #2” AT THE TOP &amp; PUT YOUR NAME &amp; BLOCK #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LABEL TODAY’S VOCAB AS “2.1 – 9/9”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Natural rights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</a:t>
            </a:r>
            <a:r>
              <a:rPr lang="en-US" sz="27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indvs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have basic rights given to them by 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nature/God </a:t>
            </a:r>
            <a:r>
              <a:rPr lang="en-US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that 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can’t be taken away (LOCKE)</a:t>
            </a:r>
            <a:endParaRPr lang="en-US" sz="27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Social contract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agreement </a:t>
            </a:r>
            <a:r>
              <a:rPr lang="en-US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for mutual benefit 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b/w </a:t>
            </a:r>
            <a:r>
              <a:rPr lang="en-US" sz="27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indvs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&amp; a </a:t>
            </a:r>
            <a:r>
              <a:rPr lang="en-US" sz="27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; </a:t>
            </a:r>
            <a:r>
              <a:rPr lang="en-US" sz="27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indvs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give up some freedoms for protection &amp; security (ROUSSEAU &amp; LOCKE)</a:t>
            </a:r>
            <a:endParaRPr lang="en-US" sz="27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State of nature</a:t>
            </a:r>
            <a:r>
              <a:rPr lang="en-US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 – made-up condition of mankind before there was </a:t>
            </a:r>
            <a:r>
              <a:rPr lang="en-US" sz="27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; </a:t>
            </a:r>
            <a:r>
              <a:rPr lang="en-US" sz="27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indvs</a:t>
            </a:r>
            <a:r>
              <a:rPr lang="en-US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 had total freedom but no protection &amp; 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security (ROUSSEAU)</a:t>
            </a:r>
            <a:endParaRPr lang="en-US" sz="27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Separation of powers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system </a:t>
            </a:r>
            <a:r>
              <a:rPr lang="en-US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of </a:t>
            </a:r>
            <a:r>
              <a:rPr lang="en-US" sz="27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w/ different branches (executive</a:t>
            </a:r>
            <a:r>
              <a:rPr lang="en-US" sz="2700" b="1" dirty="0">
                <a:solidFill>
                  <a:schemeClr val="tx1"/>
                </a:solidFill>
                <a:latin typeface="Calibri" panose="020F0502020204030204" pitchFamily="34" charset="0"/>
              </a:rPr>
              <a:t>, legislative, 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&amp; judicial) that have different functions &amp; powers (MONTESQUIEU)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Popular sovereignty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ultimate power of </a:t>
            </a:r>
            <a:r>
              <a:rPr lang="en-US" sz="27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belongs to the </a:t>
            </a:r>
            <a:r>
              <a:rPr lang="en-US" sz="27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ppl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or citizens; </a:t>
            </a:r>
            <a:r>
              <a:rPr lang="en-US" sz="27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needs approval to govern (a.k.a.: consent of the governed) (LOCKE)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Tolerance</a:t>
            </a:r>
            <a:r>
              <a:rPr lang="en-US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respecting property, rights, &amp; opinions of others, incl. those who are different from us or w/ whom we disagree (VOLTAIRE)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REMEMBER TO HIGHLIGHT &amp; UNDERLINE YOUR VOCAB TERMS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HAVE OUT YOUR 2.1 NOTE SHEET</a:t>
            </a:r>
          </a:p>
        </p:txBody>
      </p:sp>
    </p:spTree>
    <p:extLst>
      <p:ext uri="{BB962C8B-B14F-4D97-AF65-F5344CB8AC3E}">
        <p14:creationId xmlns:p14="http://schemas.microsoft.com/office/powerpoint/2010/main" val="125268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5666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Vocab Log §2.3 – 09/13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6670"/>
            <a:ext cx="12191999" cy="6291330"/>
          </a:xfrm>
        </p:spPr>
        <p:txBody>
          <a:bodyPr>
            <a:noAutofit/>
          </a:bodyPr>
          <a:lstStyle/>
          <a:p>
            <a:pPr marL="45720" indent="0" algn="ctr">
              <a:spcBef>
                <a:spcPts val="600"/>
              </a:spcBef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LABEL TODAY’S VOCAB AS “2.3 – 9/13”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Salutary Neglect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British basically let colonists manage themselves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Self-government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colonists were able to form their own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govts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w/in the colonies in order to manage themselves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Popular sovereignty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ultimate power of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belongs to the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ppl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or citizens;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needs approval to govern (a.k.a.: consent of the governed) </a:t>
            </a:r>
            <a:endParaRPr 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Boycott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form of protect where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ppl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agree not to buy a certain good or service to bring about change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Petition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when a group of people lists things w/ which they’re upset and/or things they would like to see changed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Repeal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when a law is undone or taken away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REMEMBER TO HIGHLIGHT &amp; UNDERLINE YOUR VOCAB TERMS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IF YOU FINISH EARLY, SET UP YOUR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2.3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VOCAB EXIT SLIP &amp; HW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HAVE OUT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NEW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NOTE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SHEET</a:t>
            </a:r>
            <a:endParaRPr 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50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§2.3 </a:t>
            </a:r>
            <a:r>
              <a:rPr lang="en-US" dirty="0"/>
              <a:t>– </a:t>
            </a:r>
            <a:r>
              <a:rPr lang="en-US" dirty="0" smtClean="0"/>
              <a:t>SALUTARY NEGLECT &amp; SELF-RULE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SALUTARY NEGLECT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Britain basically let colonists govern themselves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Colonies were 3,000 miles away from Britain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Self-</a:t>
            </a:r>
            <a:r>
              <a:rPr lang="en-US" sz="2800" b="1" dirty="0" err="1" smtClean="0">
                <a:solidFill>
                  <a:srgbClr val="FF0000"/>
                </a:solidFill>
              </a:rPr>
              <a:t>govt</a:t>
            </a:r>
            <a:r>
              <a:rPr lang="en-US" sz="2800" b="1" dirty="0" smtClean="0">
                <a:solidFill>
                  <a:srgbClr val="FF0000"/>
                </a:solidFill>
              </a:rPr>
              <a:t>: colonial legislatures (elected by the </a:t>
            </a:r>
            <a:r>
              <a:rPr lang="en-US" sz="2800" b="1" dirty="0" err="1" smtClean="0">
                <a:solidFill>
                  <a:srgbClr val="FF0000"/>
                </a:solidFill>
              </a:rPr>
              <a:t>ppl</a:t>
            </a:r>
            <a:r>
              <a:rPr lang="en-US" sz="2800" b="1" dirty="0" smtClean="0">
                <a:solidFill>
                  <a:srgbClr val="FF0000"/>
                </a:solidFill>
              </a:rPr>
              <a:t>) form &amp; manage day-to-day power &amp; colonial funds</a:t>
            </a:r>
          </a:p>
          <a:p>
            <a:pPr>
              <a:spcBef>
                <a:spcPts val="600"/>
              </a:spcBef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2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6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§2.3 </a:t>
            </a:r>
            <a:r>
              <a:rPr lang="en-US" dirty="0"/>
              <a:t>– </a:t>
            </a:r>
            <a:r>
              <a:rPr lang="en-US" dirty="0" smtClean="0"/>
              <a:t>SALUTARY NEGLECT &amp; SELF-RULE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5741096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SELF-GOVT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2700" b="1" dirty="0" smtClean="0">
                <a:solidFill>
                  <a:srgbClr val="FF0000"/>
                </a:solidFill>
              </a:rPr>
              <a:t>Examples on pages 36-37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>M________ C________: </a:t>
            </a:r>
            <a:r>
              <a:rPr lang="en-US" sz="2700" b="1" dirty="0">
                <a:solidFill>
                  <a:schemeClr val="tx1"/>
                </a:solidFill>
              </a:rPr>
              <a:t>Drew up rules to govern themselves; established tradition of </a:t>
            </a:r>
            <a:r>
              <a:rPr lang="en-US" sz="2700" b="1" dirty="0" smtClean="0">
                <a:solidFill>
                  <a:schemeClr val="tx1"/>
                </a:solidFill>
              </a:rPr>
              <a:t>D_____ D__________ </a:t>
            </a:r>
            <a:r>
              <a:rPr lang="en-US" sz="2700" b="1" dirty="0">
                <a:solidFill>
                  <a:schemeClr val="tx1"/>
                </a:solidFill>
              </a:rPr>
              <a:t>in New England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>HOUSE OF BURGESSES: </a:t>
            </a:r>
            <a:r>
              <a:rPr lang="en-US" sz="2700" b="1" dirty="0">
                <a:solidFill>
                  <a:schemeClr val="tx1"/>
                </a:solidFill>
              </a:rPr>
              <a:t>Legislature set up by Colonists in Virginia Colony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>TOWN MEETINGS: </a:t>
            </a:r>
            <a:r>
              <a:rPr lang="en-US" sz="2700" b="1" dirty="0">
                <a:solidFill>
                  <a:schemeClr val="tx1"/>
                </a:solidFill>
              </a:rPr>
              <a:t>__________ could attend, but only m</a:t>
            </a:r>
            <a:r>
              <a:rPr lang="en-US" sz="2700" b="1" dirty="0" smtClean="0">
                <a:solidFill>
                  <a:schemeClr val="tx1"/>
                </a:solidFill>
              </a:rPr>
              <a:t>_____ </a:t>
            </a:r>
            <a:r>
              <a:rPr lang="en-US" sz="2700" b="1" dirty="0">
                <a:solidFill>
                  <a:schemeClr val="tx1"/>
                </a:solidFill>
              </a:rPr>
              <a:t>who owned </a:t>
            </a:r>
            <a:r>
              <a:rPr lang="en-US" sz="2700" b="1" dirty="0" smtClean="0">
                <a:solidFill>
                  <a:schemeClr val="tx1"/>
                </a:solidFill>
              </a:rPr>
              <a:t>l_____ </a:t>
            </a:r>
            <a:r>
              <a:rPr lang="en-US" sz="2700" b="1" dirty="0">
                <a:solidFill>
                  <a:schemeClr val="tx1"/>
                </a:solidFill>
              </a:rPr>
              <a:t>could vote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>FUNDAMENTAL ORDERS OF CONNECTICUT</a:t>
            </a:r>
            <a:r>
              <a:rPr lang="en-US" sz="2700" b="1" dirty="0" smtClean="0">
                <a:solidFill>
                  <a:schemeClr val="tx1"/>
                </a:solidFill>
              </a:rPr>
              <a:t>: </a:t>
            </a:r>
            <a:r>
              <a:rPr lang="en-US" sz="2700" b="1" dirty="0">
                <a:solidFill>
                  <a:schemeClr val="tx1"/>
                </a:solidFill>
              </a:rPr>
              <a:t>First </a:t>
            </a:r>
            <a:r>
              <a:rPr lang="en-US" sz="2700" b="1" dirty="0" smtClean="0">
                <a:solidFill>
                  <a:schemeClr val="tx1"/>
                </a:solidFill>
              </a:rPr>
              <a:t>written constitution in </a:t>
            </a:r>
            <a:r>
              <a:rPr lang="en-US" sz="2700" b="1" dirty="0">
                <a:solidFill>
                  <a:schemeClr val="tx1"/>
                </a:solidFill>
              </a:rPr>
              <a:t>the colonies; </a:t>
            </a:r>
            <a:r>
              <a:rPr lang="en-US" sz="2700" b="1" dirty="0" smtClean="0">
                <a:solidFill>
                  <a:schemeClr val="tx1"/>
                </a:solidFill>
              </a:rPr>
              <a:t>elections </a:t>
            </a:r>
            <a:r>
              <a:rPr lang="en-US" sz="2700" b="1" dirty="0">
                <a:solidFill>
                  <a:schemeClr val="tx1"/>
                </a:solidFill>
              </a:rPr>
              <a:t>for representatives, governor, &amp; judges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>Early L_____________: </a:t>
            </a:r>
            <a:r>
              <a:rPr lang="en-US" sz="2700" b="1" dirty="0">
                <a:solidFill>
                  <a:srgbClr val="FF0000"/>
                </a:solidFill>
              </a:rPr>
              <a:t>Bicameral (2 houses) formed in each </a:t>
            </a:r>
            <a:r>
              <a:rPr lang="en-US" sz="2700" b="1" dirty="0" smtClean="0">
                <a:solidFill>
                  <a:srgbClr val="FF0000"/>
                </a:solidFill>
              </a:rPr>
              <a:t>colony (COLONIAL ASSEMBLIES)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2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5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§2.3 </a:t>
            </a:r>
            <a:r>
              <a:rPr lang="en-US" dirty="0"/>
              <a:t>– </a:t>
            </a:r>
            <a:r>
              <a:rPr lang="en-US" dirty="0" smtClean="0"/>
              <a:t>SALUTARY NEGLECT &amp; SELF-RULE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POPULAR SOVEREIGNTY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chemeClr val="tx1"/>
                </a:solidFill>
              </a:rPr>
              <a:t>Definition: </a:t>
            </a:r>
            <a:r>
              <a:rPr lang="en-US" sz="2800" b="1" dirty="0">
                <a:solidFill>
                  <a:srgbClr val="FF0000"/>
                </a:solidFill>
              </a:rPr>
              <a:t>ultimate power of </a:t>
            </a:r>
            <a:r>
              <a:rPr lang="en-US" sz="2800" b="1" dirty="0" err="1">
                <a:solidFill>
                  <a:srgbClr val="FF0000"/>
                </a:solidFill>
              </a:rPr>
              <a:t>govt</a:t>
            </a:r>
            <a:r>
              <a:rPr lang="en-US" sz="2800" b="1" dirty="0">
                <a:solidFill>
                  <a:srgbClr val="FF0000"/>
                </a:solidFill>
              </a:rPr>
              <a:t> belongs to the </a:t>
            </a:r>
            <a:r>
              <a:rPr lang="en-US" sz="2800" b="1" dirty="0" err="1">
                <a:solidFill>
                  <a:srgbClr val="FF0000"/>
                </a:solidFill>
              </a:rPr>
              <a:t>ppl</a:t>
            </a:r>
            <a:r>
              <a:rPr lang="en-US" sz="2800" b="1" dirty="0">
                <a:solidFill>
                  <a:srgbClr val="FF0000"/>
                </a:solidFill>
              </a:rPr>
              <a:t> or </a:t>
            </a:r>
            <a:r>
              <a:rPr lang="en-US" sz="2800" b="1" dirty="0" smtClean="0">
                <a:solidFill>
                  <a:srgbClr val="FF0000"/>
                </a:solidFill>
              </a:rPr>
              <a:t>citizens (a.k.a., consent of the governed)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chemeClr val="tx1"/>
                </a:solidFill>
              </a:rPr>
              <a:t>Features</a:t>
            </a:r>
            <a:r>
              <a:rPr lang="en-US" sz="2700" b="1" dirty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n-US" sz="2500" b="1" dirty="0" smtClean="0">
                <a:solidFill>
                  <a:srgbClr val="FF0000"/>
                </a:solidFill>
              </a:rPr>
              <a:t>Free e_________</a:t>
            </a:r>
          </a:p>
          <a:p>
            <a:pPr lvl="1">
              <a:spcBef>
                <a:spcPts val="600"/>
              </a:spcBef>
            </a:pPr>
            <a:r>
              <a:rPr lang="en-US" sz="2500" b="1" dirty="0" smtClean="0">
                <a:solidFill>
                  <a:srgbClr val="FF0000"/>
                </a:solidFill>
              </a:rPr>
              <a:t>R____________ who make &amp; enforce laws</a:t>
            </a:r>
          </a:p>
          <a:p>
            <a:pPr lvl="1">
              <a:spcBef>
                <a:spcPts val="600"/>
              </a:spcBef>
            </a:pPr>
            <a:r>
              <a:rPr lang="en-US" sz="2500" b="1" dirty="0" err="1" smtClean="0">
                <a:solidFill>
                  <a:srgbClr val="FF0000"/>
                </a:solidFill>
              </a:rPr>
              <a:t>Govt</a:t>
            </a:r>
            <a:r>
              <a:rPr lang="en-US" sz="2500" b="1" dirty="0" smtClean="0">
                <a:solidFill>
                  <a:srgbClr val="FF0000"/>
                </a:solidFill>
              </a:rPr>
              <a:t> follows the will of the </a:t>
            </a:r>
            <a:r>
              <a:rPr lang="en-US" sz="2500" b="1" dirty="0" err="1" smtClean="0">
                <a:solidFill>
                  <a:srgbClr val="FF0000"/>
                </a:solidFill>
              </a:rPr>
              <a:t>ppl</a:t>
            </a:r>
            <a:r>
              <a:rPr lang="en-US" sz="2500" b="1" dirty="0" smtClean="0">
                <a:solidFill>
                  <a:srgbClr val="FF0000"/>
                </a:solidFill>
              </a:rPr>
              <a:t> (c_______ of the g________)</a:t>
            </a:r>
            <a:endParaRPr lang="en-US" sz="27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>(Page 49) By </a:t>
            </a:r>
            <a:r>
              <a:rPr lang="en-US" sz="2700" b="1" dirty="0">
                <a:solidFill>
                  <a:srgbClr val="FF0000"/>
                </a:solidFill>
              </a:rPr>
              <a:t>1776, all thirteen colonies already had their own </a:t>
            </a:r>
            <a:r>
              <a:rPr lang="en-US" sz="2700" b="1" dirty="0" smtClean="0">
                <a:solidFill>
                  <a:srgbClr val="FF0000"/>
                </a:solidFill>
              </a:rPr>
              <a:t>R________________ </a:t>
            </a:r>
            <a:r>
              <a:rPr lang="en-US" sz="2700" b="1" dirty="0" err="1">
                <a:solidFill>
                  <a:srgbClr val="FF0000"/>
                </a:solidFill>
              </a:rPr>
              <a:t>govt</a:t>
            </a:r>
            <a:r>
              <a:rPr lang="en-US" sz="2700" b="1" dirty="0">
                <a:solidFill>
                  <a:srgbClr val="FF0000"/>
                </a:solidFill>
              </a:rPr>
              <a:t> with </a:t>
            </a:r>
            <a:r>
              <a:rPr lang="en-US" sz="2700" b="1" dirty="0" smtClean="0">
                <a:solidFill>
                  <a:srgbClr val="FF0000"/>
                </a:solidFill>
              </a:rPr>
              <a:t>legislatures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endParaRPr lang="en-US" sz="2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8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20369"/>
            <a:ext cx="5157787" cy="467233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DIRECTIONS</a:t>
            </a:r>
            <a:endParaRPr lang="en-US" sz="27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487602"/>
            <a:ext cx="12192000" cy="1135136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sz="2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Number the events 1-12</a:t>
            </a:r>
          </a:p>
          <a:p>
            <a:pPr>
              <a:spcBef>
                <a:spcPts val="400"/>
              </a:spcBef>
            </a:pPr>
            <a:r>
              <a:rPr lang="en-US" sz="2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We will match the events &amp; significance with the number of the event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0" y="1492222"/>
          <a:ext cx="12080384" cy="416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620"/>
                <a:gridCol w="4221536"/>
                <a:gridCol w="3973132"/>
                <a:gridCol w="3020096"/>
              </a:tblGrid>
              <a:tr h="370840">
                <a:tc>
                  <a:txBody>
                    <a:bodyPr/>
                    <a:lstStyle/>
                    <a:p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Event</a:t>
                      </a:r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What happened?</a:t>
                      </a:r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Significance</a:t>
                      </a:r>
                      <a:endParaRPr lang="en-US" sz="2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1</a:t>
                      </a:r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Mercantilism / Navigation</a:t>
                      </a:r>
                      <a:r>
                        <a:rPr lang="en-US" sz="2700" b="1" baseline="0" dirty="0" smtClean="0"/>
                        <a:t> Acts</a:t>
                      </a:r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To achieve favorable balance of trade, Britain taxed colonies’ exports to other 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Strict enforcement of trade restrictions led to call for revolution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2</a:t>
                      </a:r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Albany Plan of Union</a:t>
                      </a:r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3</a:t>
                      </a:r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French</a:t>
                      </a:r>
                      <a:r>
                        <a:rPr lang="en-US" sz="2700" b="1" baseline="0" dirty="0" smtClean="0"/>
                        <a:t> &amp; Indian War / </a:t>
                      </a:r>
                      <a:r>
                        <a:rPr lang="en-US" sz="2700" b="1" baseline="0" dirty="0" smtClean="0">
                          <a:solidFill>
                            <a:srgbClr val="FF0000"/>
                          </a:solidFill>
                        </a:rPr>
                        <a:t>Proclamation of 1763</a:t>
                      </a:r>
                      <a:endParaRPr 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700" b="1" dirty="0" smtClean="0"/>
                        <a:t>4</a:t>
                      </a:r>
                      <a:endParaRPr lang="en-US" sz="2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solidFill>
                            <a:schemeClr val="tx1"/>
                          </a:solidFill>
                        </a:rPr>
                        <a:t>Quartering</a:t>
                      </a:r>
                      <a:r>
                        <a:rPr lang="en-US" sz="2700" b="1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  <a:endParaRPr lang="en-US" sz="2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64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015213"/>
            <a:ext cx="5157787" cy="46723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What Happened?/What was it?</a:t>
            </a:r>
            <a:endParaRPr lang="en-US" sz="27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13984" y="1590805"/>
            <a:ext cx="5038744" cy="5267194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sz="2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Proposal by Ben Franklin to unite colonies under </a:t>
            </a:r>
            <a:r>
              <a:rPr lang="en-US" sz="2700" b="1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one</a:t>
            </a:r>
            <a:r>
              <a:rPr lang="en-US" sz="2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representative govt.</a:t>
            </a:r>
          </a:p>
          <a:p>
            <a:pPr>
              <a:spcBef>
                <a:spcPts val="400"/>
              </a:spcBef>
            </a:pPr>
            <a:r>
              <a:rPr lang="en-US" sz="27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British fought French for dominance in N. Am.</a:t>
            </a:r>
          </a:p>
          <a:p>
            <a:pPr>
              <a:spcBef>
                <a:spcPts val="400"/>
              </a:spcBef>
            </a:pPr>
            <a:r>
              <a:rPr lang="en-US" sz="27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Required colonists to house/supply British soldiers stationed in N. Am.</a:t>
            </a:r>
          </a:p>
          <a:p>
            <a:pPr>
              <a:spcBef>
                <a:spcPts val="400"/>
              </a:spcBef>
            </a:pPr>
            <a:r>
              <a:rPr lang="en-US" sz="2700" b="1" dirty="0" smtClean="0">
                <a:latin typeface="Calibri" panose="020F0502020204030204" pitchFamily="34" charset="0"/>
              </a:rPr>
              <a:t>To achieve favorable balance of trade, Britain taxed colonies’ exports to other countries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752728" y="1015213"/>
            <a:ext cx="6439270" cy="46723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Significance</a:t>
            </a:r>
            <a:endParaRPr lang="en-US" sz="27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225436" y="1482445"/>
            <a:ext cx="5966564" cy="5375554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Served as model for govt. after Am. Rev.</a:t>
            </a:r>
          </a:p>
          <a:p>
            <a:r>
              <a:rPr lang="en-US" sz="27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Britain became only colonial power in N. Am., but went into debt; banned colonists from moving west of Appalachian </a:t>
            </a:r>
            <a:r>
              <a:rPr lang="en-US" sz="27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Mtns</a:t>
            </a:r>
            <a:r>
              <a:rPr lang="en-US" sz="27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sz="2700" b="1" dirty="0" smtClean="0">
                <a:latin typeface="Calibri" panose="020F0502020204030204" pitchFamily="34" charset="0"/>
              </a:rPr>
              <a:t>Strict enforcement of trade restrictions led to call for revolution</a:t>
            </a:r>
          </a:p>
          <a:p>
            <a:r>
              <a:rPr lang="en-US" sz="27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Enraged colonists who felt no duty to provide housing/supplies to British soldiers</a:t>
            </a:r>
            <a:endParaRPr lang="en-US" sz="27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MATCH EVENTS W/ WHAT HAPPENED &amp; SIGNIFICANCE (SAME COLORS). USE NAVIGATION ACTS, ALBANY PLAN, FRENCH-INDIAN WAR, QUARTERING ACT.</a:t>
            </a:r>
            <a:endParaRPr lang="en-US" sz="30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9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015663"/>
            <a:ext cx="5157787" cy="46723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What Happened?/What was it?</a:t>
            </a:r>
            <a:endParaRPr lang="en-US" sz="27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1248" y="1482896"/>
            <a:ext cx="4929539" cy="462995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British soldiers fire on angry protestors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Colonists 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dumped tea into Boston Harbor to protest 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taxes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Taxed printed materials, such as newspapers &amp; contracts by requiring a govt. stamp</a:t>
            </a:r>
            <a:r>
              <a:rPr lang="en-US" sz="2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.</a:t>
            </a:r>
            <a:endParaRPr lang="en-US" sz="2800" b="1" dirty="0" smtClean="0">
              <a:solidFill>
                <a:srgbClr val="7030A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Taxed goods imported into colonies like glass &amp; </a:t>
            </a:r>
            <a:r>
              <a:rPr lang="en-US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tea</a:t>
            </a:r>
            <a:endParaRPr lang="en-US" sz="28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752730" y="921005"/>
            <a:ext cx="6439270" cy="46723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Significance</a:t>
            </a:r>
            <a:endParaRPr lang="en-US" sz="27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463430" y="1388237"/>
            <a:ext cx="5728570" cy="54697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Depicted </a:t>
            </a:r>
            <a:r>
              <a:rPr lang="en-US" sz="2700" b="1" dirty="0">
                <a:solidFill>
                  <a:srgbClr val="FF0000"/>
                </a:solidFill>
                <a:latin typeface="Calibri" panose="020F0502020204030204" pitchFamily="34" charset="0"/>
              </a:rPr>
              <a:t>as brutal slaying of innocent civilians</a:t>
            </a:r>
          </a:p>
          <a:p>
            <a:pPr>
              <a:spcBef>
                <a:spcPts val="600"/>
              </a:spcBef>
            </a:pPr>
            <a:r>
              <a:rPr lang="en-US" sz="2700" b="1" dirty="0">
                <a:solidFill>
                  <a:srgbClr val="00B050"/>
                </a:solidFill>
                <a:latin typeface="Calibri" panose="020F0502020204030204" pitchFamily="34" charset="0"/>
              </a:rPr>
              <a:t>British responded by passing Intolerable/Coercive acts</a:t>
            </a:r>
          </a:p>
          <a:p>
            <a:pPr>
              <a:spcBef>
                <a:spcPts val="600"/>
              </a:spcBef>
            </a:pPr>
            <a:r>
              <a:rPr lang="en-US" sz="2700" b="1" dirty="0">
                <a:solidFill>
                  <a:srgbClr val="7030A0"/>
                </a:solidFill>
                <a:latin typeface="Calibri" panose="020F0502020204030204" pitchFamily="34" charset="0"/>
              </a:rPr>
              <a:t>Enraged colonists b/c they lacked representation in British Parliament (“No taxation w/o representation.”)</a:t>
            </a:r>
          </a:p>
          <a:p>
            <a:pPr>
              <a:spcBef>
                <a:spcPts val="600"/>
              </a:spcBef>
            </a:pPr>
            <a:r>
              <a:rPr lang="en-US" sz="2700" b="1" dirty="0" smtClean="0">
                <a:latin typeface="Calibri" panose="020F0502020204030204" pitchFamily="34" charset="0"/>
              </a:rPr>
              <a:t>Enraged </a:t>
            </a:r>
            <a:r>
              <a:rPr lang="en-US" sz="2700" b="1" dirty="0">
                <a:latin typeface="Calibri" panose="020F0502020204030204" pitchFamily="34" charset="0"/>
              </a:rPr>
              <a:t>colonists who were opposed to even small taxes w/o representation in British </a:t>
            </a:r>
            <a:r>
              <a:rPr lang="en-US" sz="2700" b="1" dirty="0" smtClean="0">
                <a:latin typeface="Calibri" panose="020F0502020204030204" pitchFamily="34" charset="0"/>
              </a:rPr>
              <a:t>Parliament</a:t>
            </a:r>
            <a:endParaRPr lang="en-US" sz="2700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MATCH EVENTS W/ WHAT HAPPENED &amp; SIGNIFICANCE (SAME COLORS). USE STAMP ACT, TOWNSHEND ACT, BOSTON MASSACRE, &amp; BOSTON TEA PARTY.</a:t>
            </a:r>
            <a:endParaRPr lang="en-US" sz="30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28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635775"/>
            <a:ext cx="5157787" cy="46723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What Happened?/What was it?</a:t>
            </a:r>
            <a:endParaRPr lang="en-US" sz="27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1352" y="2215166"/>
            <a:ext cx="5348615" cy="4642834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en-US" sz="2600" b="1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British tried to seize arms &amp; ammunition from colonists, &amp; face resistance from colonial militia</a:t>
            </a:r>
          </a:p>
          <a:p>
            <a:pPr>
              <a:spcBef>
                <a:spcPts val="20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Gathering of colonial leaders to petition King to let colonies govern themselves; King ignored request</a:t>
            </a:r>
          </a:p>
          <a:p>
            <a:pPr>
              <a:spcBef>
                <a:spcPts val="200"/>
              </a:spcBef>
            </a:pPr>
            <a:r>
              <a:rPr lang="en-US" sz="26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Colonial leaders meet again, agreeing to sever ties w/ Britain</a:t>
            </a:r>
          </a:p>
          <a:p>
            <a:pPr>
              <a:spcBef>
                <a:spcPts val="200"/>
              </a:spcBef>
            </a:pPr>
            <a:r>
              <a:rPr lang="en-US" sz="2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Restricted colonists’ rights; British official replaced representative govt. in Massachusetts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752730" y="1635775"/>
            <a:ext cx="6439270" cy="46723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Significance</a:t>
            </a:r>
            <a:endParaRPr lang="en-US" sz="27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26684" y="2215166"/>
            <a:ext cx="5365315" cy="4642834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7030A0"/>
                </a:solidFill>
                <a:latin typeface="Calibri" panose="020F0502020204030204" pitchFamily="34" charset="0"/>
              </a:rPr>
              <a:t>Start of </a:t>
            </a:r>
            <a:r>
              <a:rPr lang="en-US" sz="27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Am</a:t>
            </a:r>
            <a:r>
              <a:rPr lang="en-US" sz="2700" b="1" dirty="0">
                <a:solidFill>
                  <a:srgbClr val="7030A0"/>
                </a:solidFill>
                <a:latin typeface="Calibri" panose="020F0502020204030204" pitchFamily="34" charset="0"/>
              </a:rPr>
              <a:t>. Rev.</a:t>
            </a:r>
          </a:p>
          <a:p>
            <a:r>
              <a:rPr lang="en-US" sz="2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Colonial leaders would meet again after being ignored by King</a:t>
            </a:r>
          </a:p>
          <a:p>
            <a:r>
              <a:rPr lang="en-US" sz="27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Thomas </a:t>
            </a:r>
            <a:r>
              <a:rPr lang="en-US" sz="2700" b="1" dirty="0">
                <a:solidFill>
                  <a:srgbClr val="00B050"/>
                </a:solidFill>
                <a:latin typeface="Calibri" panose="020F0502020204030204" pitchFamily="34" charset="0"/>
              </a:rPr>
              <a:t>Jefferson &amp; colonial leaders sign  Declaration of Independence</a:t>
            </a:r>
          </a:p>
          <a:p>
            <a:r>
              <a:rPr lang="en-US" sz="2700" b="1" dirty="0" smtClean="0">
                <a:latin typeface="Calibri" panose="020F0502020204030204" pitchFamily="34" charset="0"/>
              </a:rPr>
              <a:t>Colonists had grown use to their freedoms &amp; their own representative </a:t>
            </a:r>
            <a:r>
              <a:rPr lang="en-US" sz="2700" b="1" dirty="0" err="1" smtClean="0">
                <a:latin typeface="Calibri" panose="020F0502020204030204" pitchFamily="34" charset="0"/>
              </a:rPr>
              <a:t>govts</a:t>
            </a:r>
            <a:r>
              <a:rPr lang="en-US" sz="2700" b="1" dirty="0" smtClean="0">
                <a:latin typeface="Calibri" panose="020F0502020204030204" pitchFamily="34" charset="0"/>
              </a:rPr>
              <a:t>. b/c of salutary neglect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MATCH EVENTS W/ WHAT HAPPENED &amp; SIGNIFICANCE (SAME COLORS). </a:t>
            </a:r>
            <a:r>
              <a:rPr lang="en-US" sz="3000" b="1" smtClean="0">
                <a:solidFill>
                  <a:schemeClr val="tx2"/>
                </a:solidFill>
                <a:latin typeface="Calibri" panose="020F0502020204030204" pitchFamily="34" charset="0"/>
              </a:rPr>
              <a:t>USE INTOLERABLE ACTS, FIRST CONTINENTAL CONGRESS, BATTLES OF LEXINGTON &amp; CONCORD, SECOND CONTINENTAL CONGRESS.</a:t>
            </a:r>
            <a:endParaRPr lang="en-US" sz="30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5666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Vocab Log §2.4</a:t>
            </a:r>
            <a:r>
              <a:rPr lang="en-US" b="1" smtClean="0"/>
              <a:t>– 09/14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6670"/>
            <a:ext cx="12191999" cy="5946864"/>
          </a:xfrm>
        </p:spPr>
        <p:txBody>
          <a:bodyPr>
            <a:noAutofit/>
          </a:bodyPr>
          <a:lstStyle/>
          <a:p>
            <a:pPr marL="45720" indent="0" algn="ctr">
              <a:spcBef>
                <a:spcPts val="600"/>
              </a:spcBef>
              <a:buNone/>
            </a:pP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LABEL TODAY’S VOCAB AS “</a:t>
            </a: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2.4 </a:t>
            </a: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– </a:t>
            </a: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9/14”</a:t>
            </a:r>
            <a:endParaRPr lang="en-US" sz="2900" b="1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Unalienable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cannot be taken away</a:t>
            </a:r>
            <a:endParaRPr lang="en-US" sz="2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Usurp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to take property or power by force</a:t>
            </a:r>
            <a:endParaRPr lang="en-US" sz="2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Grievances</a:t>
            </a:r>
            <a:r>
              <a:rPr lang="en-US" sz="2900" b="1" dirty="0">
                <a:solidFill>
                  <a:schemeClr val="tx1"/>
                </a:solidFill>
                <a:latin typeface="Calibri" panose="020F0502020204030204" pitchFamily="34" charset="0"/>
              </a:rPr>
              <a:t> – a list of reasons that explains how one feels they have been harmed by others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Redress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to remedy, fix, or make right again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Dissolve</a:t>
            </a:r>
            <a:r>
              <a:rPr lang="en-US" sz="2900" b="1" dirty="0">
                <a:solidFill>
                  <a:schemeClr val="tx1"/>
                </a:solidFill>
                <a:latin typeface="Calibri" panose="020F0502020204030204" pitchFamily="34" charset="0"/>
              </a:rPr>
              <a:t> – to get rid of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Confederation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type of </a:t>
            </a:r>
            <a:r>
              <a:rPr lang="en-US" sz="29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where STATES HAVE MOST POWER, NOT W/ A STRONG CENTRAL GOVT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Central </a:t>
            </a:r>
            <a:r>
              <a:rPr lang="en-US" sz="2900" b="1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</a:t>
            </a:r>
            <a:r>
              <a:rPr lang="en-US" sz="29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of an </a:t>
            </a:r>
            <a:r>
              <a:rPr lang="en-US" sz="29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entire nation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; in U.S., the one in Washington, D.C.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REMEMBER </a:t>
            </a: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TO </a:t>
            </a:r>
            <a:r>
              <a:rPr lang="en-US" sz="29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HIGHLIGHT</a:t>
            </a: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 &amp; </a:t>
            </a:r>
            <a:r>
              <a:rPr lang="en-US" sz="29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UNDERLINE</a:t>
            </a: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 YOUR VOCAB TERMS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 IF YOU FINISH EARLY, SET UP YOUR </a:t>
            </a: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2.4 </a:t>
            </a: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VOCAB EXIT SLIP &amp; HW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 HAVE OUT NEW NOTE </a:t>
            </a: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SHEET</a:t>
            </a:r>
            <a:endParaRPr lang="en-US" sz="29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§2.4 </a:t>
            </a:r>
            <a:r>
              <a:rPr lang="en-US" dirty="0"/>
              <a:t>– </a:t>
            </a:r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119612"/>
          </a:xfrm>
        </p:spPr>
        <p:txBody>
          <a:bodyPr>
            <a:noAutofit/>
          </a:bodyPr>
          <a:lstStyle/>
          <a:p>
            <a:pPr marL="457200" indent="-412750">
              <a:spcBef>
                <a:spcPts val="400"/>
              </a:spcBef>
              <a:buNone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AUTHOR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T_______ J__________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&amp; delegates at the S_______ C__________ C________</a:t>
            </a:r>
          </a:p>
          <a:p>
            <a:pPr marL="457200" indent="-412750">
              <a:spcBef>
                <a:spcPts val="400"/>
              </a:spcBef>
              <a:buNone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PLACE/TIME: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P___________,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P___________;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J____ __</a:t>
            </a:r>
            <a:r>
              <a:rPr lang="en-US" sz="3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th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_____ </a:t>
            </a:r>
          </a:p>
          <a:p>
            <a:pPr marL="457200" indent="-412750">
              <a:spcBef>
                <a:spcPts val="400"/>
              </a:spcBef>
              <a:buNone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PRIOR KNOWLEDGE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457200" indent="-412750">
              <a:spcBef>
                <a:spcPts val="4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Locke: humans born w/ n______ r_____; purpose of </a:t>
            </a:r>
            <a:r>
              <a:rPr lang="en-US" sz="3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is to p________ these rights; &amp; if they don’t, power returns to the p_______ &amp; they can r________ </a:t>
            </a:r>
            <a:r>
              <a:rPr lang="en-US" sz="3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w/ a new one</a:t>
            </a:r>
          </a:p>
          <a:p>
            <a:pPr marL="457200" indent="-412750">
              <a:spcBef>
                <a:spcPts val="4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Events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leading to revolution: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N_________ Acts (restricted trade)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S_____ Act (no taxation w/o representation)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I___________ Acts (got rid of self-</a:t>
            </a:r>
            <a:r>
              <a:rPr lang="en-US" sz="3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&amp; freedoms colonists had been used to)</a:t>
            </a:r>
          </a:p>
          <a:p>
            <a:pPr marL="457200" indent="-412750">
              <a:spcBef>
                <a:spcPts val="400"/>
              </a:spcBef>
              <a:buNone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AUDIENCE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K___ G______ III, American c________,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&amp; the entire W____</a:t>
            </a:r>
          </a:p>
          <a:p>
            <a:pPr marL="45720" indent="0">
              <a:spcBef>
                <a:spcPts val="400"/>
              </a:spcBef>
              <a:buNone/>
            </a:pPr>
            <a:endParaRPr lang="en-US" sz="3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745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Lesson §2.1 </a:t>
            </a:r>
            <a:r>
              <a:rPr lang="en-US" b="1" dirty="0">
                <a:solidFill>
                  <a:srgbClr val="002060"/>
                </a:solidFill>
              </a:rPr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ENLIGHTENMENT THINKERS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JOHN-JACQUES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ROUSSEAU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Famous writing:</a:t>
            </a:r>
            <a:r>
              <a:rPr lang="en-US" sz="28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SOCIAL CONTRACT</a:t>
            </a:r>
            <a:endParaRPr lang="en-US" sz="28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Social Contract theory (like Locke)</a:t>
            </a: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Implicit contract: understood w/o being said</a:t>
            </a: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a state of nature, humans have total freedom &amp; can do as they please, but no one is secure from being harmed by others</a:t>
            </a: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People enter into a social contract where they give up some freedom for protection/security &amp; the common good (or general welfare)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Promoted equality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How did they inspire American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American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?: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“promote the general welfare,” “provide for the common defense,” &amp; “ensure domestic tranquility” part of our Constitution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68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8830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Lesson §2.4 </a:t>
            </a:r>
            <a:r>
              <a:rPr lang="en-US" sz="2800" b="1" dirty="0"/>
              <a:t>– </a:t>
            </a:r>
            <a:r>
              <a:rPr lang="en-US" sz="2800" b="1" dirty="0" smtClean="0"/>
              <a:t>DECLARATION OF INDEPENDENCE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8307"/>
            <a:ext cx="12192000" cy="6469693"/>
          </a:xfrm>
        </p:spPr>
        <p:txBody>
          <a:bodyPr>
            <a:noAutofit/>
          </a:bodyPr>
          <a:lstStyle/>
          <a:p>
            <a:pPr marL="45720" indent="0">
              <a:spcBef>
                <a:spcPts val="300"/>
              </a:spcBef>
              <a:buNone/>
            </a:pPr>
            <a:r>
              <a:rPr lang="en-US" sz="29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REASON(S): </a:t>
            </a:r>
          </a:p>
          <a:p>
            <a:pPr>
              <a:spcBef>
                <a:spcPts val="300"/>
              </a:spcBef>
            </a:pP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D_______ </a:t>
            </a:r>
            <a:r>
              <a:rPr lang="en-US" sz="29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_____________ from B_________</a:t>
            </a:r>
          </a:p>
          <a:p>
            <a:pPr>
              <a:spcBef>
                <a:spcPts val="300"/>
              </a:spcBef>
            </a:pP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Explain purpose of </a:t>
            </a:r>
            <a:r>
              <a:rPr lang="en-US" sz="29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: To p_______ citizens’ n_______ r_____</a:t>
            </a:r>
          </a:p>
          <a:p>
            <a:pPr>
              <a:spcBef>
                <a:spcPts val="300"/>
              </a:spcBef>
            </a:pP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List their g___________ w/ King George</a:t>
            </a:r>
          </a:p>
          <a:p>
            <a:pPr>
              <a:spcBef>
                <a:spcPts val="300"/>
              </a:spcBef>
            </a:pPr>
            <a:r>
              <a:rPr lang="en-US" sz="2900" b="1" dirty="0">
                <a:solidFill>
                  <a:schemeClr val="tx1"/>
                </a:solidFill>
                <a:latin typeface="Calibri" panose="020F0502020204030204" pitchFamily="34" charset="0"/>
              </a:rPr>
              <a:t>Explain how they tried to deal w/ king’s abuse of p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 </a:t>
            </a:r>
            <a:r>
              <a:rPr lang="en-US" sz="2900" b="1" dirty="0">
                <a:solidFill>
                  <a:schemeClr val="tx1"/>
                </a:solidFill>
                <a:latin typeface="Calibri" panose="020F0502020204030204" pitchFamily="34" charset="0"/>
              </a:rPr>
              <a:t>over the colonies</a:t>
            </a:r>
          </a:p>
          <a:p>
            <a:pPr marL="45720" indent="0">
              <a:spcBef>
                <a:spcPts val="300"/>
              </a:spcBef>
              <a:buNone/>
            </a:pPr>
            <a:r>
              <a:rPr lang="en-US" sz="29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MAIN IDEA:</a:t>
            </a:r>
          </a:p>
          <a:p>
            <a:pPr>
              <a:spcBef>
                <a:spcPts val="3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Purpose of </a:t>
            </a:r>
            <a:r>
              <a:rPr lang="en-US" sz="29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 To secure “n________ r_______,”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such as l____, l________, &amp; the p________ of h____________”</a:t>
            </a:r>
          </a:p>
          <a:p>
            <a:pPr>
              <a:spcBef>
                <a:spcPts val="3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King George &amp; Parliament abused their power 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over colonists by: </a:t>
            </a:r>
          </a:p>
          <a:p>
            <a:pPr marL="45720" indent="0">
              <a:spcBef>
                <a:spcPts val="300"/>
              </a:spcBef>
              <a:buNone/>
            </a:pPr>
            <a:r>
              <a:rPr lang="en-US" sz="2900" b="1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29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(Part 3, use quotations)</a:t>
            </a:r>
          </a:p>
          <a:p>
            <a:pPr lvl="1">
              <a:spcBef>
                <a:spcPts val="3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Intolerable Acts: [5, 13i] “dissolved _____________________________”</a:t>
            </a:r>
            <a:endParaRPr lang="en-US" sz="29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3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Stamp Act &amp; Townshend Act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[13d] “imposing taxes … w/o consent the colonists”</a:t>
            </a:r>
          </a:p>
          <a:p>
            <a:pPr lvl="1">
              <a:spcBef>
                <a:spcPts val="3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Navigation Act: [13c] “cutting off t________”</a:t>
            </a:r>
            <a:endParaRPr lang="en-US" sz="29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Because of abuse of power, colonists can declare independence from Britain</a:t>
            </a:r>
          </a:p>
        </p:txBody>
      </p:sp>
    </p:spTree>
    <p:extLst>
      <p:ext uri="{BB962C8B-B14F-4D97-AF65-F5344CB8AC3E}">
        <p14:creationId xmlns:p14="http://schemas.microsoft.com/office/powerpoint/2010/main" val="1735626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§2.4 </a:t>
            </a:r>
            <a:r>
              <a:rPr lang="en-US" dirty="0"/>
              <a:t>– </a:t>
            </a:r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30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SIGNIFICANCE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Officially separate from Britain</a:t>
            </a:r>
          </a:p>
          <a:p>
            <a:pPr>
              <a:spcBef>
                <a:spcPts val="600"/>
              </a:spcBef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Would inspire other r________________ (in France, Haiti, etc.)</a:t>
            </a:r>
          </a:p>
          <a:p>
            <a:pPr>
              <a:spcBef>
                <a:spcPts val="600"/>
              </a:spcBef>
            </a:pP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HAVE OUT YOUR TEXTBOOK</a:t>
            </a:r>
          </a:p>
          <a:p>
            <a:pPr>
              <a:spcBef>
                <a:spcPts val="6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WE WILL READ PAGES 68-70 TO HELP US FILL IN THE CHART ON THE BOTTOM OF YOUR NOTES</a:t>
            </a:r>
            <a:endParaRPr lang="en-US" sz="3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19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§2.4 </a:t>
            </a:r>
            <a:r>
              <a:rPr lang="en-US" dirty="0"/>
              <a:t>– </a:t>
            </a:r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UNITED STATES’ FIRST CONSTITUTION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</a:rPr>
              <a:t>CONFEDERATION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– type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</a:rPr>
              <a:t>of </a:t>
            </a:r>
            <a:r>
              <a:rPr lang="en-US" sz="3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</a:rPr>
              <a:t> where STATES HAVE MOST POWER,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INSTEAD OF A STRONG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</a:rPr>
              <a:t>CENTRAL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WEAKNESSES: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(p. 69, chart)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Lack p_____ &amp; m______: Congress couldn’t collect t_____, regulate t_____, or e______ laws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Lack of c_____ p_____: No single L_____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no national c____ system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Rules too r____: Took __ out of ___ states to approve laws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Articles could only be changed w/ ______ states being in agreement</a:t>
            </a:r>
            <a:endParaRPr lang="en-US" sz="265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20040" lvl="1" indent="0">
              <a:spcBef>
                <a:spcPts val="600"/>
              </a:spcBef>
              <a:buNone/>
            </a:pPr>
            <a:endParaRPr lang="en-US" sz="28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0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§2.4 </a:t>
            </a:r>
            <a:r>
              <a:rPr lang="en-US" dirty="0"/>
              <a:t>– </a:t>
            </a:r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Role of debt: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To pay for the Revolutionary War Congress had to b______ m____ (they couldn’t c_____ t____)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States also had heavy taxes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Shays: farmer who fell into d___ b/c he owed state t_____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State threatened to take his f___, so he led an armed r_________ w/ other farmers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This revolt [S_____’s R__________] scared many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Solution: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Leaders meet in Philadelphia to revise the Articles of Confederation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When they arrive, they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decide to scrap the Articles &amp; replace w/ a whole NEW constitution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PUT AWAY YOUR TEXTBOOK IN THE BIN UNDER YOUR DESK WHEN FINISHED &amp; HAVE OUT YOUR BLUE STUDY GUIDE!</a:t>
            </a:r>
            <a:endParaRPr lang="en-US" sz="265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320040" lvl="1" indent="0">
              <a:spcBef>
                <a:spcPts val="200"/>
              </a:spcBef>
              <a:buNone/>
            </a:pPr>
            <a:endParaRPr lang="en-US" sz="28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5666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 Log §2.5– 09/15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6670"/>
            <a:ext cx="12191999" cy="6291330"/>
          </a:xfrm>
        </p:spPr>
        <p:txBody>
          <a:bodyPr>
            <a:noAutofit/>
          </a:bodyPr>
          <a:lstStyle/>
          <a:p>
            <a:pPr marL="45720" indent="0" algn="ctr">
              <a:spcBef>
                <a:spcPts val="100"/>
              </a:spcBef>
              <a:buNone/>
            </a:pPr>
            <a:r>
              <a:rPr lang="en-US" sz="27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LABEL TODAY’S VOCAB AS “2.5 – 9/15”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rgbClr val="00B050"/>
                </a:solidFill>
                <a:latin typeface="Calibri" panose="020F0502020204030204" pitchFamily="34" charset="0"/>
              </a:rPr>
              <a:t>Factions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groups w/in a larger group who disagree</a:t>
            </a:r>
            <a:endParaRPr lang="en-US" sz="275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Federalists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those who supported a strong central </a:t>
            </a:r>
            <a:r>
              <a:rPr lang="en-US" sz="275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endParaRPr lang="en-US" sz="275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Anti-Federalists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those who opposed a strong central </a:t>
            </a:r>
            <a:r>
              <a:rPr lang="en-US" sz="275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endParaRPr lang="en-US" sz="275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Ratify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approve 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Proportional representation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states w/ higher populations get more representatives in Congress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Equal representation 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states get same # reps in Congress regardless of population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rgbClr val="00B050"/>
                </a:solidFill>
                <a:latin typeface="Calibri" panose="020F0502020204030204" pitchFamily="34" charset="0"/>
              </a:rPr>
              <a:t>Bill of Rights</a:t>
            </a:r>
            <a:r>
              <a:rPr lang="en-US" sz="275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first ten amendments/changes to Constitution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Electoral College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group of </a:t>
            </a:r>
            <a:r>
              <a:rPr lang="en-US" sz="275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ppl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named by each state to select </a:t>
            </a:r>
            <a:r>
              <a:rPr lang="en-US" sz="275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pres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&amp; VP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Bicameral legislature</a:t>
            </a:r>
            <a:r>
              <a:rPr lang="en-US" sz="2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two house legislature (Congress = House of Representatives + Senate)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REMEMBER TO </a:t>
            </a:r>
            <a:r>
              <a:rPr lang="en-US" sz="28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HIGHLIGHT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&amp; </a:t>
            </a:r>
            <a:r>
              <a:rPr lang="en-US" sz="28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UNDERLINE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YOUR VOCAB TERMS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IF YOU FINISH EARLY, SET UP YOUR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2.5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VOCAB EXIT SLIP &amp; HW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HAVE OUT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YESTERDAY’S NOTE SHEET &amp; TURN TO PAGE 72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9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19448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Calibri" panose="020F0502020204030204" pitchFamily="34" charset="0"/>
              </a:rPr>
              <a:t>Lesson §2.5 </a:t>
            </a:r>
            <a:r>
              <a:rPr lang="en-US" sz="3000" b="1" dirty="0">
                <a:latin typeface="Calibri" panose="020F0502020204030204" pitchFamily="34" charset="0"/>
              </a:rPr>
              <a:t>– </a:t>
            </a:r>
            <a:r>
              <a:rPr lang="en-US" sz="3000" b="1" dirty="0" smtClean="0">
                <a:latin typeface="Calibri" panose="020F0502020204030204" pitchFamily="34" charset="0"/>
              </a:rPr>
              <a:t>FEDERALISTS v. ANTI-FEDERALISTS</a:t>
            </a:r>
            <a:endParaRPr lang="en-US" sz="3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386833"/>
            <a:ext cx="6050153" cy="4859870"/>
          </a:xfrm>
        </p:spPr>
        <p:txBody>
          <a:bodyPr>
            <a:noAutofit/>
          </a:bodyPr>
          <a:lstStyle/>
          <a:p>
            <a:pPr marL="45720" indent="0">
              <a:spcBef>
                <a:spcPts val="2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FEDERALISTS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New Constitution: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Support b/c it gives more power to central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endParaRPr lang="en-US" sz="28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Ppl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Washington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James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Madison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Beliefs: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Strong national or central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endParaRPr lang="en-US" sz="28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Articles failed b/c it didn’t give enough power to national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States would conflict w/ each other w/o strong national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endParaRPr 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Need common currency, national military, &amp; national courts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134470" y="418009"/>
            <a:ext cx="6014600" cy="5488546"/>
          </a:xfrm>
        </p:spPr>
        <p:txBody>
          <a:bodyPr>
            <a:no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ANTI-FEDERALISTS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New Constitution: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Oppose b/c it would create powerful central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endParaRPr lang="en-US" sz="28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Ppl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Jefferson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Beliefs: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Weak national or central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endParaRPr lang="en-US" sz="28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States should have more power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With a strong national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we could end up w/ another king that abused his power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65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20040" lvl="1" indent="0">
              <a:spcBef>
                <a:spcPts val="600"/>
              </a:spcBef>
              <a:buNone/>
            </a:pPr>
            <a:endParaRPr lang="en-US" sz="28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" y="5246703"/>
            <a:ext cx="12192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Compromise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: If Constitution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ratified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, a B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_____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of R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________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would be added to protect people’s individual f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____________.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3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§2.5 </a:t>
            </a:r>
            <a:r>
              <a:rPr lang="en-US" dirty="0"/>
              <a:t>– </a:t>
            </a:r>
            <a:r>
              <a:rPr lang="en-US" dirty="0" smtClean="0"/>
              <a:t>COMPROMISES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609598"/>
          <a:ext cx="12192000" cy="5392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5874"/>
                <a:gridCol w="7646126"/>
              </a:tblGrid>
              <a:tr h="394954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PROPOSAL</a:t>
                      </a:r>
                      <a:endParaRPr lang="en-US" sz="27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WHAT WAS PROPOSED?</a:t>
                      </a:r>
                      <a:endParaRPr lang="en-US" sz="27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370527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VIRGINIA</a:t>
                      </a: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 PLAN </a:t>
                      </a:r>
                      <a:r>
                        <a:rPr lang="en-US" sz="2700" b="1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(SUPPORTED BY STATES W/ LARGE POPULATIONS)</a:t>
                      </a:r>
                      <a:endParaRPr lang="en-US" sz="27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Proportional</a:t>
                      </a:r>
                      <a:r>
                        <a:rPr lang="en-US" sz="2650" b="1" dirty="0" smtClean="0">
                          <a:latin typeface="Calibri" panose="020F0502020204030204" pitchFamily="34" charset="0"/>
                        </a:rPr>
                        <a:t> representation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Bicameral</a:t>
                      </a:r>
                      <a:r>
                        <a:rPr lang="en-US" sz="2650" b="1" dirty="0" smtClean="0">
                          <a:latin typeface="Calibri" panose="020F0502020204030204" pitchFamily="34" charset="0"/>
                        </a:rPr>
                        <a:t> legislature (one house)</a:t>
                      </a:r>
                      <a:endParaRPr lang="en-US" sz="265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370527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NEW</a:t>
                      </a: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 JERSEY PLAN </a:t>
                      </a:r>
                      <a:r>
                        <a:rPr lang="en-US" sz="2700" b="1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(SUPPORTED BY STATES W/ SMALL POPULATIONS)</a:t>
                      </a:r>
                      <a:endParaRPr lang="en-US" sz="27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Equal</a:t>
                      </a:r>
                      <a:r>
                        <a:rPr lang="en-US" sz="2650" b="1" dirty="0" smtClean="0">
                          <a:latin typeface="Calibri" panose="020F0502020204030204" pitchFamily="34" charset="0"/>
                        </a:rPr>
                        <a:t> representation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Unicameral</a:t>
                      </a:r>
                      <a:endParaRPr lang="en-US" sz="265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370527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Great</a:t>
                      </a: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 Compromise / Connecticut Compromise</a:t>
                      </a:r>
                    </a:p>
                    <a:p>
                      <a:r>
                        <a:rPr lang="en-US" sz="2700" b="1" cap="all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(compromise b/w states w/ high populations &amp; low populations)</a:t>
                      </a:r>
                      <a:endParaRPr lang="en-US" sz="2700" b="1" cap="all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Bicameral</a:t>
                      </a:r>
                      <a:r>
                        <a:rPr lang="en-US" sz="2650" b="1" baseline="0" dirty="0" smtClean="0">
                          <a:latin typeface="Calibri" panose="020F0502020204030204" pitchFamily="34" charset="0"/>
                        </a:rPr>
                        <a:t> legislature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One house has proportional</a:t>
                      </a:r>
                      <a:r>
                        <a:rPr lang="en-US" sz="2650" b="1" baseline="0" dirty="0" smtClean="0">
                          <a:latin typeface="Calibri" panose="020F0502020204030204" pitchFamily="34" charset="0"/>
                        </a:rPr>
                        <a:t> representation (</a:t>
                      </a:r>
                      <a:r>
                        <a:rPr lang="en-US" sz="265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House of Representatives</a:t>
                      </a:r>
                      <a:r>
                        <a:rPr lang="en-US" sz="2650" b="1" baseline="0" dirty="0" smtClean="0"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One house has equal </a:t>
                      </a:r>
                      <a:r>
                        <a:rPr lang="en-US" sz="2650" b="1" baseline="0" dirty="0" smtClean="0">
                          <a:latin typeface="Calibri" panose="020F0502020204030204" pitchFamily="34" charset="0"/>
                        </a:rPr>
                        <a:t>representation (</a:t>
                      </a:r>
                      <a:r>
                        <a:rPr lang="en-US" sz="265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Senate</a:t>
                      </a:r>
                      <a:r>
                        <a:rPr lang="en-US" sz="2650" b="1" baseline="0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en-US" sz="265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61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§2.5 </a:t>
            </a:r>
            <a:r>
              <a:rPr lang="en-US" dirty="0"/>
              <a:t>– </a:t>
            </a:r>
            <a:r>
              <a:rPr lang="en-US" dirty="0" smtClean="0"/>
              <a:t>COMPROMISES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609598"/>
          <a:ext cx="12192000" cy="58797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0686"/>
                <a:gridCol w="9971314"/>
              </a:tblGrid>
              <a:tr h="394954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PROPOSAL</a:t>
                      </a:r>
                      <a:endParaRPr lang="en-US" sz="27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WHAT WAS PROPOSED?</a:t>
                      </a:r>
                      <a:endParaRPr lang="en-US" sz="27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163342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Three-Fifths Compromise</a:t>
                      </a:r>
                    </a:p>
                    <a:p>
                      <a:r>
                        <a:rPr lang="en-US" sz="27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(compromise b/w N______ &amp; S______)</a:t>
                      </a:r>
                      <a:endParaRPr lang="en-US" sz="27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baseline="0" dirty="0" smtClean="0">
                          <a:latin typeface="Calibri" panose="020F0502020204030204" pitchFamily="34" charset="0"/>
                        </a:rPr>
                        <a:t>South wanted to count slaves as part of population to have more representation; North opposed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Slaves would count as 60% (3/5ths) of a person to determine population &amp; # reps for each state</a:t>
                      </a:r>
                      <a:endParaRPr lang="en-US" sz="265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064657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Electoral</a:t>
                      </a: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 College</a:t>
                      </a:r>
                      <a:endParaRPr lang="en-US" sz="27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65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Pres &amp; VP selected by people chosen from each state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650" b="1" baseline="0" dirty="0" smtClean="0">
                          <a:latin typeface="Calibri" panose="020F0502020204030204" pitchFamily="34" charset="0"/>
                        </a:rPr>
                        <a:t>Each state has a </a:t>
                      </a:r>
                      <a:r>
                        <a:rPr lang="en-US" sz="265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number of electoral votes based on population</a:t>
                      </a:r>
                      <a:endParaRPr lang="en-US" sz="265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370527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Slave Trade</a:t>
                      </a: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 Compromise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(compromise b/w N______ &amp; S______)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baseline="0" dirty="0" smtClean="0">
                          <a:latin typeface="Calibri" panose="020F0502020204030204" pitchFamily="34" charset="0"/>
                        </a:rPr>
                        <a:t>South opposed taxes on their exports like cotton, rice, &amp; tobacco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baseline="0" dirty="0" smtClean="0">
                          <a:latin typeface="Calibri" panose="020F0502020204030204" pitchFamily="34" charset="0"/>
                        </a:rPr>
                        <a:t>North wanted ban importing slaves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65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North agrees to no taxes on exports for ban on slave importing after 1808</a:t>
                      </a:r>
                      <a:endParaRPr lang="en-US" sz="265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24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§2.5 </a:t>
            </a:r>
            <a:r>
              <a:rPr lang="en-US" dirty="0"/>
              <a:t>– </a:t>
            </a:r>
            <a:r>
              <a:rPr lang="en-US" dirty="0" smtClean="0"/>
              <a:t>COMPROMISES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609598"/>
          <a:ext cx="12192000" cy="306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8594"/>
                <a:gridCol w="8743406"/>
              </a:tblGrid>
              <a:tr h="394954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PROPOSAL</a:t>
                      </a:r>
                      <a:endParaRPr lang="en-US" sz="27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WHAT WAS PROPOSED?</a:t>
                      </a:r>
                      <a:endParaRPr lang="en-US" sz="27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339020">
                <a:tc>
                  <a:txBody>
                    <a:bodyPr/>
                    <a:lstStyle/>
                    <a:p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 Decisions </a:t>
                      </a:r>
                      <a:r>
                        <a:rPr lang="en-US" sz="2700" b="1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(compromises b/w F_____________&amp; A___-F__________)</a:t>
                      </a:r>
                      <a:endParaRPr lang="en-US" sz="27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700" b="1" dirty="0" smtClean="0">
                          <a:latin typeface="Calibri" panose="020F0502020204030204" pitchFamily="34" charset="0"/>
                        </a:rPr>
                        <a:t>Changing the Constitution</a:t>
                      </a: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27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Change Constitution by Amendment process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Executive branch: </a:t>
                      </a:r>
                      <a:r>
                        <a:rPr lang="en-US" sz="27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One president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Taxes: </a:t>
                      </a:r>
                      <a:r>
                        <a:rPr lang="en-US" sz="27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Both Congress &amp; state </a:t>
                      </a:r>
                      <a:r>
                        <a:rPr lang="en-US" sz="2700" b="1" baseline="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govts</a:t>
                      </a:r>
                      <a:r>
                        <a:rPr lang="en-US" sz="27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 can collect taxes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Money: </a:t>
                      </a:r>
                      <a:r>
                        <a:rPr lang="en-US" sz="27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Only national </a:t>
                      </a:r>
                      <a:r>
                        <a:rPr lang="en-US" sz="2700" b="1" baseline="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govt</a:t>
                      </a:r>
                      <a:r>
                        <a:rPr lang="en-US" sz="27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 can create money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700" b="1" baseline="0" dirty="0" err="1" smtClean="0">
                          <a:latin typeface="Calibri" panose="020F0502020204030204" pitchFamily="34" charset="0"/>
                        </a:rPr>
                        <a:t>Indvidual</a:t>
                      </a:r>
                      <a:r>
                        <a:rPr lang="en-US" sz="2700" b="1" baseline="0" dirty="0" smtClean="0">
                          <a:latin typeface="Calibri" panose="020F0502020204030204" pitchFamily="34" charset="0"/>
                        </a:rPr>
                        <a:t> freedoms: </a:t>
                      </a:r>
                      <a:r>
                        <a:rPr lang="en-US" sz="27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Guaranteed in the Bill of Rights</a:t>
                      </a:r>
                      <a:endParaRPr lang="en-US" sz="27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71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C&amp;E – UNIT #2 – STUDY GUIDE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313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§2.1 </a:t>
            </a:r>
            <a:r>
              <a:rPr lang="en-US" b="1" dirty="0"/>
              <a:t>– </a:t>
            </a:r>
            <a:r>
              <a:rPr lang="en-US" b="1" dirty="0" smtClean="0"/>
              <a:t>ENLIGHTENMENT THINKERS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55372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BARON de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MONTESQUIEU</a:t>
            </a:r>
          </a:p>
          <a:p>
            <a:pPr>
              <a:spcBef>
                <a:spcPts val="600"/>
              </a:spcBef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Famous writing: </a:t>
            </a:r>
            <a:r>
              <a:rPr lang="en-US" sz="30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SPIRIT OF THE LAWS</a:t>
            </a:r>
            <a:endParaRPr lang="en-US" sz="30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Limit power of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through 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separation of powers by having three branches of </a:t>
            </a:r>
            <a:r>
              <a:rPr lang="en-US" sz="3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(legislative, executive, judicial)</a:t>
            </a:r>
          </a:p>
          <a:p>
            <a:pPr>
              <a:spcBef>
                <a:spcPts val="6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Checks &amp; balances: Each branch has the power to limit other branches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of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endParaRPr lang="en-US" sz="3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How did they inspire American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 American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?: our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Constitution sets up three branches </a:t>
            </a:r>
            <a:r>
              <a:rPr lang="en-US" sz="32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each w/ different powers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3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solidFill>
                  <a:srgbClr val="C00000"/>
                </a:solidFill>
              </a:rPr>
              <a:t>STUDY GUIDE (4 MINS; WORK W/ SOMEONE BESIDE YOU!)</a:t>
            </a: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609600"/>
            <a:ext cx="12192000" cy="5651500"/>
          </a:xfrm>
        </p:spPr>
        <p:txBody>
          <a:bodyPr>
            <a:normAutofit fontScale="92500" lnSpcReduction="20000"/>
          </a:bodyPr>
          <a:lstStyle/>
          <a:p>
            <a:pPr marL="560070" indent="-514350">
              <a:spcBef>
                <a:spcPts val="600"/>
              </a:spcBef>
              <a:buAutoNum type="arabicParenBoth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SALUTARY NEGLECT</a:t>
            </a:r>
          </a:p>
          <a:p>
            <a:pPr marL="560070" indent="-514350">
              <a:spcBef>
                <a:spcPts val="600"/>
              </a:spcBef>
              <a:buAutoNum type="arabicParenBoth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SELF-GOVT &amp; INDEPENDENT TRADE PRACTICES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3) COLONIES WERE AFRAID OF GIVING UP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P_______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TO ONE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C_________ GOVT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4) PPL HAVE __________ __________; PHILOSOPHER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JOHN _______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(5) WHEN GOVT BECOMES O___________ TO ITS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CITIZENS</a:t>
            </a:r>
            <a:endParaRPr lang="en-US" sz="3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(6) EVENTS: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Q___________ ACT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N___________ ACTS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	- S_______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ACT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	- B_________ M____________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	-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I___________ OR C_________ ACTS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S_________ C______________ C__________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(7) SOCIAL CONTRACT THEORY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WHO? R_________ &amp; L_______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WHAT? TRANSFER SOME R______ IN EXCHANGE FOR S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__________</a:t>
            </a:r>
            <a:endParaRPr lang="en-US" sz="3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374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C00000"/>
                </a:solidFill>
              </a:rPr>
              <a:t>STUDY GUIDE (4 MINS; WORK W/ SOMEONE BESIDE YOU!)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609600"/>
            <a:ext cx="12192000" cy="56515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(8) S___________ OF P______ THROUGH T______ B______ OF G________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(9)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WHEN GOVT BECOMES O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_____________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TO ITS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CITIZENS</a:t>
            </a:r>
          </a:p>
          <a:p>
            <a:pPr marL="45720" indent="0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10) PROTECT THE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N________ R______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OF CITIZENS</a:t>
            </a: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(11) C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OF THE G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___________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(12) ________________ ACTS</a:t>
            </a: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(13) OPPOSED BEING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W/O R_______________ IN P___________</a:t>
            </a:r>
          </a:p>
          <a:p>
            <a:pPr marL="4572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(14) THE P________ OR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ITS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C_________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3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en-US" sz="3000" b="1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en-US" sz="3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17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C00000"/>
                </a:solidFill>
              </a:rPr>
              <a:t>STUDY GUIDE </a:t>
            </a:r>
            <a:r>
              <a:rPr lang="en-US" sz="2700" b="1" dirty="0" smtClean="0">
                <a:solidFill>
                  <a:srgbClr val="C00000"/>
                </a:solidFill>
              </a:rPr>
              <a:t>(3 </a:t>
            </a:r>
            <a:r>
              <a:rPr lang="en-US" sz="2700" b="1" dirty="0">
                <a:solidFill>
                  <a:srgbClr val="C00000"/>
                </a:solidFill>
              </a:rPr>
              <a:t>MINS; WORK W/ SOMEONE BESIDE YOU!)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609600"/>
            <a:ext cx="12192000" cy="56515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(15) PROMISED A B____ OF R______ TO PROTECT C_____ L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(16) Weaknesses:</a:t>
            </a:r>
          </a:p>
          <a:p>
            <a:pPr marL="68580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Weak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couldn’t collect t____, raise an a____, regulate t_____, print m_____</a:t>
            </a:r>
          </a:p>
          <a:p>
            <a:pPr marL="68580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R______/inflexible rules: took ___ out of ____ states to pass laws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	- Lacked a c______ power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(17) Shay’s rebellion:</a:t>
            </a:r>
          </a:p>
          <a:p>
            <a:pPr marL="68580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Weak n__________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forced states to raise t_____ to pay off debt from A_________ R___________</a:t>
            </a:r>
          </a:p>
          <a:p>
            <a:pPr marL="68580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- Lack of national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forced states to deal w/ r________ on their own</a:t>
            </a:r>
          </a:p>
          <a:p>
            <a:pPr marL="45720" indent="0">
              <a:buNone/>
            </a:pPr>
            <a:endParaRPr lang="en-US" sz="3000" b="1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en-US" sz="3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4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C00000"/>
                </a:solidFill>
              </a:rPr>
              <a:t>STUDY GUIDE </a:t>
            </a:r>
            <a:r>
              <a:rPr lang="en-US" sz="2700" b="1" dirty="0" smtClean="0">
                <a:solidFill>
                  <a:srgbClr val="C00000"/>
                </a:solidFill>
              </a:rPr>
              <a:t>(3 </a:t>
            </a:r>
            <a:r>
              <a:rPr lang="en-US" sz="2700" b="1" dirty="0">
                <a:solidFill>
                  <a:srgbClr val="C00000"/>
                </a:solidFill>
              </a:rPr>
              <a:t>MINS; WORK W/ SOMEONE BESIDE YOU!)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609600"/>
            <a:ext cx="12192000" cy="56515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18) _______-_________ Compromise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(19) E_________ C_________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(20) G_______ Compromise / C_____________ Compromise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(21) S______ T_______ Compromise</a:t>
            </a:r>
            <a:endParaRPr lang="en-US" sz="3000" b="1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en-US" sz="3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76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C00000"/>
                </a:solidFill>
              </a:rPr>
              <a:t>STUDY GUIDE </a:t>
            </a:r>
            <a:r>
              <a:rPr lang="en-US" sz="2700" b="1" dirty="0" smtClean="0">
                <a:solidFill>
                  <a:srgbClr val="C00000"/>
                </a:solidFill>
              </a:rPr>
              <a:t>(2 </a:t>
            </a:r>
            <a:r>
              <a:rPr lang="en-US" sz="2700" b="1" dirty="0">
                <a:solidFill>
                  <a:srgbClr val="C00000"/>
                </a:solidFill>
              </a:rPr>
              <a:t>MINS; WORK W/ SOMEONE BESIDE YOU!)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609600"/>
            <a:ext cx="12192000" cy="56515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latin typeface="Calibri" panose="020F0502020204030204" pitchFamily="34" charset="0"/>
              </a:rPr>
              <a:t>(22) See chart:</a:t>
            </a:r>
          </a:p>
          <a:p>
            <a:pPr marL="45720" indent="0">
              <a:buNone/>
            </a:pPr>
            <a:endParaRPr lang="en-US" sz="3000" b="1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en-US" sz="3000" b="1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en-US" sz="3000" b="1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en-US" sz="3000" b="1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70" y="977030"/>
            <a:ext cx="12223539" cy="438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4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GUIDE </a:t>
            </a:r>
            <a:r>
              <a:rPr lang="en-US" sz="2700" b="1" dirty="0">
                <a:solidFill>
                  <a:srgbClr val="C00000"/>
                </a:solidFill>
              </a:rPr>
              <a:t>(2 MINS; WORK W/ SOMEONE BESIDE YOU!)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609600"/>
            <a:ext cx="12192000" cy="56515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(23) Federalist or Ant-Federalist</a:t>
            </a:r>
          </a:p>
          <a:p>
            <a:pPr marL="2971800" indent="-2927350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________________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“There should be a strong national government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.”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971800" indent="-2927350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________________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“State governments should have more power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.”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971800" indent="-2927350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________________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“The Articles of Confederation do not give enough power to the national government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.”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971800" indent="-2927350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________________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“We need a common currency and national military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.”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971800" indent="-2927350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________________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“If national government grows too strong, we will end up with yet another king.”</a:t>
            </a:r>
          </a:p>
          <a:p>
            <a:pPr marL="45720" indent="0">
              <a:buNone/>
            </a:pPr>
            <a:endParaRPr lang="en-US" sz="3000" b="1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en-US" sz="3000" b="1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en-US" sz="3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9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§2.1 </a:t>
            </a:r>
            <a:r>
              <a:rPr lang="en-US" b="1" dirty="0"/>
              <a:t>– </a:t>
            </a:r>
            <a:r>
              <a:rPr lang="en-US" b="1" dirty="0" smtClean="0"/>
              <a:t>ENLIGHTENMENT THINKERS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62484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JOHN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LOCKE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Famous writing: </a:t>
            </a:r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TWO TREATISES OF GOVERNMENT</a:t>
            </a:r>
            <a:endParaRPr lang="en-US" sz="28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Social Contract theory (like ROUSSEAU)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People are born w/ natural rights (unalienable rights)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Purpose of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is to: protect citizens’ unalienable rights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If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doesn’t protect these rights, it should: be replaced w/ a new one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by the citizens who have ultimate authority (popular sovereignty)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How did they inspire American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American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?: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Declaration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of Independence states that the colonists have the right to separate from Britain b/c their natural rights aren’t being protected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95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§2.1 </a:t>
            </a:r>
            <a:r>
              <a:rPr lang="en-US" b="1" dirty="0"/>
              <a:t>– </a:t>
            </a:r>
            <a:r>
              <a:rPr lang="en-US" b="1" dirty="0" smtClean="0"/>
              <a:t>ENLIGHTENMENT THINKERS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12192000" cy="5537200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VOLTAIRE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Famous writing: </a:t>
            </a:r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CANDIDE</a:t>
            </a:r>
            <a:endParaRPr lang="en-US" sz="28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Protection of civil liberties (like freedom of expression) &amp; religious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tolerance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Critic of organized religion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How did they inspire American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?: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Amendment of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our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Constitution guarantees freedom of expression, religious freedom, &amp; no official religion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44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§2.1 </a:t>
            </a:r>
            <a:r>
              <a:rPr lang="en-US" b="1" dirty="0"/>
              <a:t>– </a:t>
            </a:r>
            <a:r>
              <a:rPr lang="en-US" b="1" dirty="0" smtClean="0"/>
              <a:t>ENLIGHTENMENT THINKERS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6773333" cy="53847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 smtClean="0">
                <a:latin typeface="Calibri" panose="020F0502020204030204" pitchFamily="34" charset="0"/>
              </a:rPr>
              <a:t>“</a:t>
            </a:r>
            <a:r>
              <a:rPr lang="en-US" sz="3200" b="1" dirty="0">
                <a:latin typeface="Calibri" panose="020F0502020204030204" pitchFamily="34" charset="0"/>
              </a:rPr>
              <a:t>What is tolerance? It is the consequence of humanity. </a:t>
            </a:r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We are all formed of frailty and error; let us pardon reciprocally each other’s folly </a:t>
            </a:r>
            <a:r>
              <a:rPr lang="en-US" sz="3200" b="1" dirty="0">
                <a:latin typeface="Calibri" panose="020F0502020204030204" pitchFamily="34" charset="0"/>
              </a:rPr>
              <a:t>– that is the first law of nature.</a:t>
            </a:r>
          </a:p>
          <a:p>
            <a:pPr marL="45720" indent="0">
              <a:buNone/>
            </a:pPr>
            <a:r>
              <a:rPr lang="en-US" sz="3200" b="1" dirty="0">
                <a:latin typeface="Calibri" panose="020F0502020204030204" pitchFamily="34" charset="0"/>
              </a:rPr>
              <a:t>“It is clear that the individual who persecutes a man, his brother, because he is not of the same opinion, is a monster.”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230534" y="762000"/>
            <a:ext cx="4961466" cy="511386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Philosopher:</a:t>
            </a:r>
          </a:p>
          <a:p>
            <a:endParaRPr lang="en-US" sz="3200" b="1" dirty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latin typeface="Calibri" panose="020F0502020204030204" pitchFamily="34" charset="0"/>
              </a:rPr>
              <a:t>Paraphrase: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human is p________, therefore, we should r________ each other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People who don’t t__________ others are monsters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66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§2.1 </a:t>
            </a:r>
            <a:r>
              <a:rPr lang="en-US" b="1" dirty="0"/>
              <a:t>– </a:t>
            </a:r>
            <a:r>
              <a:rPr lang="en-US" b="1" dirty="0" smtClean="0"/>
              <a:t>ENLIGHTENMENT THINKERS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7230534" cy="5586549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“</a:t>
            </a:r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When the legislative and executive powers are united in the same person, or in the same body of magistrates, there can be not liberty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; because apprehensions may arise, lest the same monarch or senate should enact tyrannical laws, to execute them in a tyrannical manner…</a:t>
            </a:r>
          </a:p>
          <a:p>
            <a:pPr marL="4572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“Again, </a:t>
            </a:r>
            <a:r>
              <a:rPr lang="en-US" sz="32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there is no liberty, if the judiciary power be not separated from the legislative and executive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. Were it joined with the legislative, the life and liberty of the subject would be exposed to arbitrary control; for the judge would be then the legislator. Were it joined to executive power, the judge might behave with violence and oppression.”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230534" y="762000"/>
            <a:ext cx="4961466" cy="511386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Philosopher:</a:t>
            </a:r>
          </a:p>
          <a:p>
            <a:endParaRPr lang="en-US" sz="3200" b="1" dirty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latin typeface="Calibri" panose="020F0502020204030204" pitchFamily="34" charset="0"/>
              </a:rPr>
              <a:t>Paraphrase: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When different p______ of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belong to the s______ person or body of people, there is no L________, only t________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54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§2.1 </a:t>
            </a:r>
            <a:r>
              <a:rPr lang="en-US" dirty="0"/>
              <a:t>– </a:t>
            </a:r>
            <a:r>
              <a:rPr lang="en-US" dirty="0" smtClean="0"/>
              <a:t>ENLIGHTENMENT THINKERS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7230534" cy="53847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[1] “[In a state of nature] </a:t>
            </a:r>
            <a:r>
              <a:rPr lang="en-US" sz="28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Man is born free, and everywhere he is in chains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.”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[2] “What </a:t>
            </a:r>
            <a:r>
              <a:rPr lang="en-US" sz="28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man loses by the social contract is his natural freedom and an unlimited right to do everything that tempts him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and that he can get; what </a:t>
            </a:r>
            <a:r>
              <a:rPr lang="en-US" sz="28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he gains is civil freedom and the proprietorship of everything he possesses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.”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7230534" y="762000"/>
            <a:ext cx="4961466" cy="5113867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Philosopher:</a:t>
            </a:r>
          </a:p>
          <a:p>
            <a:pPr marL="45720" indent="0">
              <a:buNone/>
            </a:pPr>
            <a:endParaRPr lang="en-US" sz="3200" b="1" dirty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latin typeface="Calibri" panose="020F0502020204030204" pitchFamily="34" charset="0"/>
              </a:rPr>
              <a:t>Paraphrase: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[1] Without g___________, humans have total f_________, but no s__________ or p___________ from harm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[2] When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ppl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enter into a </a:t>
            </a:r>
            <a:r>
              <a:rPr lang="en-US" sz="3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govt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they lose some f_________ in exchange for s_________ &amp; p_________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1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4407</Words>
  <Application>Microsoft Office PowerPoint</Application>
  <PresentationFormat>Widescreen</PresentationFormat>
  <Paragraphs>415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Wingdings</vt:lpstr>
      <vt:lpstr>Office Theme</vt:lpstr>
      <vt:lpstr>Unit #2: Foundations of American Government</vt:lpstr>
      <vt:lpstr>Vocab Log §2.1 – 09/09</vt:lpstr>
      <vt:lpstr>Lesson §2.1 – ENLIGHTENMENT THINKERS</vt:lpstr>
      <vt:lpstr>Lesson §2.1 – ENLIGHTENMENT THINKERS</vt:lpstr>
      <vt:lpstr>Lesson §2.1 – ENLIGHTENMENT THINKERS</vt:lpstr>
      <vt:lpstr>Lesson §2.1 – ENLIGHTENMENT THINKERS</vt:lpstr>
      <vt:lpstr>Lesson §2.1 – ENLIGHTENMENT THINKERS</vt:lpstr>
      <vt:lpstr>Lesson §2.1 – ENLIGHTENMENT THINKERS</vt:lpstr>
      <vt:lpstr>Lesson §2.1 – ENLIGHTENMENT THINKERS</vt:lpstr>
      <vt:lpstr>Lesson §2.1 – ENLIGHTENMENT THINKERS</vt:lpstr>
      <vt:lpstr>Vocab Log §2.2 – 09/12</vt:lpstr>
      <vt:lpstr>Lesson §2.2 – FOUNDATIONAL DOCUMENTS</vt:lpstr>
      <vt:lpstr>Lesson §2.2 – FOUNDATIONAL DOCUMENTS</vt:lpstr>
      <vt:lpstr>Lesson §2.2 – FOUNDATIONAL DOCUMENTS</vt:lpstr>
      <vt:lpstr>Lesson §2.2 – FOUNDATIONAL DOCUMENTS</vt:lpstr>
      <vt:lpstr>Lesson §2.2 – FOUNDATIONAL DOCUMENTS</vt:lpstr>
      <vt:lpstr>Lesson §2.2 – FOUNDATIONAL DOCUMENTS</vt:lpstr>
      <vt:lpstr>Lesson §2.2 – FOUNDATIONAL DOCUMENTS</vt:lpstr>
      <vt:lpstr>Lesson §2.2 – FOUNDATIONAL DOCUMENTS</vt:lpstr>
      <vt:lpstr>Vocab Log §2.3 – 09/13</vt:lpstr>
      <vt:lpstr>Lesson §2.3 – SALUTARY NEGLECT &amp; SELF-RULE</vt:lpstr>
      <vt:lpstr>Lesson §2.3 – SALUTARY NEGLECT &amp; SELF-RULE</vt:lpstr>
      <vt:lpstr>Lesson §2.3 – SALUTARY NEGLECT &amp; SELF-RULE</vt:lpstr>
      <vt:lpstr>PowerPoint Presentation</vt:lpstr>
      <vt:lpstr>PowerPoint Presentation</vt:lpstr>
      <vt:lpstr>PowerPoint Presentation</vt:lpstr>
      <vt:lpstr>PowerPoint Presentation</vt:lpstr>
      <vt:lpstr>Vocab Log §2.4– 09/14</vt:lpstr>
      <vt:lpstr>Lesson §2.4 – DECLARATION OF INDEPENDENCE</vt:lpstr>
      <vt:lpstr>Lesson §2.4 – DECLARATION OF INDEPENDENCE</vt:lpstr>
      <vt:lpstr>Lesson §2.4 – DECLARATION OF INDEPENDENCE</vt:lpstr>
      <vt:lpstr>Lesson §2.4 – ARTICLES OF CONFEDERATION</vt:lpstr>
      <vt:lpstr>Lesson §2.4 – ARTICLES OF CONFEDERATION</vt:lpstr>
      <vt:lpstr>Vocab Log §2.5– 09/15</vt:lpstr>
      <vt:lpstr>Lesson §2.5 – FEDERALISTS v. ANTI-FEDERALISTS</vt:lpstr>
      <vt:lpstr>Lesson §2.5 – COMPROMISES</vt:lpstr>
      <vt:lpstr>Lesson §2.5 – COMPROMISES</vt:lpstr>
      <vt:lpstr>Lesson §2.5 – COMPROMISES</vt:lpstr>
      <vt:lpstr>C&amp;E – UNIT #2 – STUDY GUIDE</vt:lpstr>
      <vt:lpstr>STUDY GUIDE (4 MINS; WORK W/ SOMEONE BESIDE YOU!)</vt:lpstr>
      <vt:lpstr>STUDY GUIDE (4 MINS; WORK W/ SOMEONE BESIDE YOU!)</vt:lpstr>
      <vt:lpstr>STUDY GUIDE (3 MINS; WORK W/ SOMEONE BESIDE YOU!)</vt:lpstr>
      <vt:lpstr>STUDY GUIDE (3 MINS; WORK W/ SOMEONE BESIDE YOU!)</vt:lpstr>
      <vt:lpstr>STUDY GUIDE (2 MINS; WORK W/ SOMEONE BESIDE YOU!)</vt:lpstr>
      <vt:lpstr>STUDY GUIDE (2 MINS; WORK W/ SOMEONE BESIDE YOU!)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#2: Foundations of American Government</dc:title>
  <dc:creator>Kakavitsas, Samuel G.</dc:creator>
  <cp:lastModifiedBy>Kakavitsas, Samuel G.</cp:lastModifiedBy>
  <cp:revision>1</cp:revision>
  <dcterms:created xsi:type="dcterms:W3CDTF">2016-09-16T10:53:51Z</dcterms:created>
  <dcterms:modified xsi:type="dcterms:W3CDTF">2016-09-16T10:54:10Z</dcterms:modified>
</cp:coreProperties>
</file>