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0"/>
  </p:notesMasterIdLst>
  <p:sldIdLst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9" r:id="rId36"/>
    <p:sldId id="280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14" r:id="rId61"/>
    <p:sldId id="315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30" r:id="rId75"/>
    <p:sldId id="331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6" r:id="rId89"/>
    <p:sldId id="347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86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D5924-2A38-4E6A-907C-8A6B63BD009F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41ED8-65DB-4AC7-B823-67C57BAF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92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7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42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5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3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8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8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29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5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6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0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63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87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30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46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80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6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3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7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93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2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8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5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7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11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40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18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18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276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0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66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43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13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035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956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027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0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514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980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844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2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901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39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405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52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373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143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12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565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613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80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011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828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213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108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354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703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107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9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2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1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7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0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4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0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6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1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8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13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5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5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9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1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3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1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9.1, 12/07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COMPARATIVE ADVANTAGE</a:t>
            </a:r>
            <a:r>
              <a:rPr lang="en-US" sz="2900" b="1" dirty="0" smtClean="0"/>
              <a:t>: ability of a country to produce a good at a lower opportunity cost that another country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DOMESTIC</a:t>
            </a:r>
            <a:r>
              <a:rPr lang="en-US" sz="2900" b="1" dirty="0" smtClean="0"/>
              <a:t>: relating to within your country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TARIFF</a:t>
            </a:r>
            <a:r>
              <a:rPr lang="en-US" sz="2900" b="1" dirty="0" smtClean="0"/>
              <a:t>: taxes on imported goods to protect domestic industries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QUOTA</a:t>
            </a:r>
            <a:r>
              <a:rPr lang="en-US" sz="2900" b="1" dirty="0" smtClean="0"/>
              <a:t>: limits on amount of imported goods to protect domestic industries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FREE TRADE</a:t>
            </a:r>
            <a:r>
              <a:rPr lang="en-US" sz="2900" b="1" dirty="0" smtClean="0"/>
              <a:t>: removal of barriers to trade like quotas &amp; tariffs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EXCHANGE RATE</a:t>
            </a:r>
            <a:r>
              <a:rPr lang="en-US" sz="2900" b="1" dirty="0" smtClean="0"/>
              <a:t>: price of one nation’s currency in terms of another nation’s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BALANCE OF TRADE</a:t>
            </a:r>
            <a:r>
              <a:rPr lang="en-US" sz="2900" b="1" dirty="0" smtClean="0"/>
              <a:t>: difference b/w value nation’s exports &amp; imports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TRADE SURPLUS</a:t>
            </a:r>
            <a:r>
              <a:rPr lang="en-US" sz="2900" b="1" dirty="0" smtClean="0"/>
              <a:t>: when value of a nation’s exports is greater than it’s imports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TRADE DEFICIT</a:t>
            </a:r>
            <a:r>
              <a:rPr lang="en-US" sz="2900" b="1" dirty="0" smtClean="0"/>
              <a:t>: when value of a nation’s imports is greater than it’s exports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INTERDEPENDENCE</a:t>
            </a:r>
            <a:r>
              <a:rPr lang="en-US" sz="2900" b="1" dirty="0" smtClean="0"/>
              <a:t>: idea that nations rely on one another for goods, services, &amp; resources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PROTECTIONISM</a:t>
            </a:r>
            <a:r>
              <a:rPr lang="en-US" sz="2900" b="1" dirty="0" smtClean="0"/>
              <a:t>: when nations try to protect their industries from foreign competition, usually w/ tariffs &amp; quotas</a:t>
            </a:r>
            <a:endParaRPr lang="en-US" sz="29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4561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RESTRICTIONS &amp; INTEGRATION (p. 710)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Free </a:t>
            </a:r>
            <a:r>
              <a:rPr lang="en-US" sz="3000" b="1" dirty="0"/>
              <a:t>trade: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Most policymakers in government agree that </a:t>
            </a:r>
            <a:r>
              <a:rPr lang="en-US" sz="3000" b="1" dirty="0" smtClean="0"/>
              <a:t>COSTS of </a:t>
            </a:r>
            <a:r>
              <a:rPr lang="en-US" sz="3000" b="1" dirty="0"/>
              <a:t>trade barriers are </a:t>
            </a:r>
            <a:r>
              <a:rPr lang="en-US" sz="3000" b="1" dirty="0" smtClean="0"/>
              <a:t>HIGHER than </a:t>
            </a:r>
            <a:r>
              <a:rPr lang="en-US" sz="3000" b="1" dirty="0"/>
              <a:t>their </a:t>
            </a:r>
            <a:r>
              <a:rPr lang="en-US" sz="3000" b="1" dirty="0" smtClean="0"/>
              <a:t>BENEFITS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Therefore, most countries now try to </a:t>
            </a:r>
            <a:r>
              <a:rPr lang="en-US" sz="3000" b="1" dirty="0" smtClean="0"/>
              <a:t>REMOVE TRADE BARRIERS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FREE TRADE: REDUCING or eliminating BARRIERS </a:t>
            </a:r>
            <a:r>
              <a:rPr lang="en-US" sz="3000" b="1" dirty="0"/>
              <a:t>to </a:t>
            </a:r>
            <a:r>
              <a:rPr lang="en-US" sz="3000" b="1" dirty="0" smtClean="0"/>
              <a:t>TRADE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677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7"/>
          </a:xfrm>
        </p:spPr>
        <p:txBody>
          <a:bodyPr numCol="1">
            <a:noAutofit/>
          </a:bodyPr>
          <a:lstStyle/>
          <a:p>
            <a:pPr lvl="0">
              <a:spcBef>
                <a:spcPts val="100"/>
              </a:spcBef>
            </a:pPr>
            <a:r>
              <a:rPr lang="en-US" sz="3000" b="1" dirty="0" smtClean="0"/>
              <a:t>Local </a:t>
            </a:r>
            <a:r>
              <a:rPr lang="en-US" sz="3000" b="1" dirty="0"/>
              <a:t>governments:</a:t>
            </a:r>
          </a:p>
          <a:p>
            <a:pPr lvl="1">
              <a:spcBef>
                <a:spcPts val="100"/>
              </a:spcBef>
            </a:pPr>
            <a:r>
              <a:rPr lang="en-US" sz="3000" b="1" dirty="0"/>
              <a:t>Sources of revenues:</a:t>
            </a:r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INTERGOVERNMENTAL </a:t>
            </a:r>
            <a:r>
              <a:rPr lang="en-US" sz="3000" b="1" dirty="0"/>
              <a:t>revenue: money paid from state </a:t>
            </a:r>
            <a:r>
              <a:rPr lang="en-US" sz="3000" b="1" dirty="0" err="1" smtClean="0"/>
              <a:t>govts</a:t>
            </a:r>
            <a:r>
              <a:rPr lang="en-US" sz="3000" b="1" dirty="0" smtClean="0"/>
              <a:t> </a:t>
            </a:r>
            <a:r>
              <a:rPr lang="en-US" sz="3000" b="1" dirty="0"/>
              <a:t>to local </a:t>
            </a:r>
            <a:r>
              <a:rPr lang="en-US" sz="3000" b="1" dirty="0" err="1" smtClean="0"/>
              <a:t>govts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PROPERTY taxes</a:t>
            </a:r>
            <a:r>
              <a:rPr lang="en-US" sz="3000" b="1" dirty="0"/>
              <a:t>: paid on land, houses, cars, etc.</a:t>
            </a:r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SALES </a:t>
            </a:r>
            <a:r>
              <a:rPr lang="en-US" sz="3000" b="1" dirty="0"/>
              <a:t>tax: taxes paid by retail stores to state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(passed on to </a:t>
            </a:r>
            <a:r>
              <a:rPr lang="en-US" sz="3000" b="1" dirty="0" smtClean="0"/>
              <a:t>CUSTOMERS)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FEES &amp; FINES</a:t>
            </a:r>
            <a:endParaRPr lang="en-US" sz="3000" b="1" dirty="0"/>
          </a:p>
          <a:p>
            <a:pPr lvl="1">
              <a:spcBef>
                <a:spcPts val="100"/>
              </a:spcBef>
            </a:pPr>
            <a:r>
              <a:rPr lang="en-US" sz="3000" b="1" dirty="0"/>
              <a:t>Major Expenditures</a:t>
            </a:r>
            <a:r>
              <a:rPr lang="en-US" sz="3000" b="1" dirty="0" smtClean="0"/>
              <a:t>:  Education, utilities</a:t>
            </a:r>
            <a:endParaRPr lang="en-US" sz="3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2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9912"/>
          </a:xfrm>
        </p:spPr>
        <p:txBody>
          <a:bodyPr numCol="1">
            <a:norm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+mn-lt"/>
              </a:rPr>
              <a:t>Unit </a:t>
            </a:r>
            <a:r>
              <a:rPr lang="en-US" sz="7200" b="1" dirty="0" smtClean="0">
                <a:solidFill>
                  <a:srgbClr val="00B050"/>
                </a:solidFill>
                <a:latin typeface="+mn-lt"/>
              </a:rPr>
              <a:t>#9 </a:t>
            </a:r>
            <a:r>
              <a:rPr lang="en-US" sz="7200" b="1" dirty="0" smtClean="0">
                <a:solidFill>
                  <a:srgbClr val="00B050"/>
                </a:solidFill>
                <a:latin typeface="+mn-lt"/>
              </a:rPr>
              <a:t>Study Guide</a:t>
            </a:r>
            <a:endParaRPr lang="en-US" sz="7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12422"/>
            <a:ext cx="6237514" cy="5145578"/>
          </a:xfrm>
        </p:spPr>
        <p:txBody>
          <a:bodyPr numCol="1">
            <a:noAutofit/>
          </a:bodyPr>
          <a:lstStyle/>
          <a:p>
            <a:pPr marL="514350" lvl="0" indent="-514350">
              <a:spcBef>
                <a:spcPts val="0"/>
              </a:spcBef>
              <a:buAutoNum type="arabicParenBoth"/>
            </a:pPr>
            <a:r>
              <a:rPr lang="en-US" sz="3600" b="1" dirty="0" smtClean="0">
                <a:solidFill>
                  <a:srgbClr val="0070C0"/>
                </a:solidFill>
              </a:rPr>
              <a:t> (</a:t>
            </a:r>
            <a:r>
              <a:rPr lang="en-US" sz="3600" b="1" dirty="0" smtClean="0">
                <a:solidFill>
                  <a:srgbClr val="0070C0"/>
                </a:solidFill>
              </a:rPr>
              <a:t>a) decrease; </a:t>
            </a:r>
            <a:r>
              <a:rPr lang="en-US" sz="3600" b="1" dirty="0" smtClean="0">
                <a:solidFill>
                  <a:srgbClr val="0070C0"/>
                </a:solidFill>
              </a:rPr>
              <a:t>(</a:t>
            </a:r>
            <a:r>
              <a:rPr lang="en-US" sz="3600" b="1" dirty="0" smtClean="0">
                <a:solidFill>
                  <a:srgbClr val="0070C0"/>
                </a:solidFill>
              </a:rPr>
              <a:t>b) increase; (c) increase; (d) </a:t>
            </a:r>
            <a:r>
              <a:rPr lang="en-US" sz="3600" b="1" dirty="0" smtClean="0">
                <a:solidFill>
                  <a:srgbClr val="0070C0"/>
                </a:solidFill>
              </a:rPr>
              <a:t>increase</a:t>
            </a:r>
          </a:p>
          <a:p>
            <a:pPr marL="514350" lvl="0" indent="-514350">
              <a:spcBef>
                <a:spcPts val="0"/>
              </a:spcBef>
              <a:buAutoNum type="arabicParenBoth"/>
            </a:pPr>
            <a:endParaRPr lang="en-US" sz="3600" b="1" dirty="0" smtClean="0">
              <a:solidFill>
                <a:srgbClr val="0070C0"/>
              </a:solidFill>
            </a:endParaRPr>
          </a:p>
          <a:p>
            <a:pPr marL="514350" lvl="0" indent="-514350">
              <a:spcBef>
                <a:spcPts val="0"/>
              </a:spcBef>
              <a:buAutoNum type="arabicParenBoth"/>
            </a:pPr>
            <a:r>
              <a:rPr lang="en-US" sz="3600" b="1" dirty="0" smtClean="0">
                <a:solidFill>
                  <a:srgbClr val="0070C0"/>
                </a:solidFill>
              </a:rPr>
              <a:t> (</a:t>
            </a:r>
            <a:r>
              <a:rPr lang="en-US" sz="3600" b="1" dirty="0" smtClean="0">
                <a:solidFill>
                  <a:srgbClr val="0070C0"/>
                </a:solidFill>
              </a:rPr>
              <a:t>a) opponent; (b) supporter; (c) opponent; (d) </a:t>
            </a:r>
            <a:r>
              <a:rPr lang="en-US" sz="3600" b="1" dirty="0" smtClean="0">
                <a:solidFill>
                  <a:srgbClr val="0070C0"/>
                </a:solidFill>
              </a:rPr>
              <a:t>supporter</a:t>
            </a:r>
          </a:p>
          <a:p>
            <a:pPr marL="514350" lvl="0" indent="-514350">
              <a:spcBef>
                <a:spcPts val="0"/>
              </a:spcBef>
              <a:buAutoNum type="arabicParenBoth"/>
            </a:pPr>
            <a:endParaRPr lang="en-US" sz="3600" b="1" dirty="0" smtClean="0">
              <a:solidFill>
                <a:srgbClr val="0070C0"/>
              </a:solidFill>
            </a:endParaRPr>
          </a:p>
          <a:p>
            <a:pPr marL="514350" lvl="0" indent="-514350">
              <a:spcBef>
                <a:spcPts val="0"/>
              </a:spcBef>
              <a:buAutoNum type="arabicParenBoth"/>
            </a:pPr>
            <a:r>
              <a:rPr lang="en-US" sz="3600" b="1" dirty="0" smtClean="0">
                <a:solidFill>
                  <a:srgbClr val="0070C0"/>
                </a:solidFill>
              </a:rPr>
              <a:t> (</a:t>
            </a:r>
            <a:r>
              <a:rPr lang="en-US" sz="3600" b="1" dirty="0" smtClean="0">
                <a:solidFill>
                  <a:srgbClr val="0070C0"/>
                </a:solidFill>
              </a:rPr>
              <a:t>a) complementary; (b) substitute; (c) substitute; (d) </a:t>
            </a:r>
            <a:r>
              <a:rPr lang="en-US" sz="3600" b="1" dirty="0" smtClean="0">
                <a:solidFill>
                  <a:srgbClr val="0070C0"/>
                </a:solidFill>
              </a:rPr>
              <a:t>complementary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#9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2" y="491613"/>
          <a:ext cx="12192002" cy="63308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3773"/>
                <a:gridCol w="2362200"/>
                <a:gridCol w="2329541"/>
                <a:gridCol w="2906488"/>
              </a:tblGrid>
              <a:tr h="3483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en-US" sz="2600" b="1" dirty="0" smtClean="0">
                          <a:solidFill>
                            <a:srgbClr val="0070C0"/>
                          </a:solidFill>
                          <a:effectLst/>
                        </a:rPr>
                        <a:t>#4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: MONETARTY POLICY</a:t>
                      </a:r>
                      <a:endParaRPr lang="en-US" sz="2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Interest Rates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Money Supply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Intended Effect on Economic Growth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9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Increase discount rate at which banks borrow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lang="en-US" sz="2600" b="1" dirty="0">
                          <a:effectLst/>
                        </a:rPr>
                        <a:t> OR Decreases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Increases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Slow Down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>
                          <a:effectLst/>
                        </a:rPr>
                        <a:t>OR Stimulate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5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Decrease discount rate at which banks borrow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Increases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lang="en-US" sz="2600" b="1" dirty="0">
                          <a:effectLst/>
                        </a:rPr>
                        <a:t> OR Decreases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Slow Down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Stimulate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52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Increase reserve requirement banks must keep with Fed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lang="en-US" sz="2600" b="1" dirty="0">
                          <a:effectLst/>
                        </a:rPr>
                        <a:t> OR Decreases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Increases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Slow Down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>
                          <a:effectLst/>
                        </a:rPr>
                        <a:t>OR Stimulate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Decrease reserve requirement banks must keep with Fed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Increases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lang="en-US" sz="2600" b="1" dirty="0">
                          <a:effectLst/>
                        </a:rPr>
                        <a:t> OR Decreases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Slow Down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Stimulate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Fed buys bonds from investors</a:t>
                      </a:r>
                      <a:endParaRPr lang="en-US" sz="2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effectLst/>
                        </a:rPr>
                        <a:t>Increases OR </a:t>
                      </a:r>
                      <a:r>
                        <a:rPr lang="en-US" sz="26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lang="en-US" sz="2600" b="1" dirty="0">
                          <a:effectLst/>
                        </a:rPr>
                        <a:t> OR Decreases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Slow Down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Stimulate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1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Fed sells bonds </a:t>
                      </a:r>
                      <a:r>
                        <a:rPr lang="en-US" sz="2600" b="1" dirty="0" smtClean="0">
                          <a:effectLst/>
                        </a:rPr>
                        <a:t>to </a:t>
                      </a:r>
                      <a:r>
                        <a:rPr lang="en-US" sz="2600" b="1" dirty="0">
                          <a:effectLst/>
                        </a:rPr>
                        <a:t>investors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lang="en-US" sz="2600" b="1" dirty="0" smtClean="0">
                          <a:effectLst/>
                        </a:rPr>
                        <a:t> OR Decreases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Increases OR </a:t>
                      </a: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lang="en-US" sz="26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rgbClr val="FF0000"/>
                          </a:solidFill>
                          <a:effectLst/>
                        </a:rPr>
                        <a:t>Slow Down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600" b="1" dirty="0">
                          <a:effectLst/>
                        </a:rPr>
                        <a:t>OR Stimulate</a:t>
                      </a:r>
                      <a:endParaRPr lang="en-US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#9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0457"/>
            <a:ext cx="5592932" cy="5377543"/>
          </a:xfrm>
        </p:spPr>
        <p:txBody>
          <a:bodyPr numCol="1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(5) Fiscal or Monetary Policy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Fiscal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Monetary 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Fiscal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Monetary</a:t>
            </a:r>
            <a:endParaRPr lang="en-US" sz="3000" b="1" dirty="0" smtClean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6097" y="491613"/>
            <a:ext cx="6465903" cy="63663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50" b="1" dirty="0" smtClean="0">
                <a:solidFill>
                  <a:srgbClr val="0070C0"/>
                </a:solidFill>
              </a:rPr>
              <a:t>(6) </a:t>
            </a:r>
            <a:r>
              <a:rPr lang="en-US" sz="2850" b="1" dirty="0">
                <a:solidFill>
                  <a:srgbClr val="0070C0"/>
                </a:solidFill>
              </a:rPr>
              <a:t>Fiscal policy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progressive taxation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regressive taxation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proportional taxation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estate tax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income tax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excise tax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Discretionary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Mandatory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Intergovernmental revenue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Expenditures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Revenues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Budget deficit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 Budget surplus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>
                <a:solidFill>
                  <a:srgbClr val="0070C0"/>
                </a:solidFill>
              </a:rPr>
              <a:t>Balanced budget</a:t>
            </a:r>
          </a:p>
          <a:p>
            <a:pPr marL="971550" lvl="1" indent="-51435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2850" b="1" dirty="0" smtClean="0">
                <a:solidFill>
                  <a:srgbClr val="0070C0"/>
                </a:solidFill>
              </a:rPr>
              <a:t>Stimulus</a:t>
            </a:r>
            <a:endParaRPr lang="en-US" sz="28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#9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7032171" cy="6366387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(7) </a:t>
            </a:r>
            <a:r>
              <a:rPr lang="en-US" sz="3000" b="1" dirty="0">
                <a:solidFill>
                  <a:srgbClr val="0070C0"/>
                </a:solidFill>
              </a:rPr>
              <a:t>Trade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Positive / Favorable (trade surplus)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Negative / Unfavorable (trade deficit)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Tariffs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Quotas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Protectionism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Free </a:t>
            </a:r>
            <a:r>
              <a:rPr lang="en-US" sz="3000" b="1" dirty="0" smtClean="0">
                <a:solidFill>
                  <a:srgbClr val="0070C0"/>
                </a:solidFill>
              </a:rPr>
              <a:t>trade</a:t>
            </a:r>
          </a:p>
          <a:p>
            <a:pPr marL="230188" indent="-230188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70C0"/>
                </a:solidFill>
              </a:rPr>
              <a:t>(8) M</a:t>
            </a:r>
            <a:r>
              <a:rPr lang="en-US" sz="3000" b="1" dirty="0" smtClean="0">
                <a:solidFill>
                  <a:srgbClr val="0070C0"/>
                </a:solidFill>
              </a:rPr>
              <a:t>ake </a:t>
            </a:r>
            <a:r>
              <a:rPr lang="en-US" sz="3000" b="1" dirty="0">
                <a:solidFill>
                  <a:srgbClr val="0070C0"/>
                </a:solidFill>
              </a:rPr>
              <a:t>price of domestic goods competitive with foreign imports, so that consumers buy more domestic goods.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70C0"/>
                </a:solidFill>
              </a:rPr>
              <a:t>(9) Increase; </a:t>
            </a:r>
            <a:r>
              <a:rPr lang="en-US" sz="3000" b="1" dirty="0" smtClean="0">
                <a:solidFill>
                  <a:srgbClr val="0070C0"/>
                </a:solidFill>
              </a:rPr>
              <a:t>shortage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32170" y="491613"/>
            <a:ext cx="5159830" cy="636638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(10) Economic indicators &amp; the business cycle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 Gross domestic product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 Unemployment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Recession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 Peak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 Trough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(11) Fiscal or Monetary Policy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Low; increase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High; decrease 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Above; surpluses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Below; shortages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Surplus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Shortage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726097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#9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17251"/>
            <a:ext cx="6357257" cy="6440750"/>
          </a:xfrm>
        </p:spPr>
        <p:txBody>
          <a:bodyPr numCol="1">
            <a:noAutofit/>
          </a:bodyPr>
          <a:lstStyle/>
          <a:p>
            <a:pPr marL="230188" lvl="0" indent="-230188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</a:t>
            </a:r>
            <a:r>
              <a:rPr lang="en-US" sz="3000" b="1" dirty="0" smtClean="0">
                <a:solidFill>
                  <a:srgbClr val="0070C0"/>
                </a:solidFill>
              </a:rPr>
              <a:t>12) All things equal, producers are willing to supply greater quantities of a good at higher prices.</a:t>
            </a:r>
          </a:p>
          <a:p>
            <a:pPr marL="230188" lvl="0" indent="-230188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(13) All things equal, consumers will demand greater quantities of a good at lower prices</a:t>
            </a:r>
            <a:r>
              <a:rPr lang="en-US" sz="3000" b="1" dirty="0" smtClean="0">
                <a:solidFill>
                  <a:srgbClr val="0070C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70C0"/>
                </a:solidFill>
              </a:rPr>
              <a:t>(14) Shifting the demand curve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Increase; right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Decrease; left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Decrease; left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Increase; right</a:t>
            </a:r>
          </a:p>
          <a:p>
            <a:pPr marL="914400" lvl="1" indent="-457200">
              <a:spcBef>
                <a:spcPts val="0"/>
              </a:spcBef>
              <a:buAutoNum type="alphaLcParenBoth"/>
            </a:pPr>
            <a:r>
              <a:rPr lang="en-US" sz="3000" b="1" dirty="0">
                <a:solidFill>
                  <a:srgbClr val="0070C0"/>
                </a:solidFill>
              </a:rPr>
              <a:t>Increase; right</a:t>
            </a:r>
          </a:p>
          <a:p>
            <a:pPr marL="230188" lvl="0" indent="-230188">
              <a:spcBef>
                <a:spcPts val="0"/>
              </a:spcBef>
              <a:buNone/>
            </a:pPr>
            <a:endParaRPr lang="en-US" sz="3000" b="1" dirty="0" smtClean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18513" y="1"/>
            <a:ext cx="5573487" cy="68580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(15) Shifting the supply curve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decrease; left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increase; right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sz="3000" b="1" dirty="0">
                <a:solidFill>
                  <a:srgbClr val="0070C0"/>
                </a:solidFill>
              </a:rPr>
              <a:t>decrease; right</a:t>
            </a:r>
          </a:p>
          <a:p>
            <a:pPr marL="230188" indent="-230188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(16) Q(s), Q(d), E(p)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Quantity demanded [Q(d)]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Quantity supplied [Q(s)]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AutoNum type="alphaLcParenBoth"/>
            </a:pPr>
            <a:r>
              <a:rPr lang="en-US" sz="3000" b="1" dirty="0" smtClean="0">
                <a:solidFill>
                  <a:srgbClr val="0070C0"/>
                </a:solidFill>
              </a:rPr>
              <a:t>Equilibrium price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(17) Surplus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(18) Shortage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(19) price; demand; downward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(20) profit; supply; upward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(21) Elastic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(22) Inelastic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(23) Inelastic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70C0"/>
                </a:solidFill>
              </a:rPr>
              <a:t>(24) </a:t>
            </a:r>
            <a:r>
              <a:rPr lang="en-US" sz="3000" b="1" dirty="0" smtClean="0">
                <a:solidFill>
                  <a:srgbClr val="0070C0"/>
                </a:solidFill>
              </a:rPr>
              <a:t>Elastic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#9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70C0"/>
                </a:solidFill>
              </a:rPr>
              <a:t>(25) Draw a graph and label: (8.5)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S </a:t>
            </a:r>
            <a:r>
              <a:rPr lang="en-US" sz="3000" b="1" dirty="0">
                <a:solidFill>
                  <a:srgbClr val="0070C0"/>
                </a:solidFill>
              </a:rPr>
              <a:t>= Supply curve 		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D </a:t>
            </a:r>
            <a:r>
              <a:rPr lang="en-US" sz="3000" b="1" dirty="0">
                <a:solidFill>
                  <a:srgbClr val="0070C0"/>
                </a:solidFill>
              </a:rPr>
              <a:t>= Demand curve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E </a:t>
            </a:r>
            <a:r>
              <a:rPr lang="en-US" sz="3000" b="1" dirty="0">
                <a:solidFill>
                  <a:srgbClr val="0070C0"/>
                </a:solidFill>
              </a:rPr>
              <a:t>= Equilibrium Price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+ </a:t>
            </a:r>
            <a:r>
              <a:rPr lang="en-US" sz="3000" b="1" dirty="0">
                <a:solidFill>
                  <a:srgbClr val="0070C0"/>
                </a:solidFill>
              </a:rPr>
              <a:t>= Region where surpluses </a:t>
            </a:r>
            <a:r>
              <a:rPr lang="en-US" sz="3000" b="1" dirty="0" smtClean="0">
                <a:solidFill>
                  <a:srgbClr val="0070C0"/>
                </a:solidFill>
              </a:rPr>
              <a:t>occur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– = </a:t>
            </a:r>
            <a:r>
              <a:rPr lang="en-US" sz="3000" b="1" dirty="0">
                <a:solidFill>
                  <a:srgbClr val="0070C0"/>
                </a:solidFill>
              </a:rPr>
              <a:t>Region where shortages occur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70C0"/>
                </a:solidFill>
              </a:rPr>
              <a:t>LABEL YOUR AXES!!!</a:t>
            </a:r>
          </a:p>
        </p:txBody>
      </p:sp>
    </p:spTree>
    <p:extLst>
      <p:ext uri="{BB962C8B-B14F-4D97-AF65-F5344CB8AC3E}">
        <p14:creationId xmlns:p14="http://schemas.microsoft.com/office/powerpoint/2010/main" val="2704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#8 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(26) Shifting the supply &amp; demand curves simultaneously</a:t>
            </a:r>
            <a:r>
              <a:rPr lang="en-US" sz="3000" b="1" dirty="0" smtClean="0">
                <a:solidFill>
                  <a:srgbClr val="0070C0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(27) (a) increase; (b) decrease; (c) decrease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(28) (a) increase; (b) increase; (c) indeterminable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(29) (a) increase; (b) decrease; (c) indeterminable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(30) (a) decrease; (b) increase; (c) increase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904570"/>
          <a:ext cx="12192000" cy="26441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77143"/>
                <a:gridCol w="2242457"/>
                <a:gridCol w="7772400"/>
              </a:tblGrid>
              <a:tr h="528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Supply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Demand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Equilibrium Price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INCREASE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INCREASE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INCREASE / DECREASE / </a:t>
                      </a:r>
                      <a:r>
                        <a:rPr lang="en-US" sz="3000" b="1" u="sng" dirty="0">
                          <a:solidFill>
                            <a:srgbClr val="FF0000"/>
                          </a:solidFill>
                          <a:effectLst/>
                        </a:rPr>
                        <a:t>INDETERMINABLE</a:t>
                      </a:r>
                      <a:endParaRPr lang="en-US" sz="30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INCREASE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DECREASE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INCREASE / </a:t>
                      </a:r>
                      <a:r>
                        <a:rPr lang="en-US" sz="3000" b="1" u="sng" dirty="0">
                          <a:solidFill>
                            <a:srgbClr val="FF0000"/>
                          </a:solidFill>
                          <a:effectLst/>
                        </a:rPr>
                        <a:t>DECREASE</a:t>
                      </a:r>
                      <a:r>
                        <a:rPr lang="en-US" sz="3000" b="1" dirty="0">
                          <a:effectLst/>
                        </a:rPr>
                        <a:t> / INDETERMINABLE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DECREASE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INCREASE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u="sng" dirty="0">
                          <a:solidFill>
                            <a:srgbClr val="FF0000"/>
                          </a:solidFill>
                          <a:effectLst/>
                        </a:rPr>
                        <a:t>INCREASE</a:t>
                      </a:r>
                      <a:r>
                        <a:rPr lang="en-US" sz="3000" b="1" dirty="0">
                          <a:effectLst/>
                        </a:rPr>
                        <a:t> / DECREASE / INDETERMINABLE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DECREASE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</a:rPr>
                        <a:t>DECREASE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INCREASE / DECREASE / </a:t>
                      </a:r>
                      <a:r>
                        <a:rPr lang="en-US" sz="3000" b="1" u="sng" dirty="0">
                          <a:solidFill>
                            <a:srgbClr val="FF0000"/>
                          </a:solidFill>
                          <a:effectLst/>
                        </a:rPr>
                        <a:t>INDETERMINABLE</a:t>
                      </a:r>
                      <a:endParaRPr lang="en-US" sz="30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1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RESTRICTIONS &amp; INTEGRATION (p. 710)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/>
              <a:t>Trade </a:t>
            </a:r>
            <a:r>
              <a:rPr lang="en-US" sz="2700" b="1" dirty="0"/>
              <a:t>agreements: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/>
              <a:t>EUROPEAN UNION (E.U.): </a:t>
            </a:r>
            <a:r>
              <a:rPr lang="en-US" sz="2700" b="1" dirty="0"/>
              <a:t>organization of European countries where there are no trade barriers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/>
              <a:t>GOODS/SERVICES &amp; WORKERS </a:t>
            </a:r>
            <a:r>
              <a:rPr lang="en-US" sz="2700" b="1" dirty="0"/>
              <a:t>move </a:t>
            </a:r>
            <a:r>
              <a:rPr lang="en-US" sz="2700" b="1" dirty="0" smtClean="0"/>
              <a:t>FREELY </a:t>
            </a:r>
            <a:r>
              <a:rPr lang="en-US" sz="2700" b="1" dirty="0"/>
              <a:t>among these </a:t>
            </a:r>
            <a:r>
              <a:rPr lang="en-US" sz="2700" b="1" dirty="0" smtClean="0"/>
              <a:t>member COUNTRIES</a:t>
            </a:r>
            <a:endParaRPr lang="en-US" sz="270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/>
              <a:t>In 2002, EU countries became even more closely linked when most member countries began to use a </a:t>
            </a:r>
            <a:r>
              <a:rPr lang="en-US" sz="2700" b="1" dirty="0" smtClean="0"/>
              <a:t>COMMON CURRENCY called </a:t>
            </a:r>
            <a:r>
              <a:rPr lang="en-US" sz="2700" b="1" dirty="0"/>
              <a:t>the </a:t>
            </a:r>
            <a:r>
              <a:rPr lang="en-US" sz="2700" b="1" dirty="0" smtClean="0"/>
              <a:t>EURO</a:t>
            </a:r>
            <a:endParaRPr lang="en-US" sz="27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/>
              <a:t>North American Free Trade Agreement </a:t>
            </a:r>
            <a:r>
              <a:rPr lang="en-US" sz="2700" b="1" dirty="0" smtClean="0"/>
              <a:t>(NAFTA): </a:t>
            </a:r>
            <a:r>
              <a:rPr lang="en-US" sz="2700" b="1" dirty="0"/>
              <a:t>signed by </a:t>
            </a:r>
            <a:r>
              <a:rPr lang="en-US" sz="2700" b="1" dirty="0" smtClean="0"/>
              <a:t>USA, CANADA, </a:t>
            </a:r>
            <a:r>
              <a:rPr lang="en-US" sz="2700" b="1" dirty="0"/>
              <a:t>&amp; </a:t>
            </a:r>
            <a:r>
              <a:rPr lang="en-US" sz="2700" b="1" dirty="0" smtClean="0"/>
              <a:t>MEXICO</a:t>
            </a:r>
            <a:endParaRPr lang="en-US" sz="270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/>
              <a:t>Pact to eventually </a:t>
            </a:r>
            <a:r>
              <a:rPr lang="en-US" sz="2700" b="1" dirty="0" smtClean="0"/>
              <a:t>ELIMINATE all TRADE BARRIERS </a:t>
            </a:r>
            <a:r>
              <a:rPr lang="en-US" sz="2700" b="1" dirty="0"/>
              <a:t>among the three countries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/>
              <a:t>OPPONENTS </a:t>
            </a:r>
            <a:r>
              <a:rPr lang="en-US" sz="2700" b="1" dirty="0"/>
              <a:t>of NAFTA argue that American workers would </a:t>
            </a:r>
            <a:r>
              <a:rPr lang="en-US" sz="2700" b="1" dirty="0" smtClean="0"/>
              <a:t>LOSE their </a:t>
            </a:r>
            <a:r>
              <a:rPr lang="en-US" sz="2700" b="1" dirty="0"/>
              <a:t>jobs because U.S. companies would move to </a:t>
            </a:r>
            <a:r>
              <a:rPr lang="en-US" sz="2700" b="1" dirty="0" smtClean="0"/>
              <a:t>MEXICO to </a:t>
            </a:r>
            <a:r>
              <a:rPr lang="en-US" sz="2700" b="1" dirty="0"/>
              <a:t>take advantage of </a:t>
            </a:r>
            <a:r>
              <a:rPr lang="en-US" sz="2700" b="1" dirty="0" smtClean="0"/>
              <a:t>CHEAPER WAGES </a:t>
            </a:r>
            <a:r>
              <a:rPr lang="en-US" sz="2700" b="1" dirty="0"/>
              <a:t>&amp; less stringent laws protecting </a:t>
            </a:r>
            <a:r>
              <a:rPr lang="en-US" sz="2700" b="1" dirty="0" smtClean="0"/>
              <a:t>WORKERS’ </a:t>
            </a:r>
            <a:r>
              <a:rPr lang="en-US" sz="2700" b="1" dirty="0"/>
              <a:t>rights &amp; the </a:t>
            </a:r>
            <a:r>
              <a:rPr lang="en-US" sz="2700" b="1" dirty="0" smtClean="0"/>
              <a:t>ENVIRONMENT</a:t>
            </a:r>
            <a:endParaRPr lang="en-US" sz="270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/>
              <a:t>SUPPORTERS of </a:t>
            </a:r>
            <a:r>
              <a:rPr lang="en-US" sz="2700" b="1" dirty="0"/>
              <a:t>NAFTA argue that increased trade would stimulate </a:t>
            </a:r>
            <a:r>
              <a:rPr lang="en-US" sz="2700" b="1" dirty="0" smtClean="0"/>
              <a:t>GROWTH &amp; </a:t>
            </a:r>
            <a:r>
              <a:rPr lang="en-US" sz="2700" b="1" dirty="0"/>
              <a:t>put more </a:t>
            </a:r>
            <a:r>
              <a:rPr lang="en-US" sz="2700" b="1" dirty="0" smtClean="0"/>
              <a:t>LOW-COST goods </a:t>
            </a:r>
            <a:r>
              <a:rPr lang="en-US" sz="2700" b="1" dirty="0"/>
              <a:t>on the </a:t>
            </a:r>
            <a:r>
              <a:rPr lang="en-US" sz="2700" b="1" dirty="0" smtClean="0"/>
              <a:t>market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7652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RESTRICTIONS &amp; INTEGRATION (p. 710)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World </a:t>
            </a:r>
            <a:r>
              <a:rPr lang="en-US" sz="3000" b="1" dirty="0"/>
              <a:t>Trade Organization </a:t>
            </a:r>
            <a:r>
              <a:rPr lang="en-US" sz="3000" b="1" dirty="0" smtClean="0"/>
              <a:t>(W.T.O.):</a:t>
            </a:r>
            <a:endParaRPr lang="en-US" sz="300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An international body that </a:t>
            </a:r>
            <a:r>
              <a:rPr lang="en-US" sz="3000" b="1" dirty="0" smtClean="0"/>
              <a:t>OVERSEES trade </a:t>
            </a:r>
            <a:r>
              <a:rPr lang="en-US" sz="3000" b="1" dirty="0"/>
              <a:t>among nations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Organizes </a:t>
            </a:r>
            <a:r>
              <a:rPr lang="en-US" sz="3000" b="1" dirty="0" smtClean="0"/>
              <a:t>NEGOTIATIONS about </a:t>
            </a:r>
            <a:r>
              <a:rPr lang="en-US" sz="3000" b="1" dirty="0"/>
              <a:t>trade </a:t>
            </a:r>
            <a:r>
              <a:rPr lang="en-US" sz="3000" b="1" dirty="0" smtClean="0"/>
              <a:t>RULES, </a:t>
            </a:r>
            <a:r>
              <a:rPr lang="en-US" sz="3000" b="1" dirty="0"/>
              <a:t>provides </a:t>
            </a:r>
            <a:r>
              <a:rPr lang="en-US" sz="3000" b="1" dirty="0" smtClean="0"/>
              <a:t>HELP </a:t>
            </a:r>
            <a:r>
              <a:rPr lang="en-US" sz="3000" b="1" dirty="0"/>
              <a:t>to countries trying to </a:t>
            </a:r>
            <a:r>
              <a:rPr lang="en-US" sz="3000" b="1" dirty="0" smtClean="0"/>
              <a:t>DEVELOP </a:t>
            </a:r>
            <a:r>
              <a:rPr lang="en-US" sz="3000" b="1" dirty="0"/>
              <a:t>their economies, &amp; settles trade </a:t>
            </a:r>
            <a:r>
              <a:rPr lang="en-US" sz="3000" b="1" dirty="0" smtClean="0"/>
              <a:t>DISPUTES b/w </a:t>
            </a:r>
            <a:r>
              <a:rPr lang="en-US" sz="3000" b="1" dirty="0"/>
              <a:t>countries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Opponents argue that WTO policies favor large </a:t>
            </a:r>
            <a:r>
              <a:rPr lang="en-US" sz="3000" b="1" dirty="0" smtClean="0"/>
              <a:t>CORPORATIONS </a:t>
            </a:r>
            <a:r>
              <a:rPr lang="en-US" sz="3000" b="1" dirty="0"/>
              <a:t>over </a:t>
            </a:r>
            <a:r>
              <a:rPr lang="en-US" sz="3000" b="1" dirty="0" smtClean="0"/>
              <a:t>WORKERS, </a:t>
            </a:r>
            <a:r>
              <a:rPr lang="en-US" sz="3000" b="1" dirty="0"/>
              <a:t>the </a:t>
            </a:r>
            <a:r>
              <a:rPr lang="en-US" sz="3000" b="1" dirty="0" smtClean="0"/>
              <a:t>ENVIRONMENT, </a:t>
            </a:r>
            <a:r>
              <a:rPr lang="en-US" sz="3000" b="1" dirty="0"/>
              <a:t>&amp; </a:t>
            </a:r>
            <a:r>
              <a:rPr lang="en-US" sz="3000" b="1" dirty="0" smtClean="0"/>
              <a:t>POOR </a:t>
            </a:r>
            <a:r>
              <a:rPr lang="en-US" sz="3000" b="1" dirty="0"/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5630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FINANCING TRADE (p. 712)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3000" b="1" dirty="0" smtClean="0"/>
              <a:t>The </a:t>
            </a:r>
            <a:r>
              <a:rPr lang="en-US" sz="3000" b="1" dirty="0"/>
              <a:t>USA uses the </a:t>
            </a:r>
            <a:r>
              <a:rPr lang="en-US" sz="3000" b="1" dirty="0" smtClean="0"/>
              <a:t>DOLLAR as </a:t>
            </a:r>
            <a:r>
              <a:rPr lang="en-US" sz="3000" b="1" dirty="0"/>
              <a:t>its </a:t>
            </a:r>
            <a:r>
              <a:rPr lang="en-US" sz="3000" b="1" dirty="0" smtClean="0"/>
              <a:t>MEDIUM </a:t>
            </a:r>
            <a:r>
              <a:rPr lang="en-US" sz="3000" b="1" dirty="0"/>
              <a:t>of </a:t>
            </a:r>
            <a:r>
              <a:rPr lang="en-US" sz="3000" b="1" dirty="0" smtClean="0"/>
              <a:t>EXCHANGE, </a:t>
            </a:r>
            <a:r>
              <a:rPr lang="en-US" sz="3000" b="1" dirty="0"/>
              <a:t>while Mexico uses the </a:t>
            </a:r>
            <a:r>
              <a:rPr lang="en-US" sz="3000" b="1" dirty="0" smtClean="0"/>
              <a:t>PESO &amp; </a:t>
            </a:r>
            <a:r>
              <a:rPr lang="en-US" sz="3000" b="1" dirty="0"/>
              <a:t>Japan uses the </a:t>
            </a:r>
            <a:r>
              <a:rPr lang="en-US" sz="3000" b="1" dirty="0" smtClean="0"/>
              <a:t>YEN.</a:t>
            </a:r>
            <a:endParaRPr lang="en-US" sz="3000" b="1" dirty="0"/>
          </a:p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3000" b="1" dirty="0" smtClean="0"/>
              <a:t>EXCHANGE RATE: </a:t>
            </a:r>
            <a:r>
              <a:rPr lang="en-US" sz="3000" b="1" dirty="0"/>
              <a:t>the </a:t>
            </a:r>
            <a:r>
              <a:rPr lang="en-US" sz="3000" b="1" dirty="0" smtClean="0"/>
              <a:t>PRICE </a:t>
            </a:r>
            <a:r>
              <a:rPr lang="en-US" sz="3000" b="1" dirty="0"/>
              <a:t>of your nation’s currency in terms of another </a:t>
            </a:r>
            <a:r>
              <a:rPr lang="en-US" sz="3000" b="1" dirty="0" smtClean="0"/>
              <a:t>nation’s</a:t>
            </a:r>
            <a:endParaRPr lang="en-US" sz="3000" b="1" dirty="0"/>
          </a:p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3000" b="1" dirty="0"/>
              <a:t>Exchange rates have an important effect on a nation’s </a:t>
            </a:r>
            <a:r>
              <a:rPr lang="en-US" sz="3000" b="1" dirty="0" smtClean="0"/>
              <a:t>BALANCE of TRADE </a:t>
            </a:r>
            <a:r>
              <a:rPr lang="en-US" sz="3000" b="1" dirty="0"/>
              <a:t>because they are </a:t>
            </a:r>
            <a:r>
              <a:rPr lang="en-US" sz="3000" b="1" dirty="0" smtClean="0"/>
              <a:t>FLEXIBLE, </a:t>
            </a:r>
            <a:r>
              <a:rPr lang="en-US" sz="3000" b="1" dirty="0"/>
              <a:t>or adjustable, and can change </a:t>
            </a:r>
            <a:r>
              <a:rPr lang="en-US" sz="3000" b="1" dirty="0" smtClean="0"/>
              <a:t>DAILY.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319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FINANCING TRADE (p. 713)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Balance of trade: the DIFFERENCE b/w the VALUE of a nation’s EXPORTS &amp; IMPORTS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Balance of trade = (value of EXPORTS) – (value of IMPORTS)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POSITIVE balance of trade: when the value of a nation’s EXPORTS exceeds the value of a nation’s IMPORTS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EXPORTS &gt; IMPORTS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EXPORTS - IMPORTS &gt; 0 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Also known as a TRADE </a:t>
            </a:r>
            <a:r>
              <a:rPr lang="en-US" sz="2800" b="1" dirty="0" smtClean="0"/>
              <a:t>SURPLUS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NEGATIVE </a:t>
            </a:r>
            <a:r>
              <a:rPr lang="en-US" sz="2800" b="1" dirty="0"/>
              <a:t>balance of trade: when the value of </a:t>
            </a:r>
            <a:r>
              <a:rPr lang="en-US" sz="2800" b="1" dirty="0" smtClean="0"/>
              <a:t>IMPORTS </a:t>
            </a:r>
            <a:r>
              <a:rPr lang="en-US" sz="2800" b="1" dirty="0"/>
              <a:t>coming into a country exceeds the value of </a:t>
            </a:r>
            <a:r>
              <a:rPr lang="en-US" sz="2800" b="1" dirty="0" smtClean="0"/>
              <a:t>EXPORTS </a:t>
            </a:r>
            <a:r>
              <a:rPr lang="en-US" sz="2800" b="1" dirty="0"/>
              <a:t>going out of that country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EXPORTS </a:t>
            </a:r>
            <a:r>
              <a:rPr lang="en-US" sz="2800" b="1" dirty="0"/>
              <a:t>&lt; </a:t>
            </a:r>
            <a:r>
              <a:rPr lang="en-US" sz="2800" b="1" dirty="0" smtClean="0"/>
              <a:t>IMPORTS</a:t>
            </a:r>
            <a:endParaRPr lang="en-US" sz="2800" b="1" dirty="0"/>
          </a:p>
          <a:p>
            <a:pPr lvl="2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EXPORTS </a:t>
            </a:r>
            <a:r>
              <a:rPr lang="en-US" sz="2800" b="1" dirty="0"/>
              <a:t>- </a:t>
            </a:r>
            <a:r>
              <a:rPr lang="en-US" sz="2800" b="1" dirty="0" smtClean="0"/>
              <a:t>IMPORTS </a:t>
            </a:r>
            <a:r>
              <a:rPr lang="en-US" sz="2800" b="1" dirty="0"/>
              <a:t>&lt; 0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Also known as a </a:t>
            </a:r>
            <a:r>
              <a:rPr lang="en-US" sz="2800" b="1" dirty="0" smtClean="0"/>
              <a:t>TRADE DEFICIT</a:t>
            </a:r>
            <a:endParaRPr lang="en-US" sz="2800" b="1" dirty="0"/>
          </a:p>
          <a:p>
            <a:pPr lvl="2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Trade deficits cause the value of the </a:t>
            </a:r>
            <a:r>
              <a:rPr lang="en-US" sz="2800" b="1" dirty="0" smtClean="0"/>
              <a:t>DOLLAR </a:t>
            </a:r>
            <a:r>
              <a:rPr lang="en-US" sz="2800" b="1" dirty="0"/>
              <a:t>to </a:t>
            </a:r>
            <a:r>
              <a:rPr lang="en-US" sz="2800" b="1" dirty="0" smtClean="0"/>
              <a:t>DECREASE </a:t>
            </a:r>
            <a:r>
              <a:rPr lang="en-US" sz="2800" b="1" dirty="0"/>
              <a:t>in foreign </a:t>
            </a:r>
            <a:r>
              <a:rPr lang="en-US" sz="2800" b="1" dirty="0" smtClean="0"/>
              <a:t>EXCHANGE MARKETS, </a:t>
            </a:r>
            <a:r>
              <a:rPr lang="en-US" sz="2800" b="1" dirty="0"/>
              <a:t>usually causing </a:t>
            </a:r>
            <a:r>
              <a:rPr lang="en-US" sz="2800" b="1" dirty="0" smtClean="0"/>
              <a:t>UNEMPLOYMENT </a:t>
            </a:r>
            <a:r>
              <a:rPr lang="en-US" sz="2800" b="1" dirty="0"/>
              <a:t>in </a:t>
            </a:r>
            <a:r>
              <a:rPr lang="en-US" sz="2800" b="1" dirty="0" smtClean="0"/>
              <a:t>IMPORT </a:t>
            </a:r>
            <a:r>
              <a:rPr lang="en-US" sz="2800" b="1" dirty="0"/>
              <a:t>industries &amp; rising </a:t>
            </a:r>
            <a:r>
              <a:rPr lang="en-US" sz="2800" b="1" dirty="0" smtClean="0"/>
              <a:t>EMPLOYMENT </a:t>
            </a:r>
            <a:r>
              <a:rPr lang="en-US" sz="2800" b="1" dirty="0"/>
              <a:t>in </a:t>
            </a:r>
            <a:r>
              <a:rPr lang="en-US" sz="2800" b="1" dirty="0" smtClean="0"/>
              <a:t>EXPORT </a:t>
            </a:r>
            <a:r>
              <a:rPr lang="en-US" sz="2800" b="1" dirty="0"/>
              <a:t>industries</a:t>
            </a:r>
          </a:p>
        </p:txBody>
      </p:sp>
    </p:spTree>
    <p:extLst>
      <p:ext uri="{BB962C8B-B14F-4D97-AF65-F5344CB8AC3E}">
        <p14:creationId xmlns:p14="http://schemas.microsoft.com/office/powerpoint/2010/main" val="33296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GLOBAL INTERDEPENDENCE (p. 735)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/>
              <a:t>Today, we live in an era of </a:t>
            </a:r>
            <a:r>
              <a:rPr lang="en-US" sz="2850" b="1" dirty="0" smtClean="0"/>
              <a:t>GLOBAL ECONOMIC INTERDEPENDENCE, </a:t>
            </a:r>
            <a:r>
              <a:rPr lang="en-US" sz="2850" b="1" dirty="0"/>
              <a:t>in which countries depend on one another for goods, services, &amp; natural resources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/>
              <a:t>Advantages: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/>
              <a:t>Business can make greater </a:t>
            </a:r>
            <a:r>
              <a:rPr lang="en-US" sz="2850" b="1" dirty="0" smtClean="0"/>
              <a:t>PROFITS because </a:t>
            </a:r>
            <a:r>
              <a:rPr lang="en-US" sz="2850" b="1" dirty="0"/>
              <a:t>they have more </a:t>
            </a:r>
            <a:r>
              <a:rPr lang="en-US" sz="2850" b="1" dirty="0" smtClean="0"/>
              <a:t>MARKETS </a:t>
            </a:r>
            <a:r>
              <a:rPr lang="en-US" sz="2850" b="1" dirty="0"/>
              <a:t>in which to sell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/>
              <a:t>Greater </a:t>
            </a:r>
            <a:r>
              <a:rPr lang="en-US" sz="2850" b="1" dirty="0" smtClean="0"/>
              <a:t>COMPETITION </a:t>
            </a:r>
            <a:r>
              <a:rPr lang="en-US" sz="2850" b="1" dirty="0"/>
              <a:t>can result in lower </a:t>
            </a:r>
            <a:r>
              <a:rPr lang="en-US" sz="2850" b="1" dirty="0" smtClean="0"/>
              <a:t>PRICES </a:t>
            </a:r>
            <a:r>
              <a:rPr lang="en-US" sz="2850" b="1" dirty="0"/>
              <a:t>&amp; a wider </a:t>
            </a:r>
            <a:r>
              <a:rPr lang="en-US" sz="2850" b="1" dirty="0" smtClean="0"/>
              <a:t>CHOICE </a:t>
            </a:r>
            <a:r>
              <a:rPr lang="en-US" sz="2850" b="1" dirty="0"/>
              <a:t>of products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/>
              <a:t>Disadvantages: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/>
              <a:t>May force weaker companies that cannot </a:t>
            </a:r>
            <a:r>
              <a:rPr lang="en-US" sz="2850" b="1" dirty="0" smtClean="0"/>
              <a:t>COMPETE out </a:t>
            </a:r>
            <a:r>
              <a:rPr lang="en-US" sz="2850" b="1" dirty="0"/>
              <a:t>of </a:t>
            </a:r>
            <a:r>
              <a:rPr lang="en-US" sz="2850" b="1" dirty="0" smtClean="0"/>
              <a:t>BUSINESS, </a:t>
            </a:r>
            <a:r>
              <a:rPr lang="en-US" sz="2850" b="1" dirty="0"/>
              <a:t>hurting the </a:t>
            </a:r>
            <a:r>
              <a:rPr lang="en-US" sz="2850" b="1" dirty="0" smtClean="0"/>
              <a:t>ECONOMIES </a:t>
            </a:r>
            <a:r>
              <a:rPr lang="en-US" sz="2850" b="1" dirty="0"/>
              <a:t>of some countries &amp; costing workers their </a:t>
            </a:r>
            <a:r>
              <a:rPr lang="en-US" sz="2850" b="1" dirty="0" smtClean="0"/>
              <a:t>JOBS</a:t>
            </a:r>
            <a:endParaRPr lang="en-US" sz="2850" b="1" dirty="0"/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/>
              <a:t>Large corporations can out-maneuver smaller businesses by relocating to countries with less stringent laws protecting </a:t>
            </a:r>
            <a:r>
              <a:rPr lang="en-US" sz="2850" b="1" dirty="0" smtClean="0"/>
              <a:t>WORKERS &amp; </a:t>
            </a:r>
            <a:r>
              <a:rPr lang="en-US" sz="2850" b="1" dirty="0"/>
              <a:t>the </a:t>
            </a:r>
            <a:r>
              <a:rPr lang="en-US" sz="2850" b="1" dirty="0" smtClean="0"/>
              <a:t>ENVIRONMENT</a:t>
            </a:r>
            <a:endParaRPr lang="en-US" sz="2850" b="1" dirty="0"/>
          </a:p>
          <a:p>
            <a:pPr lvl="0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850" b="1" dirty="0" smtClean="0"/>
              <a:t>PROTECTIONISM: </a:t>
            </a:r>
            <a:r>
              <a:rPr lang="en-US" sz="2850" b="1" dirty="0"/>
              <a:t>protecting domestic </a:t>
            </a:r>
            <a:r>
              <a:rPr lang="en-US" sz="2850" b="1" dirty="0" smtClean="0"/>
              <a:t>INDUSTRIES </a:t>
            </a:r>
            <a:r>
              <a:rPr lang="en-US" sz="2850" b="1" dirty="0"/>
              <a:t>from </a:t>
            </a:r>
            <a:r>
              <a:rPr lang="en-US" sz="2850" b="1" dirty="0" smtClean="0"/>
              <a:t>FOREIGN COMPETITION, </a:t>
            </a:r>
            <a:r>
              <a:rPr lang="en-US" sz="2850" b="1" dirty="0"/>
              <a:t>usually through the use of </a:t>
            </a:r>
            <a:r>
              <a:rPr lang="en-US" sz="2850" b="1" dirty="0" smtClean="0"/>
              <a:t>TARIFFS </a:t>
            </a:r>
            <a:r>
              <a:rPr lang="en-US" sz="2850" b="1" dirty="0"/>
              <a:t>or </a:t>
            </a:r>
            <a:r>
              <a:rPr lang="en-US" sz="2850" b="1" dirty="0" smtClean="0"/>
              <a:t>QUOTAS </a:t>
            </a:r>
            <a:r>
              <a:rPr lang="en-US" sz="2850" b="1" dirty="0"/>
              <a:t>on imports</a:t>
            </a:r>
          </a:p>
        </p:txBody>
      </p:sp>
    </p:spTree>
    <p:extLst>
      <p:ext uri="{BB962C8B-B14F-4D97-AF65-F5344CB8AC3E}">
        <p14:creationId xmlns:p14="http://schemas.microsoft.com/office/powerpoint/2010/main" val="39340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9.2, 12/08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DEMAND</a:t>
            </a:r>
            <a:r>
              <a:rPr lang="en-US" sz="3000" b="1" dirty="0" smtClean="0"/>
              <a:t>: desire, willingness, &amp; ability to buy a product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DEMAND SCHEDULE</a:t>
            </a:r>
            <a:r>
              <a:rPr lang="en-US" sz="3000" b="1" dirty="0" smtClean="0"/>
              <a:t>: table listing various quantities demanded of a good for any given price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DEMAND CURVE</a:t>
            </a:r>
            <a:r>
              <a:rPr lang="en-US" sz="3000" b="1" dirty="0" smtClean="0"/>
              <a:t>: graph showing quantity demanded of a good at any given price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LAW OF DEMAND</a:t>
            </a:r>
            <a:r>
              <a:rPr lang="en-US" sz="3000" b="1" dirty="0" smtClean="0"/>
              <a:t>: all things equal, as price of a good increases, quantity demanded of that good decreases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UTILITY</a:t>
            </a:r>
            <a:r>
              <a:rPr lang="en-US" sz="3000" b="1" dirty="0" smtClean="0"/>
              <a:t>: usefulness or satisfaction we get from using a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MARGINAL UTILITY</a:t>
            </a:r>
            <a:r>
              <a:rPr lang="en-US" sz="3000" b="1" dirty="0" smtClean="0"/>
              <a:t>: additional satisfaction from consuming ONE MORE UNIT of a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SUBSTITUTE</a:t>
            </a:r>
            <a:r>
              <a:rPr lang="en-US" sz="3000" b="1" dirty="0" smtClean="0"/>
              <a:t>: a good that is bought in place of another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COMPLEMENT</a:t>
            </a:r>
            <a:r>
              <a:rPr lang="en-US" sz="3000" b="1" dirty="0" smtClean="0"/>
              <a:t>: a good that is bought together w/ another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DEMAND ELASTICITY</a:t>
            </a:r>
            <a:r>
              <a:rPr lang="en-US" sz="3000" b="1" dirty="0" smtClean="0"/>
              <a:t>: extent to which change in price of a good results in change of the quantity demanded for that good</a:t>
            </a:r>
          </a:p>
        </p:txBody>
      </p:sp>
    </p:spTree>
    <p:extLst>
      <p:ext uri="{BB962C8B-B14F-4D97-AF65-F5344CB8AC3E}">
        <p14:creationId xmlns:p14="http://schemas.microsoft.com/office/powerpoint/2010/main" val="32937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2562788"/>
          </a:xfrm>
        </p:spPr>
        <p:txBody>
          <a:bodyPr numCol="1" anchor="t"/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+mn-lt"/>
              </a:rPr>
              <a:t>CIVICS &amp; ECONOMICS</a:t>
            </a:r>
            <a:br>
              <a:rPr lang="en-US" b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latin typeface="+mn-lt"/>
              </a:rPr>
              <a:t>UNIT #9: FOUNDATIONS OF ECONOMICS (PART II)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89987"/>
            <a:ext cx="12192000" cy="2062317"/>
          </a:xfrm>
          <a:blipFill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numCol="1">
            <a:normAutofit fontScale="92500" lnSpcReduction="20000"/>
          </a:bodyPr>
          <a:lstStyle/>
          <a:p>
            <a:pPr algn="l"/>
            <a:r>
              <a:rPr lang="en-US" sz="3600" b="1" dirty="0" smtClean="0">
                <a:solidFill>
                  <a:srgbClr val="92D050"/>
                </a:solidFill>
              </a:rPr>
              <a:t>QUOTE OF THE DAY!</a:t>
            </a:r>
          </a:p>
          <a:p>
            <a:pPr algn="l"/>
            <a:r>
              <a:rPr lang="en-US" sz="3600" b="1" dirty="0" smtClean="0">
                <a:solidFill>
                  <a:srgbClr val="FFC000"/>
                </a:solidFill>
              </a:rPr>
              <a:t>“Almost all wars … are trade wars connected with some material interest. They are always disguised as sacred wars, made in the name of God, or civilization, or progress. But … almost all of them, have been trade wars.” – Eduardo </a:t>
            </a:r>
            <a:r>
              <a:rPr lang="en-US" sz="3600" b="1" dirty="0" err="1" smtClean="0">
                <a:solidFill>
                  <a:srgbClr val="FFC000"/>
                </a:solidFill>
              </a:rPr>
              <a:t>Galeano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9.2 – INTRODUCTION TO DEMAND (p. 569)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Demand is the </a:t>
            </a:r>
            <a:r>
              <a:rPr lang="en-US" sz="3000" b="1" dirty="0" smtClean="0"/>
              <a:t>DESIRE, WILLINGNESS, </a:t>
            </a:r>
            <a:r>
              <a:rPr lang="en-US" sz="3000" b="1" dirty="0"/>
              <a:t>&amp; </a:t>
            </a:r>
            <a:r>
              <a:rPr lang="en-US" sz="3000" b="1" dirty="0" smtClean="0"/>
              <a:t>ABILITY </a:t>
            </a:r>
            <a:r>
              <a:rPr lang="en-US" sz="3000" b="1" dirty="0"/>
              <a:t>to buy a good/service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Desire: consumer must </a:t>
            </a:r>
            <a:r>
              <a:rPr lang="en-US" sz="3000" b="1" dirty="0" smtClean="0"/>
              <a:t>WANT the </a:t>
            </a:r>
            <a:r>
              <a:rPr lang="en-US" sz="3000" b="1" dirty="0"/>
              <a:t>good/service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Willingness: consumer must be </a:t>
            </a:r>
            <a:r>
              <a:rPr lang="en-US" sz="3000" b="1" dirty="0" smtClean="0"/>
              <a:t>WILLING to </a:t>
            </a:r>
            <a:r>
              <a:rPr lang="en-US" sz="3000" b="1" dirty="0"/>
              <a:t>buy the good/service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Ability: consumer must have the </a:t>
            </a:r>
            <a:r>
              <a:rPr lang="en-US" sz="3000" b="1" dirty="0" smtClean="0"/>
              <a:t>RESOURCES to </a:t>
            </a:r>
            <a:r>
              <a:rPr lang="en-US" sz="3000" b="1" dirty="0"/>
              <a:t>buy </a:t>
            </a:r>
            <a:r>
              <a:rPr lang="en-US" sz="3000" b="1" dirty="0" smtClean="0"/>
              <a:t>good/service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674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9.2 – INTRODUCTION TO DEMAND (p. 569)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Individual </a:t>
            </a:r>
            <a:r>
              <a:rPr lang="en-US" sz="3000" b="1" dirty="0"/>
              <a:t>demand schedule &amp; individual demand curve: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Demand schedule: a </a:t>
            </a:r>
            <a:r>
              <a:rPr lang="en-US" sz="3000" b="1" dirty="0" smtClean="0"/>
              <a:t>TABLE that LISTS the </a:t>
            </a:r>
            <a:r>
              <a:rPr lang="en-US" sz="3000" b="1" dirty="0"/>
              <a:t>various </a:t>
            </a:r>
            <a:r>
              <a:rPr lang="en-US" sz="3000" b="1" dirty="0" smtClean="0"/>
              <a:t>QUANTITIES of </a:t>
            </a:r>
            <a:r>
              <a:rPr lang="en-US" sz="3000" b="1" dirty="0"/>
              <a:t>a good/service that someone is </a:t>
            </a:r>
            <a:r>
              <a:rPr lang="en-US" sz="3000" b="1" dirty="0" smtClean="0"/>
              <a:t>WILLING to BUY over </a:t>
            </a:r>
            <a:r>
              <a:rPr lang="en-US" sz="3000" b="1" dirty="0"/>
              <a:t>a </a:t>
            </a:r>
            <a:r>
              <a:rPr lang="en-US" sz="3000" b="1" dirty="0" smtClean="0"/>
              <a:t>RANGE of PRICES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Demand curve: a </a:t>
            </a:r>
            <a:r>
              <a:rPr lang="en-US" sz="3000" b="1" dirty="0" smtClean="0"/>
              <a:t>GRAPH that </a:t>
            </a:r>
            <a:r>
              <a:rPr lang="en-US" sz="3000" b="1" dirty="0"/>
              <a:t>shows the </a:t>
            </a:r>
            <a:r>
              <a:rPr lang="en-US" sz="3000" b="1" dirty="0" smtClean="0"/>
              <a:t>AMOUNT of </a:t>
            </a:r>
            <a:r>
              <a:rPr lang="en-US" sz="3000" b="1" dirty="0"/>
              <a:t>a good/service that would be </a:t>
            </a:r>
            <a:r>
              <a:rPr lang="en-US" sz="3000" b="1" dirty="0" smtClean="0"/>
              <a:t>BOUGHT at </a:t>
            </a:r>
            <a:r>
              <a:rPr lang="en-US" sz="3000" b="1" dirty="0"/>
              <a:t>all possible </a:t>
            </a:r>
            <a:r>
              <a:rPr lang="en-US" sz="3000" b="1" dirty="0" smtClean="0"/>
              <a:t>PRICES in </a:t>
            </a:r>
            <a:r>
              <a:rPr lang="en-US" sz="3000" b="1" dirty="0"/>
              <a:t>the </a:t>
            </a:r>
            <a:r>
              <a:rPr lang="en-US" sz="3000" b="1" dirty="0" smtClean="0"/>
              <a:t>MARKET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PRICE </a:t>
            </a:r>
            <a:r>
              <a:rPr lang="en-US" sz="3000" b="1" dirty="0"/>
              <a:t>is drawn on the </a:t>
            </a:r>
            <a:r>
              <a:rPr lang="en-US" sz="3000" b="1" dirty="0" smtClean="0"/>
              <a:t>VERTICAL AXIS(or </a:t>
            </a:r>
            <a:r>
              <a:rPr lang="en-US" sz="3000" b="1" i="1" dirty="0"/>
              <a:t>y</a:t>
            </a:r>
            <a:r>
              <a:rPr lang="en-US" sz="3000" b="1" dirty="0"/>
              <a:t>-axis)</a:t>
            </a:r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QUANTITY </a:t>
            </a:r>
            <a:r>
              <a:rPr lang="en-US" sz="3000" b="1" dirty="0"/>
              <a:t>is drawn on the </a:t>
            </a:r>
            <a:r>
              <a:rPr lang="en-US" sz="3000" b="1" dirty="0" smtClean="0"/>
              <a:t>HORIZONTAL AXIS (or </a:t>
            </a:r>
            <a:r>
              <a:rPr lang="en-US" sz="3000" b="1" i="1" dirty="0"/>
              <a:t>x</a:t>
            </a:r>
            <a:r>
              <a:rPr lang="en-US" sz="3000" b="1" dirty="0"/>
              <a:t>-axis)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Each point on the curve shows the </a:t>
            </a:r>
            <a:r>
              <a:rPr lang="en-US" sz="3000" b="1" dirty="0" smtClean="0"/>
              <a:t>QUANTITY, </a:t>
            </a:r>
            <a:r>
              <a:rPr lang="en-US" sz="3000" b="1" dirty="0"/>
              <a:t>or how many </a:t>
            </a:r>
            <a:r>
              <a:rPr lang="en-US" sz="3000" b="1" dirty="0" smtClean="0"/>
              <a:t>UNITS an </a:t>
            </a:r>
            <a:r>
              <a:rPr lang="en-US" sz="3000" b="1" dirty="0"/>
              <a:t>individual will </a:t>
            </a:r>
            <a:r>
              <a:rPr lang="en-US" sz="3000" b="1" dirty="0" smtClean="0"/>
              <a:t>BUY at </a:t>
            </a:r>
            <a:r>
              <a:rPr lang="en-US" sz="3000" b="1" dirty="0"/>
              <a:t>any particular </a:t>
            </a:r>
            <a:r>
              <a:rPr lang="en-US" sz="3000" b="1" dirty="0" smtClean="0"/>
              <a:t>PRICE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Each </a:t>
            </a:r>
            <a:r>
              <a:rPr lang="en-US" sz="3000" b="1" dirty="0" smtClean="0"/>
              <a:t>POINT on </a:t>
            </a:r>
            <a:r>
              <a:rPr lang="en-US" sz="3000" b="1" dirty="0"/>
              <a:t>the graph should match the corresponding </a:t>
            </a:r>
            <a:r>
              <a:rPr lang="en-US" sz="3000" b="1" dirty="0" smtClean="0"/>
              <a:t>PRICE &amp; QUANTITY in </a:t>
            </a:r>
            <a:r>
              <a:rPr lang="en-US" sz="3000" b="1" dirty="0"/>
              <a:t>the </a:t>
            </a:r>
            <a:r>
              <a:rPr lang="en-US" sz="3000" b="1" dirty="0" smtClean="0"/>
              <a:t>DEMAND SCHEDULE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The </a:t>
            </a:r>
            <a:r>
              <a:rPr lang="en-US" sz="3000" b="1" dirty="0"/>
              <a:t>demand curve slopes </a:t>
            </a:r>
            <a:r>
              <a:rPr lang="en-US" sz="3000" b="1" dirty="0" smtClean="0"/>
              <a:t>DOWNWARD, </a:t>
            </a:r>
            <a:r>
              <a:rPr lang="en-US" sz="3000" b="1" dirty="0"/>
              <a:t>or has a negative slope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The demand curve slopes downward </a:t>
            </a:r>
            <a:r>
              <a:rPr lang="en-US" sz="3000" b="1" dirty="0" smtClean="0"/>
              <a:t>b/c </a:t>
            </a:r>
            <a:r>
              <a:rPr lang="en-US" sz="3000" b="1" dirty="0"/>
              <a:t>people are normally willing to buy </a:t>
            </a:r>
            <a:r>
              <a:rPr lang="en-US" sz="3000" b="1" dirty="0" smtClean="0"/>
              <a:t>LESS of </a:t>
            </a:r>
            <a:r>
              <a:rPr lang="en-US" sz="3000" b="1" dirty="0"/>
              <a:t>a good/service if the </a:t>
            </a:r>
            <a:r>
              <a:rPr lang="en-US" sz="3000" b="1" dirty="0" smtClean="0"/>
              <a:t>PRICE is HIGH &amp; </a:t>
            </a:r>
            <a:r>
              <a:rPr lang="en-US" sz="3000" b="1" dirty="0"/>
              <a:t>buy </a:t>
            </a:r>
            <a:r>
              <a:rPr lang="en-US" sz="3000" b="1" dirty="0" smtClean="0"/>
              <a:t>MORE if </a:t>
            </a:r>
            <a:r>
              <a:rPr lang="en-US" sz="3000" b="1" dirty="0"/>
              <a:t>the </a:t>
            </a:r>
            <a:r>
              <a:rPr lang="en-US" sz="3000" b="1" dirty="0" smtClean="0"/>
              <a:t>PRICE is LOW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601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2562788"/>
          </a:xfrm>
        </p:spPr>
        <p:txBody>
          <a:bodyPr numCol="1" anchor="t"/>
          <a:lstStyle/>
          <a:p>
            <a:pPr algn="l"/>
            <a:r>
              <a:rPr lang="en-US" b="1" dirty="0" smtClean="0">
                <a:solidFill>
                  <a:srgbClr val="FFFF00"/>
                </a:solidFill>
                <a:latin typeface="+mn-lt"/>
              </a:rPr>
              <a:t>CIVICS &amp; ECONOMICS</a:t>
            </a:r>
            <a:br>
              <a:rPr lang="en-US" b="1" dirty="0" smtClean="0">
                <a:solidFill>
                  <a:srgbClr val="FFFF00"/>
                </a:solidFill>
                <a:latin typeface="+mn-lt"/>
              </a:rPr>
            </a:br>
            <a:r>
              <a:rPr lang="en-US" b="1" dirty="0" smtClean="0">
                <a:solidFill>
                  <a:srgbClr val="FFFF00"/>
                </a:solidFill>
                <a:latin typeface="+mn-lt"/>
              </a:rPr>
              <a:t>UNIT #9: FOUNDATIONS OF ECONOMICS (PART II)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89987"/>
            <a:ext cx="12192000" cy="2062317"/>
          </a:xfrm>
          <a:blipFill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numCol="1">
            <a:normAutofit fontScale="92500" lnSpcReduction="20000"/>
          </a:bodyPr>
          <a:lstStyle/>
          <a:p>
            <a:pPr algn="l"/>
            <a:r>
              <a:rPr lang="en-US" sz="3600" b="1" dirty="0" smtClean="0">
                <a:solidFill>
                  <a:srgbClr val="92D050"/>
                </a:solidFill>
              </a:rPr>
              <a:t>QUOTE OF THE DAY!</a:t>
            </a:r>
          </a:p>
          <a:p>
            <a:pPr algn="l"/>
            <a:r>
              <a:rPr lang="en-US" sz="3600" b="1" dirty="0" smtClean="0">
                <a:solidFill>
                  <a:srgbClr val="FFC000"/>
                </a:solidFill>
              </a:rPr>
              <a:t>“Almost all wars … are trade wars connected with some material interest. They are always disguised as sacred wars, made in the name of God, or civilization, or progress. But … almost all of them, have been trade wars.” – Eduardo </a:t>
            </a:r>
            <a:r>
              <a:rPr lang="en-US" sz="3600" b="1" dirty="0" err="1" smtClean="0">
                <a:solidFill>
                  <a:srgbClr val="FFC000"/>
                </a:solidFill>
              </a:rPr>
              <a:t>Galeano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9.2 – INTRODUCTION TO DEMAND (p. 569)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/>
            <a:r>
              <a:rPr lang="en-US" sz="3000" b="1" dirty="0" smtClean="0"/>
              <a:t>The </a:t>
            </a:r>
            <a:r>
              <a:rPr lang="en-US" sz="3000" b="1" dirty="0"/>
              <a:t>law of demand: </a:t>
            </a:r>
          </a:p>
          <a:p>
            <a:pPr lvl="1"/>
            <a:r>
              <a:rPr lang="en-US" sz="3000" b="1" dirty="0"/>
              <a:t>ALL ELSE BEING EQUAL, </a:t>
            </a:r>
            <a:r>
              <a:rPr lang="en-US" sz="3000" b="1" dirty="0" smtClean="0"/>
              <a:t>QUANTITY &amp; PRICE move </a:t>
            </a:r>
            <a:r>
              <a:rPr lang="en-US" sz="3000" b="1" dirty="0"/>
              <a:t>in </a:t>
            </a:r>
            <a:r>
              <a:rPr lang="en-US" sz="3000" b="1" dirty="0" smtClean="0"/>
              <a:t>OPPOSITE </a:t>
            </a:r>
            <a:r>
              <a:rPr lang="en-US" sz="3000" b="1" dirty="0"/>
              <a:t>directions</a:t>
            </a:r>
          </a:p>
          <a:p>
            <a:pPr lvl="1"/>
            <a:r>
              <a:rPr lang="en-US" sz="3000" b="1" dirty="0"/>
              <a:t>People will ordinarily </a:t>
            </a:r>
            <a:r>
              <a:rPr lang="en-US" sz="3000" b="1" dirty="0" smtClean="0"/>
              <a:t>buy MORE of </a:t>
            </a:r>
            <a:r>
              <a:rPr lang="en-US" sz="3000" b="1" dirty="0"/>
              <a:t>a product at a </a:t>
            </a:r>
            <a:r>
              <a:rPr lang="en-US" sz="3000" b="1" dirty="0" smtClean="0"/>
              <a:t>LOW price </a:t>
            </a:r>
            <a:r>
              <a:rPr lang="en-US" sz="3000" b="1" dirty="0"/>
              <a:t>than at a </a:t>
            </a:r>
            <a:r>
              <a:rPr lang="en-US" sz="3000" b="1" dirty="0" smtClean="0"/>
              <a:t>HIGH price</a:t>
            </a:r>
            <a:endParaRPr lang="en-US" sz="3000" b="1" dirty="0"/>
          </a:p>
          <a:p>
            <a:pPr lvl="1"/>
            <a:r>
              <a:rPr lang="en-US" sz="3000" b="1" dirty="0"/>
              <a:t>Ex.: Increased </a:t>
            </a:r>
            <a:r>
              <a:rPr lang="en-US" sz="3000" b="1" dirty="0" smtClean="0"/>
              <a:t>TRAFFIC &amp; PURCHASES at </a:t>
            </a:r>
            <a:r>
              <a:rPr lang="en-US" sz="3000" b="1" dirty="0"/>
              <a:t>the mall whenever there is a </a:t>
            </a:r>
            <a:r>
              <a:rPr lang="en-US" sz="3000" b="1" dirty="0" smtClean="0"/>
              <a:t>SALE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559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9.2 – MARKET DEMAND (p. 570)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Market demand is the </a:t>
            </a:r>
            <a:r>
              <a:rPr lang="en-US" sz="3000" b="1" dirty="0" smtClean="0"/>
              <a:t>TOTAL DEMAND of ALL CONSUMERS </a:t>
            </a:r>
            <a:r>
              <a:rPr lang="en-US" sz="3000" b="1" dirty="0"/>
              <a:t>for a good/service</a:t>
            </a:r>
          </a:p>
          <a:p>
            <a:pPr lvl="0">
              <a:spcBef>
                <a:spcPts val="0"/>
              </a:spcBef>
            </a:pPr>
            <a:r>
              <a:rPr lang="en-US" sz="3000" b="1" dirty="0"/>
              <a:t>Like individual consumer’s demand, market demand for a product can be shown as a demand schedule or a demand </a:t>
            </a:r>
            <a:r>
              <a:rPr lang="en-US" sz="3000" b="1" dirty="0" smtClean="0"/>
              <a:t>CURVE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Marginal utility: (p. 570)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Almost everything we buy provides </a:t>
            </a:r>
            <a:r>
              <a:rPr lang="en-US" sz="3000" b="1" dirty="0" smtClean="0"/>
              <a:t>UTILITY - </a:t>
            </a:r>
            <a:r>
              <a:rPr lang="en-US" sz="3000" b="1" dirty="0"/>
              <a:t>or pleasure, usefulness, or satisfaction from using the product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Utility for a good/service can </a:t>
            </a:r>
            <a:r>
              <a:rPr lang="en-US" sz="3000" b="1" dirty="0" smtClean="0"/>
              <a:t>VARY from </a:t>
            </a:r>
            <a:r>
              <a:rPr lang="en-US" sz="3000" b="1" dirty="0"/>
              <a:t>person to person 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Ex.: You may get a great deal of enjoyment (high utility) from an iPad, but your friend may get very </a:t>
            </a:r>
            <a:r>
              <a:rPr lang="en-US" sz="3000" b="1" dirty="0" smtClean="0"/>
              <a:t>LITTLE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A good/service doesn’t have to have utility for </a:t>
            </a:r>
            <a:r>
              <a:rPr lang="en-US" sz="3000" b="1" dirty="0" smtClean="0"/>
              <a:t>EVERYONE, </a:t>
            </a:r>
            <a:r>
              <a:rPr lang="en-US" sz="3000" b="1" dirty="0"/>
              <a:t>only for </a:t>
            </a:r>
            <a:r>
              <a:rPr lang="en-US" sz="3000" b="1" dirty="0" smtClean="0"/>
              <a:t>SOME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8072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9.2 – MARKET DEMAND (p. 572)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DIMINISHING </a:t>
            </a:r>
            <a:r>
              <a:rPr lang="en-US" sz="3000" b="1" dirty="0"/>
              <a:t>marginal utility (p. 572)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Marginal utility or marginal </a:t>
            </a:r>
            <a:r>
              <a:rPr lang="en-US" sz="3000" b="1" dirty="0" smtClean="0"/>
              <a:t>BENEFIT [HINT</a:t>
            </a:r>
            <a:r>
              <a:rPr lang="en-US" sz="3000" b="1" dirty="0"/>
              <a:t>: THINK BACK TO UNIT #6] is the </a:t>
            </a:r>
            <a:r>
              <a:rPr lang="en-US" sz="3000" b="1" dirty="0" smtClean="0"/>
              <a:t>ADDITIONAL SATISFACTION we </a:t>
            </a:r>
            <a:r>
              <a:rPr lang="en-US" sz="3000" b="1" dirty="0"/>
              <a:t>get from consuming </a:t>
            </a:r>
            <a:r>
              <a:rPr lang="en-US" sz="3000" b="1" dirty="0" smtClean="0"/>
              <a:t>ONE more UNIT of </a:t>
            </a:r>
            <a:r>
              <a:rPr lang="en-US" sz="3000" b="1" dirty="0"/>
              <a:t>a </a:t>
            </a:r>
            <a:r>
              <a:rPr lang="en-US" sz="3000" b="1" dirty="0" smtClean="0"/>
              <a:t>good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Marginal </a:t>
            </a:r>
            <a:r>
              <a:rPr lang="en-US" sz="3000" b="1" dirty="0"/>
              <a:t>utility </a:t>
            </a:r>
            <a:r>
              <a:rPr lang="en-US" sz="3000" b="1" dirty="0" smtClean="0"/>
              <a:t>DECREASES as </a:t>
            </a:r>
            <a:r>
              <a:rPr lang="en-US" sz="3000" b="1" dirty="0"/>
              <a:t>more units of a good/service are consumed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Ex.: If you are really hungry before eating pizza, the </a:t>
            </a:r>
            <a:r>
              <a:rPr lang="en-US" sz="3000" b="1" dirty="0" smtClean="0"/>
              <a:t>FIRST slice </a:t>
            </a:r>
            <a:r>
              <a:rPr lang="en-US" sz="3000" b="1" dirty="0"/>
              <a:t>will give you the most </a:t>
            </a:r>
            <a:r>
              <a:rPr lang="en-US" sz="3000" b="1" dirty="0" smtClean="0"/>
              <a:t>SATISFACTION (and </a:t>
            </a:r>
            <a:r>
              <a:rPr lang="en-US" sz="3000" b="1" dirty="0"/>
              <a:t>you will be willing to pay a </a:t>
            </a:r>
            <a:r>
              <a:rPr lang="en-US" sz="3000" b="1" dirty="0" smtClean="0"/>
              <a:t>HIGHER price </a:t>
            </a:r>
            <a:r>
              <a:rPr lang="en-US" sz="3000" b="1" dirty="0"/>
              <a:t>for it), each slice after that gives you </a:t>
            </a:r>
            <a:r>
              <a:rPr lang="en-US" sz="3000" b="1" dirty="0" smtClean="0"/>
              <a:t>LESS additional SATISFACTION (and </a:t>
            </a:r>
            <a:r>
              <a:rPr lang="en-US" sz="3000" b="1" dirty="0"/>
              <a:t>you will be willing to pay a </a:t>
            </a:r>
            <a:r>
              <a:rPr lang="en-US" sz="3000" b="1" dirty="0" smtClean="0"/>
              <a:t>LOWER price </a:t>
            </a:r>
            <a:r>
              <a:rPr lang="en-US" sz="3000" b="1" dirty="0"/>
              <a:t>for each additional slice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023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.2 – MARKET DEMAND (p. 572)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Because </a:t>
            </a:r>
            <a:r>
              <a:rPr lang="en-US" sz="3000" b="1" dirty="0"/>
              <a:t>our marginal utility diminishes with each additional unit consumed, it stands to reason that we are not willing to pay </a:t>
            </a:r>
            <a:r>
              <a:rPr lang="en-US" sz="3000" b="1" dirty="0" smtClean="0"/>
              <a:t>AS MUCH for </a:t>
            </a:r>
            <a:r>
              <a:rPr lang="en-US" sz="3000" b="1" dirty="0"/>
              <a:t>the </a:t>
            </a:r>
            <a:r>
              <a:rPr lang="en-US" sz="3000" b="1" dirty="0" smtClean="0"/>
              <a:t>SECOND unit </a:t>
            </a:r>
            <a:r>
              <a:rPr lang="en-US" sz="3000" b="1" dirty="0"/>
              <a:t>of an item as we were for the </a:t>
            </a:r>
            <a:r>
              <a:rPr lang="en-US" sz="3000" b="1" dirty="0" smtClean="0"/>
              <a:t>FIRST; </a:t>
            </a:r>
            <a:r>
              <a:rPr lang="en-US" sz="3000" b="1" dirty="0"/>
              <a:t>likewise, we are willing to pay less for the third unit as we were for the second unit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DOWNWARD slope </a:t>
            </a:r>
            <a:r>
              <a:rPr lang="en-US" sz="3000" b="1" dirty="0"/>
              <a:t>of demand curve tells us that we are willing to pay the </a:t>
            </a:r>
            <a:r>
              <a:rPr lang="en-US" sz="3000" b="1" dirty="0" smtClean="0"/>
              <a:t>HIGHEST price </a:t>
            </a:r>
            <a:r>
              <a:rPr lang="en-US" sz="3000" b="1" dirty="0"/>
              <a:t>for the </a:t>
            </a:r>
            <a:r>
              <a:rPr lang="en-US" sz="3000" b="1" dirty="0" smtClean="0"/>
              <a:t>FIRST unit </a:t>
            </a:r>
            <a:r>
              <a:rPr lang="en-US" sz="3000" b="1" dirty="0"/>
              <a:t>we consume, a slightly </a:t>
            </a:r>
            <a:r>
              <a:rPr lang="en-US" sz="3000" b="1" dirty="0" smtClean="0"/>
              <a:t>LOWER price </a:t>
            </a:r>
            <a:r>
              <a:rPr lang="en-US" sz="3000" b="1" dirty="0"/>
              <a:t>for the next unit, an even lower price for the third unit, and so on.</a:t>
            </a:r>
          </a:p>
        </p:txBody>
      </p:sp>
    </p:spTree>
    <p:extLst>
      <p:ext uri="{BB962C8B-B14F-4D97-AF65-F5344CB8AC3E}">
        <p14:creationId xmlns:p14="http://schemas.microsoft.com/office/powerpoint/2010/main" val="22754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657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574)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"/>
            <a:ext cx="12192000" cy="645414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Several </a:t>
            </a:r>
            <a:r>
              <a:rPr lang="en-US" sz="3000" b="1" dirty="0" smtClean="0"/>
              <a:t>FACTORS </a:t>
            </a:r>
            <a:r>
              <a:rPr lang="en-US" sz="3000" b="1" dirty="0"/>
              <a:t>can cause </a:t>
            </a:r>
            <a:r>
              <a:rPr lang="en-US" sz="3000" b="1" dirty="0" smtClean="0"/>
              <a:t>MARKET DEMAND </a:t>
            </a:r>
            <a:r>
              <a:rPr lang="en-US" sz="3000" b="1" dirty="0"/>
              <a:t>for a good/service to </a:t>
            </a:r>
            <a:r>
              <a:rPr lang="en-US" sz="3000" b="1" dirty="0" smtClean="0"/>
              <a:t>CHANGE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These changes can be </a:t>
            </a:r>
            <a:r>
              <a:rPr lang="en-US" sz="3000" b="1" dirty="0" smtClean="0"/>
              <a:t>GRAPHED using </a:t>
            </a:r>
            <a:r>
              <a:rPr lang="en-US" sz="3000" b="1" dirty="0"/>
              <a:t>a </a:t>
            </a:r>
            <a:r>
              <a:rPr lang="en-US" sz="3000" b="1" dirty="0" smtClean="0"/>
              <a:t>MARKET DEMAND CURVE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If there is a </a:t>
            </a:r>
            <a:r>
              <a:rPr lang="en-US" sz="3000" b="1" dirty="0" smtClean="0"/>
              <a:t>DECREASE in </a:t>
            </a:r>
            <a:r>
              <a:rPr lang="en-US" sz="3000" b="1" dirty="0"/>
              <a:t>demand, the curve will shift </a:t>
            </a:r>
            <a:r>
              <a:rPr lang="en-US" sz="3000" b="1" dirty="0" smtClean="0"/>
              <a:t>LEFT of </a:t>
            </a:r>
            <a:r>
              <a:rPr lang="en-US" sz="3000" b="1" dirty="0"/>
              <a:t>the original demand curve; in other words, FOR ANY GIVEN PRICE, DEMAND OF A GOOD (Q</a:t>
            </a:r>
            <a:r>
              <a:rPr lang="en-US" sz="3000" b="1" baseline="-25000" dirty="0"/>
              <a:t>D</a:t>
            </a:r>
            <a:r>
              <a:rPr lang="en-US" sz="3000" b="1" dirty="0"/>
              <a:t>) WILL BE </a:t>
            </a:r>
            <a:r>
              <a:rPr lang="en-US" sz="3000" b="1" dirty="0" smtClean="0"/>
              <a:t>LESS </a:t>
            </a:r>
            <a:r>
              <a:rPr lang="en-US" sz="3000" b="1" dirty="0"/>
              <a:t>THAN WHAT IT WAS ORINGINALLY</a:t>
            </a:r>
          </a:p>
          <a:p>
            <a:pPr lvl="0">
              <a:spcBef>
                <a:spcPts val="0"/>
              </a:spcBef>
            </a:pPr>
            <a:r>
              <a:rPr lang="en-US" sz="3000" b="1" dirty="0"/>
              <a:t>If there is an </a:t>
            </a:r>
            <a:r>
              <a:rPr lang="en-US" sz="3000" b="1" dirty="0" smtClean="0"/>
              <a:t>INCREASE in </a:t>
            </a:r>
            <a:r>
              <a:rPr lang="en-US" sz="3000" b="1" dirty="0"/>
              <a:t>demand, the curve will shift </a:t>
            </a:r>
            <a:r>
              <a:rPr lang="en-US" sz="3000" b="1" dirty="0" smtClean="0"/>
              <a:t>RIGHT of </a:t>
            </a:r>
            <a:r>
              <a:rPr lang="en-US" sz="3000" b="1" dirty="0"/>
              <a:t>the original demand curve; in other words, FOR ANY GIVEN PRICE, DEMAND OF A GOOD (Q</a:t>
            </a:r>
            <a:r>
              <a:rPr lang="en-US" sz="3000" b="1" baseline="-25000" dirty="0"/>
              <a:t>D</a:t>
            </a:r>
            <a:r>
              <a:rPr lang="en-US" sz="3000" b="1" dirty="0"/>
              <a:t>) WILL BE </a:t>
            </a:r>
            <a:r>
              <a:rPr lang="en-US" sz="3000" b="1" dirty="0" smtClean="0"/>
              <a:t>MORE </a:t>
            </a:r>
            <a:r>
              <a:rPr lang="en-US" sz="3000" b="1" dirty="0"/>
              <a:t>THAN WHAT IT WAS </a:t>
            </a:r>
            <a:r>
              <a:rPr lang="en-US" sz="3000" b="1" dirty="0" smtClean="0"/>
              <a:t>ORINGINALLY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248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657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574)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"/>
            <a:ext cx="12192000" cy="645414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Factors </a:t>
            </a:r>
            <a:r>
              <a:rPr lang="en-US" sz="3000" b="1" dirty="0"/>
              <a:t>that determine demand: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Changes in </a:t>
            </a:r>
            <a:r>
              <a:rPr lang="en-US" sz="3000" b="1" dirty="0" smtClean="0"/>
              <a:t>POPULATION: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Demand for a good in a particular market area is related to the </a:t>
            </a:r>
            <a:r>
              <a:rPr lang="en-US" sz="3000" b="1" dirty="0" smtClean="0"/>
              <a:t>NUMBER of </a:t>
            </a:r>
            <a:r>
              <a:rPr lang="en-US" sz="3000" b="1" dirty="0"/>
              <a:t>consumers in the area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More people in an area means </a:t>
            </a:r>
            <a:r>
              <a:rPr lang="en-US" sz="3000" b="1" dirty="0" smtClean="0"/>
              <a:t>HIGHER demand</a:t>
            </a:r>
            <a:r>
              <a:rPr lang="en-US" sz="3000" b="1" dirty="0"/>
              <a:t>; the demand will </a:t>
            </a:r>
            <a:r>
              <a:rPr lang="en-US" sz="3000" b="1" dirty="0" smtClean="0"/>
              <a:t>INCREASE, </a:t>
            </a:r>
            <a:r>
              <a:rPr lang="en-US" sz="3000" b="1" dirty="0"/>
              <a:t>so the demand curve shifts to the </a:t>
            </a:r>
            <a:r>
              <a:rPr lang="en-US" sz="3000" b="1" dirty="0" smtClean="0"/>
              <a:t>RIGHT (DEMAND INCREASES)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Fewer people in an area means </a:t>
            </a:r>
            <a:r>
              <a:rPr lang="en-US" sz="3000" b="1" dirty="0" smtClean="0"/>
              <a:t>LOWER demand</a:t>
            </a:r>
            <a:r>
              <a:rPr lang="en-US" sz="3000" b="1" dirty="0"/>
              <a:t>; the demand will </a:t>
            </a:r>
            <a:r>
              <a:rPr lang="en-US" sz="3000" b="1" dirty="0" smtClean="0"/>
              <a:t>DECREASE, </a:t>
            </a:r>
            <a:r>
              <a:rPr lang="en-US" sz="3000" b="1" dirty="0"/>
              <a:t>so the demand curve shifts to the </a:t>
            </a:r>
            <a:r>
              <a:rPr lang="en-US" sz="3000" b="1" dirty="0" smtClean="0"/>
              <a:t>LEFT (DEMAND DECREASES)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Populations can change </a:t>
            </a:r>
            <a:r>
              <a:rPr lang="en-US" sz="3000" b="1" dirty="0" smtClean="0"/>
              <a:t>b/c </a:t>
            </a:r>
            <a:r>
              <a:rPr lang="en-US" sz="3000" b="1" dirty="0"/>
              <a:t>of </a:t>
            </a:r>
            <a:r>
              <a:rPr lang="en-US" sz="3000" b="1" dirty="0" smtClean="0"/>
              <a:t>IMMIGRATION, </a:t>
            </a:r>
            <a:r>
              <a:rPr lang="en-US" sz="3000" b="1" dirty="0"/>
              <a:t>higher/lower </a:t>
            </a:r>
            <a:r>
              <a:rPr lang="en-US" sz="3000" b="1" dirty="0" smtClean="0"/>
              <a:t>BIRTH &amp; DEATH rates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19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657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575)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"/>
            <a:ext cx="12192000" cy="6576061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dirty="0"/>
              <a:t>Changes in consumers’ </a:t>
            </a:r>
            <a:r>
              <a:rPr lang="en-US" sz="3000" b="1" dirty="0" smtClean="0"/>
              <a:t>INCOME: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If the economy is growing, consumers’ incomes will tend to </a:t>
            </a:r>
            <a:r>
              <a:rPr lang="en-US" sz="3000" b="1" dirty="0" smtClean="0"/>
              <a:t>INCREASE; </a:t>
            </a:r>
            <a:r>
              <a:rPr lang="en-US" sz="3000" b="1" dirty="0"/>
              <a:t>if the economy is not growing, consumers’ incomes will tend to </a:t>
            </a:r>
            <a:r>
              <a:rPr lang="en-US" sz="3000" b="1" dirty="0" smtClean="0"/>
              <a:t>DECREASE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If consumers’ incomes are increasing, they will have </a:t>
            </a:r>
            <a:r>
              <a:rPr lang="en-US" sz="3000" b="1" dirty="0" smtClean="0"/>
              <a:t>MORE money </a:t>
            </a:r>
            <a:r>
              <a:rPr lang="en-US" sz="3000" b="1" dirty="0"/>
              <a:t>to </a:t>
            </a:r>
            <a:r>
              <a:rPr lang="en-US" sz="3000" b="1" dirty="0" smtClean="0"/>
              <a:t>SPEND </a:t>
            </a:r>
            <a:r>
              <a:rPr lang="en-US" sz="3000" b="1" dirty="0"/>
              <a:t>&amp; they are able to buy </a:t>
            </a:r>
            <a:r>
              <a:rPr lang="en-US" sz="3000" b="1" dirty="0" smtClean="0"/>
              <a:t>MORE of </a:t>
            </a:r>
            <a:r>
              <a:rPr lang="en-US" sz="3000" b="1" dirty="0"/>
              <a:t>a product at a given </a:t>
            </a:r>
            <a:r>
              <a:rPr lang="en-US" sz="3000" b="1" dirty="0" smtClean="0"/>
              <a:t>PRICE; </a:t>
            </a:r>
            <a:r>
              <a:rPr lang="en-US" sz="3000" b="1" dirty="0"/>
              <a:t>the demand curve will shift to the </a:t>
            </a:r>
            <a:r>
              <a:rPr lang="en-US" sz="3000" b="1" dirty="0" smtClean="0"/>
              <a:t>RIGHT (DEMAND INCREASES)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If consumers’ incomes are decreasing, or they have lost their jobs, they will have </a:t>
            </a:r>
            <a:r>
              <a:rPr lang="en-US" sz="3000" b="1" dirty="0" smtClean="0"/>
              <a:t>LESS money </a:t>
            </a:r>
            <a:r>
              <a:rPr lang="en-US" sz="3000" b="1" dirty="0"/>
              <a:t>to </a:t>
            </a:r>
            <a:r>
              <a:rPr lang="en-US" sz="3000" b="1" dirty="0" smtClean="0"/>
              <a:t>SPEND &amp; </a:t>
            </a:r>
            <a:r>
              <a:rPr lang="en-US" sz="3000" b="1" dirty="0"/>
              <a:t>they will be able to buy </a:t>
            </a:r>
            <a:r>
              <a:rPr lang="en-US" sz="3000" b="1" dirty="0" smtClean="0"/>
              <a:t>LESS of </a:t>
            </a:r>
            <a:r>
              <a:rPr lang="en-US" sz="3000" b="1" dirty="0"/>
              <a:t>a product at a given </a:t>
            </a:r>
            <a:r>
              <a:rPr lang="en-US" sz="3000" b="1" dirty="0" smtClean="0"/>
              <a:t>PRICE; </a:t>
            </a:r>
            <a:r>
              <a:rPr lang="en-US" sz="3000" b="1" dirty="0"/>
              <a:t>the demand curve will shift to the </a:t>
            </a:r>
            <a:r>
              <a:rPr lang="en-US" sz="3000" b="1" dirty="0" smtClean="0"/>
              <a:t>LEFT (DEMAND DECREASES)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168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657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575)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"/>
            <a:ext cx="12192000" cy="6576061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/>
              <a:t>Changes </a:t>
            </a:r>
            <a:r>
              <a:rPr lang="en-US" sz="3000" b="1" dirty="0"/>
              <a:t>in consumers’ </a:t>
            </a:r>
            <a:r>
              <a:rPr lang="en-US" sz="3000" b="1" dirty="0" smtClean="0"/>
              <a:t>TASTES or </a:t>
            </a:r>
            <a:r>
              <a:rPr lang="en-US" sz="3000" b="1" dirty="0"/>
              <a:t>preferences: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The </a:t>
            </a:r>
            <a:r>
              <a:rPr lang="en-US" sz="3000" b="1" dirty="0" smtClean="0"/>
              <a:t>POPULARITY of </a:t>
            </a:r>
            <a:r>
              <a:rPr lang="en-US" sz="3000" b="1" dirty="0"/>
              <a:t>a product can affect demand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When a product becomes </a:t>
            </a:r>
            <a:r>
              <a:rPr lang="en-US" sz="3000" b="1" dirty="0" smtClean="0"/>
              <a:t>POPULAR, </a:t>
            </a:r>
            <a:r>
              <a:rPr lang="en-US" sz="3000" b="1" dirty="0"/>
              <a:t>more people are willing to buy it at any given price; the demand curve will shift to the </a:t>
            </a:r>
            <a:r>
              <a:rPr lang="en-US" sz="3000" b="1" dirty="0" smtClean="0"/>
              <a:t>RIGHT (DEMAND INCREASES)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When a product </a:t>
            </a:r>
            <a:r>
              <a:rPr lang="en-US" sz="3000" b="1" dirty="0" smtClean="0"/>
              <a:t>FADES in </a:t>
            </a:r>
            <a:r>
              <a:rPr lang="en-US" sz="3000" b="1" dirty="0"/>
              <a:t>popularity, fewer people are willing to buy it at any given price; the demand curve will shift to the </a:t>
            </a:r>
            <a:r>
              <a:rPr lang="en-US" sz="3000" b="1" dirty="0" smtClean="0"/>
              <a:t>LEFT (DEMAND DECREASES)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Ex.: During </a:t>
            </a:r>
            <a:r>
              <a:rPr lang="en-US" sz="3000" b="1" dirty="0" smtClean="0"/>
              <a:t>holiday </a:t>
            </a:r>
            <a:r>
              <a:rPr lang="en-US" sz="3000" b="1" dirty="0"/>
              <a:t>shopping </a:t>
            </a:r>
            <a:r>
              <a:rPr lang="en-US" sz="3000" b="1" dirty="0" smtClean="0"/>
              <a:t>season</a:t>
            </a:r>
            <a:r>
              <a:rPr lang="en-US" sz="3000" b="1" dirty="0"/>
              <a:t>, </a:t>
            </a:r>
            <a:r>
              <a:rPr lang="en-US" sz="3000" b="1" dirty="0" smtClean="0"/>
              <a:t>new </a:t>
            </a:r>
            <a:r>
              <a:rPr lang="en-US" sz="3000" b="1" dirty="0"/>
              <a:t>product may become a </a:t>
            </a:r>
            <a:r>
              <a:rPr lang="en-US" sz="3000" b="1" dirty="0" smtClean="0"/>
              <a:t>“MUST-BUY” </a:t>
            </a:r>
            <a:r>
              <a:rPr lang="en-US" sz="3000" b="1" dirty="0"/>
              <a:t>of the year, so for any given </a:t>
            </a:r>
            <a:r>
              <a:rPr lang="en-US" sz="3000" b="1" dirty="0" smtClean="0"/>
              <a:t>PRICE, </a:t>
            </a:r>
            <a:r>
              <a:rPr lang="en-US" sz="3000" b="1" dirty="0"/>
              <a:t>demand will be </a:t>
            </a:r>
            <a:r>
              <a:rPr lang="en-US" sz="3000" b="1" dirty="0" smtClean="0"/>
              <a:t>HIGHER than </a:t>
            </a:r>
            <a:r>
              <a:rPr lang="en-US" sz="3000" b="1" dirty="0"/>
              <a:t>what it would ordinarily be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Ex.: After Halloween, the demand for Halloween candy will </a:t>
            </a:r>
            <a:r>
              <a:rPr lang="en-US" sz="3000" b="1" dirty="0" smtClean="0"/>
              <a:t>DECREASE, </a:t>
            </a:r>
            <a:r>
              <a:rPr lang="en-US" sz="3000" b="1" dirty="0"/>
              <a:t>because consumers are willing to buy </a:t>
            </a:r>
            <a:r>
              <a:rPr lang="en-US" sz="3000" b="1" dirty="0" smtClean="0"/>
              <a:t>LESS of </a:t>
            </a:r>
            <a:r>
              <a:rPr lang="en-US" sz="3000" b="1" dirty="0"/>
              <a:t>it for any given </a:t>
            </a:r>
            <a:r>
              <a:rPr lang="en-US" sz="3000" b="1" dirty="0" smtClean="0"/>
              <a:t>price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172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767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575)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680"/>
            <a:ext cx="12192000" cy="6332221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/>
              <a:t>Changes </a:t>
            </a:r>
            <a:r>
              <a:rPr lang="en-US" sz="3000" b="1" dirty="0"/>
              <a:t>in consumers’ </a:t>
            </a:r>
            <a:r>
              <a:rPr lang="en-US" sz="3000" b="1" dirty="0" smtClean="0"/>
              <a:t>EXPECTATIONS: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Expectations refer to the way we think about the </a:t>
            </a:r>
            <a:r>
              <a:rPr lang="en-US" sz="3000" b="1" dirty="0" smtClean="0"/>
              <a:t>FUTURE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If consumers are excited about a technological breakthrough in the near future, they may be willing to buy </a:t>
            </a:r>
            <a:r>
              <a:rPr lang="en-US" sz="3000" b="1" dirty="0" smtClean="0"/>
              <a:t>LESS current </a:t>
            </a:r>
            <a:r>
              <a:rPr lang="en-US" sz="3000" b="1" dirty="0"/>
              <a:t>technology; demand curve will shift </a:t>
            </a:r>
            <a:r>
              <a:rPr lang="en-US" sz="3000" b="1" dirty="0" smtClean="0"/>
              <a:t>LEFT (DEMAND DECREASES)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If consumers are </a:t>
            </a:r>
            <a:r>
              <a:rPr lang="en-US" sz="3000" b="1" dirty="0" smtClean="0"/>
              <a:t>WORRIED about </a:t>
            </a:r>
            <a:r>
              <a:rPr lang="en-US" sz="3000" b="1" dirty="0"/>
              <a:t>the economy, they may be will to buy </a:t>
            </a:r>
            <a:r>
              <a:rPr lang="en-US" sz="3000" b="1" dirty="0" smtClean="0"/>
              <a:t>LESS consumer </a:t>
            </a:r>
            <a:r>
              <a:rPr lang="en-US" sz="3000" b="1" dirty="0"/>
              <a:t>goods; the demand curve will shift to the </a:t>
            </a:r>
            <a:r>
              <a:rPr lang="en-US" sz="3000" b="1" dirty="0" smtClean="0"/>
              <a:t>LEFT (DEMAND DECREASES)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If consumers expect a </a:t>
            </a:r>
            <a:r>
              <a:rPr lang="en-US" sz="3000" b="1" dirty="0" smtClean="0"/>
              <a:t>SHORTAGE of </a:t>
            </a:r>
            <a:r>
              <a:rPr lang="en-US" sz="3000" b="1" dirty="0"/>
              <a:t>a good, such as </a:t>
            </a:r>
            <a:r>
              <a:rPr lang="en-US" sz="3000" b="1" dirty="0" smtClean="0"/>
              <a:t>GASOLINE, </a:t>
            </a:r>
            <a:r>
              <a:rPr lang="en-US" sz="3000" b="1" dirty="0"/>
              <a:t>they tend to </a:t>
            </a:r>
            <a:r>
              <a:rPr lang="en-US" sz="3000" b="1" dirty="0" smtClean="0"/>
              <a:t>STOCK UP on </a:t>
            </a:r>
            <a:r>
              <a:rPr lang="en-US" sz="3000" b="1" dirty="0"/>
              <a:t>it; the demand curve will shift to the </a:t>
            </a:r>
            <a:r>
              <a:rPr lang="en-US" sz="3000" b="1" dirty="0" smtClean="0"/>
              <a:t>RIGHT (DEMAND INCREASES)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12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767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575)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680"/>
            <a:ext cx="12192000" cy="6332221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/>
              <a:t>PRODUCT-RELATED </a:t>
            </a:r>
            <a:r>
              <a:rPr lang="en-US" sz="3000" b="1" dirty="0"/>
              <a:t>changes: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Factors that shift demand can be related to the </a:t>
            </a:r>
            <a:r>
              <a:rPr lang="en-US" sz="3000" b="1" dirty="0" smtClean="0"/>
              <a:t>PRODUCTS themselves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Demand can be influenced by the </a:t>
            </a:r>
            <a:r>
              <a:rPr lang="en-US" sz="3000" b="1" dirty="0" smtClean="0"/>
              <a:t>PRICE or QUANTITY of RELATED PRODUCTS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Ex.: Demand for older computers </a:t>
            </a:r>
            <a:r>
              <a:rPr lang="en-US" sz="3000" b="1" dirty="0" smtClean="0"/>
              <a:t>DECREASES when </a:t>
            </a:r>
            <a:r>
              <a:rPr lang="en-US" sz="3000" b="1" dirty="0"/>
              <a:t>faster models come out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Ex.: Demand for a brand of tire may </a:t>
            </a:r>
            <a:r>
              <a:rPr lang="en-US" sz="3000" b="1" dirty="0" smtClean="0"/>
              <a:t>INCREASE if </a:t>
            </a:r>
            <a:r>
              <a:rPr lang="en-US" sz="3000" b="1" dirty="0"/>
              <a:t>another brand has </a:t>
            </a:r>
            <a:r>
              <a:rPr lang="en-US" sz="3000" b="1" dirty="0" smtClean="0"/>
              <a:t>SAFETY problems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882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lang="en-US" b="1" dirty="0" smtClean="0">
                <a:latin typeface="+mn-lt"/>
              </a:rPr>
              <a:t>DIRECTIONS: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ALL BOOKS OPEN TO PAGE 708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lang="en-US" sz="2700" b="1" i="1" u="sng" dirty="0" smtClean="0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WHEN TIME IS CALLED, YOU WILL </a:t>
            </a:r>
            <a:r>
              <a:rPr lang="en-US" sz="2700" b="1" i="1" u="sng" dirty="0" smtClean="0">
                <a:solidFill>
                  <a:srgbClr val="FF0000"/>
                </a:solidFill>
              </a:rPr>
              <a:t>EXACTLY TWO MINUTES TO CHECK YOUR WORK ON THE SLIDES PROVIDED</a:t>
            </a:r>
            <a:r>
              <a:rPr lang="en-US" sz="2700" b="1" dirty="0" smtClean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i="1" u="sng" dirty="0" smtClean="0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lang="en-US" sz="2700" b="1" dirty="0" smtClean="0">
                <a:solidFill>
                  <a:srgbClr val="00B050"/>
                </a:solidFill>
              </a:rPr>
              <a:t>kcivecon.weebly.com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u="sng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lang="en-US" sz="2700" b="1" i="1" u="sng" dirty="0" smtClean="0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u="sng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YOU CAN COMPLETE THESE SUCCESSFULLY </a:t>
            </a:r>
            <a:r>
              <a:rPr lang="en-US" sz="2700" b="1" i="1" u="sng" dirty="0" smtClean="0">
                <a:solidFill>
                  <a:srgbClr val="FF0000"/>
                </a:solidFill>
              </a:rPr>
              <a:t>BY REMAINING ON TASK</a:t>
            </a:r>
            <a:endParaRPr lang="en-US" sz="27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575-576)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094"/>
            <a:ext cx="12192000" cy="6335807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en-US" sz="2900" b="1" dirty="0" smtClean="0"/>
              <a:t>Changes </a:t>
            </a:r>
            <a:r>
              <a:rPr lang="en-US" sz="2900" b="1" dirty="0"/>
              <a:t>in the </a:t>
            </a:r>
            <a:r>
              <a:rPr lang="en-US" sz="2900" b="1" dirty="0" smtClean="0"/>
              <a:t>PRICE of RELATED GOODS:</a:t>
            </a:r>
            <a:endParaRPr lang="en-US" sz="2900" b="1" dirty="0"/>
          </a:p>
          <a:p>
            <a:pPr lvl="1">
              <a:spcBef>
                <a:spcPts val="0"/>
              </a:spcBef>
            </a:pPr>
            <a:r>
              <a:rPr lang="en-US" sz="2900" b="1" dirty="0"/>
              <a:t>Two types of related goods: </a:t>
            </a:r>
            <a:r>
              <a:rPr lang="en-US" sz="2900" b="1" dirty="0" smtClean="0"/>
              <a:t>SUBSTITUTES &amp; COMPLEMENTS</a:t>
            </a:r>
            <a:endParaRPr lang="en-US" sz="2900" b="1" dirty="0"/>
          </a:p>
          <a:p>
            <a:pPr lvl="1">
              <a:spcBef>
                <a:spcPts val="0"/>
              </a:spcBef>
            </a:pPr>
            <a:r>
              <a:rPr lang="en-US" sz="2900" b="1" dirty="0"/>
              <a:t>Substitute goods: when consumers can use one good </a:t>
            </a:r>
            <a:r>
              <a:rPr lang="en-US" sz="2900" b="1" dirty="0" smtClean="0"/>
              <a:t>IN PLACE of </a:t>
            </a:r>
            <a:r>
              <a:rPr lang="en-US" sz="2900" b="1" dirty="0"/>
              <a:t>another</a:t>
            </a:r>
          </a:p>
          <a:p>
            <a:pPr lvl="2">
              <a:spcBef>
                <a:spcPts val="0"/>
              </a:spcBef>
            </a:pPr>
            <a:r>
              <a:rPr lang="en-US" sz="2900" b="1" dirty="0"/>
              <a:t>Ex.: </a:t>
            </a:r>
            <a:r>
              <a:rPr lang="en-US" sz="2900" b="1" dirty="0" smtClean="0"/>
              <a:t>BUTTER &amp; MARGARINE; </a:t>
            </a:r>
            <a:r>
              <a:rPr lang="en-US" sz="2900" b="1" dirty="0"/>
              <a:t>hot dogs &amp; hamburgers</a:t>
            </a:r>
          </a:p>
          <a:p>
            <a:pPr lvl="2">
              <a:spcBef>
                <a:spcPts val="0"/>
              </a:spcBef>
            </a:pPr>
            <a:r>
              <a:rPr lang="en-US" sz="2900" b="1" dirty="0"/>
              <a:t>If price of one good increases, demand for the other good will </a:t>
            </a:r>
            <a:r>
              <a:rPr lang="en-US" sz="2900" b="1" dirty="0" smtClean="0"/>
              <a:t>INCREASE &amp; </a:t>
            </a:r>
            <a:r>
              <a:rPr lang="en-US" sz="2900" b="1" dirty="0"/>
              <a:t>the demand curve will shift to the </a:t>
            </a:r>
            <a:r>
              <a:rPr lang="en-US" sz="2900" b="1" dirty="0" smtClean="0"/>
              <a:t>RIGHT; </a:t>
            </a:r>
            <a:r>
              <a:rPr lang="en-US" sz="2900" b="1" dirty="0"/>
              <a:t>if the price of one good decreases, demand for the other good will </a:t>
            </a:r>
            <a:r>
              <a:rPr lang="en-US" sz="2900" b="1" dirty="0" smtClean="0"/>
              <a:t>DECREASE &amp; </a:t>
            </a:r>
            <a:r>
              <a:rPr lang="en-US" sz="2900" b="1" dirty="0"/>
              <a:t>the demand curve will shift to the </a:t>
            </a:r>
            <a:r>
              <a:rPr lang="en-US" sz="2900" b="1" dirty="0" smtClean="0"/>
              <a:t>LEFT</a:t>
            </a:r>
            <a:endParaRPr lang="en-US" sz="2900" b="1" dirty="0"/>
          </a:p>
          <a:p>
            <a:pPr lvl="1">
              <a:spcBef>
                <a:spcPts val="0"/>
              </a:spcBef>
            </a:pPr>
            <a:r>
              <a:rPr lang="en-US" sz="2900" b="1" dirty="0"/>
              <a:t>Complementary goods: when consumers buy goods that are </a:t>
            </a:r>
            <a:r>
              <a:rPr lang="en-US" sz="2900" b="1" dirty="0" smtClean="0"/>
              <a:t>USED TOGETHER</a:t>
            </a:r>
            <a:endParaRPr lang="en-US" sz="2900" b="1" dirty="0"/>
          </a:p>
          <a:p>
            <a:pPr lvl="2">
              <a:spcBef>
                <a:spcPts val="0"/>
              </a:spcBef>
            </a:pPr>
            <a:r>
              <a:rPr lang="en-US" sz="2900" b="1" dirty="0"/>
              <a:t>Ex.: lightbulbs &amp; </a:t>
            </a:r>
            <a:r>
              <a:rPr lang="en-US" sz="2900" b="1" dirty="0" smtClean="0"/>
              <a:t>LAMPS, </a:t>
            </a:r>
            <a:r>
              <a:rPr lang="en-US" sz="2900" b="1" dirty="0"/>
              <a:t>peanut butter &amp; </a:t>
            </a:r>
            <a:r>
              <a:rPr lang="en-US" sz="2900" b="1" dirty="0" smtClean="0"/>
              <a:t>JELLY</a:t>
            </a:r>
            <a:endParaRPr lang="en-US" sz="2900" b="1" dirty="0"/>
          </a:p>
          <a:p>
            <a:pPr lvl="2">
              <a:spcBef>
                <a:spcPts val="0"/>
              </a:spcBef>
            </a:pPr>
            <a:r>
              <a:rPr lang="en-US" sz="2900" b="1" dirty="0"/>
              <a:t>If price of one good increases, demand for the other good will </a:t>
            </a:r>
            <a:r>
              <a:rPr lang="en-US" sz="2900" b="1" dirty="0" smtClean="0"/>
              <a:t>DECREASE &amp; </a:t>
            </a:r>
            <a:r>
              <a:rPr lang="en-US" sz="2900" b="1" dirty="0"/>
              <a:t>the demand curve will shift to the </a:t>
            </a:r>
            <a:r>
              <a:rPr lang="en-US" sz="2900" b="1" dirty="0" smtClean="0"/>
              <a:t>LEFT; </a:t>
            </a:r>
            <a:r>
              <a:rPr lang="en-US" sz="2900" b="1" dirty="0"/>
              <a:t>if the price of one good decreases, demand for the other good will </a:t>
            </a:r>
            <a:r>
              <a:rPr lang="en-US" sz="2900" b="1" dirty="0" smtClean="0"/>
              <a:t>INCREASE &amp; </a:t>
            </a:r>
            <a:r>
              <a:rPr lang="en-US" sz="2900" b="1" dirty="0"/>
              <a:t>the demand curve will shift to the </a:t>
            </a:r>
            <a:r>
              <a:rPr lang="en-US" sz="2900" b="1" dirty="0" smtClean="0"/>
              <a:t>RIGHT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7257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CHANGES IN DEMAND (p. 576)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"/>
            <a:ext cx="12192000" cy="6225541"/>
          </a:xfrm>
        </p:spPr>
        <p:txBody>
          <a:bodyPr numCol="1">
            <a:noAutofit/>
          </a:bodyPr>
          <a:lstStyle/>
          <a:p>
            <a:pPr lvl="0"/>
            <a:r>
              <a:rPr lang="en-US" sz="3000" b="1" dirty="0"/>
              <a:t>Change in quantity demand: </a:t>
            </a:r>
            <a:r>
              <a:rPr lang="en-US" sz="3000" b="1" i="1" u="sng" cap="all" dirty="0"/>
              <a:t>Different from increasing or decreasing demand</a:t>
            </a:r>
            <a:endParaRPr lang="en-US" sz="3000" b="1" dirty="0"/>
          </a:p>
          <a:p>
            <a:pPr lvl="1"/>
            <a:r>
              <a:rPr lang="en-US" sz="3000" b="1" dirty="0"/>
              <a:t>Change in demand refers to a </a:t>
            </a:r>
            <a:r>
              <a:rPr lang="en-US" sz="3000" b="1" dirty="0" smtClean="0"/>
              <a:t>SHIFT of </a:t>
            </a:r>
            <a:r>
              <a:rPr lang="en-US" sz="3000" b="1" dirty="0"/>
              <a:t>the </a:t>
            </a:r>
            <a:r>
              <a:rPr lang="en-US" sz="3000" b="1" dirty="0" smtClean="0"/>
              <a:t>ENTIRE demand </a:t>
            </a:r>
            <a:r>
              <a:rPr lang="en-US" sz="3000" b="1" dirty="0"/>
              <a:t>curve</a:t>
            </a:r>
          </a:p>
          <a:p>
            <a:pPr lvl="1"/>
            <a:r>
              <a:rPr lang="en-US" sz="3000" b="1" dirty="0"/>
              <a:t>Change in quantity demanded refers to </a:t>
            </a:r>
            <a:r>
              <a:rPr lang="en-US" sz="3000" b="1" dirty="0" smtClean="0"/>
              <a:t>MOVEMENT from </a:t>
            </a:r>
            <a:r>
              <a:rPr lang="en-US" sz="3000" b="1" dirty="0"/>
              <a:t>one point on a demand curve to another</a:t>
            </a:r>
          </a:p>
          <a:p>
            <a:pPr lvl="2"/>
            <a:r>
              <a:rPr lang="en-US" sz="3000" b="1" dirty="0"/>
              <a:t>O</a:t>
            </a:r>
            <a:r>
              <a:rPr lang="en-US" sz="3000" b="1" dirty="0" smtClean="0"/>
              <a:t>nly </a:t>
            </a:r>
            <a:r>
              <a:rPr lang="en-US" sz="3000" b="1" dirty="0"/>
              <a:t>factor that directly causes a change in quantity demanded is </a:t>
            </a:r>
            <a:r>
              <a:rPr lang="en-US" sz="3000" b="1" dirty="0" smtClean="0"/>
              <a:t>PRICE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584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ELASTICITY OF DEMAND (p. 577-578)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094"/>
            <a:ext cx="12192000" cy="6335807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Demand elasticity: the extent to which a change in </a:t>
            </a:r>
            <a:r>
              <a:rPr lang="en-US" sz="3000" b="1" dirty="0" smtClean="0"/>
              <a:t>PRICES causes </a:t>
            </a:r>
            <a:r>
              <a:rPr lang="en-US" sz="3000" b="1" dirty="0"/>
              <a:t>a change in the </a:t>
            </a:r>
            <a:r>
              <a:rPr lang="en-US" sz="3000" b="1" dirty="0" smtClean="0"/>
              <a:t>QUANTITY DEMANDED of </a:t>
            </a:r>
            <a:r>
              <a:rPr lang="en-US" sz="3000" b="1" dirty="0"/>
              <a:t>a good/service (HOW STRETCHY IS DEMAND WHEN PRICE CHANGES)</a:t>
            </a:r>
          </a:p>
          <a:p>
            <a:pPr lvl="0">
              <a:spcBef>
                <a:spcPts val="0"/>
              </a:spcBef>
            </a:pPr>
            <a:r>
              <a:rPr lang="en-US" sz="3000" b="1" dirty="0"/>
              <a:t>Which items have elastic demand? (Small price changes can have a </a:t>
            </a:r>
            <a:r>
              <a:rPr lang="en-US" sz="3000" b="1" dirty="0" smtClean="0"/>
              <a:t>BIG effect </a:t>
            </a:r>
            <a:r>
              <a:rPr lang="en-US" sz="3000" b="1" dirty="0"/>
              <a:t>on quantity demanded)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When there are </a:t>
            </a:r>
            <a:r>
              <a:rPr lang="en-US" sz="3000" b="1" dirty="0" smtClean="0"/>
              <a:t>ATTRACTIVE SUBSTITUTE goods </a:t>
            </a:r>
            <a:r>
              <a:rPr lang="en-US" sz="3000" b="1" dirty="0"/>
              <a:t>that consumers could buy instead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When consumers can </a:t>
            </a:r>
            <a:r>
              <a:rPr lang="en-US" sz="3000" b="1" dirty="0" smtClean="0"/>
              <a:t>DELAY purchasing </a:t>
            </a:r>
            <a:r>
              <a:rPr lang="en-US" sz="3000" b="1" dirty="0"/>
              <a:t>an item because they think prices will go down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For </a:t>
            </a:r>
            <a:r>
              <a:rPr lang="en-US" sz="3000" b="1" dirty="0" smtClean="0"/>
              <a:t>EXPENSIVE, </a:t>
            </a:r>
            <a:r>
              <a:rPr lang="en-US" sz="3000" b="1" dirty="0"/>
              <a:t>or higher-priced items, like </a:t>
            </a:r>
            <a:r>
              <a:rPr lang="en-US" sz="3000" b="1" dirty="0" smtClean="0"/>
              <a:t>cars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682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59"/>
          </a:xfrm>
        </p:spPr>
        <p:txBody>
          <a:bodyPr numCol="1">
            <a:noAutofit/>
          </a:bodyPr>
          <a:lstStyle/>
          <a:p>
            <a:r>
              <a:rPr lang="en-US" sz="33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.2 – ELASTICITY OF DEMAND (p. 577-578)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094"/>
            <a:ext cx="12192000" cy="6335807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Which </a:t>
            </a:r>
            <a:r>
              <a:rPr lang="en-US" sz="3000" b="1" dirty="0"/>
              <a:t>items have inelastic demand? (Large price changes can have a </a:t>
            </a:r>
            <a:r>
              <a:rPr lang="en-US" sz="3000" b="1" dirty="0" smtClean="0"/>
              <a:t>SMALL effect </a:t>
            </a:r>
            <a:r>
              <a:rPr lang="en-US" sz="3000" b="1" dirty="0"/>
              <a:t>on quantity demanded)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SEASONAL items </a:t>
            </a:r>
            <a:r>
              <a:rPr lang="en-US" sz="3000" b="1" dirty="0"/>
              <a:t>(items that people ordinarily consume at certain times of the year)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Items with few </a:t>
            </a:r>
            <a:r>
              <a:rPr lang="en-US" sz="3000" b="1" dirty="0" smtClean="0"/>
              <a:t>SUBSTITUTES (medicines</a:t>
            </a:r>
            <a:r>
              <a:rPr lang="en-US" sz="3000" b="1" dirty="0"/>
              <a:t>, electricity, etc.)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NECESSITIES, </a:t>
            </a:r>
            <a:r>
              <a:rPr lang="en-US" sz="3000" b="1" dirty="0"/>
              <a:t>or things needed for survival or </a:t>
            </a:r>
            <a:r>
              <a:rPr lang="en-US" sz="3000" b="1" dirty="0" smtClean="0"/>
              <a:t>health</a:t>
            </a:r>
          </a:p>
          <a:p>
            <a:pPr lvl="1">
              <a:spcBef>
                <a:spcPts val="0"/>
              </a:spcBef>
            </a:pPr>
            <a:endParaRPr lang="en-US" sz="3000" b="1" dirty="0"/>
          </a:p>
          <a:p>
            <a:pPr marL="0" indent="0">
              <a:spcBef>
                <a:spcPts val="0"/>
              </a:spcBef>
              <a:buNone/>
            </a:pPr>
            <a:endParaRPr lang="en-US" sz="3400" b="1" dirty="0" smtClean="0"/>
          </a:p>
          <a:p>
            <a:pPr>
              <a:spcBef>
                <a:spcPts val="0"/>
              </a:spcBef>
            </a:pPr>
            <a:r>
              <a:rPr lang="en-US" sz="3400" b="1" dirty="0" smtClean="0">
                <a:solidFill>
                  <a:srgbClr val="00B050"/>
                </a:solidFill>
              </a:rPr>
              <a:t>AFTER NOTES, HAVE OUT THE GREEN EXIT TICKET</a:t>
            </a:r>
            <a:endParaRPr lang="en-US" sz="3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9.3, 12/09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SUPPLY</a:t>
            </a:r>
            <a:r>
              <a:rPr lang="en-US" sz="2900" b="1" dirty="0" smtClean="0"/>
              <a:t>: quantity of good/service producers/suppliers are willing to sell at all possible market prices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SUPPLY CURVE</a:t>
            </a:r>
            <a:r>
              <a:rPr lang="en-US" sz="2900" b="1" dirty="0" smtClean="0"/>
              <a:t>: graph that shows the amount of good/service that would be supplied at all possible market prices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SUPPLY SCHEDULE</a:t>
            </a:r>
            <a:r>
              <a:rPr lang="en-US" sz="2900" b="1" dirty="0" smtClean="0"/>
              <a:t>: table that shows amount of good/service that would be supplied at various market prices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/>
              <a:t>MARKET SUPPLY</a:t>
            </a:r>
            <a:r>
              <a:rPr lang="en-US" sz="2900" b="1" dirty="0"/>
              <a:t>: combined supply schedule for all suppliers of good/service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LAW OF SUPPLY</a:t>
            </a:r>
            <a:r>
              <a:rPr lang="en-US" sz="2900" b="1" dirty="0" smtClean="0"/>
              <a:t>: producers are willing to offer more for sale at higher prices &amp; less at lower prices (prices &amp; quantity supplied change in same direction)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PROFIT MOTIVE</a:t>
            </a:r>
            <a:r>
              <a:rPr lang="en-US" sz="2900" b="1" dirty="0" smtClean="0"/>
              <a:t>: main incentive for producers is to earn more than what they spend making a good/service (that revenues will exceed costs)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PRODUCTIVITY</a:t>
            </a:r>
            <a:r>
              <a:rPr lang="en-US" sz="2900" b="1" dirty="0" smtClean="0"/>
              <a:t>: greater efficiency; more output (production) at lower cost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SUBSIDY</a:t>
            </a:r>
            <a:r>
              <a:rPr lang="en-US" sz="2900" b="1" dirty="0" smtClean="0"/>
              <a:t>: </a:t>
            </a:r>
            <a:r>
              <a:rPr lang="en-US" sz="2900" b="1" dirty="0" err="1" smtClean="0"/>
              <a:t>govt</a:t>
            </a:r>
            <a:r>
              <a:rPr lang="en-US" sz="2900" b="1" dirty="0" smtClean="0"/>
              <a:t> payment to </a:t>
            </a:r>
            <a:r>
              <a:rPr lang="en-US" sz="2900" b="1" dirty="0" err="1" smtClean="0"/>
              <a:t>indv</a:t>
            </a:r>
            <a:r>
              <a:rPr lang="en-US" sz="2900" b="1" dirty="0" smtClean="0"/>
              <a:t> or business for certain actions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900" b="1" u="sng" dirty="0" smtClean="0"/>
              <a:t>SUPPLY ELASTICITY</a:t>
            </a:r>
            <a:r>
              <a:rPr lang="en-US" sz="2900" b="1" dirty="0" smtClean="0"/>
              <a:t>: measure of how quantity supplied of a good/service changes in response to price changes</a:t>
            </a:r>
            <a:endParaRPr lang="en-US" sz="29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5696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numCol="1" anchor="t">
            <a:normAutofit/>
          </a:bodyPr>
          <a:lstStyle/>
          <a:p>
            <a:pPr algn="l"/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lang="en-US" sz="45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UNIT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#9: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FOUNDATIONS OF ECONOMICS (PART II)</a:t>
            </a:r>
            <a:endParaRPr lang="en-US" sz="4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3110"/>
            <a:ext cx="12192000" cy="1659194"/>
          </a:xfrm>
          <a:blipFill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numCol="1">
            <a:normAutofit lnSpcReduction="10000"/>
          </a:bodyPr>
          <a:lstStyle/>
          <a:p>
            <a:pPr algn="l"/>
            <a:r>
              <a:rPr lang="en-US" sz="3600" b="1" dirty="0" smtClean="0">
                <a:solidFill>
                  <a:srgbClr val="92D050"/>
                </a:solidFill>
              </a:rPr>
              <a:t>QUOTE OF THE DAY!</a:t>
            </a:r>
          </a:p>
          <a:p>
            <a:pPr algn="l"/>
            <a:r>
              <a:rPr lang="en-US" sz="3600" b="1" dirty="0" smtClean="0">
                <a:solidFill>
                  <a:srgbClr val="FFC000"/>
                </a:solidFill>
              </a:rPr>
              <a:t>“No one wants advice – only corroboration [agreement].” – John Steinbeck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9.3 – INTRODUCTION TO SUPPLY (p. 581)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Supply refers to the various </a:t>
            </a:r>
            <a:r>
              <a:rPr lang="en-US" sz="3000" b="1" dirty="0" smtClean="0"/>
              <a:t>QUANTITIES of </a:t>
            </a:r>
            <a:r>
              <a:rPr lang="en-US" sz="3000" b="1" dirty="0"/>
              <a:t>a good/service that </a:t>
            </a:r>
            <a:r>
              <a:rPr lang="en-US" sz="3000" b="1" dirty="0" smtClean="0"/>
              <a:t>PRODUCERS are </a:t>
            </a:r>
            <a:r>
              <a:rPr lang="en-US" sz="3000" b="1" dirty="0"/>
              <a:t>willing to </a:t>
            </a:r>
            <a:r>
              <a:rPr lang="en-US" sz="3000" b="1" dirty="0" smtClean="0"/>
              <a:t>SELL at </a:t>
            </a:r>
            <a:r>
              <a:rPr lang="en-US" sz="3000" b="1" dirty="0"/>
              <a:t>any given market </a:t>
            </a:r>
            <a:r>
              <a:rPr lang="en-US" sz="3000" b="1" dirty="0" smtClean="0"/>
              <a:t>PRICE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We can consider supply as an </a:t>
            </a:r>
            <a:r>
              <a:rPr lang="en-US" sz="3000" b="1" dirty="0" smtClean="0"/>
              <a:t>OUTPUT of </a:t>
            </a:r>
            <a:r>
              <a:rPr lang="en-US" sz="3000" b="1" dirty="0"/>
              <a:t>a single </a:t>
            </a:r>
            <a:r>
              <a:rPr lang="en-US" sz="3000" b="1" dirty="0" smtClean="0"/>
              <a:t>BUSINESS or PRODUCER OR ADD together </a:t>
            </a:r>
            <a:r>
              <a:rPr lang="en-US" sz="3000" b="1" dirty="0"/>
              <a:t>the supply of the </a:t>
            </a:r>
            <a:r>
              <a:rPr lang="en-US" sz="3000" b="1" dirty="0" smtClean="0"/>
              <a:t>ENTIRE MARKET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Supply is the </a:t>
            </a:r>
            <a:r>
              <a:rPr lang="en-US" sz="3000" b="1" dirty="0" smtClean="0"/>
              <a:t>OPPOSITE of </a:t>
            </a:r>
            <a:r>
              <a:rPr lang="en-US" sz="3000" b="1" dirty="0"/>
              <a:t>demand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BUYERS demand </a:t>
            </a:r>
            <a:r>
              <a:rPr lang="en-US" sz="3000" b="1" dirty="0"/>
              <a:t>different </a:t>
            </a:r>
            <a:r>
              <a:rPr lang="en-US" sz="3000" b="1" dirty="0" smtClean="0"/>
              <a:t>QUANTITIES of </a:t>
            </a:r>
            <a:r>
              <a:rPr lang="en-US" sz="3000" b="1" dirty="0"/>
              <a:t>a good depending on the </a:t>
            </a:r>
            <a:r>
              <a:rPr lang="en-US" sz="3000" b="1" dirty="0" smtClean="0"/>
              <a:t>PRICE sellers </a:t>
            </a:r>
            <a:r>
              <a:rPr lang="en-US" sz="3000" b="1" dirty="0"/>
              <a:t>ask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SELLERS </a:t>
            </a:r>
            <a:r>
              <a:rPr lang="en-US" sz="3000" b="1" dirty="0"/>
              <a:t>offer different </a:t>
            </a:r>
            <a:r>
              <a:rPr lang="en-US" sz="3000" b="1" dirty="0" smtClean="0"/>
              <a:t>QUANTITIES of </a:t>
            </a:r>
            <a:r>
              <a:rPr lang="en-US" sz="3000" b="1" dirty="0"/>
              <a:t>a good depending on the </a:t>
            </a:r>
            <a:r>
              <a:rPr lang="en-US" sz="3000" b="1" dirty="0" smtClean="0"/>
              <a:t>PRICE buyers </a:t>
            </a:r>
            <a:r>
              <a:rPr lang="en-US" sz="3000" b="1" dirty="0"/>
              <a:t>are willing to </a:t>
            </a:r>
            <a:r>
              <a:rPr lang="en-US" sz="3000" b="1" dirty="0" smtClean="0"/>
              <a:t>pay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797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.3 – INTRODUCTION TO SUPPLY (p. 581)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Law of supply: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As the PRICE rises or increases for a good, the QUANTITY SUPPLIED (Q</a:t>
            </a:r>
            <a:r>
              <a:rPr lang="en-US" sz="3000" b="1" baseline="-25000" dirty="0" smtClean="0"/>
              <a:t>S</a:t>
            </a:r>
            <a:r>
              <a:rPr lang="en-US" sz="3000" b="1" dirty="0" smtClean="0"/>
              <a:t>) also INCREASES; price and quantity supplied change in the SAME direction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The HIGHER the price of a good, the greater the INCENTIVE is for a producer to produce MORE of that good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Like demand, individual and market supply can be represented in a TABLE as a SUPPLY SCHEDULE and in a GRAPH with the SUPPLY CURVE</a:t>
            </a:r>
          </a:p>
          <a:p>
            <a:pPr>
              <a:spcBef>
                <a:spcPts val="0"/>
              </a:spcBef>
            </a:pPr>
            <a:r>
              <a:rPr lang="en-US" sz="3000" b="1" dirty="0"/>
              <a:t>While demand curve has a DOWNWARD (or negative) slope, the supply curve has an UPWARD (or positive slope), reflecting the fact that suppliers/producers are generally willing to offer MORE goods/services at a HIGHER price than at LOWER </a:t>
            </a:r>
            <a:r>
              <a:rPr lang="en-US" sz="3000" b="1" dirty="0" smtClean="0"/>
              <a:t>prices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1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2954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.3 – GRAPHING THE SUPPLY CURVE (p. 583-584)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129"/>
            <a:ext cx="12192000" cy="651387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Profit </a:t>
            </a:r>
            <a:r>
              <a:rPr lang="en-US" sz="3000" b="1" dirty="0"/>
              <a:t>motive: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Businesses invest </a:t>
            </a:r>
            <a:r>
              <a:rPr lang="en-US" sz="3000" b="1" dirty="0" smtClean="0"/>
              <a:t>TIME, MONEY, </a:t>
            </a:r>
            <a:r>
              <a:rPr lang="en-US" sz="3000" b="1" dirty="0"/>
              <a:t>&amp; other </a:t>
            </a:r>
            <a:r>
              <a:rPr lang="en-US" sz="3000" b="1" dirty="0" smtClean="0"/>
              <a:t>CAPITAL &amp; RESOURCES </a:t>
            </a:r>
            <a:r>
              <a:rPr lang="en-US" sz="3000" b="1" dirty="0"/>
              <a:t>to make money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Businesses try to set prices at levels that allow them to </a:t>
            </a:r>
            <a:r>
              <a:rPr lang="en-US" sz="3000" b="1" dirty="0" smtClean="0"/>
              <a:t>COVER COSTS; </a:t>
            </a:r>
            <a:r>
              <a:rPr lang="en-US" sz="3000" b="1" dirty="0"/>
              <a:t>otherwise, they will </a:t>
            </a:r>
            <a:r>
              <a:rPr lang="en-US" sz="3000" b="1" dirty="0" smtClean="0"/>
              <a:t>LOSE MONEY (REVIEW</a:t>
            </a:r>
            <a:r>
              <a:rPr lang="en-US" sz="3000" b="1" dirty="0"/>
              <a:t>: their </a:t>
            </a:r>
            <a:r>
              <a:rPr lang="en-US" sz="3000" b="1" dirty="0" smtClean="0"/>
              <a:t>COSTS will </a:t>
            </a:r>
            <a:r>
              <a:rPr lang="en-US" sz="3000" b="1" dirty="0"/>
              <a:t>exceed their </a:t>
            </a:r>
            <a:r>
              <a:rPr lang="en-US" sz="3000" b="1" dirty="0" smtClean="0"/>
              <a:t>REVENUES, </a:t>
            </a:r>
            <a:r>
              <a:rPr lang="en-US" sz="3000" b="1" dirty="0"/>
              <a:t>and they will incur a </a:t>
            </a:r>
            <a:r>
              <a:rPr lang="en-US" sz="3000" b="1" dirty="0" smtClean="0"/>
              <a:t>LOSS)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Businesses try to earn a </a:t>
            </a:r>
            <a:r>
              <a:rPr lang="en-US" sz="3000" b="1" dirty="0" smtClean="0"/>
              <a:t>PROFIT that </a:t>
            </a:r>
            <a:r>
              <a:rPr lang="en-US" sz="3000" b="1" dirty="0"/>
              <a:t>is </a:t>
            </a:r>
            <a:r>
              <a:rPr lang="en-US" sz="3000" b="1" dirty="0" smtClean="0"/>
              <a:t>OVER and ABOVE </a:t>
            </a:r>
            <a:r>
              <a:rPr lang="en-US" sz="3000" b="1" dirty="0"/>
              <a:t>its </a:t>
            </a:r>
            <a:r>
              <a:rPr lang="en-US" sz="3000" b="1" dirty="0" smtClean="0"/>
              <a:t>COSTS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Making a profit is the primary </a:t>
            </a:r>
            <a:r>
              <a:rPr lang="en-US" sz="3000" b="1" dirty="0" smtClean="0"/>
              <a:t>MOTIVE, </a:t>
            </a:r>
            <a:r>
              <a:rPr lang="en-US" sz="3000" b="1" dirty="0"/>
              <a:t>or purpose, for a business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Producers can then use these profits to: increase </a:t>
            </a:r>
            <a:r>
              <a:rPr lang="en-US" sz="3000" b="1" dirty="0" smtClean="0"/>
              <a:t>WAGES of </a:t>
            </a:r>
            <a:r>
              <a:rPr lang="en-US" sz="3000" b="1" dirty="0"/>
              <a:t>employees, </a:t>
            </a:r>
            <a:r>
              <a:rPr lang="en-US" sz="3000" b="1" dirty="0" smtClean="0"/>
              <a:t>INVEST money </a:t>
            </a:r>
            <a:r>
              <a:rPr lang="en-US" sz="3000" b="1" dirty="0"/>
              <a:t>in new business projects, acquire more </a:t>
            </a:r>
            <a:r>
              <a:rPr lang="en-US" sz="3000" b="1" dirty="0" smtClean="0"/>
              <a:t>SPACE, </a:t>
            </a:r>
            <a:r>
              <a:rPr lang="en-US" sz="3000" b="1" dirty="0"/>
              <a:t>buy new </a:t>
            </a:r>
            <a:r>
              <a:rPr lang="en-US" sz="3000" b="1" dirty="0" smtClean="0"/>
              <a:t>EQUIPMENT (or PHYSICAL capital</a:t>
            </a:r>
            <a:r>
              <a:rPr lang="en-US" sz="3000" b="1" dirty="0"/>
              <a:t>), or hire new </a:t>
            </a:r>
            <a:r>
              <a:rPr lang="en-US" sz="3000" b="1" dirty="0" smtClean="0"/>
              <a:t>WORKERS (or LABOR)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799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2954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.3 – GRAPHING THE SUPPLY CURVE (p. 583-584)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129"/>
            <a:ext cx="12192000" cy="651387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Market </a:t>
            </a:r>
            <a:r>
              <a:rPr lang="en-US" sz="3000" b="1" dirty="0"/>
              <a:t>supply: the total combined </a:t>
            </a:r>
            <a:r>
              <a:rPr lang="en-US" sz="3000" b="1" dirty="0" smtClean="0"/>
              <a:t>SUPPLY SCHEDULE of </a:t>
            </a:r>
            <a:r>
              <a:rPr lang="en-US" sz="3000" b="1" dirty="0"/>
              <a:t>all businesses that provide the </a:t>
            </a:r>
            <a:r>
              <a:rPr lang="en-US" sz="3000" b="1" dirty="0" smtClean="0"/>
              <a:t>SAME good/service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MARKET SUPPLY CURVE HAS AN </a:t>
            </a:r>
            <a:r>
              <a:rPr lang="en-US" sz="3000" b="1" dirty="0" smtClean="0"/>
              <a:t>UPWARD (OR </a:t>
            </a:r>
            <a:r>
              <a:rPr lang="en-US" sz="3000" b="1" dirty="0"/>
              <a:t>POSITIVE) SLOPE [MARKET DEMAND CURVES HAVE A </a:t>
            </a:r>
            <a:r>
              <a:rPr lang="en-US" sz="3000" b="1" dirty="0" smtClean="0"/>
              <a:t>DOWNWARD </a:t>
            </a:r>
            <a:r>
              <a:rPr lang="en-US" sz="3000" b="1" dirty="0"/>
              <a:t>(OR NEGATIVE) SLOPE]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Like the demand curve, the supply curve or supply can be affected by various factors, causing it to shift to the </a:t>
            </a:r>
            <a:r>
              <a:rPr lang="en-US" sz="3000" b="1" dirty="0" smtClean="0"/>
              <a:t>LEFT or RIGHT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975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9.1 – WHY NATIONS TRADE (p. 707)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Nations trade with one another to obtain </a:t>
            </a:r>
            <a:r>
              <a:rPr lang="en-US" sz="3000" b="1" dirty="0" smtClean="0"/>
              <a:t>GOODS/SERVICES </a:t>
            </a:r>
            <a:r>
              <a:rPr lang="en-US" sz="3000" b="1" dirty="0"/>
              <a:t>they themselves cannot produce </a:t>
            </a:r>
            <a:r>
              <a:rPr lang="en-US" sz="3000" b="1" dirty="0" smtClean="0"/>
              <a:t>EFFICIENTLY</a:t>
            </a:r>
            <a:endParaRPr lang="en-US" sz="3000" b="1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No country </a:t>
            </a:r>
            <a:r>
              <a:rPr lang="en-US" sz="3000" b="1" dirty="0" smtClean="0"/>
              <a:t>produces </a:t>
            </a:r>
            <a:r>
              <a:rPr lang="en-US" sz="3000" b="1" dirty="0"/>
              <a:t>everything it needs to </a:t>
            </a:r>
            <a:r>
              <a:rPr lang="en-US" sz="3000" b="1" dirty="0" smtClean="0"/>
              <a:t>SURVIVE, </a:t>
            </a:r>
            <a:r>
              <a:rPr lang="en-US" sz="3000" b="1" dirty="0"/>
              <a:t>&amp; </a:t>
            </a:r>
            <a:r>
              <a:rPr lang="en-US" sz="3000" b="1" dirty="0" smtClean="0"/>
              <a:t>DEPENDS </a:t>
            </a:r>
            <a:r>
              <a:rPr lang="en-US" sz="3000" b="1" dirty="0"/>
              <a:t>on other </a:t>
            </a:r>
            <a:r>
              <a:rPr lang="en-US" sz="3000" b="1" dirty="0" smtClean="0"/>
              <a:t>COUNTRIES</a:t>
            </a:r>
            <a:endParaRPr lang="en-US" sz="3000" b="1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Because of </a:t>
            </a:r>
            <a:r>
              <a:rPr lang="en-US" sz="3000" b="1" dirty="0" smtClean="0"/>
              <a:t>INTERNATIONAL TRADE, 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Americans eat </a:t>
            </a:r>
            <a:r>
              <a:rPr lang="en-US" sz="3000" b="1" dirty="0" smtClean="0"/>
              <a:t>FRUIT </a:t>
            </a:r>
            <a:r>
              <a:rPr lang="en-US" sz="3000" b="1" dirty="0"/>
              <a:t>during the </a:t>
            </a:r>
            <a:r>
              <a:rPr lang="en-US" sz="3000" b="1" dirty="0" smtClean="0"/>
              <a:t>WINTER </a:t>
            </a:r>
            <a:r>
              <a:rPr lang="en-US" sz="3000" b="1" dirty="0"/>
              <a:t>that is grown in </a:t>
            </a:r>
            <a:r>
              <a:rPr lang="en-US" sz="3000" b="1" dirty="0" smtClean="0"/>
              <a:t>CENTRAL AMERICA, &amp;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American-made </a:t>
            </a:r>
            <a:r>
              <a:rPr lang="en-US" sz="3000" b="1" dirty="0" smtClean="0"/>
              <a:t>COMPUTERS are </a:t>
            </a:r>
            <a:r>
              <a:rPr lang="en-US" sz="3000" b="1" dirty="0"/>
              <a:t>sold in </a:t>
            </a:r>
            <a:r>
              <a:rPr lang="en-US" sz="3000" b="1" dirty="0" smtClean="0"/>
              <a:t>AFRICA </a:t>
            </a:r>
            <a:r>
              <a:rPr lang="en-US" sz="3000" b="1" dirty="0"/>
              <a:t>&amp; </a:t>
            </a:r>
            <a:r>
              <a:rPr lang="en-US" sz="3000" b="1" dirty="0" smtClean="0"/>
              <a:t>ASIA</a:t>
            </a:r>
            <a:endParaRPr lang="en-US" sz="3000" b="1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Trade involves: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EXPORTS: </a:t>
            </a:r>
            <a:r>
              <a:rPr lang="en-US" sz="3000" b="1" dirty="0"/>
              <a:t>goods/services that are </a:t>
            </a:r>
            <a:r>
              <a:rPr lang="en-US" sz="3000" b="1" dirty="0" smtClean="0"/>
              <a:t>SOLD to </a:t>
            </a:r>
            <a:r>
              <a:rPr lang="en-US" sz="3000" b="1" dirty="0"/>
              <a:t>other countries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IMPORTS: </a:t>
            </a:r>
            <a:r>
              <a:rPr lang="en-US" sz="3000" b="1" dirty="0"/>
              <a:t>goods/services that are </a:t>
            </a:r>
            <a:r>
              <a:rPr lang="en-US" sz="3000" b="1" dirty="0" smtClean="0"/>
              <a:t>PURCHASED </a:t>
            </a:r>
            <a:r>
              <a:rPr lang="en-US" sz="3000" b="1" dirty="0"/>
              <a:t>from other </a:t>
            </a:r>
            <a:r>
              <a:rPr lang="en-US" sz="3000" b="1" dirty="0" smtClean="0"/>
              <a:t>countries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930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.3 – CHANGES IN SUPPLY (p. 584-585)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The </a:t>
            </a:r>
            <a:r>
              <a:rPr lang="en-US" sz="3000" b="1" dirty="0" smtClean="0"/>
              <a:t>PROFIT INCENTIVE (or </a:t>
            </a:r>
            <a:r>
              <a:rPr lang="en-US" sz="3000" b="1" dirty="0"/>
              <a:t>profit motive) is motivates producers to change supply levels at a given price</a:t>
            </a:r>
          </a:p>
          <a:p>
            <a:pPr lvl="0">
              <a:spcBef>
                <a:spcPts val="0"/>
              </a:spcBef>
            </a:pPr>
            <a:r>
              <a:rPr lang="en-US" sz="3000" b="1" dirty="0"/>
              <a:t>Like changes in demand: 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An </a:t>
            </a:r>
            <a:r>
              <a:rPr lang="en-US" sz="3000" b="1" dirty="0" smtClean="0"/>
              <a:t>INCREASE in </a:t>
            </a:r>
            <a:r>
              <a:rPr lang="en-US" sz="3000" b="1" dirty="0"/>
              <a:t>supply will cause the supply curve to shift to the </a:t>
            </a:r>
            <a:r>
              <a:rPr lang="en-US" sz="3000" b="1" dirty="0" smtClean="0"/>
              <a:t>RIGHT, b/c </a:t>
            </a:r>
            <a:r>
              <a:rPr lang="en-US" sz="3000" b="1" dirty="0"/>
              <a:t>producers are willing to sell a </a:t>
            </a:r>
            <a:r>
              <a:rPr lang="en-US" sz="3000" b="1" dirty="0" smtClean="0"/>
              <a:t>HIGHER QUANTITY of </a:t>
            </a:r>
            <a:r>
              <a:rPr lang="en-US" sz="3000" b="1" dirty="0"/>
              <a:t>goods at any given price compared to the original supply curve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A </a:t>
            </a:r>
            <a:r>
              <a:rPr lang="en-US" sz="3000" b="1" dirty="0" smtClean="0"/>
              <a:t>DECREASE in </a:t>
            </a:r>
            <a:r>
              <a:rPr lang="en-US" sz="3000" b="1" dirty="0"/>
              <a:t>supply will cause the supply curve to shift to the </a:t>
            </a:r>
            <a:r>
              <a:rPr lang="en-US" sz="3000" b="1" dirty="0" smtClean="0"/>
              <a:t>LEFT, b/c </a:t>
            </a:r>
            <a:r>
              <a:rPr lang="en-US" sz="3000" b="1" dirty="0"/>
              <a:t>producers are willing to sell a </a:t>
            </a:r>
            <a:r>
              <a:rPr lang="en-US" sz="3000" b="1" dirty="0" smtClean="0"/>
              <a:t>LOWER quantity </a:t>
            </a:r>
            <a:r>
              <a:rPr lang="en-US" sz="3000" b="1" dirty="0"/>
              <a:t>of goods at any given price compared to the original supply </a:t>
            </a:r>
            <a:r>
              <a:rPr lang="en-US" sz="3000" b="1" dirty="0" smtClean="0"/>
              <a:t>curve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1332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.3 – CHANGES IN SUPPLY (p. 584-585)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Factors </a:t>
            </a:r>
            <a:r>
              <a:rPr lang="en-US" sz="3000" b="1" dirty="0"/>
              <a:t>that affect the supply curve: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COSTS of RESOURCES: </a:t>
            </a:r>
            <a:r>
              <a:rPr lang="en-US" sz="3000" b="1" dirty="0"/>
              <a:t>costs of raw materials and other </a:t>
            </a:r>
            <a:r>
              <a:rPr lang="en-US" sz="3000" b="1" dirty="0" smtClean="0"/>
              <a:t>FACTORS of PRODUCTION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When costs of resources to produce goods/services decrease, suppliers can make a larger </a:t>
            </a:r>
            <a:r>
              <a:rPr lang="en-US" sz="3000" b="1" dirty="0" smtClean="0"/>
              <a:t>PROFIT at </a:t>
            </a:r>
            <a:r>
              <a:rPr lang="en-US" sz="3000" b="1" dirty="0"/>
              <a:t>the same price for each unit sold, so they are willing to sell </a:t>
            </a:r>
            <a:r>
              <a:rPr lang="en-US" sz="3000" b="1" dirty="0" smtClean="0"/>
              <a:t>MORE at </a:t>
            </a:r>
            <a:r>
              <a:rPr lang="en-US" sz="3000" b="1" dirty="0"/>
              <a:t>any given market price (SUPPLY </a:t>
            </a:r>
            <a:r>
              <a:rPr lang="en-US" sz="3000" b="1" dirty="0" smtClean="0"/>
              <a:t>INCREASES </a:t>
            </a:r>
            <a:r>
              <a:rPr lang="en-US" sz="3000" b="1" dirty="0">
                <a:sym typeface="Wingdings" panose="05000000000000000000" pitchFamily="2" charset="2"/>
              </a:rPr>
              <a:t></a:t>
            </a:r>
            <a:r>
              <a:rPr lang="en-US" sz="3000" b="1" dirty="0"/>
              <a:t> SUPPLY CURVE SHIFTS </a:t>
            </a:r>
            <a:r>
              <a:rPr lang="en-US" sz="3000" b="1" dirty="0" smtClean="0"/>
              <a:t>RIGHT)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When costs of resources to produce goods/services decrease, suppliers make a smaller </a:t>
            </a:r>
            <a:r>
              <a:rPr lang="en-US" sz="3000" b="1" dirty="0" smtClean="0"/>
              <a:t>PROFIT at </a:t>
            </a:r>
            <a:r>
              <a:rPr lang="en-US" sz="3000" b="1" dirty="0"/>
              <a:t>the same price for each unit sold, so they are willing to sell </a:t>
            </a:r>
            <a:r>
              <a:rPr lang="en-US" sz="3000" b="1" dirty="0" smtClean="0"/>
              <a:t>LESS at </a:t>
            </a:r>
            <a:r>
              <a:rPr lang="en-US" sz="3000" b="1" dirty="0"/>
              <a:t>any given market price (SUPPLY </a:t>
            </a:r>
            <a:r>
              <a:rPr lang="en-US" sz="3000" b="1" dirty="0" smtClean="0"/>
              <a:t>DECREASES </a:t>
            </a:r>
            <a:r>
              <a:rPr lang="en-US" sz="3000" b="1" dirty="0">
                <a:sym typeface="Wingdings" panose="05000000000000000000" pitchFamily="2" charset="2"/>
              </a:rPr>
              <a:t></a:t>
            </a:r>
            <a:r>
              <a:rPr lang="en-US" sz="3000" b="1" dirty="0"/>
              <a:t> SUPPLY CURVE SHIFTS </a:t>
            </a:r>
            <a:r>
              <a:rPr lang="en-US" sz="3000" b="1" dirty="0" smtClean="0"/>
              <a:t>LEFT)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090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.3 – CHANGES IN SUPPLY (p. 585)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3458" y="403123"/>
            <a:ext cx="12575458" cy="6454877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PRODUCTIVITY: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When workers are more productive, businesses’ costs </a:t>
            </a:r>
            <a:r>
              <a:rPr lang="en-US" sz="3000" b="1" dirty="0" smtClean="0"/>
              <a:t>DECREASE, </a:t>
            </a:r>
            <a:r>
              <a:rPr lang="en-US" sz="3000" b="1" dirty="0"/>
              <a:t>allowing suppliers to make a larger </a:t>
            </a:r>
            <a:r>
              <a:rPr lang="en-US" sz="3000" b="1" dirty="0" smtClean="0"/>
              <a:t>PROFIT for </a:t>
            </a:r>
            <a:r>
              <a:rPr lang="en-US" sz="3000" b="1" dirty="0"/>
              <a:t>each unit sold, so they are willing to sell </a:t>
            </a:r>
            <a:r>
              <a:rPr lang="en-US" sz="3000" b="1" dirty="0" smtClean="0"/>
              <a:t>MORE at </a:t>
            </a:r>
            <a:r>
              <a:rPr lang="en-US" sz="3000" b="1" dirty="0"/>
              <a:t>any given market price (SUPPLY </a:t>
            </a:r>
            <a:r>
              <a:rPr lang="en-US" sz="3000" b="1" dirty="0" smtClean="0"/>
              <a:t>INCREASES </a:t>
            </a:r>
            <a:r>
              <a:rPr lang="en-US" sz="3000" b="1" dirty="0">
                <a:sym typeface="Wingdings" panose="05000000000000000000" pitchFamily="2" charset="2"/>
              </a:rPr>
              <a:t></a:t>
            </a:r>
            <a:r>
              <a:rPr lang="en-US" sz="3000" b="1" dirty="0"/>
              <a:t> SUPPLY CURVE SHIFTS </a:t>
            </a:r>
            <a:r>
              <a:rPr lang="en-US" sz="3000" b="1" dirty="0" smtClean="0"/>
              <a:t>RIGHT)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When workers are less productive, businesses’ costs </a:t>
            </a:r>
            <a:r>
              <a:rPr lang="en-US" sz="3000" b="1" dirty="0" smtClean="0"/>
              <a:t>INCREASE, </a:t>
            </a:r>
            <a:r>
              <a:rPr lang="en-US" sz="3000" b="1" dirty="0"/>
              <a:t>forcing suppliers to make a smaller </a:t>
            </a:r>
            <a:r>
              <a:rPr lang="en-US" sz="3000" b="1" dirty="0" smtClean="0"/>
              <a:t>PROFIT </a:t>
            </a:r>
            <a:r>
              <a:rPr lang="en-US" sz="3000" b="1" dirty="0"/>
              <a:t>for each unit sold, so they are willing to sell </a:t>
            </a:r>
            <a:r>
              <a:rPr lang="en-US" sz="3000" b="1" dirty="0" smtClean="0"/>
              <a:t>LESS at </a:t>
            </a:r>
            <a:r>
              <a:rPr lang="en-US" sz="3000" b="1" dirty="0"/>
              <a:t>any given market price (SUPPLY </a:t>
            </a:r>
            <a:r>
              <a:rPr lang="en-US" sz="3000" b="1" dirty="0" smtClean="0"/>
              <a:t>DECREASES </a:t>
            </a:r>
            <a:r>
              <a:rPr lang="en-US" sz="3000" b="1" dirty="0" smtClean="0">
                <a:sym typeface="Wingdings" panose="05000000000000000000" pitchFamily="2" charset="2"/>
              </a:rPr>
              <a:t></a:t>
            </a:r>
            <a:r>
              <a:rPr lang="en-US" sz="3000" b="1" dirty="0" smtClean="0"/>
              <a:t> </a:t>
            </a:r>
            <a:r>
              <a:rPr lang="en-US" sz="3000" b="1" dirty="0"/>
              <a:t>SUPPLY CURVE SHIFTS </a:t>
            </a:r>
            <a:r>
              <a:rPr lang="en-US" sz="3000" b="1" dirty="0" smtClean="0"/>
              <a:t>LEFT)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TECHNOLOGY: </a:t>
            </a:r>
            <a:r>
              <a:rPr lang="en-US" sz="3000" b="1" dirty="0"/>
              <a:t>new </a:t>
            </a:r>
            <a:r>
              <a:rPr lang="en-US" sz="3000" b="1" dirty="0" smtClean="0"/>
              <a:t>METHODS &amp; PROCESSES that </a:t>
            </a:r>
            <a:r>
              <a:rPr lang="en-US" sz="3000" b="1" dirty="0"/>
              <a:t>can </a:t>
            </a:r>
            <a:r>
              <a:rPr lang="en-US" sz="3000" b="1" dirty="0" smtClean="0"/>
              <a:t>SPEED </a:t>
            </a:r>
            <a:r>
              <a:rPr lang="en-US" sz="3000" b="1" dirty="0"/>
              <a:t>up ways of doing business &amp; </a:t>
            </a:r>
            <a:r>
              <a:rPr lang="en-US" sz="3000" b="1" dirty="0" smtClean="0"/>
              <a:t>CUT COSTS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New technology that cuts costs allows suppliers to larger profit at the same price for each unit sold, so suppliers are willing to sell </a:t>
            </a:r>
            <a:r>
              <a:rPr lang="en-US" sz="3000" b="1" dirty="0" smtClean="0"/>
              <a:t>MORE at </a:t>
            </a:r>
            <a:r>
              <a:rPr lang="en-US" sz="3000" b="1" dirty="0"/>
              <a:t>any given market price (SUPPLY </a:t>
            </a:r>
            <a:r>
              <a:rPr lang="en-US" sz="3000" b="1" dirty="0" smtClean="0"/>
              <a:t>INCREASES </a:t>
            </a:r>
            <a:r>
              <a:rPr lang="en-US" sz="3000" b="1" dirty="0" smtClean="0">
                <a:sym typeface="Wingdings" panose="05000000000000000000" pitchFamily="2" charset="2"/>
              </a:rPr>
              <a:t></a:t>
            </a:r>
            <a:r>
              <a:rPr lang="en-US" sz="3000" b="1" dirty="0" smtClean="0"/>
              <a:t> </a:t>
            </a:r>
            <a:r>
              <a:rPr lang="en-US" sz="3000" b="1" dirty="0"/>
              <a:t>SUPPLY CURVE SHIFTS </a:t>
            </a:r>
            <a:r>
              <a:rPr lang="en-US" sz="3000" b="1" dirty="0" smtClean="0"/>
              <a:t>RIGHT)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753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.3 – CHANGES IN SUPPLY (p. 585)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3458" y="403123"/>
            <a:ext cx="12575458" cy="6454877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GOVERNMENT POLICIES &amp; </a:t>
            </a:r>
            <a:r>
              <a:rPr lang="en-US" sz="3000" b="1" dirty="0"/>
              <a:t>increasing </a:t>
            </a:r>
            <a:r>
              <a:rPr lang="en-US" sz="3000" b="1" dirty="0" smtClean="0"/>
              <a:t>TAXES: </a:t>
            </a:r>
            <a:r>
              <a:rPr lang="en-US" sz="3000" b="1" dirty="0"/>
              <a:t>increased government </a:t>
            </a:r>
            <a:r>
              <a:rPr lang="en-US" sz="3000" b="1" dirty="0" smtClean="0"/>
              <a:t>REGULATIONS </a:t>
            </a:r>
            <a:r>
              <a:rPr lang="en-US" sz="3000" b="1" dirty="0"/>
              <a:t>restrict, or </a:t>
            </a:r>
            <a:r>
              <a:rPr lang="en-US" sz="3000" b="1" dirty="0" smtClean="0"/>
              <a:t>LIMIT, </a:t>
            </a:r>
            <a:r>
              <a:rPr lang="en-US" sz="3000" b="1" dirty="0"/>
              <a:t>supply </a:t>
            </a:r>
            <a:r>
              <a:rPr lang="en-US" sz="3000" b="1" dirty="0" smtClean="0"/>
              <a:t>b/c </a:t>
            </a:r>
            <a:r>
              <a:rPr lang="en-US" sz="3000" b="1" dirty="0"/>
              <a:t>they cause they usually cause suppliers’ costs to </a:t>
            </a:r>
            <a:r>
              <a:rPr lang="en-US" sz="3000" b="1" dirty="0" smtClean="0"/>
              <a:t>INCREASE </a:t>
            </a:r>
            <a:r>
              <a:rPr lang="en-US" sz="3000" b="1" dirty="0"/>
              <a:t>(ex.: rise in </a:t>
            </a:r>
            <a:r>
              <a:rPr lang="en-US" sz="3000" b="1" dirty="0" smtClean="0"/>
              <a:t>MINIMUM WAGE, </a:t>
            </a:r>
            <a:r>
              <a:rPr lang="en-US" sz="3000" b="1" dirty="0"/>
              <a:t>or new </a:t>
            </a:r>
            <a:r>
              <a:rPr lang="en-US" sz="3000" b="1" dirty="0" smtClean="0"/>
              <a:t>SAFETY REGULATIONS)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New government regulations  or taxes can increase </a:t>
            </a:r>
            <a:r>
              <a:rPr lang="en-US" sz="3000" b="1" dirty="0" smtClean="0"/>
              <a:t>PRODUCTION COSTS to </a:t>
            </a:r>
            <a:r>
              <a:rPr lang="en-US" sz="3000" b="1" dirty="0"/>
              <a:t>suppliers, so that suppliers make a smaller profit at the same price for each unit sold, so they are willing to sell </a:t>
            </a:r>
            <a:r>
              <a:rPr lang="en-US" sz="3000" b="1" dirty="0" smtClean="0"/>
              <a:t>LESS at </a:t>
            </a:r>
            <a:r>
              <a:rPr lang="en-US" sz="3000" b="1" dirty="0"/>
              <a:t>any given market price (SUPPLY </a:t>
            </a:r>
            <a:r>
              <a:rPr lang="en-US" sz="3000" b="1" dirty="0" smtClean="0"/>
              <a:t>DECREASES </a:t>
            </a:r>
            <a:r>
              <a:rPr lang="en-US" sz="3000" b="1" dirty="0">
                <a:sym typeface="Wingdings" panose="05000000000000000000" pitchFamily="2" charset="2"/>
              </a:rPr>
              <a:t></a:t>
            </a:r>
            <a:r>
              <a:rPr lang="en-US" sz="3000" b="1" dirty="0"/>
              <a:t> SUPPLY CURVE SHIFTS </a:t>
            </a:r>
            <a:r>
              <a:rPr lang="en-US" sz="3000" b="1" dirty="0" smtClean="0"/>
              <a:t>LEFT)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736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.3 – CHANGES IN SUPPLY (p. 585)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2452" y="412955"/>
            <a:ext cx="12634452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850" b="1" dirty="0" smtClean="0"/>
              <a:t>SUBSIDIES: </a:t>
            </a:r>
            <a:r>
              <a:rPr lang="en-US" sz="2850" b="1" dirty="0"/>
              <a:t>government </a:t>
            </a:r>
            <a:r>
              <a:rPr lang="en-US" sz="2850" b="1" dirty="0" smtClean="0"/>
              <a:t>PAYMENTS to INDIVIDUALS, BUSINESSES, </a:t>
            </a:r>
            <a:r>
              <a:rPr lang="en-US" sz="2850" b="1" dirty="0"/>
              <a:t>&amp; other groups for certain actions</a:t>
            </a:r>
          </a:p>
          <a:p>
            <a:pPr lvl="2">
              <a:spcBef>
                <a:spcPts val="0"/>
              </a:spcBef>
            </a:pPr>
            <a:r>
              <a:rPr lang="en-US" sz="2850" b="1" dirty="0"/>
              <a:t>Subsidies lower </a:t>
            </a:r>
            <a:r>
              <a:rPr lang="en-US" sz="2850" b="1" dirty="0" smtClean="0"/>
              <a:t>production </a:t>
            </a:r>
            <a:r>
              <a:rPr lang="en-US" sz="2850" b="1" dirty="0"/>
              <a:t>costs to suppliers, so that suppliers make a larger profit at the same price for each unit sold, so they are willing to sell </a:t>
            </a:r>
            <a:r>
              <a:rPr lang="en-US" sz="2850" b="1" dirty="0" smtClean="0"/>
              <a:t>MORE at </a:t>
            </a:r>
            <a:r>
              <a:rPr lang="en-US" sz="2850" b="1" dirty="0"/>
              <a:t>any given market price (SUPPLY </a:t>
            </a:r>
            <a:r>
              <a:rPr lang="en-US" sz="2850" b="1" dirty="0" smtClean="0"/>
              <a:t>INCREASES </a:t>
            </a:r>
            <a:r>
              <a:rPr lang="en-US" sz="2850" b="1" dirty="0">
                <a:sym typeface="Wingdings" panose="05000000000000000000" pitchFamily="2" charset="2"/>
              </a:rPr>
              <a:t></a:t>
            </a:r>
            <a:r>
              <a:rPr lang="en-US" sz="2850" b="1" dirty="0"/>
              <a:t> SUPPLY CURVE SHIFTS </a:t>
            </a:r>
            <a:r>
              <a:rPr lang="en-US" sz="2850" b="1" dirty="0" smtClean="0"/>
              <a:t>RIGHT)</a:t>
            </a:r>
            <a:endParaRPr lang="en-US" sz="2850" b="1" dirty="0"/>
          </a:p>
          <a:p>
            <a:pPr lvl="1">
              <a:spcBef>
                <a:spcPts val="0"/>
              </a:spcBef>
            </a:pPr>
            <a:r>
              <a:rPr lang="en-US" sz="2850" b="1" dirty="0" smtClean="0"/>
              <a:t>EXPECTATIONS:</a:t>
            </a:r>
            <a:endParaRPr lang="en-US" sz="2850" b="1" dirty="0"/>
          </a:p>
          <a:p>
            <a:pPr lvl="2">
              <a:spcBef>
                <a:spcPts val="0"/>
              </a:spcBef>
            </a:pPr>
            <a:r>
              <a:rPr lang="en-US" sz="2850" b="1" dirty="0"/>
              <a:t>If producers expect </a:t>
            </a:r>
            <a:r>
              <a:rPr lang="en-US" sz="2850" b="1" dirty="0" smtClean="0"/>
              <a:t>CONSUMER DEMAND to </a:t>
            </a:r>
            <a:r>
              <a:rPr lang="en-US" sz="2850" b="1" dirty="0"/>
              <a:t>decrease in the </a:t>
            </a:r>
            <a:r>
              <a:rPr lang="en-US" sz="2850" b="1" dirty="0" smtClean="0"/>
              <a:t>FUTURE, </a:t>
            </a:r>
            <a:r>
              <a:rPr lang="en-US" sz="2850" b="1" dirty="0"/>
              <a:t>they will </a:t>
            </a:r>
            <a:r>
              <a:rPr lang="en-US" sz="2850" b="1" dirty="0" smtClean="0"/>
              <a:t>supply LESS (SUPPLY DECREASES </a:t>
            </a:r>
            <a:r>
              <a:rPr lang="en-US" sz="2850" b="1" dirty="0">
                <a:sym typeface="Wingdings" panose="05000000000000000000" pitchFamily="2" charset="2"/>
              </a:rPr>
              <a:t></a:t>
            </a:r>
            <a:r>
              <a:rPr lang="en-US" sz="2850" b="1" dirty="0"/>
              <a:t> SUPPLY CURVE SHIFTS </a:t>
            </a:r>
            <a:r>
              <a:rPr lang="en-US" sz="2850" b="1" dirty="0" smtClean="0"/>
              <a:t>LEFT)</a:t>
            </a:r>
            <a:endParaRPr lang="en-US" sz="2850" b="1" dirty="0"/>
          </a:p>
          <a:p>
            <a:pPr lvl="2">
              <a:spcBef>
                <a:spcPts val="0"/>
              </a:spcBef>
            </a:pPr>
            <a:r>
              <a:rPr lang="en-US" sz="2850" b="1" dirty="0"/>
              <a:t>If producers expect consumer demand to increase in the future, they will s</a:t>
            </a:r>
            <a:r>
              <a:rPr lang="en-US" sz="2850" b="1" dirty="0" smtClean="0"/>
              <a:t>upply MORE (SUPPLY INCREASES </a:t>
            </a:r>
            <a:r>
              <a:rPr lang="en-US" sz="2850" b="1" dirty="0">
                <a:sym typeface="Wingdings" panose="05000000000000000000" pitchFamily="2" charset="2"/>
              </a:rPr>
              <a:t></a:t>
            </a:r>
            <a:r>
              <a:rPr lang="en-US" sz="2850" b="1" dirty="0"/>
              <a:t> SUPPLY CURVE SHIFTS </a:t>
            </a:r>
            <a:r>
              <a:rPr lang="en-US" sz="2850" b="1" dirty="0" smtClean="0"/>
              <a:t>RIGHT)</a:t>
            </a:r>
            <a:endParaRPr lang="en-US" sz="2850" b="1" dirty="0"/>
          </a:p>
          <a:p>
            <a:pPr lvl="1">
              <a:spcBef>
                <a:spcPts val="0"/>
              </a:spcBef>
            </a:pPr>
            <a:r>
              <a:rPr lang="en-US" sz="2850" b="1" dirty="0" smtClean="0"/>
              <a:t>NUMBER </a:t>
            </a:r>
            <a:r>
              <a:rPr lang="en-US" sz="2850" b="1" dirty="0"/>
              <a:t>of </a:t>
            </a:r>
            <a:r>
              <a:rPr lang="en-US" sz="2850" b="1" dirty="0" smtClean="0"/>
              <a:t>SUPPLIERS:</a:t>
            </a:r>
            <a:endParaRPr lang="en-US" sz="2850" b="1" dirty="0"/>
          </a:p>
          <a:p>
            <a:pPr lvl="2">
              <a:spcBef>
                <a:spcPts val="0"/>
              </a:spcBef>
            </a:pPr>
            <a:r>
              <a:rPr lang="en-US" sz="2850" b="1" dirty="0"/>
              <a:t>The larger the number of suppliers, the </a:t>
            </a:r>
            <a:r>
              <a:rPr lang="en-US" sz="2850" b="1" dirty="0" smtClean="0"/>
              <a:t>GREATER the </a:t>
            </a:r>
            <a:r>
              <a:rPr lang="en-US" sz="2850" b="1" dirty="0"/>
              <a:t>market supply (SUPPLY </a:t>
            </a:r>
            <a:r>
              <a:rPr lang="en-US" sz="2850" b="1" dirty="0" smtClean="0"/>
              <a:t>INCREASES </a:t>
            </a:r>
            <a:r>
              <a:rPr lang="en-US" sz="2850" b="1" dirty="0">
                <a:sym typeface="Wingdings" panose="05000000000000000000" pitchFamily="2" charset="2"/>
              </a:rPr>
              <a:t></a:t>
            </a:r>
            <a:r>
              <a:rPr lang="en-US" sz="2850" b="1" dirty="0"/>
              <a:t> SUPPLY CURVE SHIFTS </a:t>
            </a:r>
            <a:r>
              <a:rPr lang="en-US" sz="2850" b="1" dirty="0" smtClean="0"/>
              <a:t>RIGHT)</a:t>
            </a:r>
            <a:endParaRPr lang="en-US" sz="2850" b="1" dirty="0"/>
          </a:p>
          <a:p>
            <a:pPr lvl="2">
              <a:spcBef>
                <a:spcPts val="0"/>
              </a:spcBef>
            </a:pPr>
            <a:r>
              <a:rPr lang="en-US" sz="2850" b="1" dirty="0"/>
              <a:t>If suppliers leave the market, market supply goes down (SUPPLY </a:t>
            </a:r>
            <a:r>
              <a:rPr lang="en-US" sz="2850" b="1" dirty="0" smtClean="0"/>
              <a:t>DECREASES </a:t>
            </a:r>
            <a:r>
              <a:rPr lang="en-US" sz="2850" b="1" dirty="0">
                <a:sym typeface="Wingdings" panose="05000000000000000000" pitchFamily="2" charset="2"/>
              </a:rPr>
              <a:t></a:t>
            </a:r>
            <a:r>
              <a:rPr lang="en-US" sz="2850" b="1" dirty="0"/>
              <a:t> </a:t>
            </a:r>
            <a:r>
              <a:rPr lang="en-US" sz="2850" b="1" dirty="0" smtClean="0"/>
              <a:t>SUPPLY </a:t>
            </a:r>
            <a:r>
              <a:rPr lang="en-US" sz="2850" b="1" dirty="0"/>
              <a:t>CURVE SHIFTS </a:t>
            </a:r>
            <a:r>
              <a:rPr lang="en-US" sz="2850" b="1" dirty="0" smtClean="0"/>
              <a:t>LEFT)</a:t>
            </a: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32567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.3 – ELASTICITY OF SUPPLY (p. 585)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/>
            <a:r>
              <a:rPr lang="en-US" sz="3000" b="1" dirty="0"/>
              <a:t>Supply elasticity measures how the </a:t>
            </a:r>
            <a:r>
              <a:rPr lang="en-US" sz="3000" b="1" dirty="0" smtClean="0"/>
              <a:t>QUANTITY SUPPLIED of </a:t>
            </a:r>
            <a:r>
              <a:rPr lang="en-US" sz="3000" b="1" dirty="0"/>
              <a:t>a good/service changes in </a:t>
            </a:r>
            <a:r>
              <a:rPr lang="en-US" sz="3000" b="1" dirty="0" smtClean="0"/>
              <a:t>RESPONSE to </a:t>
            </a:r>
            <a:r>
              <a:rPr lang="en-US" sz="3000" b="1" dirty="0"/>
              <a:t>a change in </a:t>
            </a:r>
            <a:r>
              <a:rPr lang="en-US" sz="3000" b="1" dirty="0" smtClean="0"/>
              <a:t>PRICES</a:t>
            </a:r>
            <a:endParaRPr lang="en-US" sz="3000" b="1" dirty="0"/>
          </a:p>
          <a:p>
            <a:pPr lvl="1"/>
            <a:r>
              <a:rPr lang="en-US" sz="3000" b="1" dirty="0"/>
              <a:t>If the quantity supplied changes a great deal when prices change, that good is said to be </a:t>
            </a:r>
            <a:r>
              <a:rPr lang="en-US" sz="3000" b="1" dirty="0" smtClean="0"/>
              <a:t>SUPPLY ELASTIC</a:t>
            </a:r>
            <a:endParaRPr lang="en-US" sz="3000" b="1" dirty="0"/>
          </a:p>
          <a:p>
            <a:pPr lvl="2"/>
            <a:r>
              <a:rPr lang="en-US" sz="3000" b="1" dirty="0"/>
              <a:t>Usually, goods that can be made </a:t>
            </a:r>
            <a:r>
              <a:rPr lang="en-US" sz="3000" b="1" dirty="0" smtClean="0"/>
              <a:t>QUICKLY and </a:t>
            </a:r>
            <a:r>
              <a:rPr lang="en-US" sz="3000" b="1" dirty="0"/>
              <a:t>do not require huge amounts of </a:t>
            </a:r>
            <a:r>
              <a:rPr lang="en-US" sz="3000" b="1" dirty="0" smtClean="0"/>
              <a:t>CAPITAL or SKILLED LABOR to </a:t>
            </a:r>
            <a:r>
              <a:rPr lang="en-US" sz="3000" b="1" dirty="0"/>
              <a:t>produce that good are supply </a:t>
            </a:r>
            <a:r>
              <a:rPr lang="en-US" sz="3000" b="1" dirty="0" smtClean="0"/>
              <a:t>ELASTIC (such </a:t>
            </a:r>
            <a:r>
              <a:rPr lang="en-US" sz="3000" b="1" dirty="0"/>
              <a:t>as </a:t>
            </a:r>
            <a:r>
              <a:rPr lang="en-US" sz="3000" b="1" dirty="0" smtClean="0"/>
              <a:t>CANDY or </a:t>
            </a:r>
            <a:r>
              <a:rPr lang="en-US" sz="3000" b="1" dirty="0"/>
              <a:t>most other </a:t>
            </a:r>
            <a:r>
              <a:rPr lang="en-US" sz="3000" b="1" dirty="0" smtClean="0"/>
              <a:t>FOODS, </a:t>
            </a:r>
            <a:r>
              <a:rPr lang="en-US" sz="3000" b="1" dirty="0"/>
              <a:t>especially during special </a:t>
            </a:r>
            <a:r>
              <a:rPr lang="en-US" sz="3000" b="1" dirty="0" smtClean="0"/>
              <a:t>HOLIDAY times </a:t>
            </a:r>
            <a:r>
              <a:rPr lang="en-US" sz="3000" b="1" dirty="0"/>
              <a:t>throughout the year)</a:t>
            </a:r>
          </a:p>
          <a:p>
            <a:pPr lvl="1"/>
            <a:r>
              <a:rPr lang="en-US" sz="3000" b="1" dirty="0"/>
              <a:t>If the quantity supplied changes very little when prices change, that good is said to be </a:t>
            </a:r>
            <a:r>
              <a:rPr lang="en-US" sz="3000" b="1" dirty="0" smtClean="0"/>
              <a:t>SUPPLY INELASTIC</a:t>
            </a:r>
            <a:endParaRPr lang="en-US" sz="3000" b="1" dirty="0"/>
          </a:p>
          <a:p>
            <a:pPr lvl="2"/>
            <a:r>
              <a:rPr lang="en-US" sz="3000" b="1" dirty="0"/>
              <a:t>Usually, goods that require suppliers/producers to </a:t>
            </a:r>
            <a:r>
              <a:rPr lang="en-US" sz="3000" b="1" dirty="0" smtClean="0"/>
              <a:t>INVEST large </a:t>
            </a:r>
            <a:r>
              <a:rPr lang="en-US" sz="3000" b="1" dirty="0"/>
              <a:t>sums of money to produce that good are supply </a:t>
            </a:r>
            <a:r>
              <a:rPr lang="en-US" sz="3000" b="1" dirty="0" smtClean="0"/>
              <a:t>INELASTIC (such </a:t>
            </a:r>
            <a:r>
              <a:rPr lang="en-US" sz="3000" b="1" dirty="0"/>
              <a:t>as </a:t>
            </a:r>
            <a:r>
              <a:rPr lang="en-US" sz="3000" b="1" dirty="0" smtClean="0"/>
              <a:t>OIL)</a:t>
            </a:r>
          </a:p>
          <a:p>
            <a:r>
              <a:rPr lang="en-US" sz="4000" b="1" dirty="0">
                <a:solidFill>
                  <a:srgbClr val="00B050"/>
                </a:solidFill>
              </a:rPr>
              <a:t>AFTER NOTES, HAVE OUT THE GREEN EXIT </a:t>
            </a:r>
            <a:r>
              <a:rPr lang="en-US" sz="4000" b="1" dirty="0" smtClean="0">
                <a:solidFill>
                  <a:srgbClr val="00B050"/>
                </a:solidFill>
              </a:rPr>
              <a:t>TICKET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9.4, 12/12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SURPLUS</a:t>
            </a:r>
            <a:r>
              <a:rPr lang="en-US" sz="3000" b="1" dirty="0" smtClean="0"/>
              <a:t>: situation in which quantity supplied exceeds quantity demanded; signals that prices are too high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SHORTAGE</a:t>
            </a:r>
            <a:r>
              <a:rPr lang="en-US" sz="3000" b="1" dirty="0" smtClean="0"/>
              <a:t>: situation in which quantity demanded exceeds quantity supplied; signals that prices are too low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EQUILIBRIUM PRICE</a:t>
            </a:r>
            <a:r>
              <a:rPr lang="en-US" sz="3000" b="1" dirty="0" smtClean="0"/>
              <a:t>: price at which amount producers are willing to sell equals amount consumers are willing to buy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PRICE CEILING</a:t>
            </a:r>
            <a:r>
              <a:rPr lang="en-US" sz="3000" b="1" dirty="0" smtClean="0"/>
              <a:t>: maximum price that can be charged for a good/service, set by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, usually below equilibrium price &amp; often resulting in shortages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PRICE FLOOR</a:t>
            </a:r>
            <a:r>
              <a:rPr lang="en-US" sz="3000" b="1" dirty="0" smtClean="0"/>
              <a:t>: minimum price that can be charged for a good/service, set by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, usually above equilibrium price &amp; often resulting in surpluses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MINIMUM WAGE</a:t>
            </a:r>
            <a:r>
              <a:rPr lang="en-US" sz="3000" b="1" dirty="0" smtClean="0"/>
              <a:t>: lowest legal wage that can be paid to workers; price floor set for workers who supply their labor to employers</a:t>
            </a:r>
          </a:p>
        </p:txBody>
      </p:sp>
    </p:spTree>
    <p:extLst>
      <p:ext uri="{BB962C8B-B14F-4D97-AF65-F5344CB8AC3E}">
        <p14:creationId xmlns:p14="http://schemas.microsoft.com/office/powerpoint/2010/main" val="28397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numCol="1" anchor="t">
            <a:normAutofit/>
          </a:bodyPr>
          <a:lstStyle/>
          <a:p>
            <a:pPr algn="l"/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lang="en-US" sz="45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UNIT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#9: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FOUNDATIONS OF ECONOMICS (PART II)</a:t>
            </a:r>
            <a:endParaRPr lang="en-US" sz="4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numCol="1"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QUOTE OF THE DAY!</a:t>
            </a:r>
          </a:p>
          <a:p>
            <a:pPr algn="l"/>
            <a:r>
              <a:rPr lang="en-US" sz="3600" b="1" dirty="0" smtClean="0">
                <a:solidFill>
                  <a:srgbClr val="00B050"/>
                </a:solidFill>
              </a:rPr>
              <a:t>“There is no substitute for hard work.” – Thomas Edison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lang="en-US" b="1" dirty="0" smtClean="0">
                <a:latin typeface="+mn-lt"/>
              </a:rPr>
              <a:t>DIRECTIONS: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ALL BOOKS OPEN TO PAGE 588-589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lang="en-US" sz="2700" b="1" i="1" u="sng" dirty="0" smtClean="0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WHEN TIME IS CALLED, YOU WILL </a:t>
            </a:r>
            <a:r>
              <a:rPr lang="en-US" sz="2700" b="1" i="1" u="sng" dirty="0" smtClean="0">
                <a:solidFill>
                  <a:srgbClr val="FF0000"/>
                </a:solidFill>
              </a:rPr>
              <a:t>EXACTLY TWO MINUTES TO CHECK YOUR WORK ON THE SLIDES PROVIDED</a:t>
            </a:r>
            <a:r>
              <a:rPr lang="en-US" sz="2700" b="1" dirty="0" smtClean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i="1" u="sng" dirty="0" smtClean="0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lang="en-US" sz="2700" b="1" dirty="0" smtClean="0">
                <a:solidFill>
                  <a:srgbClr val="00B050"/>
                </a:solidFill>
              </a:rPr>
              <a:t>kcivecon.weebly.com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u="sng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lang="en-US" sz="2700" b="1" i="1" u="sng" dirty="0" smtClean="0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b="1" u="sng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700" b="1" dirty="0" smtClean="0">
                <a:solidFill>
                  <a:srgbClr val="FF0000"/>
                </a:solidFill>
              </a:rPr>
              <a:t>YOU CAN COMPLETE THESE SUCCESSFULLY </a:t>
            </a:r>
            <a:r>
              <a:rPr lang="en-US" sz="2700" b="1" i="1" u="sng" dirty="0" smtClean="0">
                <a:solidFill>
                  <a:srgbClr val="FF0000"/>
                </a:solidFill>
              </a:rPr>
              <a:t>BY REMAINING ON TASK</a:t>
            </a:r>
            <a:endParaRPr lang="en-US" sz="27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2063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9.4 – MARKETS &amp; PRICES (p. 588-589)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063"/>
            <a:ext cx="12192000" cy="6345937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The opposing forces of </a:t>
            </a:r>
            <a:r>
              <a:rPr lang="en-US" sz="3000" b="1" dirty="0" smtClean="0"/>
              <a:t>SUPPLY &amp; DEMAND work </a:t>
            </a:r>
            <a:r>
              <a:rPr lang="en-US" sz="3000" b="1" dirty="0"/>
              <a:t>together in the market to establish </a:t>
            </a:r>
            <a:r>
              <a:rPr lang="en-US" sz="3000" b="1" dirty="0" smtClean="0"/>
              <a:t>PRICES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In our economy </a:t>
            </a:r>
            <a:r>
              <a:rPr lang="en-US" sz="3000" b="1" dirty="0" smtClean="0"/>
              <a:t>PRICES form </a:t>
            </a:r>
            <a:r>
              <a:rPr lang="en-US" sz="3000" b="1" dirty="0"/>
              <a:t>the basis of </a:t>
            </a:r>
            <a:r>
              <a:rPr lang="en-US" sz="3000" b="1" dirty="0" smtClean="0"/>
              <a:t>ECONOMIC DECISIONS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299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9.1 – WHY NATIONS TRADE (p. 707)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Obtaining </a:t>
            </a:r>
            <a:r>
              <a:rPr lang="en-US" sz="3000" b="1" dirty="0"/>
              <a:t>scarce goods: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Trade is one way that countries solve the problem of </a:t>
            </a:r>
            <a:r>
              <a:rPr lang="en-US" sz="3000" b="1" dirty="0" smtClean="0"/>
              <a:t>SCARCITY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Nations trade </a:t>
            </a:r>
            <a:r>
              <a:rPr lang="en-US" sz="3000" b="1" dirty="0" smtClean="0"/>
              <a:t>b/c </a:t>
            </a:r>
            <a:r>
              <a:rPr lang="en-US" sz="3000" b="1" dirty="0"/>
              <a:t>they could not otherwise </a:t>
            </a:r>
            <a:r>
              <a:rPr lang="en-US" sz="3000" b="1" dirty="0" smtClean="0"/>
              <a:t>HAVE THEM </a:t>
            </a:r>
            <a:r>
              <a:rPr lang="en-US" sz="3000" b="1" dirty="0"/>
              <a:t>or have them as </a:t>
            </a:r>
            <a:r>
              <a:rPr lang="en-US" sz="3000" b="1" dirty="0" smtClean="0"/>
              <a:t>CHEAPLY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U.S. </a:t>
            </a:r>
            <a:r>
              <a:rPr lang="en-US" sz="3000" b="1" dirty="0" smtClean="0"/>
              <a:t>IMPORTS </a:t>
            </a:r>
            <a:r>
              <a:rPr lang="en-US" sz="3000" b="1" dirty="0"/>
              <a:t>industrial diamonds from other countries because we have almost no </a:t>
            </a:r>
            <a:r>
              <a:rPr lang="en-US" sz="3000" b="1" dirty="0" smtClean="0"/>
              <a:t>DEPOSITS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Other countries cannot produce commercial </a:t>
            </a:r>
            <a:r>
              <a:rPr lang="en-US" sz="3000" b="1" dirty="0" smtClean="0"/>
              <a:t>AIRCRAFT because </a:t>
            </a:r>
            <a:r>
              <a:rPr lang="en-US" sz="3000" b="1" dirty="0"/>
              <a:t>they lack the necessary </a:t>
            </a:r>
            <a:r>
              <a:rPr lang="en-US" sz="3000" b="1" dirty="0" smtClean="0"/>
              <a:t>FACTORIES </a:t>
            </a:r>
            <a:r>
              <a:rPr lang="en-US" sz="3000" b="1" dirty="0"/>
              <a:t>or </a:t>
            </a:r>
            <a:r>
              <a:rPr lang="en-US" sz="3000" b="1" dirty="0" smtClean="0"/>
              <a:t>SKILLED WORKERS, </a:t>
            </a:r>
            <a:r>
              <a:rPr lang="en-US" sz="3000" b="1" dirty="0"/>
              <a:t>so we </a:t>
            </a:r>
            <a:r>
              <a:rPr lang="en-US" sz="3000" b="1" dirty="0" smtClean="0"/>
              <a:t>EXPORT </a:t>
            </a:r>
            <a:r>
              <a:rPr lang="en-US" sz="3000" b="1" dirty="0"/>
              <a:t>them to these </a:t>
            </a:r>
            <a:r>
              <a:rPr lang="en-US" sz="3000" b="1" dirty="0" smtClean="0"/>
              <a:t>countries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79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9.4 – MARKETS &amp; PRICES (p. 588-589)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50" b="1" dirty="0" smtClean="0"/>
              <a:t>Price </a:t>
            </a:r>
            <a:r>
              <a:rPr lang="en-US" sz="2850" b="1" dirty="0"/>
              <a:t>adjustment process:</a:t>
            </a:r>
          </a:p>
          <a:p>
            <a:pPr lvl="1">
              <a:spcBef>
                <a:spcPts val="0"/>
              </a:spcBef>
            </a:pPr>
            <a:r>
              <a:rPr lang="en-US" sz="2850" b="1" dirty="0"/>
              <a:t>Markets consist of all </a:t>
            </a:r>
            <a:r>
              <a:rPr lang="en-US" sz="2850" b="1" dirty="0" smtClean="0"/>
              <a:t>BUYERS &amp; SELLERS of </a:t>
            </a:r>
            <a:r>
              <a:rPr lang="en-US" sz="2850" b="1" dirty="0"/>
              <a:t>a product</a:t>
            </a:r>
          </a:p>
          <a:p>
            <a:pPr lvl="1">
              <a:spcBef>
                <a:spcPts val="0"/>
              </a:spcBef>
            </a:pPr>
            <a:r>
              <a:rPr lang="en-US" sz="2850" b="1" dirty="0"/>
              <a:t>We label the demand curve as </a:t>
            </a:r>
            <a:r>
              <a:rPr lang="en-US" sz="2850" b="1" i="1" dirty="0"/>
              <a:t>D</a:t>
            </a:r>
            <a:r>
              <a:rPr lang="en-US" sz="2850" b="1" i="1" dirty="0" smtClean="0"/>
              <a:t> </a:t>
            </a:r>
            <a:r>
              <a:rPr lang="en-US" sz="2850" b="1" dirty="0"/>
              <a:t>(REVIEW: DEMAND CURVE HAS A </a:t>
            </a:r>
            <a:r>
              <a:rPr lang="en-US" sz="2850" b="1" dirty="0" smtClean="0"/>
              <a:t>DOWNWARD SLOPE</a:t>
            </a:r>
            <a:r>
              <a:rPr lang="en-US" sz="2850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850" b="1" dirty="0"/>
              <a:t>We label the supply curve as </a:t>
            </a:r>
            <a:r>
              <a:rPr lang="en-US" sz="2850" b="1" i="1" dirty="0" smtClean="0"/>
              <a:t>S</a:t>
            </a:r>
            <a:r>
              <a:rPr lang="en-US" sz="2850" b="1" dirty="0" smtClean="0"/>
              <a:t> </a:t>
            </a:r>
            <a:r>
              <a:rPr lang="en-US" sz="2850" b="1" dirty="0"/>
              <a:t>(REVIEW: SUPPLY CURVE HAS AN </a:t>
            </a:r>
            <a:r>
              <a:rPr lang="en-US" sz="2850" b="1" dirty="0" smtClean="0"/>
              <a:t>UPWARD SLOPE</a:t>
            </a:r>
            <a:r>
              <a:rPr lang="en-US" sz="2850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850" b="1" dirty="0"/>
              <a:t>Where these curves </a:t>
            </a:r>
            <a:r>
              <a:rPr lang="en-US" sz="2850" b="1" dirty="0" smtClean="0"/>
              <a:t>INTERSECT determines </a:t>
            </a:r>
            <a:r>
              <a:rPr lang="en-US" sz="2850" b="1" dirty="0"/>
              <a:t>the </a:t>
            </a:r>
            <a:r>
              <a:rPr lang="en-US" sz="2850" b="1" dirty="0" smtClean="0"/>
              <a:t>PRICE &amp; QUANTITY </a:t>
            </a:r>
            <a:r>
              <a:rPr lang="en-US" sz="2850" b="1" dirty="0"/>
              <a:t>of product sold</a:t>
            </a:r>
          </a:p>
          <a:p>
            <a:pPr lvl="1">
              <a:spcBef>
                <a:spcPts val="0"/>
              </a:spcBef>
            </a:pPr>
            <a:r>
              <a:rPr lang="en-US" sz="2850" b="1" dirty="0"/>
              <a:t>Surplus: the amount by which the quantity </a:t>
            </a:r>
            <a:r>
              <a:rPr lang="en-US" sz="2850" b="1" dirty="0" smtClean="0"/>
              <a:t>SUPPLIED exceeds</a:t>
            </a:r>
            <a:r>
              <a:rPr lang="en-US" sz="2850" b="1" dirty="0"/>
              <a:t>, or is higher, than the quantity </a:t>
            </a:r>
            <a:r>
              <a:rPr lang="en-US" sz="2850" b="1" dirty="0" smtClean="0"/>
              <a:t>DEMANDED</a:t>
            </a:r>
            <a:endParaRPr lang="en-US" sz="2850" b="1" dirty="0"/>
          </a:p>
          <a:p>
            <a:pPr lvl="2">
              <a:spcBef>
                <a:spcPts val="0"/>
              </a:spcBef>
            </a:pPr>
            <a:r>
              <a:rPr lang="en-US" sz="2850" b="1" dirty="0"/>
              <a:t>The surplus is shown as the </a:t>
            </a:r>
            <a:r>
              <a:rPr lang="en-US" sz="2850" b="1" dirty="0" smtClean="0"/>
              <a:t>HORIZONTAL distance </a:t>
            </a:r>
            <a:r>
              <a:rPr lang="en-US" sz="2850" b="1" dirty="0"/>
              <a:t>between </a:t>
            </a:r>
            <a:r>
              <a:rPr lang="en-US" sz="2850" b="1" dirty="0" smtClean="0"/>
              <a:t>SUPPLY &amp; DEMAND </a:t>
            </a:r>
            <a:r>
              <a:rPr lang="en-US" sz="2850" b="1" dirty="0"/>
              <a:t>curves at any price </a:t>
            </a:r>
            <a:r>
              <a:rPr lang="en-US" sz="2850" b="1" dirty="0" smtClean="0"/>
              <a:t>ABOVE where </a:t>
            </a:r>
            <a:r>
              <a:rPr lang="en-US" sz="2850" b="1" dirty="0"/>
              <a:t>the curves </a:t>
            </a:r>
            <a:r>
              <a:rPr lang="en-US" sz="2850" b="1" dirty="0" smtClean="0"/>
              <a:t>INTERSECT</a:t>
            </a:r>
            <a:endParaRPr lang="en-US" sz="2850" b="1" dirty="0"/>
          </a:p>
          <a:p>
            <a:pPr lvl="2">
              <a:spcBef>
                <a:spcPts val="0"/>
              </a:spcBef>
            </a:pPr>
            <a:r>
              <a:rPr lang="en-US" sz="2850" b="1" dirty="0"/>
              <a:t>Signals that prices are too </a:t>
            </a:r>
            <a:r>
              <a:rPr lang="en-US" sz="2850" b="1" dirty="0" smtClean="0"/>
              <a:t>HIGH, </a:t>
            </a:r>
            <a:r>
              <a:rPr lang="en-US" sz="2850" b="1" dirty="0"/>
              <a:t>&amp; that consumers are </a:t>
            </a:r>
            <a:r>
              <a:rPr lang="en-US" sz="2850" b="1" dirty="0" smtClean="0"/>
              <a:t>UNWILLING to </a:t>
            </a:r>
            <a:r>
              <a:rPr lang="en-US" sz="2850" b="1" dirty="0"/>
              <a:t>pay the </a:t>
            </a:r>
            <a:r>
              <a:rPr lang="en-US" sz="2850" b="1" dirty="0" smtClean="0"/>
              <a:t>PRICE in </a:t>
            </a:r>
            <a:r>
              <a:rPr lang="en-US" sz="2850" b="1" dirty="0"/>
              <a:t>large enough numbers to </a:t>
            </a:r>
            <a:r>
              <a:rPr lang="en-US" sz="2850" b="1" dirty="0" smtClean="0"/>
              <a:t>SATISFY producer’s </a:t>
            </a:r>
            <a:r>
              <a:rPr lang="en-US" sz="2850" b="1" dirty="0"/>
              <a:t>output</a:t>
            </a:r>
          </a:p>
          <a:p>
            <a:pPr lvl="2">
              <a:spcBef>
                <a:spcPts val="0"/>
              </a:spcBef>
            </a:pPr>
            <a:r>
              <a:rPr lang="en-US" sz="2850" b="1" dirty="0"/>
              <a:t>In a </a:t>
            </a:r>
            <a:r>
              <a:rPr lang="en-US" sz="2850" b="1" dirty="0" smtClean="0"/>
              <a:t>COMPETITIVE market</a:t>
            </a:r>
            <a:r>
              <a:rPr lang="en-US" sz="2850" b="1" dirty="0"/>
              <a:t>, a surplus will not </a:t>
            </a:r>
            <a:r>
              <a:rPr lang="en-US" sz="2850" b="1" dirty="0" smtClean="0"/>
              <a:t>EXIST for </a:t>
            </a:r>
            <a:r>
              <a:rPr lang="en-US" sz="2850" b="1" dirty="0"/>
              <a:t>long; suppliers will have to </a:t>
            </a:r>
            <a:r>
              <a:rPr lang="en-US" sz="2850" b="1" dirty="0" smtClean="0"/>
              <a:t>LOWER their PRICES if </a:t>
            </a:r>
            <a:r>
              <a:rPr lang="en-US" sz="2850" b="1" dirty="0"/>
              <a:t>they want to </a:t>
            </a:r>
            <a:r>
              <a:rPr lang="en-US" sz="2850" b="1" dirty="0" smtClean="0"/>
              <a:t>SELL all </a:t>
            </a:r>
            <a:r>
              <a:rPr lang="en-US" sz="2850" b="1" dirty="0"/>
              <a:t>of their </a:t>
            </a:r>
            <a:r>
              <a:rPr lang="en-US" sz="2850" b="1" dirty="0" smtClean="0"/>
              <a:t>product</a:t>
            </a: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15445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9.4 – MARKETS &amp; PRICES (p. 589)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1947" y="491613"/>
            <a:ext cx="12663948" cy="6366388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Shortage</a:t>
            </a:r>
            <a:r>
              <a:rPr lang="en-US" sz="3000" b="1" dirty="0"/>
              <a:t>: the amount by which the quantity </a:t>
            </a:r>
            <a:r>
              <a:rPr lang="en-US" sz="3000" b="1" dirty="0" smtClean="0"/>
              <a:t>DEMANDED exceeds</a:t>
            </a:r>
            <a:r>
              <a:rPr lang="en-US" sz="3000" b="1" dirty="0"/>
              <a:t>, or is higher, than the quantity </a:t>
            </a:r>
            <a:r>
              <a:rPr lang="en-US" sz="3000" b="1" dirty="0" smtClean="0"/>
              <a:t>SUPPLIED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The shortage is shown as the </a:t>
            </a:r>
            <a:r>
              <a:rPr lang="en-US" sz="3000" b="1" dirty="0" smtClean="0"/>
              <a:t>HORIZONTAL distance </a:t>
            </a:r>
            <a:r>
              <a:rPr lang="en-US" sz="3000" b="1" dirty="0"/>
              <a:t>between the </a:t>
            </a:r>
            <a:r>
              <a:rPr lang="en-US" sz="3000" b="1" dirty="0" smtClean="0"/>
              <a:t>SUPPLY &amp; DEMAND </a:t>
            </a:r>
            <a:r>
              <a:rPr lang="en-US" sz="3000" b="1" dirty="0"/>
              <a:t>curves at any price </a:t>
            </a:r>
            <a:r>
              <a:rPr lang="en-US" sz="3000" b="1" dirty="0" smtClean="0"/>
              <a:t>BELOW where </a:t>
            </a:r>
            <a:r>
              <a:rPr lang="en-US" sz="3000" b="1" dirty="0"/>
              <a:t>the curves </a:t>
            </a:r>
            <a:r>
              <a:rPr lang="en-US" sz="3000" b="1" dirty="0" smtClean="0"/>
              <a:t>INTERSECT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Signals that prices are too </a:t>
            </a:r>
            <a:r>
              <a:rPr lang="en-US" sz="3000" b="1" dirty="0" smtClean="0"/>
              <a:t>LOW, </a:t>
            </a:r>
            <a:r>
              <a:rPr lang="en-US" sz="3000" b="1" dirty="0"/>
              <a:t>&amp; that </a:t>
            </a:r>
            <a:r>
              <a:rPr lang="en-US" sz="3000" b="1" dirty="0" smtClean="0"/>
              <a:t>SUPPLIERS are UNWILLING </a:t>
            </a:r>
            <a:r>
              <a:rPr lang="en-US" sz="3000" b="1" dirty="0"/>
              <a:t>to sell their goods/services in </a:t>
            </a:r>
            <a:r>
              <a:rPr lang="en-US" sz="3000" b="1" dirty="0" smtClean="0"/>
              <a:t>LARGE enough </a:t>
            </a:r>
            <a:r>
              <a:rPr lang="en-US" sz="3000" b="1" dirty="0"/>
              <a:t>quantities to meet consumers’ </a:t>
            </a:r>
            <a:r>
              <a:rPr lang="en-US" sz="3000" b="1" dirty="0" smtClean="0"/>
              <a:t>DEMAND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In </a:t>
            </a:r>
            <a:r>
              <a:rPr lang="en-US" sz="3000" b="1" dirty="0" smtClean="0"/>
              <a:t>a COMPETITIVE market, </a:t>
            </a:r>
            <a:r>
              <a:rPr lang="en-US" sz="3000" b="1" dirty="0"/>
              <a:t>shortages will not </a:t>
            </a:r>
            <a:r>
              <a:rPr lang="en-US" sz="3000" b="1" dirty="0" smtClean="0"/>
              <a:t>EXIST for </a:t>
            </a:r>
            <a:r>
              <a:rPr lang="en-US" sz="3000" b="1" dirty="0"/>
              <a:t>long; </a:t>
            </a:r>
            <a:r>
              <a:rPr lang="en-US" sz="3000" b="1" dirty="0" smtClean="0"/>
              <a:t>PRICES will </a:t>
            </a:r>
            <a:r>
              <a:rPr lang="en-US" sz="3000" b="1" dirty="0"/>
              <a:t>have to </a:t>
            </a:r>
            <a:r>
              <a:rPr lang="en-US" sz="3000" b="1" dirty="0" smtClean="0"/>
              <a:t>RISE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675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9.4 – MARKETS &amp; PRICES (p. 589)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1947" y="491613"/>
            <a:ext cx="12663948" cy="6366388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Market </a:t>
            </a:r>
            <a:r>
              <a:rPr lang="en-US" sz="3000" b="1" dirty="0"/>
              <a:t>forces: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One of the </a:t>
            </a:r>
            <a:r>
              <a:rPr lang="en-US" sz="3000" b="1" dirty="0" smtClean="0"/>
              <a:t>BENEFITS of </a:t>
            </a:r>
            <a:r>
              <a:rPr lang="en-US" sz="3000" b="1" dirty="0"/>
              <a:t>a competitive </a:t>
            </a:r>
            <a:r>
              <a:rPr lang="en-US" sz="3000" b="1" dirty="0" smtClean="0"/>
              <a:t>MARKET economy </a:t>
            </a:r>
            <a:r>
              <a:rPr lang="en-US" sz="3000" b="1" dirty="0"/>
              <a:t>is that it </a:t>
            </a:r>
            <a:r>
              <a:rPr lang="en-US" sz="3000" b="1" dirty="0" smtClean="0"/>
              <a:t>ELIMINATES SURPLUSES &amp; SHORTAGES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Over time, </a:t>
            </a:r>
            <a:r>
              <a:rPr lang="en-US" sz="3000" b="1" dirty="0" smtClean="0"/>
              <a:t>SURPLUSES, </a:t>
            </a:r>
            <a:r>
              <a:rPr lang="en-US" sz="3000" b="1" dirty="0"/>
              <a:t>force prices downward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Over time, </a:t>
            </a:r>
            <a:r>
              <a:rPr lang="en-US" sz="3000" b="1" dirty="0" smtClean="0"/>
              <a:t>SHORTAGES, </a:t>
            </a:r>
            <a:r>
              <a:rPr lang="en-US" sz="3000" b="1" dirty="0"/>
              <a:t>force prices upward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The process of price adjustment goes on until </a:t>
            </a:r>
            <a:r>
              <a:rPr lang="en-US" sz="3000" b="1" dirty="0" smtClean="0"/>
              <a:t>SUPPLY &amp; DEMAND </a:t>
            </a:r>
            <a:r>
              <a:rPr lang="en-US" sz="3000" b="1" dirty="0"/>
              <a:t>are </a:t>
            </a:r>
            <a:r>
              <a:rPr lang="en-US" sz="3000" b="1" dirty="0" smtClean="0"/>
              <a:t>BALANCED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EQUILIBRIUM PRICE: </a:t>
            </a:r>
            <a:r>
              <a:rPr lang="en-US" sz="3000" b="1" dirty="0"/>
              <a:t>the point where </a:t>
            </a:r>
            <a:r>
              <a:rPr lang="en-US" sz="3000" b="1" dirty="0" smtClean="0"/>
              <a:t>SUPPLY &amp; DEMAND balance </a:t>
            </a:r>
            <a:endParaRPr lang="en-US" sz="3000" b="1" dirty="0"/>
          </a:p>
          <a:p>
            <a:pPr lvl="3">
              <a:spcBef>
                <a:spcPts val="0"/>
              </a:spcBef>
            </a:pPr>
            <a:r>
              <a:rPr lang="en-US" sz="3000" b="1" dirty="0"/>
              <a:t>At this point, there is neither a </a:t>
            </a:r>
            <a:r>
              <a:rPr lang="en-US" sz="3000" b="1" dirty="0" smtClean="0"/>
              <a:t>SHORTAGE </a:t>
            </a:r>
            <a:r>
              <a:rPr lang="en-US" sz="3000" b="1" dirty="0"/>
              <a:t>nor a </a:t>
            </a:r>
            <a:r>
              <a:rPr lang="en-US" sz="3000" b="1" dirty="0" smtClean="0"/>
              <a:t>SURPLUS</a:t>
            </a:r>
            <a:endParaRPr lang="en-US" sz="3000" b="1" dirty="0"/>
          </a:p>
          <a:p>
            <a:pPr lvl="3">
              <a:spcBef>
                <a:spcPts val="0"/>
              </a:spcBef>
            </a:pPr>
            <a:r>
              <a:rPr lang="en-US" sz="3000" b="1" dirty="0" smtClean="0"/>
              <a:t>On </a:t>
            </a:r>
            <a:r>
              <a:rPr lang="en-US" sz="3000" b="1" dirty="0"/>
              <a:t>a graph, it is where the supply and demand curves </a:t>
            </a:r>
            <a:r>
              <a:rPr lang="en-US" sz="3000" b="1" dirty="0" smtClean="0"/>
              <a:t>INTERSECT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06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9.4 – MARKETS &amp; PRICES (p. 589)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2619" y="491613"/>
            <a:ext cx="12624619" cy="6366387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Price </a:t>
            </a:r>
            <a:r>
              <a:rPr lang="en-US" sz="3000" b="1" dirty="0"/>
              <a:t>controls: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Occasionally, the </a:t>
            </a:r>
            <a:r>
              <a:rPr lang="en-US" sz="3000" b="1" dirty="0" smtClean="0"/>
              <a:t>GOVERNMENT steps </a:t>
            </a:r>
            <a:r>
              <a:rPr lang="en-US" sz="3000" b="1" dirty="0"/>
              <a:t>in &amp; sets the </a:t>
            </a:r>
            <a:r>
              <a:rPr lang="en-US" sz="3000" b="1" dirty="0" smtClean="0"/>
              <a:t>PRICE of </a:t>
            </a:r>
            <a:r>
              <a:rPr lang="en-US" sz="3000" b="1" dirty="0"/>
              <a:t>a </a:t>
            </a:r>
            <a:r>
              <a:rPr lang="en-US" sz="3000" b="1" dirty="0" smtClean="0"/>
              <a:t>PRODUCT because </a:t>
            </a:r>
            <a:r>
              <a:rPr lang="en-US" sz="3000" b="1" dirty="0"/>
              <a:t>it believes the forces of supply &amp; demand are </a:t>
            </a:r>
            <a:r>
              <a:rPr lang="en-US" sz="3000" b="1" dirty="0" smtClean="0"/>
              <a:t>UNFAIR</a:t>
            </a:r>
            <a:endParaRPr lang="en-US" sz="3000" b="1" dirty="0"/>
          </a:p>
          <a:p>
            <a:pPr lvl="3">
              <a:spcBef>
                <a:spcPts val="0"/>
              </a:spcBef>
            </a:pPr>
            <a:r>
              <a:rPr lang="en-US" sz="3000" b="1" dirty="0"/>
              <a:t>When this happens, the new price may favor either </a:t>
            </a:r>
            <a:r>
              <a:rPr lang="en-US" sz="3000" b="1" dirty="0" smtClean="0"/>
              <a:t>CONSUMERS or PRODUCERS</a:t>
            </a:r>
            <a:endParaRPr lang="en-US" sz="3000" b="1" dirty="0"/>
          </a:p>
          <a:p>
            <a:pPr lvl="3">
              <a:spcBef>
                <a:spcPts val="0"/>
              </a:spcBef>
            </a:pPr>
            <a:r>
              <a:rPr lang="en-US" sz="3000" b="1" dirty="0"/>
              <a:t>Two forms of price controls are </a:t>
            </a:r>
            <a:r>
              <a:rPr lang="en-US" sz="3000" b="1" dirty="0" smtClean="0"/>
              <a:t>PRICE CEILINGS &amp; PRICE FLOORS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8088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9.4 – MARKETS &amp; PRICES (p. 589)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2619" y="412955"/>
            <a:ext cx="12624619" cy="6445045"/>
          </a:xfrm>
        </p:spPr>
        <p:txBody>
          <a:bodyPr numCol="1">
            <a:noAutofit/>
          </a:bodyPr>
          <a:lstStyle/>
          <a:p>
            <a:pPr lvl="3">
              <a:spcBef>
                <a:spcPts val="0"/>
              </a:spcBef>
            </a:pPr>
            <a:r>
              <a:rPr lang="en-US" sz="2800" b="1" dirty="0" smtClean="0"/>
              <a:t>Price </a:t>
            </a:r>
            <a:r>
              <a:rPr lang="en-US" sz="2800" b="1" dirty="0"/>
              <a:t>ceiling: </a:t>
            </a:r>
            <a:r>
              <a:rPr lang="en-US" sz="2800" b="1" dirty="0" smtClean="0"/>
              <a:t>MAXIMUM PRICE set </a:t>
            </a:r>
            <a:r>
              <a:rPr lang="en-US" sz="2800" b="1" dirty="0"/>
              <a:t>by the </a:t>
            </a:r>
            <a:r>
              <a:rPr lang="en-US" sz="2800" b="1" dirty="0" smtClean="0"/>
              <a:t>GOVT that </a:t>
            </a:r>
            <a:r>
              <a:rPr lang="en-US" sz="2800" b="1" dirty="0"/>
              <a:t>can be charged for a good/service</a:t>
            </a:r>
          </a:p>
          <a:p>
            <a:pPr lvl="4">
              <a:spcBef>
                <a:spcPts val="0"/>
              </a:spcBef>
            </a:pPr>
            <a:r>
              <a:rPr lang="en-US" sz="2800" b="1" dirty="0"/>
              <a:t>Ex.: city officials may set a price ceiling on what </a:t>
            </a:r>
            <a:r>
              <a:rPr lang="en-US" sz="2800" b="1" dirty="0" smtClean="0"/>
              <a:t>LANDLORDS may </a:t>
            </a:r>
            <a:r>
              <a:rPr lang="en-US" sz="2800" b="1" dirty="0"/>
              <a:t>charge for </a:t>
            </a:r>
            <a:r>
              <a:rPr lang="en-US" sz="2800" b="1" dirty="0" smtClean="0"/>
              <a:t>RENT (also </a:t>
            </a:r>
            <a:r>
              <a:rPr lang="en-US" sz="2800" b="1" dirty="0"/>
              <a:t>known as </a:t>
            </a:r>
            <a:r>
              <a:rPr lang="en-US" sz="2800" b="1" dirty="0" smtClean="0"/>
              <a:t>RENT CONTROL)</a:t>
            </a:r>
            <a:endParaRPr lang="en-US" sz="2800" b="1" dirty="0"/>
          </a:p>
          <a:p>
            <a:pPr lvl="4">
              <a:spcBef>
                <a:spcPts val="0"/>
              </a:spcBef>
            </a:pPr>
            <a:r>
              <a:rPr lang="en-US" sz="2800" b="1" dirty="0"/>
              <a:t>Price ceilings usually are meant to benefit </a:t>
            </a:r>
            <a:r>
              <a:rPr lang="en-US" sz="2800" b="1" dirty="0" smtClean="0"/>
              <a:t>CONSUMERS, </a:t>
            </a:r>
            <a:r>
              <a:rPr lang="en-US" sz="2800" b="1" dirty="0"/>
              <a:t>such as </a:t>
            </a:r>
            <a:r>
              <a:rPr lang="en-US" sz="2800" b="1" dirty="0" smtClean="0"/>
              <a:t>TENANTS (residents</a:t>
            </a:r>
            <a:r>
              <a:rPr lang="en-US" sz="2800" b="1" dirty="0"/>
              <a:t>) in apartments with price ceilings in cities with rent control</a:t>
            </a:r>
          </a:p>
          <a:p>
            <a:pPr lvl="4">
              <a:spcBef>
                <a:spcPts val="0"/>
              </a:spcBef>
            </a:pPr>
            <a:r>
              <a:rPr lang="en-US" sz="2800" b="1" dirty="0"/>
              <a:t>May result in </a:t>
            </a:r>
            <a:r>
              <a:rPr lang="en-US" sz="2800" b="1" dirty="0" smtClean="0"/>
              <a:t>SHORTAGE because </a:t>
            </a:r>
            <a:r>
              <a:rPr lang="en-US" sz="2800" b="1" dirty="0"/>
              <a:t>the maximum price may be </a:t>
            </a:r>
            <a:r>
              <a:rPr lang="en-US" sz="2800" b="1" dirty="0" smtClean="0"/>
              <a:t>BELOW the EQUILIBRIUM PRICE</a:t>
            </a:r>
            <a:endParaRPr lang="en-US" sz="2800" b="1" dirty="0"/>
          </a:p>
          <a:p>
            <a:pPr lvl="3">
              <a:spcBef>
                <a:spcPts val="0"/>
              </a:spcBef>
            </a:pPr>
            <a:r>
              <a:rPr lang="en-US" sz="2800" b="1" dirty="0"/>
              <a:t>Price floor: </a:t>
            </a:r>
            <a:r>
              <a:rPr lang="en-US" sz="2800" b="1" dirty="0" smtClean="0"/>
              <a:t>MINIMUM PRICE set </a:t>
            </a:r>
            <a:r>
              <a:rPr lang="en-US" sz="2800" b="1" dirty="0"/>
              <a:t>by the </a:t>
            </a:r>
            <a:r>
              <a:rPr lang="en-US" sz="2800" b="1" dirty="0" smtClean="0"/>
              <a:t>GOVT that </a:t>
            </a:r>
            <a:r>
              <a:rPr lang="en-US" sz="2800" b="1" dirty="0"/>
              <a:t>can be charged for a good/service</a:t>
            </a:r>
          </a:p>
          <a:p>
            <a:pPr lvl="4">
              <a:spcBef>
                <a:spcPts val="0"/>
              </a:spcBef>
            </a:pPr>
            <a:r>
              <a:rPr lang="en-US" sz="2800" b="1" dirty="0"/>
              <a:t>Prevent prices from dropping too </a:t>
            </a:r>
            <a:r>
              <a:rPr lang="en-US" sz="2800" b="1" dirty="0" smtClean="0"/>
              <a:t>LOW</a:t>
            </a:r>
            <a:endParaRPr lang="en-US" sz="2800" b="1" dirty="0"/>
          </a:p>
          <a:p>
            <a:pPr lvl="4">
              <a:spcBef>
                <a:spcPts val="0"/>
              </a:spcBef>
            </a:pPr>
            <a:r>
              <a:rPr lang="en-US" sz="2800" b="1" dirty="0"/>
              <a:t>Price floors are meant to benefit </a:t>
            </a:r>
            <a:r>
              <a:rPr lang="en-US" sz="2800" b="1" dirty="0" smtClean="0"/>
              <a:t>PRODUCERS</a:t>
            </a:r>
            <a:endParaRPr lang="en-US" sz="2800" b="1" dirty="0"/>
          </a:p>
          <a:p>
            <a:pPr lvl="4">
              <a:spcBef>
                <a:spcPts val="0"/>
              </a:spcBef>
            </a:pPr>
            <a:r>
              <a:rPr lang="en-US" sz="2800" b="1" dirty="0"/>
              <a:t>Ex.: </a:t>
            </a:r>
            <a:r>
              <a:rPr lang="en-US" sz="2800" b="1" dirty="0" smtClean="0"/>
              <a:t>MINIMUM WAGE, </a:t>
            </a:r>
            <a:r>
              <a:rPr lang="en-US" sz="2800" b="1" dirty="0"/>
              <a:t>the lowest legal wage that workers can be paid</a:t>
            </a:r>
          </a:p>
          <a:p>
            <a:pPr lvl="4">
              <a:spcBef>
                <a:spcPts val="0"/>
              </a:spcBef>
            </a:pPr>
            <a:r>
              <a:rPr lang="en-US" sz="2800" b="1" dirty="0"/>
              <a:t>May result in a </a:t>
            </a:r>
            <a:r>
              <a:rPr lang="en-US" sz="2800" b="1" dirty="0" smtClean="0"/>
              <a:t>SURPLUS because </a:t>
            </a:r>
            <a:r>
              <a:rPr lang="en-US" sz="2800" b="1" dirty="0"/>
              <a:t>the minimum price may be </a:t>
            </a:r>
            <a:r>
              <a:rPr lang="en-US" sz="2800" b="1" dirty="0" smtClean="0"/>
              <a:t>ABOVE the EQUILIBRIUM PRICE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56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9.4 – PRICES AS SIGNALS (p. 590-591)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051"/>
            <a:ext cx="12192000" cy="6457950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In our economy, prices are </a:t>
            </a:r>
            <a:r>
              <a:rPr lang="en-US" sz="3000" b="1" dirty="0" smtClean="0"/>
              <a:t>SIGNALS that </a:t>
            </a:r>
            <a:r>
              <a:rPr lang="en-US" sz="3000" b="1" dirty="0"/>
              <a:t>help </a:t>
            </a:r>
            <a:r>
              <a:rPr lang="en-US" sz="3000" b="1" dirty="0" smtClean="0"/>
              <a:t>BUSINESSES (suppliers</a:t>
            </a:r>
            <a:r>
              <a:rPr lang="en-US" sz="3000" b="1" dirty="0"/>
              <a:t>) &amp; </a:t>
            </a:r>
            <a:r>
              <a:rPr lang="en-US" sz="3000" b="1" dirty="0" smtClean="0"/>
              <a:t>BUYERS (consumers</a:t>
            </a:r>
            <a:r>
              <a:rPr lang="en-US" sz="3000" b="1" dirty="0"/>
              <a:t>) make economic </a:t>
            </a:r>
            <a:r>
              <a:rPr lang="en-US" sz="3000" b="1" dirty="0" smtClean="0"/>
              <a:t>DECISIONS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Prices help answer the basic questions of economic decision-making without any one actor alone: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WHAT </a:t>
            </a:r>
            <a:r>
              <a:rPr lang="en-US" sz="3000" b="1" dirty="0"/>
              <a:t>to produce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HOW </a:t>
            </a:r>
            <a:r>
              <a:rPr lang="en-US" sz="3000" b="1" dirty="0"/>
              <a:t>to produce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FOR WHOM to produce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758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300" b="1" dirty="0" smtClean="0">
                <a:solidFill>
                  <a:srgbClr val="00B050"/>
                </a:solidFill>
                <a:latin typeface="+mn-lt"/>
              </a:rPr>
              <a:t>9.4 – PRICES AS SIGNALS (p. 590-591)</a:t>
            </a:r>
            <a:endParaRPr lang="en-US" sz="3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051"/>
            <a:ext cx="12192000" cy="6457950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What </a:t>
            </a:r>
            <a:r>
              <a:rPr lang="en-US" sz="3000" b="1" dirty="0"/>
              <a:t>prices tell us: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Consumer’s </a:t>
            </a:r>
            <a:r>
              <a:rPr lang="en-US" sz="3000" b="1" dirty="0" smtClean="0"/>
              <a:t>PURCHASES tell </a:t>
            </a:r>
            <a:r>
              <a:rPr lang="en-US" sz="3000" b="1" dirty="0"/>
              <a:t>help producers decide </a:t>
            </a:r>
            <a:r>
              <a:rPr lang="en-US" sz="3000" b="1" dirty="0" smtClean="0"/>
              <a:t>WHAT TO PRODUCE, </a:t>
            </a:r>
            <a:r>
              <a:rPr lang="en-US" sz="3000" b="1" dirty="0"/>
              <a:t>in order to provide the goods/services that consumers are </a:t>
            </a:r>
            <a:r>
              <a:rPr lang="en-US" sz="3000" b="1" dirty="0" smtClean="0"/>
              <a:t>WILLING to BUY at PRICES that </a:t>
            </a:r>
            <a:r>
              <a:rPr lang="en-US" sz="3000" b="1" dirty="0"/>
              <a:t>allow suppliers to make a </a:t>
            </a:r>
            <a:r>
              <a:rPr lang="en-US" sz="3000" b="1" dirty="0" smtClean="0"/>
              <a:t>PROFIT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Prices alert businesses of </a:t>
            </a:r>
            <a:r>
              <a:rPr lang="en-US" sz="3000" b="1" dirty="0" smtClean="0"/>
              <a:t>HOW TO PRODUCE, </a:t>
            </a:r>
            <a:r>
              <a:rPr lang="en-US" sz="3000" b="1" dirty="0"/>
              <a:t>including ways they can cut </a:t>
            </a:r>
            <a:r>
              <a:rPr lang="en-US" sz="3000" b="1" dirty="0" smtClean="0"/>
              <a:t>COSTS that </a:t>
            </a:r>
            <a:r>
              <a:rPr lang="en-US" sz="3000" b="1" dirty="0"/>
              <a:t>will allow them to make a </a:t>
            </a:r>
            <a:r>
              <a:rPr lang="en-US" sz="3000" b="1" dirty="0" smtClean="0"/>
              <a:t>PROFIT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Prices also help businesses decide </a:t>
            </a:r>
            <a:r>
              <a:rPr lang="en-US" sz="3000" b="1" dirty="0" smtClean="0"/>
              <a:t>FOR WHOM TO PRODUCE, </a:t>
            </a:r>
            <a:r>
              <a:rPr lang="en-US" sz="3000" b="1" dirty="0"/>
              <a:t>including to whom they should </a:t>
            </a:r>
            <a:r>
              <a:rPr lang="en-US" sz="3000" b="1" dirty="0" smtClean="0"/>
              <a:t>AIM, </a:t>
            </a:r>
            <a:r>
              <a:rPr lang="en-US" sz="3000" b="1" dirty="0"/>
              <a:t>or target, their goods/service (Do they target fewer consumers who are willing to </a:t>
            </a:r>
            <a:r>
              <a:rPr lang="en-US" sz="3000" b="1" dirty="0" smtClean="0"/>
              <a:t>spend MORE, </a:t>
            </a:r>
            <a:r>
              <a:rPr lang="en-US" sz="3000" b="1" dirty="0"/>
              <a:t>or do they target more consumers who want to spend </a:t>
            </a:r>
            <a:r>
              <a:rPr lang="en-US" sz="3000" b="1" dirty="0" smtClean="0"/>
              <a:t>LESS?)</a:t>
            </a:r>
            <a:endParaRPr lang="en-US" sz="3000" b="1" dirty="0"/>
          </a:p>
          <a:p>
            <a:pPr lvl="0">
              <a:spcBef>
                <a:spcPts val="0"/>
              </a:spcBef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069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9.4 – PRICES AS SIGNALS (p. 591)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Advantages of prices: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Prices are </a:t>
            </a:r>
            <a:r>
              <a:rPr lang="en-US" sz="3000" b="1" dirty="0" smtClean="0"/>
              <a:t>NEUTRAL: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 smtClean="0"/>
              <a:t>They FAVOR neither </a:t>
            </a:r>
            <a:r>
              <a:rPr lang="en-US" sz="3000" b="1" dirty="0"/>
              <a:t>the </a:t>
            </a:r>
            <a:r>
              <a:rPr lang="en-US" sz="3000" b="1" dirty="0" smtClean="0"/>
              <a:t>PRODUCER </a:t>
            </a:r>
            <a:r>
              <a:rPr lang="en-US" sz="3000" b="1" dirty="0"/>
              <a:t>nor the </a:t>
            </a:r>
            <a:r>
              <a:rPr lang="en-US" sz="3000" b="1" dirty="0" smtClean="0"/>
              <a:t>CONSUMER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Result of </a:t>
            </a:r>
            <a:r>
              <a:rPr lang="en-US" sz="3000" b="1" dirty="0" smtClean="0"/>
              <a:t>COMPETITION between BUYERS &amp; SELLERS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Represent </a:t>
            </a:r>
            <a:r>
              <a:rPr lang="en-US" sz="3000" b="1" dirty="0" smtClean="0"/>
              <a:t>COMPROMISE with </a:t>
            </a:r>
            <a:r>
              <a:rPr lang="en-US" sz="3000" b="1" dirty="0"/>
              <a:t>which both sides can live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The more </a:t>
            </a:r>
            <a:r>
              <a:rPr lang="en-US" sz="3000" b="1" dirty="0" smtClean="0"/>
              <a:t>COMPETITIVE the </a:t>
            </a:r>
            <a:r>
              <a:rPr lang="en-US" sz="3000" b="1" dirty="0"/>
              <a:t>market, the more </a:t>
            </a:r>
            <a:r>
              <a:rPr lang="en-US" sz="3000" b="1" dirty="0" smtClean="0"/>
              <a:t>EFFICIENT the PRICE ADJUSTMENT process</a:t>
            </a:r>
            <a:endParaRPr lang="en-US" sz="3000" b="1" dirty="0"/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Prices are </a:t>
            </a:r>
            <a:r>
              <a:rPr lang="en-US" sz="3000" b="1" dirty="0" smtClean="0"/>
              <a:t>FLEXIBLE: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 smtClean="0"/>
              <a:t>UNFORSEEN EVENTS can </a:t>
            </a:r>
            <a:r>
              <a:rPr lang="en-US" sz="3000" b="1" dirty="0"/>
              <a:t>affect supply &amp; demand 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Ex.: </a:t>
            </a:r>
            <a:r>
              <a:rPr lang="en-US" sz="3000" b="1" dirty="0" smtClean="0"/>
              <a:t>WARS or NATURAL DISASTERS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 smtClean="0"/>
              <a:t>BUYERS &amp; SELLERS react </a:t>
            </a:r>
            <a:r>
              <a:rPr lang="en-US" sz="3000" b="1" dirty="0"/>
              <a:t>to the new level of </a:t>
            </a:r>
            <a:r>
              <a:rPr lang="en-US" sz="3000" b="1" dirty="0" smtClean="0"/>
              <a:t>PRICES and ADJUST </a:t>
            </a:r>
            <a:r>
              <a:rPr lang="en-US" sz="3000" b="1" dirty="0"/>
              <a:t>their </a:t>
            </a:r>
            <a:r>
              <a:rPr lang="en-US" sz="3000" b="1" dirty="0" smtClean="0"/>
              <a:t>CONSUMPTION &amp; PRODUCTION accordingly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Ability of price system to absorb </a:t>
            </a:r>
            <a:r>
              <a:rPr lang="en-US" sz="3000" b="1" dirty="0" smtClean="0"/>
              <a:t>UNEXPECTED “SHOCKS” </a:t>
            </a:r>
            <a:r>
              <a:rPr lang="en-US" sz="3000" b="1" dirty="0"/>
              <a:t>is one of its strengths</a:t>
            </a:r>
          </a:p>
          <a:p>
            <a:pPr marL="685800" lvl="0">
              <a:spcBef>
                <a:spcPts val="0"/>
              </a:spcBef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29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9.4 – PRICES AS SIGNALS (p. 592)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marL="457200" lvl="1">
              <a:spcBef>
                <a:spcPts val="0"/>
              </a:spcBef>
            </a:pPr>
            <a:r>
              <a:rPr lang="en-US" sz="3000" b="1" dirty="0" smtClean="0"/>
              <a:t>Prices </a:t>
            </a:r>
            <a:r>
              <a:rPr lang="en-US" sz="3000" b="1" dirty="0"/>
              <a:t>offer </a:t>
            </a:r>
            <a:r>
              <a:rPr lang="en-US" sz="3000" b="1" dirty="0" smtClean="0"/>
              <a:t>FREEDOM of CHOICE: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Because a market economy typically has a </a:t>
            </a:r>
            <a:r>
              <a:rPr lang="en-US" sz="3000" b="1" dirty="0" smtClean="0"/>
              <a:t>VARIETY of </a:t>
            </a:r>
            <a:r>
              <a:rPr lang="en-US" sz="3000" b="1" dirty="0"/>
              <a:t>products at a wide range of </a:t>
            </a:r>
            <a:r>
              <a:rPr lang="en-US" sz="3000" b="1" dirty="0" smtClean="0"/>
              <a:t>PRICES, </a:t>
            </a:r>
            <a:r>
              <a:rPr lang="en-US" sz="3000" b="1" dirty="0"/>
              <a:t>consumers have many </a:t>
            </a:r>
            <a:r>
              <a:rPr lang="en-US" sz="3000" b="1" dirty="0" smtClean="0"/>
              <a:t>CHOICES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If consumers think a product is priced too </a:t>
            </a:r>
            <a:r>
              <a:rPr lang="en-US" sz="3000" b="1" dirty="0" smtClean="0"/>
              <a:t>HIGH a LOWER-PRICED product </a:t>
            </a:r>
            <a:r>
              <a:rPr lang="en-US" sz="3000" b="1" dirty="0"/>
              <a:t>can usually be found; if not, no one </a:t>
            </a:r>
            <a:r>
              <a:rPr lang="en-US" sz="3000" b="1" dirty="0" smtClean="0"/>
              <a:t>FORCES them </a:t>
            </a:r>
            <a:r>
              <a:rPr lang="en-US" sz="3000" b="1" dirty="0"/>
              <a:t>to purchase that product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Conversely, in </a:t>
            </a:r>
            <a:r>
              <a:rPr lang="en-US" sz="3000" b="1" dirty="0" smtClean="0"/>
              <a:t>COMMAND economies</a:t>
            </a:r>
            <a:r>
              <a:rPr lang="en-US" sz="3000" b="1" dirty="0"/>
              <a:t>, </a:t>
            </a:r>
            <a:r>
              <a:rPr lang="en-US" sz="3000" b="1" dirty="0" smtClean="0"/>
              <a:t>BUREAUCRATS in </a:t>
            </a:r>
            <a:r>
              <a:rPr lang="en-US" sz="3000" b="1" dirty="0"/>
              <a:t>the central governments plan </a:t>
            </a:r>
            <a:r>
              <a:rPr lang="en-US" sz="3000" b="1" dirty="0" smtClean="0"/>
              <a:t>QUANTITIES of </a:t>
            </a:r>
            <a:r>
              <a:rPr lang="en-US" sz="3000" b="1" dirty="0"/>
              <a:t>goods produced, set </a:t>
            </a:r>
            <a:r>
              <a:rPr lang="en-US" sz="3000" b="1" dirty="0" smtClean="0"/>
              <a:t>PRICES, </a:t>
            </a:r>
            <a:r>
              <a:rPr lang="en-US" sz="3000" b="1" dirty="0"/>
              <a:t>&amp; limit product </a:t>
            </a:r>
            <a:r>
              <a:rPr lang="en-US" sz="3000" b="1" dirty="0" smtClean="0"/>
              <a:t>VARIETY to </a:t>
            </a:r>
            <a:r>
              <a:rPr lang="en-US" sz="3000" b="1" dirty="0"/>
              <a:t>keep production </a:t>
            </a:r>
            <a:r>
              <a:rPr lang="en-US" sz="3000" b="1" dirty="0" smtClean="0"/>
              <a:t>COSTS down</a:t>
            </a:r>
            <a:r>
              <a:rPr lang="en-US" sz="3000" b="1" dirty="0"/>
              <a:t>; this often results in </a:t>
            </a:r>
            <a:r>
              <a:rPr lang="en-US" sz="3000" b="1" dirty="0" smtClean="0"/>
              <a:t>SHORTAGES (not </a:t>
            </a:r>
            <a:r>
              <a:rPr lang="en-US" sz="3000" b="1" dirty="0"/>
              <a:t>enough) &amp; lower satisfaction among </a:t>
            </a:r>
            <a:r>
              <a:rPr lang="en-US" sz="3000" b="1" dirty="0" smtClean="0"/>
              <a:t>CONSUMERS</a:t>
            </a:r>
            <a:endParaRPr lang="en-US" sz="3000" b="1" dirty="0"/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Prices are </a:t>
            </a:r>
            <a:r>
              <a:rPr lang="en-US" sz="3000" b="1" dirty="0" smtClean="0"/>
              <a:t>FAMILIAR: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We have known about prices nearly for all of our </a:t>
            </a:r>
            <a:r>
              <a:rPr lang="en-US" sz="3000" b="1" dirty="0" smtClean="0"/>
              <a:t>LIVES, &amp; </a:t>
            </a:r>
            <a:r>
              <a:rPr lang="en-US" sz="3000" b="1" dirty="0"/>
              <a:t>they are easily </a:t>
            </a:r>
            <a:r>
              <a:rPr lang="en-US" sz="3000" b="1" dirty="0" smtClean="0"/>
              <a:t>UNDERSTOOD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This allows us to make </a:t>
            </a:r>
            <a:r>
              <a:rPr lang="en-US" sz="3000" b="1" dirty="0" smtClean="0"/>
              <a:t>DECISIONS QUICKLY &amp; EFFICIENTLY</a:t>
            </a:r>
          </a:p>
          <a:p>
            <a:pPr marL="228600" lvl="1">
              <a:spcBef>
                <a:spcPts val="0"/>
              </a:spcBef>
            </a:pPr>
            <a:r>
              <a:rPr lang="en-US" sz="3400" b="1" dirty="0" smtClean="0">
                <a:solidFill>
                  <a:srgbClr val="00B050"/>
                </a:solidFill>
              </a:rPr>
              <a:t>HAVE OUT YOUR GREEN EXIT TICKET FOR AFTER NOTES</a:t>
            </a:r>
            <a:endParaRPr lang="en-US" sz="3400" b="1" dirty="0">
              <a:solidFill>
                <a:srgbClr val="00B050"/>
              </a:solidFill>
            </a:endParaRPr>
          </a:p>
          <a:p>
            <a:pPr marL="685800" lvl="0">
              <a:spcBef>
                <a:spcPts val="0"/>
              </a:spcBef>
            </a:pP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7364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9.5, 12/13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GROSS DOMESTIC PRODUCT (GDP)</a:t>
            </a:r>
            <a:r>
              <a:rPr lang="en-US" sz="2700" b="1" dirty="0" smtClean="0"/>
              <a:t>: total value of all final goods/services produced in a year in a country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BUSINESS CYCLE</a:t>
            </a:r>
            <a:r>
              <a:rPr lang="en-US" sz="2700" b="1" dirty="0" smtClean="0"/>
              <a:t>: alternating periods of growth &amp; decline that economy goes through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RECESSION</a:t>
            </a:r>
            <a:r>
              <a:rPr lang="en-US" sz="2700" b="1" dirty="0" smtClean="0"/>
              <a:t>: 6 back-to-back months of economic contraction (or decrease in GDP)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DEPRESSION</a:t>
            </a:r>
            <a:r>
              <a:rPr lang="en-US" sz="2700" b="1" dirty="0" smtClean="0"/>
              <a:t>: economic state w/ high unemployment, declining incomes, &amp; business failures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PEAK</a:t>
            </a:r>
            <a:r>
              <a:rPr lang="en-US" sz="2700" b="1" dirty="0" smtClean="0"/>
              <a:t>: highest point of a business cycle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EXPANSION</a:t>
            </a:r>
            <a:r>
              <a:rPr lang="en-US" sz="2700" b="1" dirty="0" smtClean="0"/>
              <a:t>: when GDP increases &amp; economy grows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CONTRACTION</a:t>
            </a:r>
            <a:r>
              <a:rPr lang="en-US" sz="2700" b="1" dirty="0" smtClean="0"/>
              <a:t>: when GDP decreases &amp; economy shrinks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TROUGH</a:t>
            </a:r>
            <a:r>
              <a:rPr lang="en-US" sz="2700" b="1" dirty="0" smtClean="0"/>
              <a:t>: lowest point of a business cycle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CIVILIAN LABOR FORCE</a:t>
            </a:r>
            <a:r>
              <a:rPr lang="en-US" sz="2700" b="1" dirty="0" smtClean="0"/>
              <a:t>: non-military persons 16 years old &amp; above that are working or looking for a job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UNEMPLOYMENT</a:t>
            </a:r>
            <a:r>
              <a:rPr lang="en-US" sz="2700" b="1" dirty="0" smtClean="0"/>
              <a:t>: percentage of civilian labor force that is looking for a job but does not have one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700" b="1" u="sng" dirty="0" smtClean="0"/>
              <a:t>INFLATION</a:t>
            </a:r>
            <a:r>
              <a:rPr lang="en-US" sz="2700" b="1" dirty="0" smtClean="0"/>
              <a:t>: general increase in prices</a:t>
            </a:r>
          </a:p>
        </p:txBody>
      </p:sp>
    </p:spTree>
    <p:extLst>
      <p:ext uri="{BB962C8B-B14F-4D97-AF65-F5344CB8AC3E}">
        <p14:creationId xmlns:p14="http://schemas.microsoft.com/office/powerpoint/2010/main" val="21435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WHY NATIONS TRADE (p. 707-708)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 smtClean="0"/>
              <a:t>Comparative </a:t>
            </a:r>
            <a:r>
              <a:rPr lang="en-US" sz="2850" b="1" dirty="0"/>
              <a:t>advantage: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The main reason countries trade with one another is </a:t>
            </a:r>
            <a:r>
              <a:rPr lang="en-US" sz="2850" b="1" dirty="0" smtClean="0"/>
              <a:t>COMPARATIVE ADVANTAGE, </a:t>
            </a:r>
            <a:r>
              <a:rPr lang="en-US" sz="2850" b="1" dirty="0"/>
              <a:t>or the ability for a country to produce a good at a </a:t>
            </a:r>
            <a:r>
              <a:rPr lang="en-US" sz="2850" b="1" dirty="0" smtClean="0"/>
              <a:t>RELATIVELY LOWER COSTS </a:t>
            </a:r>
            <a:r>
              <a:rPr lang="en-US" sz="2850" b="1" dirty="0"/>
              <a:t>than another country can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Ex.: The U.S. could make </a:t>
            </a:r>
            <a:r>
              <a:rPr lang="en-US" sz="2850" b="1" dirty="0" smtClean="0"/>
              <a:t>TELEVISIONS, </a:t>
            </a:r>
            <a:r>
              <a:rPr lang="en-US" sz="2850" b="1" dirty="0"/>
              <a:t>but other countries can make them at a </a:t>
            </a:r>
            <a:r>
              <a:rPr lang="en-US" sz="2850" b="1" dirty="0" smtClean="0"/>
              <a:t>LOWER COST; </a:t>
            </a:r>
            <a:r>
              <a:rPr lang="en-US" sz="2850" b="1" dirty="0"/>
              <a:t>therefore, the U.S. </a:t>
            </a:r>
            <a:r>
              <a:rPr lang="en-US" sz="2850" b="1" dirty="0" smtClean="0"/>
              <a:t>IMPORTS televisions </a:t>
            </a:r>
            <a:r>
              <a:rPr lang="en-US" sz="2850" b="1" dirty="0"/>
              <a:t>from abroad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Specialization: one effect of comparative advantage is that nations </a:t>
            </a:r>
            <a:r>
              <a:rPr lang="en-US" sz="2850" b="1" dirty="0" smtClean="0"/>
              <a:t>SPECIALIZE, </a:t>
            </a:r>
            <a:r>
              <a:rPr lang="en-US" sz="2850" b="1" dirty="0"/>
              <a:t>or focus their </a:t>
            </a:r>
            <a:r>
              <a:rPr lang="en-US" sz="2850" b="1" dirty="0" smtClean="0"/>
              <a:t>SCARCE resources </a:t>
            </a:r>
            <a:r>
              <a:rPr lang="en-US" sz="2850" b="1" dirty="0"/>
              <a:t>to produce goods/services that they can produce </a:t>
            </a:r>
            <a:r>
              <a:rPr lang="en-US" sz="2850" b="1" dirty="0" smtClean="0"/>
              <a:t>BETTER than OTHER COUNTRIES</a:t>
            </a:r>
            <a:endParaRPr lang="en-US" sz="285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Factors of production: comparative advantage can be based on </a:t>
            </a:r>
            <a:r>
              <a:rPr lang="en-US" sz="2850" b="1" dirty="0" smtClean="0"/>
              <a:t>NATURAL RESOURCES, LABOR, </a:t>
            </a:r>
            <a:r>
              <a:rPr lang="en-US" sz="2850" b="1" dirty="0"/>
              <a:t>&amp; </a:t>
            </a:r>
            <a:r>
              <a:rPr lang="en-US" sz="2850" b="1" dirty="0" smtClean="0"/>
              <a:t>HUMAN/PHYSICAL CAPITAL</a:t>
            </a:r>
            <a:endParaRPr lang="en-US" sz="285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Ex.: </a:t>
            </a:r>
            <a:r>
              <a:rPr lang="en-US" sz="2850" b="1" dirty="0" smtClean="0"/>
              <a:t>SAUDI ARABIA has </a:t>
            </a:r>
            <a:r>
              <a:rPr lang="en-US" sz="2850" b="1" dirty="0"/>
              <a:t>huge deposits of </a:t>
            </a:r>
            <a:r>
              <a:rPr lang="en-US" sz="2850" b="1" dirty="0" smtClean="0"/>
              <a:t>OIL that </a:t>
            </a:r>
            <a:r>
              <a:rPr lang="en-US" sz="2850" b="1" dirty="0"/>
              <a:t>allows them to </a:t>
            </a:r>
            <a:r>
              <a:rPr lang="en-US" sz="2850" b="1" dirty="0" smtClean="0"/>
              <a:t>EXPORT to </a:t>
            </a:r>
            <a:r>
              <a:rPr lang="en-US" sz="2850" b="1" dirty="0"/>
              <a:t>other countries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Ex.: The U.S. has many </a:t>
            </a:r>
            <a:r>
              <a:rPr lang="en-US" sz="2850" b="1" dirty="0" smtClean="0"/>
              <a:t>HIGHLY SKILLED workers </a:t>
            </a:r>
            <a:r>
              <a:rPr lang="en-US" sz="2850" b="1" dirty="0"/>
              <a:t>&amp; </a:t>
            </a:r>
            <a:r>
              <a:rPr lang="en-US" sz="2850" b="1" dirty="0" smtClean="0"/>
              <a:t>ADVANCED TECHNOLOGY </a:t>
            </a:r>
            <a:r>
              <a:rPr lang="en-US" sz="2850" b="1" dirty="0"/>
              <a:t>which gives it a comparative advantage in making </a:t>
            </a:r>
            <a:r>
              <a:rPr lang="en-US" sz="2850" b="1" dirty="0" smtClean="0"/>
              <a:t>EXPENSIVE products </a:t>
            </a:r>
            <a:r>
              <a:rPr lang="en-US" sz="2850" b="1" dirty="0"/>
              <a:t>such as aircraft &amp; </a:t>
            </a:r>
            <a:r>
              <a:rPr lang="en-US" sz="2850" b="1" dirty="0" smtClean="0"/>
              <a:t>WEAPONS</a:t>
            </a: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29955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numCol="1" anchor="t">
            <a:normAutofit/>
          </a:bodyPr>
          <a:lstStyle/>
          <a:p>
            <a:pPr algn="l"/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lang="en-US" sz="45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UNIT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#9: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FOUNDATIONS OF ECONOMICS (PART II)</a:t>
            </a:r>
            <a:endParaRPr lang="en-US" sz="4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numCol="1">
            <a:normAutofit fontScale="92500" lnSpcReduction="1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QUOTE OF THE DAY!</a:t>
            </a:r>
          </a:p>
          <a:p>
            <a:pPr marL="463550" indent="-463550" algn="l"/>
            <a:r>
              <a:rPr lang="en-US" sz="3600" b="1" dirty="0" smtClean="0">
                <a:solidFill>
                  <a:srgbClr val="00B050"/>
                </a:solidFill>
              </a:rPr>
              <a:t>“The roots of education are bitter, but the fruit is sweet” </a:t>
            </a:r>
          </a:p>
          <a:p>
            <a:pPr marL="463550" indent="-463550" algn="l"/>
            <a:r>
              <a:rPr lang="en-US" sz="3600" b="1" dirty="0">
                <a:solidFill>
                  <a:srgbClr val="00B050"/>
                </a:solidFill>
              </a:rPr>
              <a:t>	</a:t>
            </a:r>
            <a:r>
              <a:rPr lang="en-US" sz="3600" b="1" dirty="0" smtClean="0">
                <a:solidFill>
                  <a:srgbClr val="00B050"/>
                </a:solidFill>
              </a:rPr>
              <a:t>– Aristotle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MEASURING GROWTH (p. 638)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The </a:t>
            </a:r>
            <a:r>
              <a:rPr lang="en-US" sz="3000" b="1" dirty="0" smtClean="0"/>
              <a:t>REAL GROSS DOMESTIC PRODUCT is </a:t>
            </a:r>
            <a:r>
              <a:rPr lang="en-US" sz="3000" b="1" dirty="0"/>
              <a:t>the most </a:t>
            </a:r>
            <a:r>
              <a:rPr lang="en-US" sz="3000" b="1" dirty="0" smtClean="0"/>
              <a:t>ACCURATE MEASURE of </a:t>
            </a:r>
            <a:r>
              <a:rPr lang="en-US" sz="3000" b="1" dirty="0"/>
              <a:t>an economy’s </a:t>
            </a:r>
            <a:r>
              <a:rPr lang="en-US" sz="3000" b="1" dirty="0" smtClean="0"/>
              <a:t>PERFORMANCE.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Sometimes the economy </a:t>
            </a:r>
            <a:r>
              <a:rPr lang="en-US" sz="3000" b="1" dirty="0" smtClean="0"/>
              <a:t>GROWS, </a:t>
            </a:r>
            <a:r>
              <a:rPr lang="en-US" sz="3000" b="1" dirty="0"/>
              <a:t>and sometimes it </a:t>
            </a:r>
            <a:r>
              <a:rPr lang="en-US" sz="3000" b="1" dirty="0" smtClean="0"/>
              <a:t>FALTERS </a:t>
            </a:r>
            <a:r>
              <a:rPr lang="en-US" sz="3000" b="1" dirty="0"/>
              <a:t>(or contracts).</a:t>
            </a:r>
          </a:p>
          <a:p>
            <a:pPr lvl="0">
              <a:spcBef>
                <a:spcPts val="0"/>
              </a:spcBef>
            </a:pPr>
            <a:r>
              <a:rPr lang="en-US" sz="3000" b="1" dirty="0"/>
              <a:t>Economic growth is usually </a:t>
            </a:r>
            <a:r>
              <a:rPr lang="en-US" sz="3000" b="1" dirty="0" smtClean="0"/>
              <a:t>BENEFITICAL to EVERYONE: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It usually means that businesses are </a:t>
            </a:r>
            <a:r>
              <a:rPr lang="en-US" sz="3000" b="1" dirty="0" smtClean="0"/>
              <a:t>PRODUCING more </a:t>
            </a:r>
            <a:r>
              <a:rPr lang="en-US" sz="3000" b="1" dirty="0"/>
              <a:t>goods/services, meaning they have to </a:t>
            </a:r>
            <a:r>
              <a:rPr lang="en-US" sz="3000" b="1" dirty="0" smtClean="0"/>
              <a:t>HIRE more WORKERS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When these new workers are hired, they have more </a:t>
            </a:r>
            <a:r>
              <a:rPr lang="en-US" sz="3000" b="1" dirty="0" smtClean="0"/>
              <a:t>MONEY (income</a:t>
            </a:r>
            <a:r>
              <a:rPr lang="en-US" sz="3000" b="1" dirty="0"/>
              <a:t>) &amp; </a:t>
            </a:r>
            <a:r>
              <a:rPr lang="en-US" sz="3000" b="1" dirty="0" smtClean="0"/>
              <a:t>BUY MORE, </a:t>
            </a:r>
            <a:r>
              <a:rPr lang="en-US" sz="3000" b="1" dirty="0"/>
              <a:t>meaning </a:t>
            </a:r>
            <a:r>
              <a:rPr lang="en-US" sz="3000" b="1" dirty="0" smtClean="0"/>
              <a:t>increased </a:t>
            </a:r>
            <a:r>
              <a:rPr lang="en-US" sz="3000" b="1" dirty="0"/>
              <a:t>consumer </a:t>
            </a:r>
            <a:r>
              <a:rPr lang="en-US" sz="3000" b="1" dirty="0" smtClean="0"/>
              <a:t>DEMAND &amp; </a:t>
            </a:r>
            <a:r>
              <a:rPr lang="en-US" sz="3000" b="1" dirty="0"/>
              <a:t>increased </a:t>
            </a:r>
            <a:r>
              <a:rPr lang="en-US" sz="3000" b="1" dirty="0" smtClean="0"/>
              <a:t>PRODUCTION among suppliers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84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MEASURING GROWTH (p. 638)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GROSS DEOMESTIC PRODUCT (GDP) </a:t>
            </a:r>
            <a:r>
              <a:rPr lang="en-US" sz="3000" b="1" dirty="0"/>
              <a:t>is a </a:t>
            </a:r>
            <a:r>
              <a:rPr lang="en-US" sz="3000" b="1" dirty="0" smtClean="0"/>
              <a:t>MEASURE of </a:t>
            </a:r>
            <a:r>
              <a:rPr lang="en-US" sz="3000" b="1" dirty="0"/>
              <a:t>the economy’s </a:t>
            </a:r>
            <a:r>
              <a:rPr lang="en-US" sz="3000" b="1" dirty="0" smtClean="0"/>
              <a:t>OUTPUT; </a:t>
            </a:r>
            <a:r>
              <a:rPr lang="en-US" sz="3000" b="1" dirty="0"/>
              <a:t>it is the </a:t>
            </a:r>
            <a:r>
              <a:rPr lang="en-US" sz="3000" b="1" dirty="0" smtClean="0"/>
              <a:t>DOLLAR VALUE of </a:t>
            </a:r>
            <a:r>
              <a:rPr lang="en-US" sz="3000" b="1" dirty="0"/>
              <a:t>all final goods/services </a:t>
            </a:r>
            <a:r>
              <a:rPr lang="en-US" sz="3000" b="1" dirty="0" smtClean="0"/>
              <a:t>PRODUCED in </a:t>
            </a:r>
            <a:r>
              <a:rPr lang="en-US" sz="3000" b="1" dirty="0"/>
              <a:t>a </a:t>
            </a:r>
            <a:r>
              <a:rPr lang="en-US" sz="3000" b="1" dirty="0" smtClean="0"/>
              <a:t>COUNTRY in </a:t>
            </a:r>
            <a:r>
              <a:rPr lang="en-US" sz="3000" b="1" dirty="0"/>
              <a:t>a </a:t>
            </a:r>
            <a:r>
              <a:rPr lang="en-US" sz="3000" b="1" dirty="0" smtClean="0"/>
              <a:t>YEAR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Real GDP: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Even if a country produces the </a:t>
            </a:r>
            <a:r>
              <a:rPr lang="en-US" sz="3000" b="1" dirty="0" smtClean="0"/>
              <a:t>SAME AMOUNT of </a:t>
            </a:r>
            <a:r>
              <a:rPr lang="en-US" sz="3000" b="1" dirty="0"/>
              <a:t>goods/services from one year to the </a:t>
            </a:r>
            <a:r>
              <a:rPr lang="en-US" sz="3000" b="1" dirty="0" smtClean="0"/>
              <a:t>NEXT, </a:t>
            </a:r>
            <a:r>
              <a:rPr lang="en-US" sz="3000" b="1" dirty="0"/>
              <a:t>the GDP could go up simply because </a:t>
            </a:r>
            <a:r>
              <a:rPr lang="en-US" sz="3000" b="1" dirty="0" smtClean="0"/>
              <a:t>PRICE INCREASES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That would make it </a:t>
            </a:r>
            <a:r>
              <a:rPr lang="en-US" sz="3000" b="1" dirty="0" smtClean="0"/>
              <a:t>SEEM that economy </a:t>
            </a:r>
            <a:r>
              <a:rPr lang="en-US" sz="3000" b="1" dirty="0"/>
              <a:t>was </a:t>
            </a:r>
            <a:r>
              <a:rPr lang="en-US" sz="3000" b="1" dirty="0" smtClean="0"/>
              <a:t>GROWING, even </a:t>
            </a:r>
            <a:r>
              <a:rPr lang="en-US" sz="3000" b="1" dirty="0"/>
              <a:t>though it really </a:t>
            </a:r>
            <a:r>
              <a:rPr lang="en-US" sz="3000" b="1" dirty="0" smtClean="0"/>
              <a:t>WAS NOT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To avoid being misled, economists use </a:t>
            </a:r>
            <a:r>
              <a:rPr lang="en-US" sz="3000" b="1" dirty="0" smtClean="0"/>
              <a:t>REAL GDP instead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Real GDP shows an economy’s </a:t>
            </a:r>
            <a:r>
              <a:rPr lang="en-US" sz="3000" b="1" dirty="0" smtClean="0"/>
              <a:t>PRODUCTION after </a:t>
            </a:r>
            <a:r>
              <a:rPr lang="en-US" sz="3000" b="1" dirty="0"/>
              <a:t>the </a:t>
            </a:r>
            <a:r>
              <a:rPr lang="en-US" sz="3000" b="1" dirty="0" smtClean="0"/>
              <a:t>DISTORTION of PRICE INCREASES have </a:t>
            </a:r>
            <a:r>
              <a:rPr lang="en-US" sz="3000" b="1" dirty="0"/>
              <a:t>been </a:t>
            </a:r>
            <a:r>
              <a:rPr lang="en-US" sz="3000" b="1" dirty="0" smtClean="0"/>
              <a:t>REMOVED [Real </a:t>
            </a:r>
            <a:r>
              <a:rPr lang="en-US" sz="3000" b="1" dirty="0"/>
              <a:t>GDP = GDP / (1 + Inflation rate in decimal form)]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Real GDP </a:t>
            </a:r>
            <a:r>
              <a:rPr lang="en-US" sz="3000" b="1" dirty="0" smtClean="0"/>
              <a:t>ELIMINATES the FALSE IMPRESSION </a:t>
            </a:r>
            <a:r>
              <a:rPr lang="en-US" sz="3000" b="1" dirty="0"/>
              <a:t>that </a:t>
            </a:r>
            <a:r>
              <a:rPr lang="en-US" sz="3000" b="1" dirty="0" smtClean="0"/>
              <a:t>OUTPUT </a:t>
            </a:r>
            <a:r>
              <a:rPr lang="en-US" sz="3000" b="1" dirty="0"/>
              <a:t>has gone </a:t>
            </a:r>
            <a:r>
              <a:rPr lang="en-US" sz="3000" b="1" dirty="0" smtClean="0"/>
              <a:t>UP </a:t>
            </a:r>
            <a:r>
              <a:rPr lang="en-US" sz="3000" b="1" dirty="0"/>
              <a:t>when only </a:t>
            </a:r>
            <a:r>
              <a:rPr lang="en-US" sz="3000" b="1" dirty="0" smtClean="0"/>
              <a:t>PRICES </a:t>
            </a:r>
            <a:r>
              <a:rPr lang="en-US" sz="3000" b="1" dirty="0"/>
              <a:t>have gone </a:t>
            </a:r>
            <a:r>
              <a:rPr lang="en-US" sz="3000" b="1" dirty="0" smtClean="0"/>
              <a:t>UP (INFLATION)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689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MEASURING GROWTH (p. 638)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02069"/>
            <a:ext cx="12289971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Business </a:t>
            </a:r>
            <a:r>
              <a:rPr lang="en-US" sz="3000" b="1" dirty="0"/>
              <a:t>cycle: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The economy tends to </a:t>
            </a:r>
            <a:r>
              <a:rPr lang="en-US" sz="3000" b="1" dirty="0" smtClean="0"/>
              <a:t>GROW OVER TIME, </a:t>
            </a:r>
            <a:r>
              <a:rPr lang="en-US" sz="3000" b="1" dirty="0"/>
              <a:t>but not at a </a:t>
            </a:r>
            <a:r>
              <a:rPr lang="en-US" sz="3000" b="1" dirty="0" smtClean="0"/>
              <a:t>CONSTANT RATE</a:t>
            </a:r>
            <a:endParaRPr lang="en-US" sz="3000" b="1" dirty="0"/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Instead, it goes through </a:t>
            </a:r>
            <a:r>
              <a:rPr lang="en-US" sz="3000" b="1" dirty="0" smtClean="0"/>
              <a:t>ALTERNATING INTERVALS (or </a:t>
            </a:r>
            <a:r>
              <a:rPr lang="en-US" sz="3000" b="1" dirty="0"/>
              <a:t>periods) of </a:t>
            </a:r>
            <a:r>
              <a:rPr lang="en-US" sz="3000" b="1" dirty="0" smtClean="0"/>
              <a:t>GROWTH &amp; DECLINE</a:t>
            </a:r>
            <a:endParaRPr lang="en-US" sz="3000" b="1" dirty="0"/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These alternating intervals of growth &amp; decline are referred to as the </a:t>
            </a:r>
            <a:r>
              <a:rPr lang="en-US" sz="3000" b="1" dirty="0" smtClean="0"/>
              <a:t>BUSINESS CYCLE: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 smtClean="0"/>
              <a:t>EXPANSIONS leading to an economic PEAK: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 smtClean="0"/>
              <a:t>New BUSINESSES OPEN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 smtClean="0"/>
              <a:t>Factories are PRODUCING at FULL CAPACITY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 smtClean="0"/>
              <a:t>Most </a:t>
            </a:r>
            <a:r>
              <a:rPr lang="en-US" sz="3000" b="1" dirty="0" err="1" smtClean="0"/>
              <a:t>ppl</a:t>
            </a:r>
            <a:r>
              <a:rPr lang="en-US" sz="3000" b="1" dirty="0" smtClean="0"/>
              <a:t> can find WORK (FULL EMPLOYMENT), so unemployment is (</a:t>
            </a:r>
            <a:r>
              <a:rPr lang="en-US" sz="3000" b="1" dirty="0" smtClean="0">
                <a:solidFill>
                  <a:srgbClr val="FF0000"/>
                </a:solidFill>
              </a:rPr>
              <a:t>low</a:t>
            </a:r>
            <a:r>
              <a:rPr lang="en-US" sz="3000" b="1" dirty="0" smtClean="0"/>
              <a:t>/high)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 smtClean="0"/>
              <a:t>Real GDP is (</a:t>
            </a:r>
            <a:r>
              <a:rPr lang="en-US" sz="3000" b="1" dirty="0" smtClean="0">
                <a:solidFill>
                  <a:srgbClr val="FF0000"/>
                </a:solidFill>
              </a:rPr>
              <a:t>increasing</a:t>
            </a:r>
            <a:r>
              <a:rPr lang="en-US" sz="3000" b="1" dirty="0" smtClean="0"/>
              <a:t> / decreasing)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 smtClean="0"/>
              <a:t>Workers’ incomes are (</a:t>
            </a:r>
            <a:r>
              <a:rPr lang="en-US" sz="3000" b="1" dirty="0" smtClean="0">
                <a:solidFill>
                  <a:srgbClr val="FF0000"/>
                </a:solidFill>
              </a:rPr>
              <a:t>increasing</a:t>
            </a:r>
            <a:r>
              <a:rPr lang="en-US" sz="3000" b="1" dirty="0" smtClean="0"/>
              <a:t> / decreasing)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 smtClean="0"/>
              <a:t>Consumer demand is (</a:t>
            </a:r>
            <a:r>
              <a:rPr lang="en-US" sz="3000" b="1" dirty="0" smtClean="0">
                <a:solidFill>
                  <a:srgbClr val="FF0000"/>
                </a:solidFill>
              </a:rPr>
              <a:t>increasing</a:t>
            </a:r>
            <a:r>
              <a:rPr lang="en-US" sz="3000" b="1" dirty="0" smtClean="0"/>
              <a:t> / decreasing)</a:t>
            </a:r>
          </a:p>
        </p:txBody>
      </p:sp>
    </p:spTree>
    <p:extLst>
      <p:ext uri="{BB962C8B-B14F-4D97-AF65-F5344CB8AC3E}">
        <p14:creationId xmlns:p14="http://schemas.microsoft.com/office/powerpoint/2010/main" val="28984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MEASURING GROWTH (p. 638)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02069"/>
            <a:ext cx="12289971" cy="6445045"/>
          </a:xfrm>
        </p:spPr>
        <p:txBody>
          <a:bodyPr numCol="1">
            <a:noAutofit/>
          </a:bodyPr>
          <a:lstStyle/>
          <a:p>
            <a:pPr marL="228600" lvl="1">
              <a:spcBef>
                <a:spcPts val="0"/>
              </a:spcBef>
            </a:pPr>
            <a:r>
              <a:rPr lang="en-US" sz="3000" b="1" dirty="0" smtClean="0"/>
              <a:t>Eventually</a:t>
            </a:r>
            <a:r>
              <a:rPr lang="en-US" sz="3000" b="1" dirty="0"/>
              <a:t>, </a:t>
            </a:r>
            <a:r>
              <a:rPr lang="en-US" sz="3000" b="1" dirty="0" smtClean="0"/>
              <a:t>economy </a:t>
            </a:r>
            <a:r>
              <a:rPr lang="en-US" sz="3000" b="1" dirty="0"/>
              <a:t>will begin a </a:t>
            </a:r>
            <a:r>
              <a:rPr lang="en-US" sz="3000" b="1" dirty="0" smtClean="0"/>
              <a:t>CONTRACTION, </a:t>
            </a:r>
            <a:r>
              <a:rPr lang="en-US" sz="3000" b="1" dirty="0"/>
              <a:t>leading to </a:t>
            </a:r>
            <a:r>
              <a:rPr lang="en-US" sz="3000" b="1" dirty="0" smtClean="0"/>
              <a:t>low </a:t>
            </a:r>
            <a:r>
              <a:rPr lang="en-US" sz="3000" b="1" dirty="0"/>
              <a:t>point called a </a:t>
            </a:r>
            <a:r>
              <a:rPr lang="en-US" sz="3000" b="1" dirty="0" smtClean="0"/>
              <a:t>TROUGH:</a:t>
            </a:r>
            <a:endParaRPr lang="en-US" sz="3000" b="1" dirty="0"/>
          </a:p>
          <a:p>
            <a:pPr marL="914400" lvl="3">
              <a:spcBef>
                <a:spcPts val="0"/>
              </a:spcBef>
            </a:pPr>
            <a:r>
              <a:rPr lang="en-US" sz="3000" b="1" dirty="0"/>
              <a:t>Businesses may </a:t>
            </a:r>
            <a:r>
              <a:rPr lang="en-US" sz="3000" b="1" dirty="0" smtClean="0"/>
              <a:t>FAIL or </a:t>
            </a:r>
            <a:r>
              <a:rPr lang="en-US" sz="3000" b="1" dirty="0"/>
              <a:t>scale back operations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/>
              <a:t>Factories are not </a:t>
            </a:r>
            <a:r>
              <a:rPr lang="en-US" sz="3000" b="1" dirty="0" smtClean="0"/>
              <a:t>PRODUCING at FULL CAPACITY</a:t>
            </a:r>
            <a:endParaRPr lang="en-US" sz="3000" b="1" dirty="0"/>
          </a:p>
          <a:p>
            <a:pPr marL="914400" lvl="3">
              <a:spcBef>
                <a:spcPts val="0"/>
              </a:spcBef>
            </a:pPr>
            <a:r>
              <a:rPr lang="en-US" sz="3000" b="1" dirty="0"/>
              <a:t>Workers are </a:t>
            </a:r>
            <a:r>
              <a:rPr lang="en-US" sz="3000" b="1" dirty="0" smtClean="0"/>
              <a:t>LAID OFF or </a:t>
            </a:r>
            <a:r>
              <a:rPr lang="en-US" sz="3000" b="1" dirty="0"/>
              <a:t>their </a:t>
            </a:r>
            <a:r>
              <a:rPr lang="en-US" sz="3000" b="1" dirty="0" smtClean="0"/>
              <a:t>HOURS </a:t>
            </a:r>
            <a:r>
              <a:rPr lang="en-US" sz="3000" b="1" dirty="0"/>
              <a:t>at work are cut back, so unemployment (decreases / </a:t>
            </a:r>
            <a:r>
              <a:rPr lang="en-US" sz="3000" b="1" dirty="0">
                <a:solidFill>
                  <a:srgbClr val="FF0000"/>
                </a:solidFill>
              </a:rPr>
              <a:t>increases</a:t>
            </a:r>
            <a:r>
              <a:rPr lang="en-US" sz="3000" b="1" dirty="0"/>
              <a:t>)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/>
              <a:t>Real GDP is (increasing / </a:t>
            </a:r>
            <a:r>
              <a:rPr lang="en-US" sz="3000" b="1" dirty="0">
                <a:solidFill>
                  <a:srgbClr val="FF0000"/>
                </a:solidFill>
              </a:rPr>
              <a:t>decreasing</a:t>
            </a:r>
            <a:r>
              <a:rPr lang="en-US" sz="3000" b="1" dirty="0"/>
              <a:t>)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/>
              <a:t>Workers’ incomes are (increasing / </a:t>
            </a:r>
            <a:r>
              <a:rPr lang="en-US" sz="3000" b="1" dirty="0">
                <a:solidFill>
                  <a:srgbClr val="FF0000"/>
                </a:solidFill>
              </a:rPr>
              <a:t>decreasing</a:t>
            </a:r>
            <a:r>
              <a:rPr lang="en-US" sz="3000" b="1" dirty="0"/>
              <a:t>)</a:t>
            </a:r>
          </a:p>
          <a:p>
            <a:pPr marL="914400" lvl="3">
              <a:spcBef>
                <a:spcPts val="0"/>
              </a:spcBef>
            </a:pPr>
            <a:r>
              <a:rPr lang="en-US" sz="3000" b="1" dirty="0"/>
              <a:t>Consumer demand </a:t>
            </a:r>
            <a:r>
              <a:rPr lang="en-US" sz="3000" b="1" dirty="0" smtClean="0"/>
              <a:t>(increases/</a:t>
            </a:r>
            <a:r>
              <a:rPr lang="en-US" sz="3000" b="1" dirty="0" smtClean="0">
                <a:solidFill>
                  <a:srgbClr val="FF0000"/>
                </a:solidFill>
              </a:rPr>
              <a:t>decreases</a:t>
            </a:r>
            <a:r>
              <a:rPr lang="en-US" sz="3000" b="1" dirty="0"/>
              <a:t>), so businesses (</a:t>
            </a:r>
            <a:r>
              <a:rPr lang="en-US" sz="3000" b="1" dirty="0" smtClean="0"/>
              <a:t>increase/</a:t>
            </a:r>
            <a:r>
              <a:rPr lang="en-US" sz="3000" b="1" dirty="0" smtClean="0">
                <a:solidFill>
                  <a:srgbClr val="FF0000"/>
                </a:solidFill>
              </a:rPr>
              <a:t>decrease</a:t>
            </a:r>
            <a:r>
              <a:rPr lang="en-US" sz="3000" b="1" dirty="0"/>
              <a:t>) </a:t>
            </a:r>
            <a:r>
              <a:rPr lang="en-US" sz="3000" b="1" dirty="0" smtClean="0"/>
              <a:t>production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4618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BUSINESS FLUCTUATIONS (p. 639)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The economy goes through </a:t>
            </a:r>
            <a:r>
              <a:rPr lang="en-US" sz="3000" b="1" dirty="0" smtClean="0"/>
              <a:t>ALTERNATING PERIODS of GROWTH &amp; DECLINE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In reality, </a:t>
            </a:r>
            <a:r>
              <a:rPr lang="en-US" sz="3000" b="1" dirty="0" smtClean="0"/>
              <a:t>BUSINESS CYCLES are </a:t>
            </a:r>
            <a:r>
              <a:rPr lang="en-US" sz="3000" b="1" dirty="0"/>
              <a:t>not as </a:t>
            </a:r>
            <a:r>
              <a:rPr lang="en-US" sz="3000" b="1" dirty="0" smtClean="0"/>
              <a:t>REGULAR as </a:t>
            </a:r>
            <a:r>
              <a:rPr lang="en-US" sz="3000" b="1" dirty="0"/>
              <a:t>the model shows</a:t>
            </a:r>
          </a:p>
          <a:p>
            <a:pPr lvl="0">
              <a:spcBef>
                <a:spcPts val="0"/>
              </a:spcBef>
            </a:pPr>
            <a:r>
              <a:rPr lang="en-US" sz="3000" b="1" dirty="0"/>
              <a:t>An entire business cycle is measured from </a:t>
            </a:r>
            <a:r>
              <a:rPr lang="en-US" sz="3000" b="1" dirty="0" smtClean="0"/>
              <a:t>PEAK to PEAK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Expansions: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Economic expansions take place when </a:t>
            </a:r>
            <a:r>
              <a:rPr lang="en-US" sz="3000" b="1" dirty="0" smtClean="0"/>
              <a:t>REAL GDP (</a:t>
            </a:r>
            <a:r>
              <a:rPr lang="en-US" sz="3000" b="1" dirty="0" smtClean="0">
                <a:solidFill>
                  <a:srgbClr val="FF0000"/>
                </a:solidFill>
              </a:rPr>
              <a:t>increases</a:t>
            </a:r>
            <a:r>
              <a:rPr lang="en-US" sz="3000" b="1" dirty="0" smtClean="0"/>
              <a:t> </a:t>
            </a:r>
            <a:r>
              <a:rPr lang="en-US" sz="3000" b="1" dirty="0"/>
              <a:t>/ decreases)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At some point real GDP reaches is peak, or </a:t>
            </a:r>
            <a:r>
              <a:rPr lang="en-US" sz="3000" b="1" dirty="0" smtClean="0"/>
              <a:t>HIGHEST POINT in </a:t>
            </a:r>
            <a:r>
              <a:rPr lang="en-US" sz="3000" b="1" dirty="0"/>
              <a:t>an expansion, then it starts to </a:t>
            </a:r>
            <a:r>
              <a:rPr lang="en-US" sz="3000" b="1" dirty="0" smtClean="0"/>
              <a:t>DECLINE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Expansions are usually </a:t>
            </a:r>
            <a:r>
              <a:rPr lang="en-US" sz="3000" b="1" dirty="0" smtClean="0"/>
              <a:t>LONGER than RECESSIONS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094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BUSINESS FLUCTUATIONS (p. 639)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Recession</a:t>
            </a:r>
            <a:r>
              <a:rPr lang="en-US" sz="3000" b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Recessions take place when real GDP goes </a:t>
            </a:r>
            <a:r>
              <a:rPr lang="en-US" sz="3000" b="1" dirty="0" smtClean="0"/>
              <a:t>DOWN for SIX consecutive </a:t>
            </a:r>
            <a:r>
              <a:rPr lang="en-US" sz="3000" b="1" dirty="0"/>
              <a:t>(back-to-back) </a:t>
            </a:r>
            <a:r>
              <a:rPr lang="en-US" sz="3000" b="1" dirty="0" smtClean="0"/>
              <a:t>MONTHS, </a:t>
            </a:r>
            <a:r>
              <a:rPr lang="en-US" sz="3000" b="1" dirty="0"/>
              <a:t>although most recessions last </a:t>
            </a:r>
            <a:r>
              <a:rPr lang="en-US" sz="3000" b="1" dirty="0" smtClean="0"/>
              <a:t>LONGER than </a:t>
            </a:r>
            <a:r>
              <a:rPr lang="en-US" sz="3000" b="1" dirty="0"/>
              <a:t>that (most last for about </a:t>
            </a:r>
            <a:r>
              <a:rPr lang="en-US" sz="3000" b="1" dirty="0" smtClean="0"/>
              <a:t>ONE </a:t>
            </a:r>
            <a:r>
              <a:rPr lang="en-US" sz="3000" b="1" dirty="0"/>
              <a:t>year)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During recessions many people lose their </a:t>
            </a:r>
            <a:r>
              <a:rPr lang="en-US" sz="3000" b="1" dirty="0" smtClean="0"/>
              <a:t>JOBS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If a recession becomes </a:t>
            </a:r>
            <a:r>
              <a:rPr lang="en-US" sz="3000" b="1" dirty="0" smtClean="0"/>
              <a:t>SEVERE, </a:t>
            </a:r>
            <a:r>
              <a:rPr lang="en-US" sz="3000" b="1" dirty="0"/>
              <a:t>it may turn into a </a:t>
            </a:r>
            <a:r>
              <a:rPr lang="en-US" sz="3000" b="1" dirty="0" smtClean="0"/>
              <a:t>DEPRESSION - </a:t>
            </a:r>
            <a:r>
              <a:rPr lang="en-US" sz="3000" b="1" dirty="0"/>
              <a:t>a state of the economy with large numbers of people out of </a:t>
            </a:r>
            <a:r>
              <a:rPr lang="en-US" sz="3000" b="1" dirty="0" smtClean="0"/>
              <a:t>WORKERS, </a:t>
            </a:r>
            <a:r>
              <a:rPr lang="en-US" sz="3000" b="1" dirty="0"/>
              <a:t>acute </a:t>
            </a:r>
            <a:r>
              <a:rPr lang="en-US" sz="3000" b="1" dirty="0" smtClean="0"/>
              <a:t>SHORTAGES of </a:t>
            </a:r>
            <a:r>
              <a:rPr lang="en-US" sz="3000" b="1" dirty="0"/>
              <a:t>products (because businesses </a:t>
            </a:r>
            <a:r>
              <a:rPr lang="en-US" sz="3000" b="1" dirty="0" smtClean="0"/>
              <a:t>DECREASES production </a:t>
            </a:r>
            <a:r>
              <a:rPr lang="en-US" sz="3000" b="1" dirty="0"/>
              <a:t>levels), prices </a:t>
            </a:r>
            <a:r>
              <a:rPr lang="en-US" sz="3000" b="1" dirty="0" smtClean="0"/>
              <a:t>DECREASE, &amp; </a:t>
            </a:r>
            <a:r>
              <a:rPr lang="en-US" sz="3000" b="1" dirty="0"/>
              <a:t>excess capacity in </a:t>
            </a:r>
            <a:r>
              <a:rPr lang="en-US" sz="3000" b="1" dirty="0" smtClean="0"/>
              <a:t>MANUFACTURING PLANTS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215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BUSINESS FLUCTUATIONS (p. 640)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50" b="1" dirty="0"/>
              <a:t>Unemployment: (P. 640)</a:t>
            </a:r>
          </a:p>
          <a:p>
            <a:pPr lvl="1">
              <a:spcBef>
                <a:spcPts val="0"/>
              </a:spcBef>
            </a:pPr>
            <a:r>
              <a:rPr lang="en-US" sz="2850" b="1" dirty="0"/>
              <a:t>One way to measure the economy is to look at </a:t>
            </a:r>
            <a:r>
              <a:rPr lang="en-US" sz="2850" b="1" dirty="0" smtClean="0"/>
              <a:t>EMPLOYMENT</a:t>
            </a:r>
            <a:endParaRPr lang="en-US" sz="2850" b="1" dirty="0"/>
          </a:p>
          <a:p>
            <a:pPr lvl="1">
              <a:spcBef>
                <a:spcPts val="0"/>
              </a:spcBef>
            </a:pPr>
            <a:r>
              <a:rPr lang="en-US" sz="2850" b="1" dirty="0"/>
              <a:t>Economist start by looking at the </a:t>
            </a:r>
            <a:r>
              <a:rPr lang="en-US" sz="2850" b="1" dirty="0" smtClean="0"/>
              <a:t>CIVILIAN LABOR FORCE, </a:t>
            </a:r>
            <a:r>
              <a:rPr lang="en-US" sz="2850" b="1" dirty="0"/>
              <a:t>which includes all </a:t>
            </a:r>
            <a:r>
              <a:rPr lang="en-US" sz="2850" b="1" dirty="0" smtClean="0"/>
              <a:t>CIVILIANS (non-MILITARY) 16 </a:t>
            </a:r>
            <a:r>
              <a:rPr lang="en-US" sz="2850" b="1" dirty="0"/>
              <a:t>years or </a:t>
            </a:r>
            <a:r>
              <a:rPr lang="en-US" sz="2850" b="1" dirty="0" smtClean="0"/>
              <a:t>OVER </a:t>
            </a:r>
            <a:r>
              <a:rPr lang="en-US" sz="2850" b="1" dirty="0"/>
              <a:t>who are either </a:t>
            </a:r>
            <a:r>
              <a:rPr lang="en-US" sz="2850" b="1" dirty="0" smtClean="0"/>
              <a:t>WORKING </a:t>
            </a:r>
            <a:r>
              <a:rPr lang="en-US" sz="2850" b="1" dirty="0"/>
              <a:t>or are </a:t>
            </a:r>
            <a:r>
              <a:rPr lang="en-US" sz="2850" b="1" dirty="0" smtClean="0"/>
              <a:t>LOOKING </a:t>
            </a:r>
            <a:r>
              <a:rPr lang="en-US" sz="2850" b="1" dirty="0"/>
              <a:t>for </a:t>
            </a:r>
            <a:r>
              <a:rPr lang="en-US" sz="2850" b="1" dirty="0" smtClean="0"/>
              <a:t>WORK</a:t>
            </a:r>
            <a:endParaRPr lang="en-US" sz="2850" b="1" dirty="0"/>
          </a:p>
          <a:p>
            <a:pPr lvl="1">
              <a:spcBef>
                <a:spcPts val="0"/>
              </a:spcBef>
            </a:pPr>
            <a:r>
              <a:rPr lang="en-US" sz="2850" b="1" dirty="0"/>
              <a:t>About </a:t>
            </a:r>
            <a:r>
              <a:rPr lang="en-US" sz="2850" b="1" dirty="0" smtClean="0"/>
              <a:t>HALF of </a:t>
            </a:r>
            <a:r>
              <a:rPr lang="en-US" sz="2850" b="1" dirty="0"/>
              <a:t>all people belong to the civilian labor force in the USA</a:t>
            </a:r>
          </a:p>
          <a:p>
            <a:pPr lvl="1">
              <a:spcBef>
                <a:spcPts val="0"/>
              </a:spcBef>
            </a:pPr>
            <a:r>
              <a:rPr lang="en-US" sz="2850" b="1" dirty="0" smtClean="0"/>
              <a:t>UNEMPLOYMENT RATE is </a:t>
            </a:r>
            <a:r>
              <a:rPr lang="en-US" sz="2850" b="1" dirty="0"/>
              <a:t>the </a:t>
            </a:r>
            <a:r>
              <a:rPr lang="en-US" sz="2850" b="1" dirty="0" smtClean="0"/>
              <a:t>PERCENTAGE of </a:t>
            </a:r>
            <a:r>
              <a:rPr lang="en-US" sz="2850" b="1" dirty="0"/>
              <a:t>people in the civilian labor force who are </a:t>
            </a:r>
            <a:r>
              <a:rPr lang="en-US" sz="2850" b="1" dirty="0" smtClean="0"/>
              <a:t>NOT WORKING but </a:t>
            </a:r>
            <a:r>
              <a:rPr lang="en-US" sz="2850" b="1" dirty="0"/>
              <a:t>are </a:t>
            </a:r>
            <a:r>
              <a:rPr lang="en-US" sz="2850" b="1" dirty="0" smtClean="0"/>
              <a:t>LOOKING for JOBS</a:t>
            </a:r>
            <a:endParaRPr lang="en-US" sz="2850" b="1" dirty="0"/>
          </a:p>
          <a:p>
            <a:pPr lvl="1">
              <a:spcBef>
                <a:spcPts val="0"/>
              </a:spcBef>
            </a:pPr>
            <a:r>
              <a:rPr lang="en-US" sz="2850" b="1" dirty="0"/>
              <a:t>Usually, a </a:t>
            </a:r>
            <a:r>
              <a:rPr lang="en-US" sz="2850" b="1" dirty="0" smtClean="0"/>
              <a:t>1% </a:t>
            </a:r>
            <a:r>
              <a:rPr lang="en-US" sz="2850" b="1" dirty="0"/>
              <a:t>drop in the unemployment rate results in a </a:t>
            </a:r>
            <a:r>
              <a:rPr lang="en-US" sz="2850" b="1" dirty="0" smtClean="0"/>
              <a:t>2% </a:t>
            </a:r>
            <a:r>
              <a:rPr lang="en-US" sz="2850" b="1" dirty="0"/>
              <a:t>rise in </a:t>
            </a:r>
            <a:r>
              <a:rPr lang="en-US" sz="2850" b="1" dirty="0" smtClean="0"/>
              <a:t>TOTAL INCOME</a:t>
            </a:r>
            <a:endParaRPr lang="en-US" sz="2850" b="1" dirty="0"/>
          </a:p>
          <a:p>
            <a:pPr lvl="1">
              <a:spcBef>
                <a:spcPts val="0"/>
              </a:spcBef>
            </a:pPr>
            <a:r>
              <a:rPr lang="en-US" sz="2850" b="1" dirty="0"/>
              <a:t>When people are unemployed, they lose </a:t>
            </a:r>
            <a:r>
              <a:rPr lang="en-US" sz="2850" b="1" dirty="0" smtClean="0"/>
              <a:t>INCOME &amp; </a:t>
            </a:r>
            <a:r>
              <a:rPr lang="en-US" sz="2850" b="1" dirty="0"/>
              <a:t>cut back on </a:t>
            </a:r>
            <a:r>
              <a:rPr lang="en-US" sz="2850" b="1" dirty="0" smtClean="0"/>
              <a:t>LUXURIES (DISCRETIONARY spending</a:t>
            </a:r>
            <a:r>
              <a:rPr lang="en-US" sz="2850" b="1" dirty="0"/>
              <a:t>) &amp; even </a:t>
            </a:r>
            <a:r>
              <a:rPr lang="en-US" sz="2850" b="1" dirty="0" smtClean="0"/>
              <a:t>BASIC NEEDS, </a:t>
            </a:r>
            <a:r>
              <a:rPr lang="en-US" sz="2850" b="1" dirty="0"/>
              <a:t>&amp; some families go into deeper </a:t>
            </a:r>
            <a:r>
              <a:rPr lang="en-US" sz="2850" b="1" dirty="0" smtClean="0"/>
              <a:t>DEBT by </a:t>
            </a:r>
            <a:r>
              <a:rPr lang="en-US" sz="2850" b="1" dirty="0"/>
              <a:t>buying goods on </a:t>
            </a:r>
            <a:r>
              <a:rPr lang="en-US" sz="2850" b="1" dirty="0" smtClean="0"/>
              <a:t>CREDIT (which </a:t>
            </a:r>
            <a:r>
              <a:rPr lang="en-US" sz="2850" b="1" dirty="0"/>
              <a:t>they cannot </a:t>
            </a:r>
            <a:r>
              <a:rPr lang="en-US" sz="2850" b="1" dirty="0" smtClean="0"/>
              <a:t>PAY BACK)</a:t>
            </a:r>
            <a:endParaRPr lang="en-US" sz="2850" b="1" dirty="0"/>
          </a:p>
          <a:p>
            <a:pPr lvl="1">
              <a:spcBef>
                <a:spcPts val="0"/>
              </a:spcBef>
            </a:pPr>
            <a:r>
              <a:rPr lang="en-US" sz="2850" b="1" dirty="0"/>
              <a:t>Unemployment also creates </a:t>
            </a:r>
            <a:r>
              <a:rPr lang="en-US" sz="2850" b="1" dirty="0" smtClean="0"/>
              <a:t>STRESS for </a:t>
            </a:r>
            <a:r>
              <a:rPr lang="en-US" sz="2850" b="1" dirty="0"/>
              <a:t>many people</a:t>
            </a:r>
          </a:p>
          <a:p>
            <a:pPr lvl="1">
              <a:spcBef>
                <a:spcPts val="0"/>
              </a:spcBef>
            </a:pPr>
            <a:r>
              <a:rPr lang="en-US" sz="2850" b="1" dirty="0"/>
              <a:t>High unemployment becomes a </a:t>
            </a:r>
            <a:r>
              <a:rPr lang="en-US" sz="2850" b="1" dirty="0" smtClean="0"/>
              <a:t>PROBLEM that </a:t>
            </a:r>
            <a:r>
              <a:rPr lang="en-US" sz="2850" b="1" dirty="0"/>
              <a:t>can </a:t>
            </a:r>
            <a:r>
              <a:rPr lang="en-US" sz="2850" b="1" dirty="0" smtClean="0"/>
              <a:t>REQUIRE some GOVT action</a:t>
            </a: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1073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BUSINESS FLUCTUATIONS (p. 641)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/>
            <a:r>
              <a:rPr lang="en-US" b="1" dirty="0"/>
              <a:t>Fiscal policy: </a:t>
            </a:r>
            <a:r>
              <a:rPr lang="en-US" b="1" dirty="0" smtClean="0"/>
              <a:t>CHANGE in GOVT SPENDING or TAX POLICIES </a:t>
            </a:r>
            <a:r>
              <a:rPr lang="en-US" b="1" dirty="0"/>
              <a:t>(P. 641)</a:t>
            </a:r>
          </a:p>
          <a:p>
            <a:pPr lvl="1"/>
            <a:r>
              <a:rPr lang="en-US" sz="2800" b="1" dirty="0"/>
              <a:t>The government might </a:t>
            </a:r>
            <a:r>
              <a:rPr lang="en-US" sz="2800" b="1" dirty="0" smtClean="0"/>
              <a:t>CUT TAXES</a:t>
            </a:r>
            <a:endParaRPr lang="en-US" sz="2800" b="1" dirty="0"/>
          </a:p>
          <a:p>
            <a:pPr lvl="2"/>
            <a:r>
              <a:rPr lang="en-US" sz="2800" b="1" dirty="0"/>
              <a:t>This puts </a:t>
            </a:r>
            <a:r>
              <a:rPr lang="en-US" sz="2800" b="1" dirty="0" smtClean="0"/>
              <a:t>MORE MONEY in </a:t>
            </a:r>
            <a:r>
              <a:rPr lang="en-US" sz="2800" b="1" dirty="0"/>
              <a:t>people’s </a:t>
            </a:r>
            <a:r>
              <a:rPr lang="en-US" sz="2800" b="1" dirty="0" smtClean="0"/>
              <a:t>POCKETS in </a:t>
            </a:r>
            <a:r>
              <a:rPr lang="en-US" sz="2800" b="1" dirty="0"/>
              <a:t>the hopes that they will </a:t>
            </a:r>
            <a:r>
              <a:rPr lang="en-US" sz="2800" b="1" dirty="0" smtClean="0"/>
              <a:t>BUY MORE goods/services</a:t>
            </a:r>
            <a:r>
              <a:rPr lang="en-US" sz="2800" b="1" dirty="0"/>
              <a:t>.</a:t>
            </a:r>
          </a:p>
          <a:p>
            <a:pPr lvl="2"/>
            <a:r>
              <a:rPr lang="en-US" sz="2800" b="1" dirty="0"/>
              <a:t>Increased consumer </a:t>
            </a:r>
            <a:r>
              <a:rPr lang="en-US" sz="2800" b="1" dirty="0" smtClean="0"/>
              <a:t>DEMAND may CONVINCE businesses </a:t>
            </a:r>
            <a:r>
              <a:rPr lang="en-US" sz="2800" b="1" dirty="0"/>
              <a:t>to </a:t>
            </a:r>
            <a:r>
              <a:rPr lang="en-US" sz="2800" b="1" dirty="0" smtClean="0"/>
              <a:t>HIRE MORE WORKERS, REDUCING UNEMPLOYMENT</a:t>
            </a:r>
            <a:endParaRPr lang="en-US" sz="2800" b="1" dirty="0"/>
          </a:p>
          <a:p>
            <a:pPr lvl="1"/>
            <a:r>
              <a:rPr lang="en-US" sz="2800" b="1" dirty="0"/>
              <a:t>Government may also </a:t>
            </a:r>
            <a:r>
              <a:rPr lang="en-US" sz="2800" b="1" dirty="0" smtClean="0"/>
              <a:t>INCREASE SPENDING</a:t>
            </a:r>
            <a:endParaRPr lang="en-US" sz="2800" b="1" dirty="0"/>
          </a:p>
          <a:p>
            <a:pPr lvl="2"/>
            <a:r>
              <a:rPr lang="en-US" sz="2800" b="1" dirty="0"/>
              <a:t>By </a:t>
            </a:r>
            <a:r>
              <a:rPr lang="en-US" sz="2800" b="1" dirty="0" smtClean="0"/>
              <a:t>BUYING more </a:t>
            </a:r>
            <a:r>
              <a:rPr lang="en-US" sz="2800" b="1" dirty="0"/>
              <a:t>goods/services itself, the </a:t>
            </a:r>
            <a:r>
              <a:rPr lang="en-US" sz="2800" b="1" dirty="0" err="1" smtClean="0"/>
              <a:t>govt</a:t>
            </a:r>
            <a:r>
              <a:rPr lang="en-US" sz="2800" b="1" dirty="0" smtClean="0"/>
              <a:t> </a:t>
            </a:r>
            <a:r>
              <a:rPr lang="en-US" sz="2800" b="1" dirty="0"/>
              <a:t>tries to </a:t>
            </a:r>
            <a:r>
              <a:rPr lang="en-US" sz="2800" b="1" dirty="0" smtClean="0"/>
              <a:t>CONVINCE BUSINESSES </a:t>
            </a:r>
            <a:r>
              <a:rPr lang="en-US" sz="2800" b="1" dirty="0"/>
              <a:t>to </a:t>
            </a:r>
            <a:r>
              <a:rPr lang="en-US" sz="2800" b="1" dirty="0" smtClean="0"/>
              <a:t>HIRE MORE WORKERS to </a:t>
            </a:r>
            <a:r>
              <a:rPr lang="en-US" sz="2800" b="1" dirty="0"/>
              <a:t>boost </a:t>
            </a:r>
            <a:r>
              <a:rPr lang="en-US" sz="2800" b="1" dirty="0" smtClean="0"/>
              <a:t>PRODUCTION levels</a:t>
            </a:r>
            <a:endParaRPr lang="en-US" sz="2800" b="1" dirty="0"/>
          </a:p>
          <a:p>
            <a:pPr lvl="1"/>
            <a:r>
              <a:rPr lang="en-US" sz="2800" b="1" dirty="0"/>
              <a:t>Fiscally policy is an important tool because of its ability to affect the </a:t>
            </a:r>
            <a:r>
              <a:rPr lang="en-US" sz="2800" b="1" dirty="0" smtClean="0"/>
              <a:t>TOTAL amount </a:t>
            </a:r>
            <a:r>
              <a:rPr lang="en-US" sz="2800" b="1" dirty="0"/>
              <a:t>of </a:t>
            </a:r>
            <a:r>
              <a:rPr lang="en-US" sz="2800" b="1" dirty="0" smtClean="0"/>
              <a:t>OUTPUT produced</a:t>
            </a:r>
            <a:r>
              <a:rPr lang="en-US" sz="2800" b="1" dirty="0"/>
              <a:t>, or the </a:t>
            </a:r>
            <a:r>
              <a:rPr lang="en-US" sz="2800" b="1" dirty="0" smtClean="0"/>
              <a:t>GROSS DOMESTIC PRODUCT</a:t>
            </a:r>
            <a:endParaRPr lang="en-US" sz="2800" b="1" dirty="0"/>
          </a:p>
          <a:p>
            <a:pPr lvl="2"/>
            <a:r>
              <a:rPr lang="en-US" sz="2800" b="1" dirty="0"/>
              <a:t>Sometimes it is difficult to </a:t>
            </a:r>
            <a:r>
              <a:rPr lang="en-US" sz="2800" b="1" dirty="0" smtClean="0"/>
              <a:t>IMPLEMENT, </a:t>
            </a:r>
            <a:r>
              <a:rPr lang="en-US" sz="2800" b="1" dirty="0"/>
              <a:t>or carry out, effective fiscal policies because political leaders may have </a:t>
            </a:r>
            <a:r>
              <a:rPr lang="en-US" sz="2800" b="1" dirty="0" smtClean="0"/>
              <a:t>DIFFERENT IDEAS</a:t>
            </a:r>
            <a:endParaRPr lang="en-US" sz="2800" b="1" dirty="0"/>
          </a:p>
          <a:p>
            <a:pPr lvl="2"/>
            <a:r>
              <a:rPr lang="en-US" sz="2800" b="1" dirty="0"/>
              <a:t>Some leaders prefer to </a:t>
            </a:r>
            <a:r>
              <a:rPr lang="en-US" sz="2800" b="1" dirty="0" smtClean="0"/>
              <a:t>CUT TAXES, </a:t>
            </a:r>
            <a:r>
              <a:rPr lang="en-US" sz="2800" b="1" dirty="0"/>
              <a:t>some prefer to </a:t>
            </a:r>
            <a:r>
              <a:rPr lang="en-US" sz="2800" b="1" dirty="0" smtClean="0"/>
              <a:t>INCREASE SPENDING, </a:t>
            </a:r>
            <a:r>
              <a:rPr lang="en-US" sz="2800" b="1" dirty="0"/>
              <a:t>&amp; some say </a:t>
            </a:r>
            <a:r>
              <a:rPr lang="en-US" sz="2800" b="1" dirty="0" smtClean="0"/>
              <a:t>BOTH </a:t>
            </a:r>
            <a:r>
              <a:rPr lang="en-US" sz="2800" b="1" dirty="0"/>
              <a:t>are necessary</a:t>
            </a:r>
          </a:p>
        </p:txBody>
      </p:sp>
    </p:spTree>
    <p:extLst>
      <p:ext uri="{BB962C8B-B14F-4D97-AF65-F5344CB8AC3E}">
        <p14:creationId xmlns:p14="http://schemas.microsoft.com/office/powerpoint/2010/main" val="31675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02770"/>
          </a:xfrm>
        </p:spPr>
        <p:txBody>
          <a:bodyPr numCol="1">
            <a:no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9.5 – BUSINESS FLUCTUATIONS (p. 641-642)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15687"/>
            <a:ext cx="12192001" cy="6531428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Price stability: (P. 641-642)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 smtClean="0"/>
              <a:t>Another important economic indicator is INFLATION, or a SUSTAINED INCREASE in the general LEVEL of PRICES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 smtClean="0"/>
              <a:t>A large level of inflation HURTS the economy because it REDUCES the PURCHASING POWER of MONEY and may AFFECT DECISIONS people make about PRODUCTION &amp; CONSUMPTION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 smtClean="0"/>
              <a:t>One way to keep track of inflation is the CONSUMER PRICE INDEX (CPI), a popular measure of the PRICE LEVELS calculated by sampling prices of about 400 PRODUCTS COMMONLY USED by CONSUMERS</a:t>
            </a:r>
          </a:p>
        </p:txBody>
      </p:sp>
    </p:spTree>
    <p:extLst>
      <p:ext uri="{BB962C8B-B14F-4D97-AF65-F5344CB8AC3E}">
        <p14:creationId xmlns:p14="http://schemas.microsoft.com/office/powerpoint/2010/main" val="27906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WHY NATIONS TRADE (p. 708)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Creating </a:t>
            </a:r>
            <a:r>
              <a:rPr lang="en-US" sz="3000" b="1" dirty="0"/>
              <a:t>jobs: supporters of expanded international trade argue that it creates </a:t>
            </a:r>
            <a:r>
              <a:rPr lang="en-US" sz="3000" b="1" dirty="0" smtClean="0"/>
              <a:t>JOBS</a:t>
            </a:r>
            <a:endParaRPr lang="en-US" sz="300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Because countries have comparative advantages in certain areas, they can </a:t>
            </a:r>
            <a:r>
              <a:rPr lang="en-US" sz="3000" b="1" dirty="0" smtClean="0"/>
              <a:t>EXPORT these </a:t>
            </a:r>
            <a:r>
              <a:rPr lang="en-US" sz="3000" b="1" dirty="0"/>
              <a:t>products to other countries, winning more </a:t>
            </a:r>
            <a:r>
              <a:rPr lang="en-US" sz="3000" b="1" dirty="0" smtClean="0"/>
              <a:t>ORDERS, </a:t>
            </a:r>
            <a:r>
              <a:rPr lang="en-US" sz="3000" b="1" dirty="0"/>
              <a:t>requiring these businesses to </a:t>
            </a:r>
            <a:r>
              <a:rPr lang="en-US" sz="3000" b="1" dirty="0" smtClean="0"/>
              <a:t>HIRE MORE WORKERS</a:t>
            </a:r>
            <a:endParaRPr lang="en-US" sz="300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Ex.: If American airplane makers only built planes for American airline companies, they would have a </a:t>
            </a:r>
            <a:r>
              <a:rPr lang="en-US" sz="3000" b="1" dirty="0" smtClean="0"/>
              <a:t>LIMITED MARKET; </a:t>
            </a:r>
            <a:r>
              <a:rPr lang="en-US" sz="3000" b="1" dirty="0"/>
              <a:t>but if they </a:t>
            </a:r>
            <a:r>
              <a:rPr lang="en-US" sz="3000" b="1" dirty="0" smtClean="0"/>
              <a:t>EXPORT </a:t>
            </a:r>
            <a:r>
              <a:rPr lang="en-US" sz="3000" b="1" dirty="0"/>
              <a:t>planes, they win more </a:t>
            </a:r>
            <a:r>
              <a:rPr lang="en-US" sz="3000" b="1" dirty="0" smtClean="0"/>
              <a:t>ORDERS, </a:t>
            </a:r>
            <a:r>
              <a:rPr lang="en-US" sz="3000" b="1" dirty="0"/>
              <a:t>which leads to </a:t>
            </a:r>
            <a:r>
              <a:rPr lang="en-US" sz="3000" b="1" dirty="0" smtClean="0"/>
              <a:t>HIRE </a:t>
            </a:r>
            <a:r>
              <a:rPr lang="en-US" sz="3000" b="1" dirty="0"/>
              <a:t>more workers</a:t>
            </a:r>
            <a:endParaRPr lang="en-US" sz="3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8678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02770"/>
          </a:xfrm>
        </p:spPr>
        <p:txBody>
          <a:bodyPr numCol="1">
            <a:no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9.5 – BUSINESS FLUCTUATIONS (p. 641-642)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15687"/>
            <a:ext cx="12192001" cy="6531428"/>
          </a:xfrm>
        </p:spPr>
        <p:txBody>
          <a:bodyPr numCol="1">
            <a:noAutofit/>
          </a:bodyPr>
          <a:lstStyle/>
          <a:p>
            <a:pPr marL="457200" lvl="1">
              <a:spcBef>
                <a:spcPts val="0"/>
              </a:spcBef>
            </a:pPr>
            <a:r>
              <a:rPr lang="en-US" sz="3000" b="1" dirty="0" smtClean="0"/>
              <a:t>Inflation REDUCES the VALUE of money, which has several effects: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 smtClean="0"/>
              <a:t>It </a:t>
            </a:r>
            <a:r>
              <a:rPr lang="en-US" sz="3000" b="1" dirty="0"/>
              <a:t>reduces </a:t>
            </a:r>
            <a:r>
              <a:rPr lang="en-US" sz="3000" b="1" dirty="0" smtClean="0"/>
              <a:t>PURCHASING POWER, </a:t>
            </a:r>
            <a:r>
              <a:rPr lang="en-US" sz="3000" b="1" dirty="0"/>
              <a:t>which is especially hard on people with low of </a:t>
            </a:r>
            <a:r>
              <a:rPr lang="en-US" sz="3000" b="1" dirty="0" smtClean="0"/>
              <a:t>FIXED INCOMES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It reduces the value of money in </a:t>
            </a:r>
            <a:r>
              <a:rPr lang="en-US" sz="3000" b="1" dirty="0" smtClean="0"/>
              <a:t>SAVINGS ACCOUNTS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Because prices serve as </a:t>
            </a:r>
            <a:r>
              <a:rPr lang="en-US" sz="3000" b="1" dirty="0" smtClean="0"/>
              <a:t>SIGNALS to </a:t>
            </a:r>
            <a:r>
              <a:rPr lang="en-US" sz="3000" b="1" dirty="0"/>
              <a:t>producers/suppliers </a:t>
            </a:r>
            <a:r>
              <a:rPr lang="en-US" sz="3000" b="1" dirty="0" smtClean="0"/>
              <a:t>(BUSINESSES) </a:t>
            </a:r>
            <a:r>
              <a:rPr lang="en-US" sz="3000" b="1" dirty="0"/>
              <a:t>&amp; </a:t>
            </a:r>
            <a:r>
              <a:rPr lang="en-US" sz="3000" b="1" dirty="0" smtClean="0"/>
              <a:t>consumers (BUYERS), </a:t>
            </a:r>
            <a:r>
              <a:rPr lang="en-US" sz="3000" b="1" dirty="0"/>
              <a:t>it effects quantities </a:t>
            </a:r>
            <a:r>
              <a:rPr lang="en-US" sz="3000" b="1" dirty="0" smtClean="0"/>
              <a:t>SUPPLIED &amp; </a:t>
            </a:r>
            <a:r>
              <a:rPr lang="en-US" sz="3000" b="1" dirty="0"/>
              <a:t>quantities </a:t>
            </a:r>
            <a:r>
              <a:rPr lang="en-US" sz="3000" b="1" dirty="0" smtClean="0"/>
              <a:t>DEMANDED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Sometimes leads high-income people to </a:t>
            </a:r>
            <a:r>
              <a:rPr lang="en-US" sz="3000" b="1" dirty="0" smtClean="0"/>
              <a:t>SPECULATION, </a:t>
            </a:r>
            <a:r>
              <a:rPr lang="en-US" sz="3000" b="1" dirty="0"/>
              <a:t>or buy things such as </a:t>
            </a:r>
            <a:r>
              <a:rPr lang="en-US" sz="3000" b="1" dirty="0" smtClean="0"/>
              <a:t>LAND or </a:t>
            </a:r>
            <a:r>
              <a:rPr lang="en-US" sz="3000" b="1" dirty="0"/>
              <a:t>works of </a:t>
            </a:r>
            <a:r>
              <a:rPr lang="en-US" sz="3000" b="1" dirty="0" smtClean="0"/>
              <a:t>ART that </a:t>
            </a:r>
            <a:r>
              <a:rPr lang="en-US" sz="3000" b="1" dirty="0"/>
              <a:t>they think will go up in </a:t>
            </a:r>
            <a:r>
              <a:rPr lang="en-US" sz="3000" b="1" dirty="0" smtClean="0"/>
              <a:t>VALUE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 smtClean="0"/>
              <a:t>If </a:t>
            </a:r>
            <a:r>
              <a:rPr lang="en-US" sz="3000" b="1" dirty="0"/>
              <a:t>speculation replaces business </a:t>
            </a:r>
            <a:r>
              <a:rPr lang="en-US" sz="3000" b="1" dirty="0" smtClean="0"/>
              <a:t>INVESTMENT in CAPITAL </a:t>
            </a:r>
            <a:r>
              <a:rPr lang="en-US" sz="3000" b="1" dirty="0"/>
              <a:t>goods, </a:t>
            </a:r>
            <a:r>
              <a:rPr lang="en-US" sz="3000" b="1" dirty="0" smtClean="0"/>
              <a:t>economy </a:t>
            </a:r>
            <a:r>
              <a:rPr lang="en-US" sz="3000" b="1" dirty="0"/>
              <a:t>can </a:t>
            </a:r>
            <a:r>
              <a:rPr lang="en-US" sz="3000" b="1" dirty="0" smtClean="0"/>
              <a:t>SUFFER</a:t>
            </a:r>
            <a:endParaRPr lang="en-US" sz="3000" b="1" dirty="0"/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The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uses </a:t>
            </a:r>
            <a:r>
              <a:rPr lang="en-US" sz="3000" b="1" dirty="0" smtClean="0"/>
              <a:t>MONETARY POLICY to </a:t>
            </a:r>
            <a:r>
              <a:rPr lang="en-US" sz="3000" b="1" dirty="0"/>
              <a:t>control the </a:t>
            </a:r>
            <a:r>
              <a:rPr lang="en-US" sz="3000" b="1" dirty="0" smtClean="0"/>
              <a:t>SUPPLY of MONEY with </a:t>
            </a:r>
            <a:r>
              <a:rPr lang="en-US" sz="3000" b="1" dirty="0"/>
              <a:t>the </a:t>
            </a:r>
            <a:r>
              <a:rPr lang="en-US" sz="3000" b="1" dirty="0" smtClean="0"/>
              <a:t>FEDERAL RESERVE SYSTEM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067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BUSINESS FLUCTUATIONS (p. 643-644)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Stocks &amp; Stock Markets (P. 643-644)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Stock markets are usually good </a:t>
            </a:r>
            <a:r>
              <a:rPr lang="en-US" sz="3000" b="1" dirty="0" smtClean="0"/>
              <a:t>INDICATORS of </a:t>
            </a:r>
            <a:r>
              <a:rPr lang="en-US" sz="3000" b="1" dirty="0"/>
              <a:t>the </a:t>
            </a:r>
            <a:r>
              <a:rPr lang="en-US" sz="3000" b="1" dirty="0" smtClean="0"/>
              <a:t>HEALTH of </a:t>
            </a:r>
            <a:r>
              <a:rPr lang="en-US" sz="3000" b="1" dirty="0"/>
              <a:t>the economy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Stock prices change because of changes in </a:t>
            </a:r>
            <a:r>
              <a:rPr lang="en-US" sz="3000" b="1" dirty="0" smtClean="0"/>
              <a:t>SALES or PROFITS, </a:t>
            </a:r>
            <a:r>
              <a:rPr lang="en-US" sz="3000" b="1" dirty="0"/>
              <a:t>rumors of </a:t>
            </a:r>
            <a:r>
              <a:rPr lang="en-US" sz="3000" b="1" dirty="0" smtClean="0"/>
              <a:t>TAKEOVERS, </a:t>
            </a:r>
            <a:r>
              <a:rPr lang="en-US" sz="3000" b="1" dirty="0"/>
              <a:t>or </a:t>
            </a:r>
            <a:r>
              <a:rPr lang="en-US" sz="3000" b="1" dirty="0" smtClean="0"/>
              <a:t>NEWS </a:t>
            </a:r>
            <a:r>
              <a:rPr lang="en-US" sz="3000" b="1" dirty="0"/>
              <a:t>of technological breakthroughs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Stock market indexes are </a:t>
            </a:r>
            <a:r>
              <a:rPr lang="en-US" sz="3000" b="1" dirty="0" smtClean="0"/>
              <a:t>STATISTICAL MEASURES that TRACK STOCK PRICES over </a:t>
            </a:r>
            <a:r>
              <a:rPr lang="en-US" sz="3000" b="1" dirty="0"/>
              <a:t>time &amp; give us an idea about the </a:t>
            </a:r>
            <a:r>
              <a:rPr lang="en-US" sz="3000" b="1" dirty="0" smtClean="0"/>
              <a:t>WELL-BEING </a:t>
            </a:r>
            <a:r>
              <a:rPr lang="en-US" sz="3000" b="1" dirty="0"/>
              <a:t>of the stock market, including the</a:t>
            </a:r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DOW JONES INDUSTRIAL AVERAGE (DIJA), </a:t>
            </a:r>
            <a:r>
              <a:rPr lang="en-US" sz="3000" b="1" dirty="0"/>
              <a:t>and</a:t>
            </a:r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STANDARD &amp; POOR’S (S&amp;P)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787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9.5 – BUSINESS FLUCTUATIONS (p. 643-644)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Stock </a:t>
            </a:r>
            <a:r>
              <a:rPr lang="en-US" sz="3000" b="1" dirty="0"/>
              <a:t>exchanges are specific </a:t>
            </a:r>
            <a:r>
              <a:rPr lang="en-US" sz="3000" b="1" dirty="0" smtClean="0"/>
              <a:t>LOCATIONS where </a:t>
            </a:r>
            <a:r>
              <a:rPr lang="en-US" sz="3000" b="1" dirty="0"/>
              <a:t>stocks are </a:t>
            </a:r>
            <a:r>
              <a:rPr lang="en-US" sz="3000" b="1" dirty="0" smtClean="0"/>
              <a:t>BOUGHT &amp; SOLD, </a:t>
            </a:r>
            <a:r>
              <a:rPr lang="en-US" sz="3000" b="1" dirty="0"/>
              <a:t>but investors don’t actually need to travel to a stock exchange (they can call a </a:t>
            </a:r>
            <a:r>
              <a:rPr lang="en-US" sz="3000" b="1" dirty="0" smtClean="0"/>
              <a:t>STOCKBROKER who </a:t>
            </a:r>
            <a:r>
              <a:rPr lang="en-US" sz="3000" b="1" dirty="0"/>
              <a:t>buys/sells the stocks for you)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The stock market reveals </a:t>
            </a:r>
            <a:r>
              <a:rPr lang="en-US" sz="3000" b="1" dirty="0" smtClean="0"/>
              <a:t>INVESTOR’S EXPECTATIONS about </a:t>
            </a:r>
            <a:r>
              <a:rPr lang="en-US" sz="3000" b="1" dirty="0"/>
              <a:t>the </a:t>
            </a:r>
            <a:r>
              <a:rPr lang="en-US" sz="3000" b="1" dirty="0" smtClean="0"/>
              <a:t>FUTURE of </a:t>
            </a:r>
            <a:r>
              <a:rPr lang="en-US" sz="3000" b="1" dirty="0"/>
              <a:t>the economy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If investors expect economic </a:t>
            </a:r>
            <a:r>
              <a:rPr lang="en-US" sz="3000" b="1" dirty="0" smtClean="0"/>
              <a:t>GROWTH to </a:t>
            </a:r>
            <a:r>
              <a:rPr lang="en-US" sz="3000" b="1" dirty="0"/>
              <a:t>be </a:t>
            </a:r>
            <a:r>
              <a:rPr lang="en-US" sz="3000" b="1" dirty="0" smtClean="0"/>
              <a:t>RAPID, PROFITS </a:t>
            </a:r>
            <a:r>
              <a:rPr lang="en-US" sz="3000" b="1" dirty="0"/>
              <a:t>high, &amp; </a:t>
            </a:r>
            <a:r>
              <a:rPr lang="en-US" sz="3000" b="1" dirty="0" smtClean="0"/>
              <a:t>UNEMPLOYMENT </a:t>
            </a:r>
            <a:r>
              <a:rPr lang="en-US" sz="3000" b="1" dirty="0"/>
              <a:t>low, stock prices tend to </a:t>
            </a:r>
            <a:r>
              <a:rPr lang="en-US" sz="3000" b="1" dirty="0" smtClean="0"/>
              <a:t>RISE </a:t>
            </a:r>
            <a:r>
              <a:rPr lang="en-US" sz="3000" b="1" dirty="0"/>
              <a:t>(a </a:t>
            </a:r>
            <a:r>
              <a:rPr lang="en-US" sz="3000" b="1" dirty="0" smtClean="0"/>
              <a:t>“BULL market</a:t>
            </a:r>
            <a:r>
              <a:rPr lang="en-US" sz="3000" b="1" dirty="0"/>
              <a:t>”)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If investors expect economic decline, stock prices may </a:t>
            </a:r>
            <a:r>
              <a:rPr lang="en-US" sz="3000" b="1" dirty="0" smtClean="0"/>
              <a:t>FALL (a “BEAR market</a:t>
            </a:r>
            <a:r>
              <a:rPr lang="en-US" sz="3000" b="1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6286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9.6, 12/14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CURRENCY</a:t>
            </a:r>
            <a:r>
              <a:rPr lang="en-US" sz="3000" b="1" dirty="0" smtClean="0"/>
              <a:t>: paper money &amp; coins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COMMERICAL BANKS</a:t>
            </a:r>
            <a:r>
              <a:rPr lang="en-US" sz="3000" b="1" dirty="0" smtClean="0"/>
              <a:t>: financial institutions offering full banking services to businesses &amp; </a:t>
            </a:r>
            <a:r>
              <a:rPr lang="en-US" sz="3000" b="1" dirty="0" err="1" smtClean="0"/>
              <a:t>indvs</a:t>
            </a:r>
            <a:endParaRPr lang="en-US" sz="3000" b="1" dirty="0" smtClean="0"/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CREDIT UNIONS</a:t>
            </a:r>
            <a:r>
              <a:rPr lang="en-US" sz="3000" b="1" dirty="0" smtClean="0"/>
              <a:t>: financial institutions operating on a not-for-profit basis that are only open to members who are part of groups that sponsor them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FEDERAL RESERVE (the Fed)</a:t>
            </a:r>
            <a:r>
              <a:rPr lang="en-US" sz="3000" b="1" dirty="0" smtClean="0"/>
              <a:t>: central bank of USA; bank from which other financial institutions borrow funds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MONETARY POLICY</a:t>
            </a:r>
            <a:r>
              <a:rPr lang="en-US" sz="3000" b="1" dirty="0" smtClean="0"/>
              <a:t>: controlling the supply of money &amp; </a:t>
            </a:r>
            <a:r>
              <a:rPr lang="en-US" sz="3000" b="1" dirty="0" smtClean="0"/>
              <a:t>cost </a:t>
            </a:r>
            <a:r>
              <a:rPr lang="en-US" sz="3000" b="1" dirty="0" smtClean="0"/>
              <a:t>of borrowing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DISCOUNT RATE</a:t>
            </a:r>
            <a:r>
              <a:rPr lang="en-US" sz="3000" b="1" dirty="0" smtClean="0"/>
              <a:t>: rate at which Fed loans money to member financial institutions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RESERVE REQUIREMENT</a:t>
            </a:r>
            <a:r>
              <a:rPr lang="en-US" sz="3000" b="1" dirty="0" smtClean="0"/>
              <a:t>: percentage of financial institutions’ money required to be held in </a:t>
            </a:r>
            <a:r>
              <a:rPr lang="en-US" sz="3000" b="1" dirty="0" smtClean="0"/>
              <a:t>Fed banks </a:t>
            </a:r>
            <a:r>
              <a:rPr lang="en-US" sz="3000" b="1" dirty="0" smtClean="0"/>
              <a:t>as a back-up against their deposits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b="1" u="sng" dirty="0" smtClean="0"/>
              <a:t>OPEN-MARKET OPERATIONS</a:t>
            </a:r>
            <a:r>
              <a:rPr lang="en-US" sz="3000" b="1" dirty="0" smtClean="0"/>
              <a:t>: purchase/sale of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bonds &amp; Treasury bills</a:t>
            </a:r>
          </a:p>
        </p:txBody>
      </p:sp>
    </p:spTree>
    <p:extLst>
      <p:ext uri="{BB962C8B-B14F-4D97-AF65-F5344CB8AC3E}">
        <p14:creationId xmlns:p14="http://schemas.microsoft.com/office/powerpoint/2010/main" val="19715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numCol="1" anchor="t">
            <a:normAutofit/>
          </a:bodyPr>
          <a:lstStyle/>
          <a:p>
            <a:pPr algn="l"/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lang="en-US" sz="45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UNIT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#9: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FOUNDATIONS OF ECONOMICS (PART II)</a:t>
            </a:r>
            <a:endParaRPr lang="en-US" sz="4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numCol="1">
            <a:normAutofit fontScale="92500" lnSpcReduction="1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QUOTE OF THE DAY!</a:t>
            </a:r>
          </a:p>
          <a:p>
            <a:pPr marL="463550" indent="-463550" algn="l"/>
            <a:r>
              <a:rPr lang="en-US" sz="3600" b="1" dirty="0" smtClean="0">
                <a:solidFill>
                  <a:srgbClr val="00B050"/>
                </a:solidFill>
              </a:rPr>
              <a:t>“The roots of education are bitter, but the fruit is sweet” </a:t>
            </a:r>
          </a:p>
          <a:p>
            <a:pPr marL="463550" indent="-463550" algn="l"/>
            <a:r>
              <a:rPr lang="en-US" sz="3600" b="1" dirty="0">
                <a:solidFill>
                  <a:srgbClr val="00B050"/>
                </a:solidFill>
              </a:rPr>
              <a:t>	</a:t>
            </a:r>
            <a:r>
              <a:rPr lang="en-US" sz="3600" b="1" dirty="0" smtClean="0">
                <a:solidFill>
                  <a:srgbClr val="00B050"/>
                </a:solidFill>
              </a:rPr>
              <a:t>– Aristotle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MONEY (p. 657)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900" b="1" dirty="0"/>
              <a:t>People are </a:t>
            </a:r>
            <a:r>
              <a:rPr lang="en-US" sz="2900" b="1" dirty="0" smtClean="0"/>
              <a:t>WILLING to ACCEPT </a:t>
            </a:r>
            <a:r>
              <a:rPr lang="en-US" sz="2900" b="1" dirty="0"/>
              <a:t>money in </a:t>
            </a:r>
            <a:r>
              <a:rPr lang="en-US" sz="2900" b="1" dirty="0" smtClean="0"/>
              <a:t>EXCHANGE </a:t>
            </a:r>
            <a:r>
              <a:rPr lang="en-US" sz="2900" b="1" dirty="0"/>
              <a:t>for goods/services.</a:t>
            </a:r>
          </a:p>
          <a:p>
            <a:pPr lvl="0">
              <a:spcBef>
                <a:spcPts val="0"/>
              </a:spcBef>
            </a:pPr>
            <a:r>
              <a:rPr lang="en-US" sz="2900" b="1" dirty="0"/>
              <a:t>Money has three </a:t>
            </a:r>
            <a:r>
              <a:rPr lang="en-US" sz="2900" b="1" dirty="0" smtClean="0"/>
              <a:t>FUNCTIONS:</a:t>
            </a:r>
            <a:endParaRPr lang="en-US" sz="2900" b="1" dirty="0"/>
          </a:p>
          <a:p>
            <a:pPr lvl="1">
              <a:spcBef>
                <a:spcPts val="0"/>
              </a:spcBef>
            </a:pPr>
            <a:r>
              <a:rPr lang="en-US" sz="2900" b="1" dirty="0" smtClean="0"/>
              <a:t>MEDIUM </a:t>
            </a:r>
            <a:r>
              <a:rPr lang="en-US" sz="2900" b="1" dirty="0"/>
              <a:t>of </a:t>
            </a:r>
            <a:r>
              <a:rPr lang="en-US" sz="2900" b="1" dirty="0" smtClean="0"/>
              <a:t>EXCHANGE: </a:t>
            </a:r>
            <a:r>
              <a:rPr lang="en-US" sz="2900" b="1" dirty="0"/>
              <a:t>we can </a:t>
            </a:r>
            <a:r>
              <a:rPr lang="en-US" sz="2900" b="1" dirty="0" smtClean="0"/>
              <a:t>TRADE </a:t>
            </a:r>
            <a:r>
              <a:rPr lang="en-US" sz="2900" b="1" dirty="0"/>
              <a:t>money for goods/services</a:t>
            </a:r>
          </a:p>
          <a:p>
            <a:pPr lvl="2">
              <a:spcBef>
                <a:spcPts val="0"/>
              </a:spcBef>
            </a:pPr>
            <a:r>
              <a:rPr lang="en-US" sz="2900" b="1" dirty="0"/>
              <a:t>Without it, we would have to </a:t>
            </a:r>
            <a:r>
              <a:rPr lang="en-US" sz="2900" b="1" dirty="0" smtClean="0"/>
              <a:t>BARTER, </a:t>
            </a:r>
            <a:r>
              <a:rPr lang="en-US" sz="2900" b="1" dirty="0"/>
              <a:t>or exchange </a:t>
            </a:r>
            <a:r>
              <a:rPr lang="en-US" sz="2900" b="1" dirty="0" smtClean="0"/>
              <a:t>goods </a:t>
            </a:r>
            <a:r>
              <a:rPr lang="en-US" sz="2900" b="1" dirty="0"/>
              <a:t>for other </a:t>
            </a:r>
            <a:r>
              <a:rPr lang="en-US" sz="2900" b="1" dirty="0" smtClean="0"/>
              <a:t>goods</a:t>
            </a:r>
          </a:p>
          <a:p>
            <a:pPr lvl="2">
              <a:spcBef>
                <a:spcPts val="0"/>
              </a:spcBef>
            </a:pPr>
            <a:r>
              <a:rPr lang="en-US" sz="2900" b="1" dirty="0" smtClean="0"/>
              <a:t>That </a:t>
            </a:r>
            <a:r>
              <a:rPr lang="en-US" sz="2900" b="1" dirty="0"/>
              <a:t>would be less </a:t>
            </a:r>
            <a:r>
              <a:rPr lang="en-US" sz="2900" b="1" dirty="0" smtClean="0"/>
              <a:t>CONVENIENT because </a:t>
            </a:r>
            <a:r>
              <a:rPr lang="en-US" sz="2900" b="1" dirty="0"/>
              <a:t>we would have to find people who are </a:t>
            </a:r>
            <a:r>
              <a:rPr lang="en-US" sz="2900" b="1" dirty="0" smtClean="0"/>
              <a:t>WILLING &amp; </a:t>
            </a:r>
            <a:r>
              <a:rPr lang="en-US" sz="2900" b="1" dirty="0"/>
              <a:t>interested in </a:t>
            </a:r>
            <a:r>
              <a:rPr lang="en-US" sz="2900" b="1" dirty="0" smtClean="0"/>
              <a:t>BARTERING for </a:t>
            </a:r>
            <a:r>
              <a:rPr lang="en-US" sz="2900" b="1" dirty="0"/>
              <a:t>the goods/services we have &amp; who also have goods/services that we want</a:t>
            </a:r>
          </a:p>
          <a:p>
            <a:pPr lvl="1">
              <a:spcBef>
                <a:spcPts val="0"/>
              </a:spcBef>
            </a:pPr>
            <a:r>
              <a:rPr lang="en-US" sz="2900" b="1" dirty="0" smtClean="0"/>
              <a:t>STORE </a:t>
            </a:r>
            <a:r>
              <a:rPr lang="en-US" sz="2900" b="1" dirty="0"/>
              <a:t>of </a:t>
            </a:r>
            <a:r>
              <a:rPr lang="en-US" sz="2900" b="1" dirty="0" smtClean="0"/>
              <a:t>VALUE: </a:t>
            </a:r>
            <a:r>
              <a:rPr lang="en-US" sz="2900" b="1" dirty="0"/>
              <a:t>we can hold our </a:t>
            </a:r>
            <a:r>
              <a:rPr lang="en-US" sz="2900" b="1" dirty="0" smtClean="0"/>
              <a:t>WEALTH </a:t>
            </a:r>
            <a:r>
              <a:rPr lang="en-US" sz="2900" b="1" dirty="0"/>
              <a:t>in the form of </a:t>
            </a:r>
            <a:r>
              <a:rPr lang="en-US" sz="2900" b="1" dirty="0" smtClean="0"/>
              <a:t>MONEY </a:t>
            </a:r>
            <a:r>
              <a:rPr lang="en-US" sz="2900" b="1" dirty="0"/>
              <a:t>until we are </a:t>
            </a:r>
            <a:r>
              <a:rPr lang="en-US" sz="2900" b="1" dirty="0" smtClean="0"/>
              <a:t>READY </a:t>
            </a:r>
            <a:r>
              <a:rPr lang="en-US" sz="2900" b="1" dirty="0"/>
              <a:t>to </a:t>
            </a:r>
            <a:r>
              <a:rPr lang="en-US" sz="2900" b="1" dirty="0" smtClean="0"/>
              <a:t>USE </a:t>
            </a:r>
            <a:r>
              <a:rPr lang="en-US" sz="2900" b="1" dirty="0"/>
              <a:t>it (spend it </a:t>
            </a:r>
            <a:r>
              <a:rPr lang="en-US" sz="2900" b="1" dirty="0" smtClean="0"/>
              <a:t>NOW </a:t>
            </a:r>
            <a:r>
              <a:rPr lang="en-US" sz="2900" b="1" dirty="0"/>
              <a:t>or spend it </a:t>
            </a:r>
            <a:r>
              <a:rPr lang="en-US" sz="2900" b="1" dirty="0" smtClean="0"/>
              <a:t>LATER)</a:t>
            </a:r>
            <a:endParaRPr lang="en-US" sz="2900" b="1" dirty="0"/>
          </a:p>
          <a:p>
            <a:pPr lvl="1">
              <a:spcBef>
                <a:spcPts val="0"/>
              </a:spcBef>
            </a:pPr>
            <a:r>
              <a:rPr lang="en-US" sz="2900" b="1" dirty="0" smtClean="0"/>
              <a:t>MEASURE of VALUE: </a:t>
            </a:r>
            <a:r>
              <a:rPr lang="en-US" sz="2900" b="1" dirty="0"/>
              <a:t>money is like a </a:t>
            </a:r>
            <a:r>
              <a:rPr lang="en-US" sz="2900" b="1" dirty="0" smtClean="0"/>
              <a:t>MEASURING STICK </a:t>
            </a:r>
            <a:r>
              <a:rPr lang="en-US" sz="2900" b="1" dirty="0"/>
              <a:t>that can be used to </a:t>
            </a:r>
            <a:r>
              <a:rPr lang="en-US" sz="2900" b="1" dirty="0" smtClean="0"/>
              <a:t>ASSIGN VALUE </a:t>
            </a:r>
            <a:r>
              <a:rPr lang="en-US" sz="2900" b="1" dirty="0"/>
              <a:t>to a good/service</a:t>
            </a:r>
          </a:p>
          <a:p>
            <a:pPr lvl="0">
              <a:spcBef>
                <a:spcPts val="0"/>
              </a:spcBef>
            </a:pPr>
            <a:r>
              <a:rPr lang="en-US" sz="2900" b="1" dirty="0"/>
              <a:t>Types of money:</a:t>
            </a:r>
          </a:p>
          <a:p>
            <a:pPr lvl="1">
              <a:spcBef>
                <a:spcPts val="0"/>
              </a:spcBef>
            </a:pPr>
            <a:r>
              <a:rPr lang="en-US" sz="2900" b="1" dirty="0" smtClean="0"/>
              <a:t>COINS: METALLIC </a:t>
            </a:r>
            <a:r>
              <a:rPr lang="en-US" sz="2900" b="1" dirty="0"/>
              <a:t>forms of money such as pennies &amp; nickels</a:t>
            </a:r>
          </a:p>
          <a:p>
            <a:pPr lvl="1">
              <a:spcBef>
                <a:spcPts val="0"/>
              </a:spcBef>
            </a:pPr>
            <a:r>
              <a:rPr lang="en-US" sz="2900" b="1" dirty="0" smtClean="0"/>
              <a:t>CURRENCY: </a:t>
            </a:r>
            <a:r>
              <a:rPr lang="en-US" sz="2900" b="1" dirty="0"/>
              <a:t>includes both </a:t>
            </a:r>
            <a:r>
              <a:rPr lang="en-US" sz="2900" b="1" dirty="0" smtClean="0"/>
              <a:t>COINS &amp; PAPER money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13315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MONEY (p. 657)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What </a:t>
            </a:r>
            <a:r>
              <a:rPr lang="en-US" sz="3000" b="1" dirty="0"/>
              <a:t>gives money value: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We </a:t>
            </a:r>
            <a:r>
              <a:rPr lang="en-US" sz="3000" b="1" dirty="0" smtClean="0"/>
              <a:t>VALUE &amp; ACCEPT money </a:t>
            </a:r>
            <a:r>
              <a:rPr lang="en-US" sz="3000" b="1" dirty="0"/>
              <a:t>because we are </a:t>
            </a:r>
            <a:r>
              <a:rPr lang="en-US" sz="3000" b="1" dirty="0" smtClean="0"/>
              <a:t>ABSOLUTELY SURE that </a:t>
            </a:r>
            <a:r>
              <a:rPr lang="en-US" sz="3000" b="1" dirty="0"/>
              <a:t>someone else will </a:t>
            </a:r>
            <a:r>
              <a:rPr lang="en-US" sz="3000" b="1" dirty="0" smtClean="0"/>
              <a:t>ACCEPT its </a:t>
            </a:r>
            <a:r>
              <a:rPr lang="en-US" sz="3000" b="1" dirty="0"/>
              <a:t>value as well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Without this </a:t>
            </a:r>
            <a:r>
              <a:rPr lang="en-US" sz="3000" b="1" dirty="0" smtClean="0"/>
              <a:t>CONFIDENCE, </a:t>
            </a:r>
            <a:r>
              <a:rPr lang="en-US" sz="3000" b="1" dirty="0"/>
              <a:t>we would not accept it from someone else in the first place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Money by itself generally has </a:t>
            </a:r>
            <a:r>
              <a:rPr lang="en-US" sz="3000" b="1" dirty="0" smtClean="0"/>
              <a:t>NO OTHER VALUE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Paper currency &amp; coins only cost a few </a:t>
            </a:r>
            <a:r>
              <a:rPr lang="en-US" sz="3000" b="1" dirty="0" smtClean="0"/>
              <a:t>CENTS to </a:t>
            </a:r>
            <a:r>
              <a:rPr lang="en-US" sz="3000" b="1" dirty="0"/>
              <a:t>make or a </a:t>
            </a:r>
            <a:r>
              <a:rPr lang="en-US" sz="3000" b="1" dirty="0" smtClean="0"/>
              <a:t>SMALL AMOUNT </a:t>
            </a:r>
            <a:r>
              <a:rPr lang="en-US" sz="3000" b="1" dirty="0"/>
              <a:t>of </a:t>
            </a:r>
            <a:r>
              <a:rPr lang="en-US" sz="3000" b="1" dirty="0" smtClean="0"/>
              <a:t>PRECIOUS METAL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Check &amp; savings accounts also work the same way: in actuality, they are just </a:t>
            </a:r>
            <a:r>
              <a:rPr lang="en-US" sz="3000" b="1" dirty="0" smtClean="0"/>
              <a:t>NUMBERS inside COMPUTERS </a:t>
            </a:r>
            <a:r>
              <a:rPr lang="en-US" sz="3000" b="1" dirty="0"/>
              <a:t>that can be changed </a:t>
            </a:r>
            <a:r>
              <a:rPr lang="en-US" sz="3000" b="1" dirty="0" smtClean="0"/>
              <a:t>UP or DOWN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921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THE FINANCIAL SYSTEM (p. 658-659)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FINANCIAL INSTITUTIONS give </a:t>
            </a:r>
            <a:r>
              <a:rPr lang="en-US" sz="3000" b="1" dirty="0"/>
              <a:t>people </a:t>
            </a:r>
            <a:r>
              <a:rPr lang="en-US" sz="3000" b="1" dirty="0" smtClean="0"/>
              <a:t>SAFE places </a:t>
            </a:r>
            <a:r>
              <a:rPr lang="en-US" sz="3000" b="1" dirty="0"/>
              <a:t>to </a:t>
            </a:r>
            <a:r>
              <a:rPr lang="en-US" sz="3000" b="1" dirty="0" smtClean="0"/>
              <a:t>DEPOSIT their </a:t>
            </a:r>
            <a:r>
              <a:rPr lang="en-US" sz="3000" b="1" dirty="0"/>
              <a:t>money or take out </a:t>
            </a:r>
            <a:r>
              <a:rPr lang="en-US" sz="3000" b="1" dirty="0" smtClean="0"/>
              <a:t>LOANS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Banks &amp; other financial institutions do not simply put the money in a </a:t>
            </a:r>
            <a:r>
              <a:rPr lang="en-US" sz="3000" b="1" dirty="0" smtClean="0"/>
              <a:t>SAFE &amp; LEAVE it </a:t>
            </a:r>
            <a:r>
              <a:rPr lang="en-US" sz="3000" b="1" dirty="0"/>
              <a:t>there; they put it to work by </a:t>
            </a:r>
            <a:r>
              <a:rPr lang="en-US" sz="3000" b="1" dirty="0" smtClean="0"/>
              <a:t>LENDING it </a:t>
            </a:r>
            <a:r>
              <a:rPr lang="en-US" sz="3000" b="1" dirty="0"/>
              <a:t>to </a:t>
            </a:r>
            <a:r>
              <a:rPr lang="en-US" sz="3000" b="1" dirty="0" smtClean="0"/>
              <a:t>PEOPLE &amp; BUSINESSES </a:t>
            </a:r>
            <a:r>
              <a:rPr lang="en-US" sz="3000" b="1" dirty="0"/>
              <a:t>that need funds (that’s why they pay us </a:t>
            </a:r>
            <a:r>
              <a:rPr lang="en-US" sz="3000" b="1" dirty="0" smtClean="0"/>
              <a:t>INTEREST)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They </a:t>
            </a:r>
            <a:r>
              <a:rPr lang="en-US" sz="3000" b="1" dirty="0"/>
              <a:t>make profits &amp; cover </a:t>
            </a:r>
            <a:r>
              <a:rPr lang="en-US" sz="3000" b="1" dirty="0" smtClean="0"/>
              <a:t>costs </a:t>
            </a:r>
            <a:r>
              <a:rPr lang="en-US" sz="3000" b="1" dirty="0"/>
              <a:t>from </a:t>
            </a:r>
            <a:r>
              <a:rPr lang="en-US" sz="3000" b="1" dirty="0" smtClean="0"/>
              <a:t>INTEREST on </a:t>
            </a:r>
            <a:r>
              <a:rPr lang="en-US" sz="3000" b="1" dirty="0"/>
              <a:t>money they </a:t>
            </a:r>
            <a:r>
              <a:rPr lang="en-US" sz="3000" b="1" dirty="0" smtClean="0"/>
              <a:t>LOAN &amp; </a:t>
            </a:r>
            <a:r>
              <a:rPr lang="en-US" sz="3000" b="1" dirty="0" smtClean="0"/>
              <a:t>FEES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991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THE FINANCIAL SYSTEM (p. 658-659)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Types </a:t>
            </a:r>
            <a:r>
              <a:rPr lang="en-US" sz="3000" b="1" dirty="0"/>
              <a:t>of financial institutions: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COMMERCIAL BANKS: </a:t>
            </a:r>
            <a:r>
              <a:rPr lang="en-US" sz="3000" b="1" dirty="0"/>
              <a:t>financial institutions that offer full </a:t>
            </a:r>
            <a:r>
              <a:rPr lang="en-US" sz="3000" b="1" dirty="0" smtClean="0"/>
              <a:t>BANKING SERVICES to </a:t>
            </a:r>
            <a:r>
              <a:rPr lang="en-US" sz="3000" b="1" dirty="0"/>
              <a:t>individuals/businesses; they are where most people have </a:t>
            </a:r>
            <a:r>
              <a:rPr lang="en-US" sz="3000" b="1" dirty="0" smtClean="0"/>
              <a:t>CHECKING &amp; SAVINGS ACCOUNTS </a:t>
            </a:r>
            <a:r>
              <a:rPr lang="en-US" sz="3000" b="1" dirty="0"/>
              <a:t>(EX: Bank of America, Wachovia, Wells Fargo, BB&amp;T)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SAVINGS &amp; LOANS </a:t>
            </a:r>
            <a:r>
              <a:rPr lang="en-US" sz="3000" b="1" dirty="0"/>
              <a:t>(S&amp;L): financial institutions that traditionally loan to people who are </a:t>
            </a:r>
            <a:r>
              <a:rPr lang="en-US" sz="3000" b="1" dirty="0" smtClean="0"/>
              <a:t>BUYING HOMES; </a:t>
            </a:r>
            <a:r>
              <a:rPr lang="en-US" sz="3000" b="1" dirty="0"/>
              <a:t>most S&amp;Ls now operate &amp; provide </a:t>
            </a:r>
            <a:r>
              <a:rPr lang="en-US" sz="3000" b="1" dirty="0" smtClean="0"/>
              <a:t>same </a:t>
            </a:r>
            <a:r>
              <a:rPr lang="en-US" sz="3000" b="1" dirty="0"/>
              <a:t>services as </a:t>
            </a:r>
            <a:r>
              <a:rPr lang="en-US" sz="3000" b="1" dirty="0" smtClean="0"/>
              <a:t>COMMERICAL banks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CREDIT UNIONS: NOT-for-PROFITS </a:t>
            </a:r>
            <a:r>
              <a:rPr lang="en-US" sz="3000" b="1" dirty="0"/>
              <a:t>institutions that are only </a:t>
            </a:r>
            <a:r>
              <a:rPr lang="en-US" sz="3000" b="1" dirty="0" smtClean="0"/>
              <a:t>OPEN </a:t>
            </a:r>
            <a:r>
              <a:rPr lang="en-US" sz="3000" b="1" dirty="0"/>
              <a:t>to </a:t>
            </a:r>
            <a:r>
              <a:rPr lang="en-US" sz="3000" b="1" dirty="0" smtClean="0"/>
              <a:t>MEMBERS </a:t>
            </a:r>
            <a:r>
              <a:rPr lang="en-US" sz="3000" b="1" dirty="0"/>
              <a:t>of the </a:t>
            </a:r>
            <a:r>
              <a:rPr lang="en-US" sz="3000" b="1" dirty="0" smtClean="0"/>
              <a:t>GROUP </a:t>
            </a:r>
            <a:r>
              <a:rPr lang="en-US" sz="3000" b="1" dirty="0"/>
              <a:t>that </a:t>
            </a:r>
            <a:r>
              <a:rPr lang="en-US" sz="3000" b="1" dirty="0" smtClean="0"/>
              <a:t>SPONSORS </a:t>
            </a:r>
            <a:r>
              <a:rPr lang="en-US" sz="3000" b="1" dirty="0"/>
              <a:t>them – usually </a:t>
            </a:r>
            <a:r>
              <a:rPr lang="en-US" sz="3000" b="1" dirty="0" smtClean="0"/>
              <a:t>BUSINESSES, LABOR UNIONS, &amp; GOVERNMENT INSTITUTIONS </a:t>
            </a:r>
            <a:r>
              <a:rPr lang="en-US" sz="3000" b="1" dirty="0"/>
              <a:t>(EX: NC State Employees Credit Union, Navy Federal Credit Union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182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THE FINANCIAL SYSTEM (p. 658-659)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Safeguarding </a:t>
            </a:r>
            <a:r>
              <a:rPr lang="en-US" sz="3000" b="1" dirty="0"/>
              <a:t>our financial system: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FEDERAL DEPOSIT INSURANCE CORPORATION (FDIC</a:t>
            </a:r>
            <a:r>
              <a:rPr lang="en-US" sz="3000" b="1" dirty="0"/>
              <a:t>) </a:t>
            </a:r>
            <a:r>
              <a:rPr lang="en-US" sz="3000" b="1" dirty="0" smtClean="0"/>
              <a:t>INSURES CONSUMERS’ DEPOSITS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It was formed after many banks </a:t>
            </a:r>
            <a:r>
              <a:rPr lang="en-US" sz="3000" b="1" dirty="0" smtClean="0"/>
              <a:t>COLLAPSED during </a:t>
            </a:r>
            <a:r>
              <a:rPr lang="en-US" sz="3000" b="1" dirty="0"/>
              <a:t>the </a:t>
            </a:r>
            <a:r>
              <a:rPr lang="en-US" sz="3000" b="1" dirty="0" smtClean="0"/>
              <a:t>GREAT DEPRESSION </a:t>
            </a:r>
            <a:r>
              <a:rPr lang="en-US" sz="3000" b="1" dirty="0"/>
              <a:t>after many people lost their </a:t>
            </a:r>
            <a:r>
              <a:rPr lang="en-US" sz="3000" b="1" dirty="0" smtClean="0"/>
              <a:t>ENTIRE SAVINGS</a:t>
            </a:r>
            <a:endParaRPr lang="en-US" sz="3000" b="1" dirty="0"/>
          </a:p>
          <a:p>
            <a:pPr>
              <a:spcBef>
                <a:spcPts val="0"/>
              </a:spcBef>
            </a:pPr>
            <a:r>
              <a:rPr lang="en-US" sz="3000" b="1" dirty="0"/>
              <a:t>The FDIC insures these deposits to give </a:t>
            </a:r>
            <a:r>
              <a:rPr lang="en-US" sz="3000" b="1" dirty="0" smtClean="0"/>
              <a:t>CONSUMERS CONFIDENCE in </a:t>
            </a:r>
            <a:r>
              <a:rPr lang="en-US" sz="3000" b="1" dirty="0"/>
              <a:t>our financial system</a:t>
            </a:r>
          </a:p>
        </p:txBody>
      </p:sp>
    </p:spTree>
    <p:extLst>
      <p:ext uri="{BB962C8B-B14F-4D97-AF65-F5344CB8AC3E}">
        <p14:creationId xmlns:p14="http://schemas.microsoft.com/office/powerpoint/2010/main" val="40577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RESTRICTIONS &amp; INTEGRATION (p. 708)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 smtClean="0"/>
              <a:t>Countries </a:t>
            </a:r>
            <a:r>
              <a:rPr lang="en-US" sz="3000" b="1" dirty="0"/>
              <a:t>sometimes try to </a:t>
            </a:r>
            <a:r>
              <a:rPr lang="en-US" sz="3000" b="1" dirty="0" smtClean="0"/>
              <a:t>PROTECT their ECONOMIES by </a:t>
            </a:r>
            <a:r>
              <a:rPr lang="en-US" sz="3000" b="1" dirty="0"/>
              <a:t>setting up </a:t>
            </a:r>
            <a:r>
              <a:rPr lang="en-US" sz="3000" b="1" dirty="0" smtClean="0"/>
              <a:t>TRADE BARRIERS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Many </a:t>
            </a:r>
            <a:r>
              <a:rPr lang="en-US" sz="3000" b="1" dirty="0" smtClean="0"/>
              <a:t>CONSUMERS like </a:t>
            </a:r>
            <a:r>
              <a:rPr lang="en-US" sz="3000" b="1" dirty="0"/>
              <a:t>to buy </a:t>
            </a:r>
            <a:r>
              <a:rPr lang="en-US" sz="3000" b="1" dirty="0" smtClean="0"/>
              <a:t>FOREIGN-MADE, </a:t>
            </a:r>
            <a:r>
              <a:rPr lang="en-US" sz="3000" b="1" dirty="0"/>
              <a:t>or </a:t>
            </a:r>
            <a:r>
              <a:rPr lang="en-US" sz="3000" b="1" dirty="0" smtClean="0"/>
              <a:t>IMPORTED, GOODS </a:t>
            </a:r>
            <a:r>
              <a:rPr lang="en-US" sz="3000" b="1" dirty="0"/>
              <a:t>because they are </a:t>
            </a:r>
            <a:r>
              <a:rPr lang="en-US" sz="3000" b="1" dirty="0" smtClean="0"/>
              <a:t>CHEAPER than </a:t>
            </a:r>
            <a:r>
              <a:rPr lang="en-US" sz="3000" b="1" dirty="0"/>
              <a:t>goods made in their own countries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When this happens, companies in the </a:t>
            </a:r>
            <a:r>
              <a:rPr lang="en-US" sz="3000" b="1" dirty="0" smtClean="0"/>
              <a:t>CONSUMER’S own </a:t>
            </a:r>
            <a:r>
              <a:rPr lang="en-US" sz="3000" b="1" dirty="0"/>
              <a:t>country </a:t>
            </a:r>
            <a:r>
              <a:rPr lang="en-US" sz="3000" b="1" dirty="0" smtClean="0"/>
              <a:t>LOSE SALES, </a:t>
            </a:r>
            <a:r>
              <a:rPr lang="en-US" sz="3000" b="1" dirty="0"/>
              <a:t>leading to </a:t>
            </a:r>
            <a:r>
              <a:rPr lang="en-US" sz="3000" b="1" dirty="0" smtClean="0"/>
              <a:t>LOWER PRODUCTION </a:t>
            </a:r>
            <a:r>
              <a:rPr lang="en-US" sz="3000" b="1" dirty="0"/>
              <a:t>&amp; </a:t>
            </a:r>
            <a:r>
              <a:rPr lang="en-US" sz="3000" b="1" dirty="0" smtClean="0"/>
              <a:t>LAY-OFFS </a:t>
            </a:r>
            <a:r>
              <a:rPr lang="en-US" sz="3000" b="1" dirty="0"/>
              <a:t>of </a:t>
            </a:r>
            <a:r>
              <a:rPr lang="en-US" sz="3000" b="1" dirty="0" smtClean="0"/>
              <a:t>WORKERS</a:t>
            </a:r>
            <a:endParaRPr lang="en-US" sz="30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/>
              <a:t>When this happens, affected workers &amp; industries often </a:t>
            </a:r>
            <a:r>
              <a:rPr lang="en-US" sz="3000" b="1" dirty="0" smtClean="0"/>
              <a:t>DEMAND that GOVERNMENT step </a:t>
            </a:r>
            <a:r>
              <a:rPr lang="en-US" sz="3000" b="1" dirty="0"/>
              <a:t>in &amp; </a:t>
            </a:r>
            <a:r>
              <a:rPr lang="en-US" sz="3000" b="1" dirty="0" smtClean="0"/>
              <a:t>PROTECT </a:t>
            </a:r>
            <a:r>
              <a:rPr lang="en-US" sz="3000" b="1" dirty="0"/>
              <a:t>their </a:t>
            </a:r>
            <a:r>
              <a:rPr lang="en-US" sz="3000" b="1" dirty="0" smtClean="0"/>
              <a:t>INDUSTRIES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471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THE FEDERAL RESERVE SYSTEM (p. 660-661)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/>
            <a:r>
              <a:rPr lang="en-US" sz="3000" b="1" dirty="0"/>
              <a:t>The </a:t>
            </a:r>
            <a:r>
              <a:rPr lang="en-US" sz="3000" b="1" dirty="0" smtClean="0"/>
              <a:t>CENTRAL BANK of </a:t>
            </a:r>
            <a:r>
              <a:rPr lang="en-US" sz="3000" b="1" dirty="0"/>
              <a:t>the </a:t>
            </a:r>
            <a:r>
              <a:rPr lang="en-US" sz="3000" b="1" dirty="0" smtClean="0"/>
              <a:t>USA is </a:t>
            </a:r>
            <a:r>
              <a:rPr lang="en-US" sz="3000" b="1" dirty="0"/>
              <a:t>the </a:t>
            </a:r>
            <a:r>
              <a:rPr lang="en-US" sz="3000" b="1" dirty="0" smtClean="0"/>
              <a:t>FEDERAL RESERVE SYSTEM </a:t>
            </a:r>
            <a:r>
              <a:rPr lang="en-US" sz="3000" b="1" dirty="0"/>
              <a:t>(the Fed)</a:t>
            </a:r>
          </a:p>
          <a:p>
            <a:pPr lvl="0"/>
            <a:r>
              <a:rPr lang="en-US" sz="3000" b="1" dirty="0"/>
              <a:t>When </a:t>
            </a:r>
            <a:r>
              <a:rPr lang="en-US" sz="3000" b="1" dirty="0" smtClean="0"/>
              <a:t>BUSINESSES &amp; INDIVIDUALS need </a:t>
            </a:r>
            <a:r>
              <a:rPr lang="en-US" sz="3000" b="1" dirty="0"/>
              <a:t>money, they borrow from </a:t>
            </a:r>
            <a:r>
              <a:rPr lang="en-US" sz="3000" b="1" dirty="0" smtClean="0"/>
              <a:t>BANKS</a:t>
            </a:r>
            <a:endParaRPr lang="en-US" sz="3000" b="1" dirty="0"/>
          </a:p>
          <a:p>
            <a:pPr lvl="0"/>
            <a:r>
              <a:rPr lang="en-US" sz="3000" b="1" dirty="0"/>
              <a:t>When banks need money, they borrow from the </a:t>
            </a:r>
            <a:r>
              <a:rPr lang="en-US" sz="3000" b="1" dirty="0" smtClean="0"/>
              <a:t>FED; </a:t>
            </a:r>
            <a:r>
              <a:rPr lang="en-US" sz="3000" b="1" dirty="0"/>
              <a:t>it serves as the </a:t>
            </a:r>
            <a:r>
              <a:rPr lang="en-US" sz="3000" b="1" dirty="0" smtClean="0"/>
              <a:t>BANKERS’ BANK</a:t>
            </a:r>
            <a:endParaRPr lang="en-US" sz="3000" b="1" dirty="0"/>
          </a:p>
          <a:p>
            <a:pPr lvl="0"/>
            <a:r>
              <a:rPr lang="en-US" sz="3000" b="1" dirty="0"/>
              <a:t>Member </a:t>
            </a:r>
            <a:r>
              <a:rPr lang="en-US" sz="3000" b="1" dirty="0" smtClean="0"/>
              <a:t>BANKS buy STOCK </a:t>
            </a:r>
            <a:r>
              <a:rPr lang="en-US" sz="3000" b="1" dirty="0"/>
              <a:t>in the Fed &amp; earn </a:t>
            </a:r>
            <a:r>
              <a:rPr lang="en-US" sz="3000" b="1" dirty="0" smtClean="0"/>
              <a:t>DIVIDENDS </a:t>
            </a:r>
            <a:r>
              <a:rPr lang="en-US" sz="3000" b="1" dirty="0"/>
              <a:t>from the investment</a:t>
            </a:r>
          </a:p>
          <a:p>
            <a:pPr lvl="0"/>
            <a:r>
              <a:rPr lang="en-US" sz="3000" b="1" dirty="0"/>
              <a:t>The Federal Reserve is led by a </a:t>
            </a:r>
            <a:r>
              <a:rPr lang="en-US" sz="3000" b="1" dirty="0" smtClean="0"/>
              <a:t>CHAIRMAN/CHAIRWOMAN (the </a:t>
            </a:r>
            <a:r>
              <a:rPr lang="en-US" sz="3000" b="1" dirty="0"/>
              <a:t>current leader is </a:t>
            </a:r>
            <a:r>
              <a:rPr lang="en-US" sz="3000" b="1" dirty="0" smtClean="0"/>
              <a:t>JANET YELLEN), </a:t>
            </a:r>
            <a:r>
              <a:rPr lang="en-US" sz="3000" b="1" dirty="0"/>
              <a:t>&amp; has a </a:t>
            </a:r>
            <a:r>
              <a:rPr lang="en-US" sz="3000" b="1" dirty="0" smtClean="0"/>
              <a:t>BOARD of GOVERNORS </a:t>
            </a:r>
            <a:r>
              <a:rPr lang="en-US" sz="3000" b="1" dirty="0"/>
              <a:t>that </a:t>
            </a:r>
            <a:r>
              <a:rPr lang="en-US" sz="3000" b="1" dirty="0" smtClean="0"/>
              <a:t>CONTROLS </a:t>
            </a:r>
            <a:r>
              <a:rPr lang="en-US" sz="3000" b="1" dirty="0"/>
              <a:t>&amp; </a:t>
            </a:r>
            <a:r>
              <a:rPr lang="en-US" sz="3000" b="1" dirty="0" smtClean="0"/>
              <a:t>COORDINATES </a:t>
            </a:r>
            <a:r>
              <a:rPr lang="en-US" sz="3000" b="1" dirty="0"/>
              <a:t>the Fed’s actions</a:t>
            </a:r>
          </a:p>
          <a:p>
            <a:pPr lvl="0"/>
            <a:r>
              <a:rPr lang="en-US" sz="3000" b="1" dirty="0"/>
              <a:t>The Fed is divided into 12 </a:t>
            </a:r>
            <a:r>
              <a:rPr lang="en-US" sz="3000" b="1" dirty="0" smtClean="0"/>
              <a:t>DISTRICT banks </a:t>
            </a:r>
            <a:r>
              <a:rPr lang="en-US" sz="3000" b="1" dirty="0"/>
              <a:t>across the country (we are part of the </a:t>
            </a:r>
            <a:r>
              <a:rPr lang="en-US" sz="3000" b="1" dirty="0" smtClean="0"/>
              <a:t>RICHMOND, </a:t>
            </a:r>
            <a:r>
              <a:rPr lang="en-US" sz="3000" b="1" dirty="0"/>
              <a:t>VA district)</a:t>
            </a:r>
          </a:p>
        </p:txBody>
      </p:sp>
    </p:spTree>
    <p:extLst>
      <p:ext uri="{BB962C8B-B14F-4D97-AF65-F5344CB8AC3E}">
        <p14:creationId xmlns:p14="http://schemas.microsoft.com/office/powerpoint/2010/main" val="348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FUNCTIONS OF THE FEDERAL RESERVE (p. 663)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The Fed </a:t>
            </a:r>
            <a:r>
              <a:rPr lang="en-US" sz="3000" b="1" dirty="0" smtClean="0"/>
              <a:t>CONTROLS the MONEY SUPPLY, </a:t>
            </a:r>
            <a:r>
              <a:rPr lang="en-US" sz="3000" b="1" dirty="0"/>
              <a:t>serves as the </a:t>
            </a:r>
            <a:r>
              <a:rPr lang="en-US" sz="3000" b="1" dirty="0" smtClean="0"/>
              <a:t>GOVERNMENT’S BANK, </a:t>
            </a:r>
            <a:r>
              <a:rPr lang="en-US" sz="3000" b="1" dirty="0"/>
              <a:t>&amp; </a:t>
            </a:r>
            <a:r>
              <a:rPr lang="en-US" sz="3000" b="1" dirty="0" smtClean="0"/>
              <a:t>WATCHES OVER </a:t>
            </a:r>
            <a:r>
              <a:rPr lang="en-US" sz="3000" b="1" dirty="0"/>
              <a:t>the </a:t>
            </a:r>
            <a:r>
              <a:rPr lang="en-US" sz="3000" b="1" dirty="0" smtClean="0"/>
              <a:t>BANKING INDUSTRY</a:t>
            </a:r>
            <a:endParaRPr lang="en-US" sz="3000" b="1" dirty="0"/>
          </a:p>
          <a:p>
            <a:pPr lvl="0">
              <a:spcBef>
                <a:spcPts val="0"/>
              </a:spcBef>
            </a:pPr>
            <a:r>
              <a:rPr lang="en-US" sz="3000" b="1" dirty="0"/>
              <a:t>The Fed as regulator: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If two national banks wish to </a:t>
            </a:r>
            <a:r>
              <a:rPr lang="en-US" sz="3000" b="1" dirty="0" smtClean="0"/>
              <a:t>MERGE, </a:t>
            </a:r>
            <a:r>
              <a:rPr lang="en-US" sz="3000" b="1" dirty="0"/>
              <a:t>the Fed will </a:t>
            </a:r>
            <a:r>
              <a:rPr lang="en-US" sz="3000" b="1" dirty="0" smtClean="0"/>
              <a:t>DECIDE </a:t>
            </a:r>
            <a:r>
              <a:rPr lang="en-US" sz="3000" b="1" dirty="0"/>
              <a:t>whether the action threatens </a:t>
            </a:r>
            <a:r>
              <a:rPr lang="en-US" sz="3000" b="1" dirty="0" smtClean="0"/>
              <a:t>COMPETITION; </a:t>
            </a:r>
            <a:r>
              <a:rPr lang="en-US" sz="3000" b="1" dirty="0"/>
              <a:t>if so, the Fed could </a:t>
            </a:r>
            <a:r>
              <a:rPr lang="en-US" sz="3000" b="1" dirty="0" smtClean="0"/>
              <a:t>BLOCK the </a:t>
            </a:r>
            <a:r>
              <a:rPr lang="en-US" sz="3000" b="1" dirty="0"/>
              <a:t>merger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It also regulates </a:t>
            </a:r>
            <a:r>
              <a:rPr lang="en-US" sz="3000" b="1" dirty="0" smtClean="0"/>
              <a:t>CONNECTIONS between AMERICAN &amp; FOREIGN </a:t>
            </a:r>
            <a:r>
              <a:rPr lang="en-US" sz="3000" b="1" dirty="0"/>
              <a:t>banking, and </a:t>
            </a:r>
            <a:r>
              <a:rPr lang="en-US" sz="3000" b="1" dirty="0" smtClean="0"/>
              <a:t>OVERSEES </a:t>
            </a:r>
            <a:r>
              <a:rPr lang="en-US" sz="3000" b="1" dirty="0"/>
              <a:t>the </a:t>
            </a:r>
            <a:r>
              <a:rPr lang="en-US" sz="3000" b="1" dirty="0" smtClean="0"/>
              <a:t>INTERNATIONAL BUSINESS </a:t>
            </a:r>
            <a:r>
              <a:rPr lang="en-US" sz="3000" b="1" dirty="0"/>
              <a:t>of banks that operate in this country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The Fed also </a:t>
            </a:r>
            <a:r>
              <a:rPr lang="en-US" sz="3000" b="1" dirty="0" smtClean="0"/>
              <a:t>ENFORCES many </a:t>
            </a:r>
            <a:r>
              <a:rPr lang="en-US" sz="3000" b="1" dirty="0"/>
              <a:t>laws that deal with </a:t>
            </a:r>
            <a:r>
              <a:rPr lang="en-US" sz="3000" b="1" dirty="0" smtClean="0"/>
              <a:t>COMMERCIAL BANKING, </a:t>
            </a:r>
            <a:r>
              <a:rPr lang="en-US" sz="3000" b="1" dirty="0"/>
              <a:t>such as laws that </a:t>
            </a:r>
            <a:r>
              <a:rPr lang="en-US" sz="3000" b="1" dirty="0" smtClean="0"/>
              <a:t>LENDERS must SPELL OUT </a:t>
            </a:r>
            <a:r>
              <a:rPr lang="en-US" sz="3000" b="1" dirty="0"/>
              <a:t>the </a:t>
            </a:r>
            <a:r>
              <a:rPr lang="en-US" sz="3000" b="1" dirty="0" smtClean="0"/>
              <a:t>DETAILS </a:t>
            </a:r>
            <a:r>
              <a:rPr lang="en-US" sz="3000" b="1" dirty="0"/>
              <a:t>of a </a:t>
            </a:r>
            <a:r>
              <a:rPr lang="en-US" sz="3000" b="1" dirty="0" smtClean="0"/>
              <a:t>LOAN </a:t>
            </a:r>
            <a:r>
              <a:rPr lang="en-US" sz="3000" b="1" dirty="0"/>
              <a:t>before the consumer </a:t>
            </a:r>
            <a:r>
              <a:rPr lang="en-US" sz="3000" b="1" dirty="0" smtClean="0"/>
              <a:t>BORROWS </a:t>
            </a:r>
            <a:r>
              <a:rPr lang="en-US" sz="3000" b="1" dirty="0"/>
              <a:t>money (such as interest rates &amp; fees associated with the loan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579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FUNCTIONS OF THE FEDERAL RESERVE (p. 663)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Acting </a:t>
            </a:r>
            <a:r>
              <a:rPr lang="en-US" sz="3000" b="1" dirty="0"/>
              <a:t>as the government’s bank: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First, it </a:t>
            </a:r>
            <a:r>
              <a:rPr lang="en-US" sz="3000" b="1" dirty="0" smtClean="0"/>
              <a:t>HOLDS the GOVERNMENT’S MONEY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Second, it </a:t>
            </a:r>
            <a:r>
              <a:rPr lang="en-US" sz="3000" b="1" dirty="0" smtClean="0"/>
              <a:t>SELLS U.S</a:t>
            </a:r>
            <a:r>
              <a:rPr lang="en-US" sz="3000" b="1" dirty="0"/>
              <a:t>. government </a:t>
            </a:r>
            <a:r>
              <a:rPr lang="en-US" sz="3000" b="1" dirty="0" smtClean="0"/>
              <a:t>BONDS &amp; TREASURY BILLS, </a:t>
            </a:r>
            <a:r>
              <a:rPr lang="en-US" sz="3000" b="1" dirty="0"/>
              <a:t>which is how the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BORROWS money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Third, the Fed </a:t>
            </a:r>
            <a:r>
              <a:rPr lang="en-US" sz="3000" b="1" dirty="0" smtClean="0"/>
              <a:t>MANAGES </a:t>
            </a:r>
            <a:r>
              <a:rPr lang="en-US" sz="3000" b="1" dirty="0"/>
              <a:t>the nation’s </a:t>
            </a:r>
            <a:r>
              <a:rPr lang="en-US" sz="3000" b="1" dirty="0" smtClean="0"/>
              <a:t>CURRENCY, </a:t>
            </a:r>
            <a:r>
              <a:rPr lang="en-US" sz="3000" b="1" dirty="0"/>
              <a:t>including </a:t>
            </a:r>
            <a:r>
              <a:rPr lang="en-US" sz="3000" b="1" dirty="0" smtClean="0"/>
              <a:t>PAPER </a:t>
            </a:r>
            <a:r>
              <a:rPr lang="en-US" sz="3000" b="1" dirty="0"/>
              <a:t>money &amp; </a:t>
            </a:r>
            <a:r>
              <a:rPr lang="en-US" sz="3000" b="1" dirty="0" smtClean="0"/>
              <a:t>COINS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Currency is actually </a:t>
            </a:r>
            <a:r>
              <a:rPr lang="en-US" sz="3000" b="1" dirty="0" smtClean="0"/>
              <a:t>PRODUCED by GOVERNMENT AGENCIES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But, the Fed </a:t>
            </a:r>
            <a:r>
              <a:rPr lang="en-US" sz="3000" b="1" dirty="0" smtClean="0"/>
              <a:t>CONTROLS </a:t>
            </a:r>
            <a:r>
              <a:rPr lang="en-US" sz="3000" b="1" dirty="0"/>
              <a:t>its </a:t>
            </a:r>
            <a:r>
              <a:rPr lang="en-US" sz="3000" b="1" dirty="0" smtClean="0"/>
              <a:t>CIRCULATION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When currency becomes </a:t>
            </a:r>
            <a:r>
              <a:rPr lang="en-US" sz="3000" b="1" dirty="0" smtClean="0"/>
              <a:t>DAMAGED, </a:t>
            </a:r>
            <a:r>
              <a:rPr lang="en-US" sz="3000" b="1" dirty="0"/>
              <a:t>banks send it to the Fed for </a:t>
            </a:r>
            <a:r>
              <a:rPr lang="en-US" sz="3000" b="1" dirty="0" smtClean="0"/>
              <a:t>REPLACEMENT</a:t>
            </a:r>
          </a:p>
        </p:txBody>
      </p:sp>
    </p:spTree>
    <p:extLst>
      <p:ext uri="{BB962C8B-B14F-4D97-AF65-F5344CB8AC3E}">
        <p14:creationId xmlns:p14="http://schemas.microsoft.com/office/powerpoint/2010/main" val="7531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MONETARY POLICY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(p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 664)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Conducts monetary policy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Monetary policy is the CONTROLLING of the SUPPLY of MONEY &amp; the COST of BORROWING MONEY (CREDIT)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The Fed makes decisions about monetary policy based on the NEEDS of the ECONOMY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The Fed INCREASE or DECREASE the supply of </a:t>
            </a:r>
            <a:r>
              <a:rPr lang="en-US" sz="3000" b="1" dirty="0" smtClean="0"/>
              <a:t>money</a:t>
            </a:r>
            <a:endParaRPr lang="en-US" sz="3000" b="1" dirty="0" smtClean="0"/>
          </a:p>
          <a:p>
            <a:pPr lvl="0">
              <a:spcBef>
                <a:spcPts val="0"/>
              </a:spcBef>
            </a:pPr>
            <a:r>
              <a:rPr lang="en-US" sz="3000" b="1" dirty="0" smtClean="0"/>
              <a:t>Changing </a:t>
            </a:r>
            <a:r>
              <a:rPr lang="en-US" sz="3000" b="1" dirty="0"/>
              <a:t>the supply of money: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The point where SUPPLY &amp; DEMAND of money MEET sets the INTEREST RATE, or the RATE that people/businesses must PAY to BORROW money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The Fed can CHANGE the interest rate by CHANGING the money SUPPLY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If the Fed wants a LOWER interest rate, it must EXPAND the money supply by moving the SUPPLY to the RIGHT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If the Fed wants to RAISE the interest rate, it has to CONTRACT, or reduce, the money supply by shifting the SUPPLY curve to the </a:t>
            </a:r>
            <a:r>
              <a:rPr lang="en-US" sz="3000" b="1" dirty="0" smtClean="0"/>
              <a:t>LEFT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695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399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MONETARY POLICY (p. 664)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399"/>
            <a:ext cx="12192000" cy="63246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Monetary </a:t>
            </a:r>
            <a:r>
              <a:rPr lang="en-US" sz="3000" b="1" dirty="0"/>
              <a:t>policy tools: The Fed has several tools to help </a:t>
            </a:r>
            <a:r>
              <a:rPr lang="en-US" sz="3000" b="1" dirty="0" smtClean="0"/>
              <a:t>them MANIPULATE (adjust</a:t>
            </a:r>
            <a:r>
              <a:rPr lang="en-US" sz="3000" b="1" dirty="0"/>
              <a:t>) the money supply:</a:t>
            </a:r>
          </a:p>
          <a:p>
            <a:pPr marL="457200" lvl="1">
              <a:spcBef>
                <a:spcPts val="0"/>
              </a:spcBef>
            </a:pPr>
            <a:r>
              <a:rPr lang="en-US" sz="3000" b="1" dirty="0"/>
              <a:t>The Fed can </a:t>
            </a:r>
            <a:r>
              <a:rPr lang="en-US" sz="3000" b="1" dirty="0" smtClean="0"/>
              <a:t>RAISE or LOWER </a:t>
            </a:r>
            <a:r>
              <a:rPr lang="en-US" sz="3000" b="1" dirty="0"/>
              <a:t>the </a:t>
            </a:r>
            <a:r>
              <a:rPr lang="en-US" sz="3000" b="1" dirty="0" smtClean="0"/>
              <a:t>DISCOUNT RATE, </a:t>
            </a:r>
            <a:r>
              <a:rPr lang="en-US" sz="3000" b="1" dirty="0"/>
              <a:t>or the rate that the Fed charges member </a:t>
            </a:r>
            <a:r>
              <a:rPr lang="en-US" sz="3000" b="1" dirty="0" smtClean="0"/>
              <a:t>BANKS </a:t>
            </a:r>
            <a:r>
              <a:rPr lang="en-US" sz="3000" b="1" dirty="0"/>
              <a:t>for </a:t>
            </a:r>
            <a:r>
              <a:rPr lang="en-US" sz="3000" b="1" dirty="0" smtClean="0"/>
              <a:t>LOANS</a:t>
            </a:r>
            <a:endParaRPr lang="en-US" sz="3000" b="1" dirty="0"/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If the Fed wants to </a:t>
            </a:r>
            <a:r>
              <a:rPr lang="en-US" sz="3000" b="1" dirty="0" smtClean="0"/>
              <a:t>STIMULATE (or </a:t>
            </a:r>
            <a:r>
              <a:rPr lang="en-US" sz="3000" b="1" dirty="0"/>
              <a:t>grow) the economy, it </a:t>
            </a:r>
            <a:r>
              <a:rPr lang="en-US" sz="3000" b="1" dirty="0" smtClean="0"/>
              <a:t>LOWERS </a:t>
            </a:r>
            <a:r>
              <a:rPr lang="en-US" sz="3000" b="1" dirty="0"/>
              <a:t>the discount rate to </a:t>
            </a:r>
            <a:r>
              <a:rPr lang="en-US" sz="3000" b="1" dirty="0" smtClean="0"/>
              <a:t>ENCOURAGE member </a:t>
            </a:r>
            <a:r>
              <a:rPr lang="en-US" sz="3000" b="1" dirty="0"/>
              <a:t>banks to </a:t>
            </a:r>
            <a:r>
              <a:rPr lang="en-US" sz="3000" b="1" dirty="0" smtClean="0"/>
              <a:t>BORROW MONEY </a:t>
            </a:r>
            <a:r>
              <a:rPr lang="en-US" sz="3000" b="1" dirty="0"/>
              <a:t>that they can make </a:t>
            </a:r>
            <a:r>
              <a:rPr lang="en-US" sz="3000" b="1" dirty="0" smtClean="0"/>
              <a:t>LOANS to </a:t>
            </a:r>
            <a:r>
              <a:rPr lang="en-US" sz="3000" b="1" dirty="0"/>
              <a:t>businesses/individuals</a:t>
            </a:r>
          </a:p>
          <a:p>
            <a:pPr marL="685800" lvl="2">
              <a:spcBef>
                <a:spcPts val="0"/>
              </a:spcBef>
            </a:pPr>
            <a:r>
              <a:rPr lang="en-US" sz="3000" b="1" dirty="0"/>
              <a:t>If the Fed wants to </a:t>
            </a:r>
            <a:r>
              <a:rPr lang="en-US" sz="3000" b="1" dirty="0" smtClean="0"/>
              <a:t>SLOW DOWN the </a:t>
            </a:r>
            <a:r>
              <a:rPr lang="en-US" sz="3000" b="1" dirty="0"/>
              <a:t>economy’s rate of growth, it </a:t>
            </a:r>
            <a:r>
              <a:rPr lang="en-US" sz="3000" b="1" dirty="0" smtClean="0"/>
              <a:t>RAISES </a:t>
            </a:r>
            <a:r>
              <a:rPr lang="en-US" sz="3000" b="1" dirty="0"/>
              <a:t>the discount rate to </a:t>
            </a:r>
            <a:r>
              <a:rPr lang="en-US" sz="3000" b="1" dirty="0" smtClean="0"/>
              <a:t>DISCOURAGE </a:t>
            </a:r>
            <a:r>
              <a:rPr lang="en-US" sz="3000" b="1" dirty="0"/>
              <a:t>member banks from </a:t>
            </a:r>
            <a:r>
              <a:rPr lang="en-US" sz="3000" b="1" dirty="0" smtClean="0"/>
              <a:t>BORROWING</a:t>
            </a:r>
            <a:endParaRPr lang="en-US" sz="3000" b="1" dirty="0"/>
          </a:p>
          <a:p>
            <a:pPr marL="685800" lvl="3">
              <a:spcBef>
                <a:spcPts val="0"/>
              </a:spcBef>
            </a:pPr>
            <a:r>
              <a:rPr lang="en-US" sz="3000" b="1" dirty="0"/>
              <a:t>This </a:t>
            </a:r>
            <a:r>
              <a:rPr lang="en-US" sz="3000" b="1" dirty="0" smtClean="0"/>
              <a:t>CONTRACTS the </a:t>
            </a:r>
            <a:r>
              <a:rPr lang="en-US" sz="3000" b="1" dirty="0"/>
              <a:t>money supply &amp; </a:t>
            </a:r>
            <a:r>
              <a:rPr lang="en-US" sz="3000" b="1" dirty="0" smtClean="0"/>
              <a:t>RAISES </a:t>
            </a:r>
            <a:r>
              <a:rPr lang="en-US" sz="3000" b="1" dirty="0"/>
              <a:t>the interest rates</a:t>
            </a:r>
          </a:p>
          <a:p>
            <a:pPr marL="685800" lvl="3">
              <a:spcBef>
                <a:spcPts val="0"/>
              </a:spcBef>
            </a:pPr>
            <a:r>
              <a:rPr lang="en-US" sz="3000" b="1" dirty="0"/>
              <a:t>High discount rates mean banks will </a:t>
            </a:r>
            <a:r>
              <a:rPr lang="en-US" sz="3000" b="1" dirty="0" smtClean="0"/>
              <a:t>BORROW less </a:t>
            </a:r>
            <a:r>
              <a:rPr lang="en-US" sz="3000" b="1" dirty="0"/>
              <a:t>money from the Fed &amp; make fewer </a:t>
            </a:r>
            <a:r>
              <a:rPr lang="en-US" sz="3000" b="1" dirty="0" smtClean="0"/>
              <a:t>LOANS to </a:t>
            </a:r>
            <a:r>
              <a:rPr lang="en-US" sz="3000" b="1" dirty="0"/>
              <a:t>their customers</a:t>
            </a:r>
          </a:p>
        </p:txBody>
      </p:sp>
    </p:spTree>
    <p:extLst>
      <p:ext uri="{BB962C8B-B14F-4D97-AF65-F5344CB8AC3E}">
        <p14:creationId xmlns:p14="http://schemas.microsoft.com/office/powerpoint/2010/main" val="17679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399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MONETARY POLICY (p. 665)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971" y="533399"/>
            <a:ext cx="12670971" cy="6324601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/>
              <a:t>The Fed can </a:t>
            </a:r>
            <a:r>
              <a:rPr lang="en-US" sz="3000" b="1" dirty="0" smtClean="0"/>
              <a:t>RAISE or LOWER the RESERVE REQUIREMENT </a:t>
            </a:r>
            <a:r>
              <a:rPr lang="en-US" sz="3000" b="1" dirty="0"/>
              <a:t>for member banks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The reserve require a certain </a:t>
            </a:r>
            <a:r>
              <a:rPr lang="en-US" sz="3000" b="1" dirty="0" smtClean="0"/>
              <a:t>PERCENTAGE of </a:t>
            </a:r>
            <a:r>
              <a:rPr lang="en-US" sz="3000" b="1" dirty="0"/>
              <a:t>bank’s money to be kept in </a:t>
            </a:r>
            <a:r>
              <a:rPr lang="en-US" sz="3000" b="1" dirty="0" smtClean="0"/>
              <a:t>FEDERAL RESERVE BANK </a:t>
            </a:r>
            <a:r>
              <a:rPr lang="en-US" sz="3000" b="1" dirty="0"/>
              <a:t>as a </a:t>
            </a:r>
            <a:r>
              <a:rPr lang="en-US" sz="3000" b="1" dirty="0" smtClean="0"/>
              <a:t>RESERVE </a:t>
            </a:r>
            <a:r>
              <a:rPr lang="en-US" sz="3000" b="1" dirty="0"/>
              <a:t>(back-up) against their </a:t>
            </a:r>
            <a:r>
              <a:rPr lang="en-US" sz="3000" b="1" dirty="0" smtClean="0"/>
              <a:t>DEPOSITS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If Fed </a:t>
            </a:r>
            <a:r>
              <a:rPr lang="en-US" sz="3000" b="1" dirty="0" smtClean="0"/>
              <a:t>RAISES the </a:t>
            </a:r>
            <a:r>
              <a:rPr lang="en-US" sz="3000" b="1" dirty="0"/>
              <a:t>reserve requirement, </a:t>
            </a:r>
            <a:r>
              <a:rPr lang="en-US" sz="3000" b="1" dirty="0" smtClean="0"/>
              <a:t>BANKS </a:t>
            </a:r>
            <a:r>
              <a:rPr lang="en-US" sz="3000" b="1" dirty="0"/>
              <a:t>must leave </a:t>
            </a:r>
            <a:r>
              <a:rPr lang="en-US" sz="3000" b="1" dirty="0" smtClean="0"/>
              <a:t>MORE </a:t>
            </a:r>
            <a:r>
              <a:rPr lang="en-US" sz="3000" b="1" dirty="0"/>
              <a:t>money with the Fed, leaving them with </a:t>
            </a:r>
            <a:r>
              <a:rPr lang="en-US" sz="3000" b="1" dirty="0" smtClean="0"/>
              <a:t>LESS </a:t>
            </a:r>
            <a:r>
              <a:rPr lang="en-US" sz="3000" b="1" dirty="0"/>
              <a:t>money to </a:t>
            </a:r>
            <a:r>
              <a:rPr lang="en-US" sz="3000" b="1" dirty="0" smtClean="0"/>
              <a:t>LEND </a:t>
            </a:r>
            <a:r>
              <a:rPr lang="en-US" sz="3000" b="1" dirty="0"/>
              <a:t>to customers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If Fed </a:t>
            </a:r>
            <a:r>
              <a:rPr lang="en-US" sz="3000" b="1" dirty="0" smtClean="0"/>
              <a:t>LOWERS reserve </a:t>
            </a:r>
            <a:r>
              <a:rPr lang="en-US" sz="3000" b="1" dirty="0"/>
              <a:t>requirements, member banks have </a:t>
            </a:r>
            <a:r>
              <a:rPr lang="en-US" sz="3000" b="1" dirty="0" smtClean="0"/>
              <a:t>MORE </a:t>
            </a:r>
            <a:r>
              <a:rPr lang="en-US" sz="3000" b="1" dirty="0"/>
              <a:t>money to </a:t>
            </a:r>
            <a:r>
              <a:rPr lang="en-US" sz="3000" b="1" dirty="0" smtClean="0"/>
              <a:t>LEND </a:t>
            </a:r>
            <a:r>
              <a:rPr lang="en-US" sz="3000" b="1" dirty="0"/>
              <a:t>to </a:t>
            </a:r>
            <a:r>
              <a:rPr lang="en-US" sz="3000" b="1" dirty="0" smtClean="0"/>
              <a:t>customers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340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399"/>
          </a:xfrm>
        </p:spPr>
        <p:txBody>
          <a:bodyPr numCol="1"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.6 </a:t>
            </a:r>
            <a:r>
              <a:rPr lang="en-US" sz="3000" b="1" dirty="0" smtClean="0">
                <a:solidFill>
                  <a:srgbClr val="00B050"/>
                </a:solidFill>
                <a:latin typeface="+mn-lt"/>
              </a:rPr>
              <a:t>– MONETARY POLICY (p. 665)</a:t>
            </a:r>
            <a:endParaRPr lang="en-US" sz="3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971" y="533399"/>
            <a:ext cx="12670971" cy="6324601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The </a:t>
            </a:r>
            <a:r>
              <a:rPr lang="en-US" sz="3000" b="1" dirty="0"/>
              <a:t>Fed can change the money supply through </a:t>
            </a:r>
            <a:r>
              <a:rPr lang="en-US" sz="3000" b="1" dirty="0" smtClean="0"/>
              <a:t>OPEN MARKET OPERATIONS, </a:t>
            </a:r>
            <a:r>
              <a:rPr lang="en-US" sz="3000" b="1" dirty="0"/>
              <a:t>where the Fed can </a:t>
            </a:r>
            <a:r>
              <a:rPr lang="en-US" sz="3000" b="1" dirty="0" smtClean="0"/>
              <a:t>PURCHASE or SELL U.S</a:t>
            </a:r>
            <a:r>
              <a:rPr lang="en-US" sz="3000" b="1" dirty="0"/>
              <a:t>. government </a:t>
            </a:r>
            <a:r>
              <a:rPr lang="en-US" sz="3000" b="1" dirty="0" smtClean="0"/>
              <a:t>BONDS &amp; TREASURY BILLS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BUYING bonds </a:t>
            </a:r>
            <a:r>
              <a:rPr lang="en-US" sz="3000" b="1" dirty="0"/>
              <a:t>from investors puts </a:t>
            </a:r>
            <a:r>
              <a:rPr lang="en-US" sz="3000" b="1" dirty="0" smtClean="0"/>
              <a:t>MORE CASH in INVESTORS’ HANDS, INCREASING </a:t>
            </a:r>
            <a:r>
              <a:rPr lang="en-US" sz="3000" b="1" dirty="0"/>
              <a:t>the money supply</a:t>
            </a:r>
          </a:p>
          <a:p>
            <a:pPr lvl="3">
              <a:spcBef>
                <a:spcPts val="0"/>
              </a:spcBef>
            </a:pPr>
            <a:r>
              <a:rPr lang="en-US" sz="3000" b="1" dirty="0"/>
              <a:t>Shifts the money supply curve to the </a:t>
            </a:r>
            <a:r>
              <a:rPr lang="en-US" sz="3000" b="1" dirty="0" smtClean="0"/>
              <a:t>RIGHT, </a:t>
            </a:r>
            <a:r>
              <a:rPr lang="en-US" sz="3000" b="1" dirty="0"/>
              <a:t>which </a:t>
            </a:r>
            <a:r>
              <a:rPr lang="en-US" sz="3000" b="1" dirty="0" smtClean="0"/>
              <a:t>LOWERS </a:t>
            </a:r>
            <a:r>
              <a:rPr lang="en-US" sz="3000" b="1" dirty="0"/>
              <a:t>interest rates</a:t>
            </a:r>
          </a:p>
          <a:p>
            <a:pPr lvl="3">
              <a:spcBef>
                <a:spcPts val="0"/>
              </a:spcBef>
            </a:pPr>
            <a:r>
              <a:rPr lang="en-US" sz="3000" b="1" dirty="0"/>
              <a:t>Consumers/businesses then </a:t>
            </a:r>
            <a:r>
              <a:rPr lang="en-US" sz="3000" b="1" dirty="0" smtClean="0"/>
              <a:t>BORROW more </a:t>
            </a:r>
            <a:r>
              <a:rPr lang="en-US" sz="3000" b="1" dirty="0"/>
              <a:t>money, which increases </a:t>
            </a:r>
            <a:r>
              <a:rPr lang="en-US" sz="3000" b="1" dirty="0" smtClean="0"/>
              <a:t>CONSUMER DEMAND &amp; </a:t>
            </a:r>
            <a:r>
              <a:rPr lang="en-US" sz="3000" b="1" dirty="0"/>
              <a:t>business </a:t>
            </a:r>
            <a:r>
              <a:rPr lang="en-US" sz="3000" b="1" dirty="0" smtClean="0"/>
              <a:t>PRODUCTION </a:t>
            </a:r>
            <a:r>
              <a:rPr lang="en-US" sz="3000" b="1" dirty="0"/>
              <a:t>(supply)</a:t>
            </a:r>
          </a:p>
          <a:p>
            <a:pPr lvl="3">
              <a:spcBef>
                <a:spcPts val="0"/>
              </a:spcBef>
            </a:pPr>
            <a:r>
              <a:rPr lang="en-US" sz="3000" b="1" dirty="0"/>
              <a:t>As a result, the economy </a:t>
            </a:r>
            <a:r>
              <a:rPr lang="en-US" sz="3000" b="1" dirty="0" smtClean="0"/>
              <a:t>GROWS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If the Fed decides that interest rates are too </a:t>
            </a:r>
            <a:r>
              <a:rPr lang="en-US" sz="3000" b="1" dirty="0" smtClean="0"/>
              <a:t>LOW, </a:t>
            </a:r>
            <a:r>
              <a:rPr lang="en-US" sz="3000" b="1" dirty="0"/>
              <a:t>it can </a:t>
            </a:r>
            <a:r>
              <a:rPr lang="en-US" sz="3000" b="1" dirty="0" smtClean="0"/>
              <a:t>SELL </a:t>
            </a:r>
            <a:r>
              <a:rPr lang="en-US" sz="3000" b="1" dirty="0"/>
              <a:t>bonds</a:t>
            </a:r>
          </a:p>
          <a:p>
            <a:pPr lvl="3">
              <a:spcBef>
                <a:spcPts val="0"/>
              </a:spcBef>
            </a:pPr>
            <a:r>
              <a:rPr lang="en-US" sz="3000" b="1" dirty="0"/>
              <a:t>When investors </a:t>
            </a:r>
            <a:r>
              <a:rPr lang="en-US" sz="3000" b="1" dirty="0" smtClean="0"/>
              <a:t>BUYS those BONDS, </a:t>
            </a:r>
            <a:r>
              <a:rPr lang="en-US" sz="3000" b="1" dirty="0"/>
              <a:t>money </a:t>
            </a:r>
            <a:r>
              <a:rPr lang="en-US" sz="3000" b="1" dirty="0" smtClean="0"/>
              <a:t>COMES OUT </a:t>
            </a:r>
            <a:r>
              <a:rPr lang="en-US" sz="3000" b="1" dirty="0"/>
              <a:t>of the economy </a:t>
            </a:r>
          </a:p>
          <a:p>
            <a:pPr lvl="3">
              <a:spcBef>
                <a:spcPts val="0"/>
              </a:spcBef>
            </a:pPr>
            <a:r>
              <a:rPr lang="en-US" sz="3000" b="1" dirty="0"/>
              <a:t>Decreases money supply, shifting supply curve </a:t>
            </a:r>
            <a:r>
              <a:rPr lang="en-US" sz="3000" b="1" dirty="0" smtClean="0"/>
              <a:t>LEFT, </a:t>
            </a:r>
            <a:r>
              <a:rPr lang="en-US" sz="3000" b="1" dirty="0"/>
              <a:t>which </a:t>
            </a:r>
            <a:r>
              <a:rPr lang="en-US" sz="3000" b="1" dirty="0" smtClean="0"/>
              <a:t>RAISES </a:t>
            </a:r>
            <a:r>
              <a:rPr lang="en-US" sz="3000" b="1" dirty="0"/>
              <a:t>interest rates)</a:t>
            </a:r>
          </a:p>
        </p:txBody>
      </p:sp>
    </p:spTree>
    <p:extLst>
      <p:ext uri="{BB962C8B-B14F-4D97-AF65-F5344CB8AC3E}">
        <p14:creationId xmlns:p14="http://schemas.microsoft.com/office/powerpoint/2010/main" val="20696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9.7, 12/14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BALANCED BUDGET</a:t>
            </a:r>
            <a:r>
              <a:rPr lang="en-US" sz="2850" b="1" dirty="0" smtClean="0"/>
              <a:t>: </a:t>
            </a:r>
            <a:r>
              <a:rPr lang="en-US" sz="2850" b="1" dirty="0" err="1" smtClean="0"/>
              <a:t>govt</a:t>
            </a:r>
            <a:r>
              <a:rPr lang="en-US" sz="2850" b="1" dirty="0" smtClean="0"/>
              <a:t> revenues </a:t>
            </a:r>
            <a:r>
              <a:rPr lang="en-US" sz="2850" b="1" dirty="0" smtClean="0"/>
              <a:t>= </a:t>
            </a:r>
            <a:r>
              <a:rPr lang="en-US" sz="2850" b="1" dirty="0" err="1" smtClean="0"/>
              <a:t>govt</a:t>
            </a:r>
            <a:r>
              <a:rPr lang="en-US" sz="2850" b="1" dirty="0" smtClean="0"/>
              <a:t> </a:t>
            </a:r>
            <a:r>
              <a:rPr lang="en-US" sz="2850" b="1" dirty="0" smtClean="0"/>
              <a:t>expenditures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APPROPRIATIONS BILL</a:t>
            </a:r>
            <a:r>
              <a:rPr lang="en-US" sz="2850" b="1" dirty="0" smtClean="0"/>
              <a:t>: law to approve spending for a specific activity; starts in the House of Representatives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PAYROLL </a:t>
            </a:r>
            <a:r>
              <a:rPr lang="en-US" sz="2850" b="1" u="sng" dirty="0" smtClean="0"/>
              <a:t>TAX</a:t>
            </a:r>
            <a:r>
              <a:rPr lang="en-US" sz="2850" b="1" dirty="0" smtClean="0"/>
              <a:t>: deducted from paycheck for Social Security &amp; Medicare benefits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EXCISE TAX</a:t>
            </a:r>
            <a:r>
              <a:rPr lang="en-US" sz="2850" b="1" dirty="0" smtClean="0"/>
              <a:t>: taxes on specific goods, such as gasoline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ESTATE TAX</a:t>
            </a:r>
            <a:r>
              <a:rPr lang="en-US" sz="2850" b="1" dirty="0" smtClean="0"/>
              <a:t>: taxes on wealth inherited by a deceased person’s heirs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PROGRESSIVE TAXATION</a:t>
            </a:r>
            <a:r>
              <a:rPr lang="en-US" sz="2850" b="1" dirty="0" smtClean="0"/>
              <a:t>: </a:t>
            </a:r>
            <a:r>
              <a:rPr lang="en-US" sz="2850" b="1" dirty="0" smtClean="0"/>
              <a:t>higher </a:t>
            </a:r>
            <a:r>
              <a:rPr lang="en-US" sz="2850" b="1" dirty="0" smtClean="0"/>
              <a:t>tax </a:t>
            </a:r>
            <a:r>
              <a:rPr lang="en-US" sz="2850" b="1" dirty="0" smtClean="0"/>
              <a:t>rates </a:t>
            </a:r>
            <a:r>
              <a:rPr lang="en-US" sz="2850" b="1" dirty="0" smtClean="0"/>
              <a:t>from higher income levels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REGRESSIVE TAXATION</a:t>
            </a:r>
            <a:r>
              <a:rPr lang="en-US" sz="2850" b="1" dirty="0" smtClean="0"/>
              <a:t>: </a:t>
            </a:r>
            <a:r>
              <a:rPr lang="en-US" sz="2850" b="1" dirty="0" smtClean="0"/>
              <a:t>higher tax rates </a:t>
            </a:r>
            <a:r>
              <a:rPr lang="en-US" sz="2850" b="1" dirty="0" smtClean="0"/>
              <a:t>from lower income levels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PROPORTIONAL TAXATION</a:t>
            </a:r>
            <a:r>
              <a:rPr lang="en-US" sz="2850" b="1" dirty="0" smtClean="0"/>
              <a:t>: </a:t>
            </a:r>
            <a:r>
              <a:rPr lang="en-US" sz="2850" b="1" dirty="0" smtClean="0"/>
              <a:t>same tax rate for </a:t>
            </a:r>
            <a:r>
              <a:rPr lang="en-US" sz="2850" b="1" dirty="0" smtClean="0"/>
              <a:t>all income levels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MANDATORY SPENDING</a:t>
            </a:r>
            <a:r>
              <a:rPr lang="en-US" sz="2850" b="1" dirty="0" smtClean="0"/>
              <a:t>: spending by </a:t>
            </a:r>
            <a:r>
              <a:rPr lang="en-US" sz="2850" b="1" dirty="0" smtClean="0"/>
              <a:t>federal </a:t>
            </a:r>
            <a:r>
              <a:rPr lang="en-US" sz="2850" b="1" dirty="0" err="1" smtClean="0"/>
              <a:t>govt</a:t>
            </a:r>
            <a:r>
              <a:rPr lang="en-US" sz="2850" b="1" dirty="0" smtClean="0"/>
              <a:t> that doesn’t need to be approved annually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DISCRETIONARY SPENDING</a:t>
            </a:r>
            <a:r>
              <a:rPr lang="en-US" sz="2850" b="1" dirty="0" smtClean="0"/>
              <a:t>: spending by </a:t>
            </a:r>
            <a:r>
              <a:rPr lang="en-US" sz="2850" b="1" dirty="0" smtClean="0"/>
              <a:t>federal </a:t>
            </a:r>
            <a:r>
              <a:rPr lang="en-US" sz="2850" b="1" dirty="0" err="1" smtClean="0"/>
              <a:t>govt</a:t>
            </a:r>
            <a:r>
              <a:rPr lang="en-US" sz="2850" b="1" dirty="0" smtClean="0"/>
              <a:t> that needs to be approved annually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850" b="1" u="sng" dirty="0" smtClean="0"/>
              <a:t>AUTOMATIC STABILIZERS</a:t>
            </a:r>
            <a:r>
              <a:rPr lang="en-US" sz="2850" b="1" dirty="0" smtClean="0"/>
              <a:t>: programs that begin to stimulate the economy as soon as they are needed</a:t>
            </a:r>
          </a:p>
        </p:txBody>
      </p:sp>
    </p:spTree>
    <p:extLst>
      <p:ext uri="{BB962C8B-B14F-4D97-AF65-F5344CB8AC3E}">
        <p14:creationId xmlns:p14="http://schemas.microsoft.com/office/powerpoint/2010/main" val="19751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numCol="1" anchor="t">
            <a:normAutofit/>
          </a:bodyPr>
          <a:lstStyle/>
          <a:p>
            <a:pPr algn="l"/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lang="en-US" sz="45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UNIT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#9: </a:t>
            </a:r>
            <a:r>
              <a:rPr lang="en-US" sz="4500" b="1" dirty="0" smtClean="0">
                <a:solidFill>
                  <a:srgbClr val="FF0000"/>
                </a:solidFill>
                <a:latin typeface="+mn-lt"/>
              </a:rPr>
              <a:t>FOUNDATIONS OF ECONOMICS (PART II)</a:t>
            </a:r>
            <a:endParaRPr lang="en-US" sz="4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numCol="1">
            <a:normAutofit fontScale="77500" lnSpcReduction="2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QUOTE OF THE DAY!</a:t>
            </a:r>
          </a:p>
          <a:p>
            <a:pPr marL="463550" indent="-463550" algn="l"/>
            <a:r>
              <a:rPr lang="en-US" sz="3600" b="1" dirty="0" smtClean="0"/>
              <a:t>“People do not like to think. If one thinks, one must reach conclusions. Conclusions are not always pleasant.” </a:t>
            </a:r>
          </a:p>
          <a:p>
            <a:pPr marL="463550" indent="-463550" algn="l"/>
            <a:r>
              <a:rPr lang="en-US" sz="3600" b="1" dirty="0"/>
              <a:t>	</a:t>
            </a:r>
            <a:r>
              <a:rPr lang="en-US" sz="3600" b="1" dirty="0" smtClean="0"/>
              <a:t>– Hellen Keller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793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Fiscal policy is a </a:t>
            </a:r>
            <a:r>
              <a:rPr lang="en-US" sz="3000" b="1" dirty="0" smtClean="0"/>
              <a:t>TOOL that GOVERNMENT </a:t>
            </a:r>
            <a:r>
              <a:rPr lang="en-US" sz="3000" b="1" dirty="0"/>
              <a:t>uses to </a:t>
            </a:r>
            <a:r>
              <a:rPr lang="en-US" sz="3000" b="1" dirty="0" smtClean="0"/>
              <a:t>CONTROL </a:t>
            </a:r>
            <a:r>
              <a:rPr lang="en-US" sz="3000" b="1" dirty="0"/>
              <a:t>the </a:t>
            </a:r>
            <a:r>
              <a:rPr lang="en-US" sz="3000" b="1" dirty="0" smtClean="0"/>
              <a:t>ECONOMY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RECALL: Monetary policy is a tool that the </a:t>
            </a:r>
            <a:r>
              <a:rPr lang="en-US" sz="3000" b="1" dirty="0" smtClean="0"/>
              <a:t>FEDERAL RESERVE </a:t>
            </a:r>
            <a:r>
              <a:rPr lang="en-US" sz="3000" b="1" dirty="0"/>
              <a:t>(the </a:t>
            </a:r>
            <a:r>
              <a:rPr lang="en-US" sz="3000" b="1" dirty="0" smtClean="0"/>
              <a:t>FED) </a:t>
            </a:r>
            <a:r>
              <a:rPr lang="en-US" sz="3000" b="1" dirty="0"/>
              <a:t>uses to control the </a:t>
            </a:r>
            <a:r>
              <a:rPr lang="en-US" sz="3000" b="1" dirty="0" smtClean="0"/>
              <a:t>ECONOMY </a:t>
            </a:r>
            <a:r>
              <a:rPr lang="en-US" sz="3000" b="1" dirty="0"/>
              <a:t>that involves decisions about the </a:t>
            </a:r>
            <a:r>
              <a:rPr lang="en-US" sz="3000" b="1" dirty="0" smtClean="0"/>
              <a:t>SUPPLY </a:t>
            </a:r>
            <a:r>
              <a:rPr lang="en-US" sz="3000" b="1" dirty="0"/>
              <a:t>of </a:t>
            </a:r>
            <a:r>
              <a:rPr lang="en-US" sz="3000" b="1" dirty="0" smtClean="0"/>
              <a:t>MONEY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For fiscal policy, </a:t>
            </a:r>
            <a:r>
              <a:rPr lang="en-US" sz="3000" b="1" dirty="0"/>
              <a:t>the </a:t>
            </a:r>
            <a:r>
              <a:rPr lang="en-US" sz="3000" b="1" dirty="0" smtClean="0"/>
              <a:t>CONGRESS </a:t>
            </a:r>
            <a:r>
              <a:rPr lang="en-US" sz="3000" b="1" dirty="0"/>
              <a:t>(legislative branch) &amp; the </a:t>
            </a:r>
            <a:r>
              <a:rPr lang="en-US" sz="3000" b="1" dirty="0" smtClean="0"/>
              <a:t>PRESIDENT </a:t>
            </a:r>
            <a:r>
              <a:rPr lang="en-US" sz="3000" b="1" dirty="0"/>
              <a:t>(executive branch) are primarily responsible for fiscal policy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Fiscal policy involves decisions about </a:t>
            </a:r>
            <a:r>
              <a:rPr lang="en-US" sz="3000" b="1" dirty="0" smtClean="0"/>
              <a:t>TAXES &amp; SPENDING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The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uses fiscal policy to </a:t>
            </a:r>
            <a:r>
              <a:rPr lang="en-US" sz="3000" b="1" dirty="0" smtClean="0"/>
              <a:t>MANAGE the PACE </a:t>
            </a:r>
            <a:r>
              <a:rPr lang="en-US" sz="3000" b="1" dirty="0"/>
              <a:t>of </a:t>
            </a:r>
            <a:r>
              <a:rPr lang="en-US" sz="3000" b="1" dirty="0" smtClean="0"/>
              <a:t>ECONOMIC GROWTH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During a </a:t>
            </a:r>
            <a:r>
              <a:rPr lang="en-US" sz="3000" b="1" dirty="0" smtClean="0"/>
              <a:t>RECESSION (or CONTRACTION), </a:t>
            </a:r>
            <a:r>
              <a:rPr lang="en-US" sz="3000" b="1" dirty="0"/>
              <a:t>the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can </a:t>
            </a:r>
            <a:r>
              <a:rPr lang="en-US" sz="3000" b="1" dirty="0" smtClean="0"/>
              <a:t>STIMULATE economic GROWTH by </a:t>
            </a:r>
            <a:r>
              <a:rPr lang="en-US" sz="3000" b="1" dirty="0"/>
              <a:t>(</a:t>
            </a:r>
            <a:r>
              <a:rPr lang="en-US" sz="3000" b="1" dirty="0">
                <a:solidFill>
                  <a:srgbClr val="FF0000"/>
                </a:solidFill>
              </a:rPr>
              <a:t>increasing</a:t>
            </a:r>
            <a:r>
              <a:rPr lang="en-US" sz="3000" b="1" dirty="0"/>
              <a:t> / decreasing) spending &amp; (</a:t>
            </a:r>
            <a:r>
              <a:rPr lang="en-US" sz="3000" b="1" dirty="0" smtClean="0"/>
              <a:t>increasing </a:t>
            </a:r>
            <a:r>
              <a:rPr lang="en-US" sz="3000" b="1" dirty="0"/>
              <a:t>/ </a:t>
            </a:r>
            <a:r>
              <a:rPr lang="en-US" sz="3000" b="1" dirty="0" smtClean="0">
                <a:solidFill>
                  <a:srgbClr val="FF0000"/>
                </a:solidFill>
              </a:rPr>
              <a:t>decreasing</a:t>
            </a:r>
            <a:r>
              <a:rPr lang="en-US" sz="3000" b="1" dirty="0" smtClean="0"/>
              <a:t>) </a:t>
            </a:r>
            <a:r>
              <a:rPr lang="en-US" sz="3000" b="1" dirty="0"/>
              <a:t>taxes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During times of economic growth </a:t>
            </a:r>
            <a:r>
              <a:rPr lang="en-US" sz="3000" b="1" dirty="0" smtClean="0"/>
              <a:t>(EXPANSIONS), </a:t>
            </a:r>
            <a:r>
              <a:rPr lang="en-US" sz="3000" b="1" dirty="0"/>
              <a:t>less </a:t>
            </a:r>
            <a:r>
              <a:rPr lang="en-US" sz="3000" b="1" dirty="0" smtClean="0"/>
              <a:t>STIMULUS </a:t>
            </a:r>
            <a:r>
              <a:rPr lang="en-US" sz="3000" b="1" dirty="0"/>
              <a:t>is needed, so </a:t>
            </a:r>
            <a:r>
              <a:rPr lang="en-US" sz="3000" b="1" dirty="0" err="1" smtClean="0"/>
              <a:t>govts</a:t>
            </a:r>
            <a:r>
              <a:rPr lang="en-US" sz="3000" b="1" dirty="0" smtClean="0"/>
              <a:t> </a:t>
            </a:r>
            <a:r>
              <a:rPr lang="en-US" sz="3000" b="1" dirty="0"/>
              <a:t>may decide to (</a:t>
            </a:r>
            <a:r>
              <a:rPr lang="en-US" sz="3000" b="1" dirty="0" smtClean="0"/>
              <a:t>increase/</a:t>
            </a:r>
            <a:r>
              <a:rPr lang="en-US" sz="3000" b="1" dirty="0" smtClean="0">
                <a:solidFill>
                  <a:srgbClr val="FF0000"/>
                </a:solidFill>
              </a:rPr>
              <a:t>decrease</a:t>
            </a:r>
            <a:r>
              <a:rPr lang="en-US" sz="3000" b="1" dirty="0"/>
              <a:t>) spending &amp; (</a:t>
            </a:r>
            <a:r>
              <a:rPr lang="en-US" sz="3000" b="1" dirty="0" smtClean="0">
                <a:solidFill>
                  <a:srgbClr val="FF0000"/>
                </a:solidFill>
              </a:rPr>
              <a:t>increase</a:t>
            </a:r>
            <a:r>
              <a:rPr lang="en-US" sz="3000" b="1" dirty="0" smtClean="0"/>
              <a:t>/decrease</a:t>
            </a:r>
            <a:r>
              <a:rPr lang="en-US" sz="3000" b="1" dirty="0"/>
              <a:t>) </a:t>
            </a:r>
            <a:r>
              <a:rPr lang="en-US" sz="3000" b="1" dirty="0" smtClean="0"/>
              <a:t>taxes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8174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.1 – RESTRICTIONS &amp; INTEGRATION (p. 708)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 smtClean="0"/>
              <a:t>Two </a:t>
            </a:r>
            <a:r>
              <a:rPr lang="en-US" sz="2850" b="1" dirty="0"/>
              <a:t>ways that </a:t>
            </a:r>
            <a:r>
              <a:rPr lang="en-US" sz="2850" b="1" dirty="0" err="1" smtClean="0"/>
              <a:t>govts</a:t>
            </a:r>
            <a:r>
              <a:rPr lang="en-US" sz="2850" b="1" dirty="0" smtClean="0"/>
              <a:t> </a:t>
            </a:r>
            <a:r>
              <a:rPr lang="en-US" sz="2850" b="1" dirty="0"/>
              <a:t>set up barriers to international trade are </a:t>
            </a:r>
            <a:r>
              <a:rPr lang="en-US" sz="2850" b="1" dirty="0" smtClean="0"/>
              <a:t>TARIFFS &amp; QUOTAS</a:t>
            </a:r>
            <a:endParaRPr lang="en-US" sz="285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 smtClean="0"/>
              <a:t>TARIFFS: TAXES </a:t>
            </a:r>
            <a:r>
              <a:rPr lang="en-US" sz="2850" b="1" dirty="0"/>
              <a:t>on </a:t>
            </a:r>
            <a:r>
              <a:rPr lang="en-US" sz="2850" b="1" dirty="0" smtClean="0"/>
              <a:t>IMPORTED GOODS </a:t>
            </a:r>
            <a:r>
              <a:rPr lang="en-US" sz="2850" b="1" dirty="0"/>
              <a:t>(also called </a:t>
            </a:r>
            <a:r>
              <a:rPr lang="en-US" sz="2850" b="1" dirty="0" smtClean="0"/>
              <a:t>CUSTOMS DUTIES)</a:t>
            </a:r>
            <a:endParaRPr lang="en-US" sz="285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Ex.: If he U.S. wants to protect American </a:t>
            </a:r>
            <a:r>
              <a:rPr lang="en-US" sz="2850" b="1" dirty="0" smtClean="0"/>
              <a:t>STEEL PRODUCERS, </a:t>
            </a:r>
            <a:r>
              <a:rPr lang="en-US" sz="2850" b="1" dirty="0"/>
              <a:t>it can put a </a:t>
            </a:r>
            <a:r>
              <a:rPr lang="en-US" sz="2850" b="1" dirty="0" smtClean="0"/>
              <a:t>TARIFF on </a:t>
            </a:r>
            <a:r>
              <a:rPr lang="en-US" sz="2850" b="1" dirty="0"/>
              <a:t>all important steel, thus </a:t>
            </a:r>
            <a:r>
              <a:rPr lang="en-US" sz="2850" b="1" dirty="0" smtClean="0"/>
              <a:t>ADDING </a:t>
            </a:r>
            <a:r>
              <a:rPr lang="en-US" sz="2850" b="1" dirty="0"/>
              <a:t>to its price.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The goal of most tariffs is to make the </a:t>
            </a:r>
            <a:r>
              <a:rPr lang="en-US" sz="2850" b="1" dirty="0" smtClean="0"/>
              <a:t>PRICE </a:t>
            </a:r>
            <a:r>
              <a:rPr lang="en-US" sz="2850" b="1" dirty="0"/>
              <a:t>of </a:t>
            </a:r>
            <a:r>
              <a:rPr lang="en-US" sz="2850" b="1" dirty="0" smtClean="0"/>
              <a:t>IMPORTED </a:t>
            </a:r>
            <a:r>
              <a:rPr lang="en-US" sz="2850" b="1" dirty="0"/>
              <a:t>goods </a:t>
            </a:r>
            <a:r>
              <a:rPr lang="en-US" sz="2850" b="1" dirty="0" smtClean="0"/>
              <a:t>HIGHER </a:t>
            </a:r>
            <a:r>
              <a:rPr lang="en-US" sz="2850" b="1" dirty="0"/>
              <a:t>than the price of the same goods produced </a:t>
            </a:r>
            <a:r>
              <a:rPr lang="en-US" sz="2850" b="1" dirty="0" smtClean="0"/>
              <a:t>DOMESTICALLY</a:t>
            </a:r>
            <a:endParaRPr lang="en-US" sz="285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 smtClean="0"/>
              <a:t>QUOTAS: LIMITS </a:t>
            </a:r>
            <a:r>
              <a:rPr lang="en-US" sz="2850" b="1" dirty="0"/>
              <a:t>on the </a:t>
            </a:r>
            <a:r>
              <a:rPr lang="en-US" sz="2850" b="1" dirty="0" smtClean="0"/>
              <a:t>AMOUNT </a:t>
            </a:r>
            <a:r>
              <a:rPr lang="en-US" sz="2850" b="1" dirty="0"/>
              <a:t>of </a:t>
            </a:r>
            <a:r>
              <a:rPr lang="en-US" sz="2850" b="1" dirty="0" smtClean="0"/>
              <a:t>FOREIGN GOODS </a:t>
            </a:r>
            <a:r>
              <a:rPr lang="en-US" sz="2850" b="1" dirty="0"/>
              <a:t>that are </a:t>
            </a:r>
            <a:r>
              <a:rPr lang="en-US" sz="2850" b="1" dirty="0" smtClean="0"/>
              <a:t>IMPORTED</a:t>
            </a:r>
            <a:endParaRPr lang="en-US" sz="2850" b="1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Sometimes people want a foreign-made product so badly that </a:t>
            </a:r>
            <a:r>
              <a:rPr lang="en-US" sz="2850" b="1" dirty="0" smtClean="0"/>
              <a:t>HIGHER PRICES </a:t>
            </a:r>
            <a:r>
              <a:rPr lang="en-US" sz="2850" b="1" dirty="0"/>
              <a:t>have </a:t>
            </a:r>
            <a:r>
              <a:rPr lang="en-US" sz="2850" b="1" dirty="0" smtClean="0"/>
              <a:t>LITTLE EFFECT, </a:t>
            </a:r>
            <a:r>
              <a:rPr lang="en-US" sz="2850" b="1" dirty="0"/>
              <a:t>that they will </a:t>
            </a:r>
            <a:r>
              <a:rPr lang="en-US" sz="2850" b="1" dirty="0" smtClean="0"/>
              <a:t>PURCHASE </a:t>
            </a:r>
            <a:r>
              <a:rPr lang="en-US" sz="2850" b="1" dirty="0"/>
              <a:t>them anyway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50" b="1" dirty="0"/>
              <a:t>Ex.: During </a:t>
            </a:r>
            <a:r>
              <a:rPr lang="en-US" sz="2850" b="1" dirty="0" smtClean="0"/>
              <a:t>1970s</a:t>
            </a:r>
            <a:r>
              <a:rPr lang="en-US" sz="2850" b="1" dirty="0"/>
              <a:t>, </a:t>
            </a:r>
            <a:r>
              <a:rPr lang="en-US" sz="2850" b="1" dirty="0" smtClean="0"/>
              <a:t>JAPANESE-made </a:t>
            </a:r>
            <a:r>
              <a:rPr lang="en-US" sz="2850" b="1" dirty="0"/>
              <a:t>cars were so </a:t>
            </a:r>
            <a:r>
              <a:rPr lang="en-US" sz="2850" b="1" dirty="0" smtClean="0"/>
              <a:t>POPULAR </a:t>
            </a:r>
            <a:r>
              <a:rPr lang="en-US" sz="2850" b="1" dirty="0"/>
              <a:t>in the U.S</a:t>
            </a:r>
            <a:r>
              <a:rPr lang="en-US" sz="2850" b="1" dirty="0" smtClean="0"/>
              <a:t>., </a:t>
            </a:r>
            <a:r>
              <a:rPr lang="en-US" sz="2850" b="1" dirty="0"/>
              <a:t>that the </a:t>
            </a:r>
            <a:r>
              <a:rPr lang="en-US" sz="2850" b="1" dirty="0" smtClean="0"/>
              <a:t>JOBS of </a:t>
            </a:r>
            <a:r>
              <a:rPr lang="en-US" sz="2850" b="1" dirty="0"/>
              <a:t>American car manufacturers were threatened; </a:t>
            </a:r>
            <a:r>
              <a:rPr lang="en-US" sz="2850" b="1" dirty="0" smtClean="0"/>
              <a:t>Pres. </a:t>
            </a:r>
            <a:r>
              <a:rPr lang="en-US" sz="2850" b="1" dirty="0"/>
              <a:t>Reagan eventually placed a </a:t>
            </a:r>
            <a:r>
              <a:rPr lang="en-US" sz="2850" b="1" dirty="0" smtClean="0"/>
              <a:t>QUOTA on </a:t>
            </a:r>
            <a:r>
              <a:rPr lang="en-US" sz="2850" b="1" dirty="0"/>
              <a:t>Japanese-made cars to protect American car </a:t>
            </a:r>
            <a:r>
              <a:rPr lang="en-US" sz="2850" b="1" dirty="0" smtClean="0"/>
              <a:t>manufacturers</a:t>
            </a: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12557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Fiscal </a:t>
            </a:r>
            <a:r>
              <a:rPr lang="en-US" sz="3000" b="1" dirty="0"/>
              <a:t>policy in practice: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Some lawmakers </a:t>
            </a:r>
            <a:r>
              <a:rPr lang="en-US" sz="3000" b="1" dirty="0" smtClean="0"/>
              <a:t>OPPOSE increased </a:t>
            </a:r>
            <a:r>
              <a:rPr lang="en-US" sz="3000" b="1" dirty="0"/>
              <a:t>spending or increased taxes on </a:t>
            </a:r>
            <a:r>
              <a:rPr lang="en-US" sz="3000" b="1" dirty="0" smtClean="0"/>
              <a:t>IDEOLOGICAL grounds</a:t>
            </a:r>
            <a:r>
              <a:rPr lang="en-US" sz="3000" b="1" dirty="0"/>
              <a:t>, or sets of beliefs held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Even if lawmakers agree that stimulus spending or tax cuts are needed, they often argue on </a:t>
            </a:r>
            <a:r>
              <a:rPr lang="en-US" sz="3000" b="1" dirty="0" smtClean="0"/>
              <a:t>HOW and WHERE to </a:t>
            </a:r>
            <a:r>
              <a:rPr lang="en-US" sz="3000" b="1" dirty="0"/>
              <a:t>target them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Sometimes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actions do not have the </a:t>
            </a:r>
            <a:r>
              <a:rPr lang="en-US" sz="3000" b="1" dirty="0" smtClean="0"/>
              <a:t>DESIRED EFFECT; </a:t>
            </a:r>
            <a:r>
              <a:rPr lang="en-US" sz="3000" b="1" dirty="0"/>
              <a:t>it may take such a long time for political leaders to </a:t>
            </a:r>
            <a:r>
              <a:rPr lang="en-US" sz="3000" b="1" dirty="0" smtClean="0"/>
              <a:t>AGREE on </a:t>
            </a:r>
            <a:r>
              <a:rPr lang="en-US" sz="3000" b="1" dirty="0"/>
              <a:t>a </a:t>
            </a:r>
            <a:r>
              <a:rPr lang="en-US" sz="3000" b="1" dirty="0" smtClean="0"/>
              <a:t>PLAN to </a:t>
            </a:r>
            <a:r>
              <a:rPr lang="en-US" sz="3000" b="1" dirty="0"/>
              <a:t>stimulate the economy, that the </a:t>
            </a:r>
            <a:r>
              <a:rPr lang="en-US" sz="3000" b="1" dirty="0" smtClean="0"/>
              <a:t>ECONOMIC SITUATION might </a:t>
            </a:r>
            <a:r>
              <a:rPr lang="en-US" sz="3000" b="1" dirty="0"/>
              <a:t>have changed</a:t>
            </a:r>
          </a:p>
          <a:p>
            <a:pPr lvl="2">
              <a:spcBef>
                <a:spcPts val="0"/>
              </a:spcBef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522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Automatic stabilizers: </a:t>
            </a:r>
            <a:r>
              <a:rPr lang="en-US" sz="3000" b="1" dirty="0" smtClean="0"/>
              <a:t>PROGRAMS that </a:t>
            </a:r>
            <a:r>
              <a:rPr lang="en-US" sz="3000" b="1" dirty="0"/>
              <a:t>begin to </a:t>
            </a:r>
            <a:r>
              <a:rPr lang="en-US" sz="3000" b="1" dirty="0" smtClean="0"/>
              <a:t>STIMULATE </a:t>
            </a:r>
            <a:r>
              <a:rPr lang="en-US" sz="3000" b="1" dirty="0"/>
              <a:t>the </a:t>
            </a:r>
            <a:r>
              <a:rPr lang="en-US" sz="3000" b="1" dirty="0" smtClean="0"/>
              <a:t>ECONOMY </a:t>
            </a:r>
            <a:r>
              <a:rPr lang="en-US" sz="3000" b="1" dirty="0"/>
              <a:t>as soon as it is </a:t>
            </a:r>
            <a:r>
              <a:rPr lang="en-US" sz="3000" b="1" dirty="0" smtClean="0"/>
              <a:t>NEEDED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/>
              <a:t>Ex.: </a:t>
            </a:r>
            <a:r>
              <a:rPr lang="en-US" sz="3000" b="1" dirty="0" smtClean="0"/>
              <a:t>UNEMPLOYMENT BENEFITS: </a:t>
            </a:r>
            <a:r>
              <a:rPr lang="en-US" sz="3000" b="1" dirty="0"/>
              <a:t>giving people who lose their jobs – often during </a:t>
            </a:r>
            <a:r>
              <a:rPr lang="en-US" sz="3000" b="1" dirty="0" smtClean="0"/>
              <a:t>RECESSION </a:t>
            </a:r>
            <a:r>
              <a:rPr lang="en-US" sz="3000" b="1" dirty="0"/>
              <a:t>– small payments to help them until they can find a new job or their employer is able to hire them back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Ex.: </a:t>
            </a:r>
            <a:r>
              <a:rPr lang="en-US" sz="3000" b="1" dirty="0" smtClean="0"/>
              <a:t>PROGRESSIVE income </a:t>
            </a:r>
            <a:r>
              <a:rPr lang="en-US" sz="3000" b="1" dirty="0"/>
              <a:t>tax: because income taxes are based on ability to </a:t>
            </a:r>
            <a:r>
              <a:rPr lang="en-US" sz="3000" b="1" dirty="0" smtClean="0"/>
              <a:t>PAY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People with more </a:t>
            </a:r>
            <a:r>
              <a:rPr lang="en-US" sz="3000" b="1" dirty="0" smtClean="0"/>
              <a:t>TAXABLE INCOME pay </a:t>
            </a:r>
            <a:r>
              <a:rPr lang="en-US" sz="3000" b="1" dirty="0"/>
              <a:t>higher tax </a:t>
            </a:r>
            <a:r>
              <a:rPr lang="en-US" sz="3000" b="1" dirty="0" smtClean="0"/>
              <a:t>RATES; </a:t>
            </a:r>
            <a:r>
              <a:rPr lang="en-US" sz="3000" b="1" dirty="0"/>
              <a:t>people with lower taxable incomes pay lower tax rates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When </a:t>
            </a:r>
            <a:r>
              <a:rPr lang="en-US" sz="3000" b="1" dirty="0" smtClean="0"/>
              <a:t>economy </a:t>
            </a:r>
            <a:r>
              <a:rPr lang="en-US" sz="3000" b="1" dirty="0"/>
              <a:t>is in </a:t>
            </a:r>
            <a:r>
              <a:rPr lang="en-US" sz="3000" b="1" dirty="0" smtClean="0"/>
              <a:t>contraction/recession</a:t>
            </a:r>
            <a:r>
              <a:rPr lang="en-US" sz="3000" b="1" dirty="0"/>
              <a:t>, many </a:t>
            </a:r>
            <a:r>
              <a:rPr lang="en-US" sz="3000" b="1" dirty="0" err="1" smtClean="0"/>
              <a:t>indvs</a:t>
            </a:r>
            <a:r>
              <a:rPr lang="en-US" sz="3000" b="1" dirty="0"/>
              <a:t>’ incomes (</a:t>
            </a:r>
            <a:r>
              <a:rPr lang="en-US" sz="3000" b="1" dirty="0" smtClean="0"/>
              <a:t>increase/</a:t>
            </a:r>
            <a:r>
              <a:rPr lang="en-US" sz="3000" b="1" dirty="0" smtClean="0">
                <a:solidFill>
                  <a:srgbClr val="FF0000"/>
                </a:solidFill>
              </a:rPr>
              <a:t>decrease</a:t>
            </a:r>
            <a:r>
              <a:rPr lang="en-US" sz="3000" b="1" dirty="0"/>
              <a:t>) which will put them in a (higher / </a:t>
            </a:r>
            <a:r>
              <a:rPr lang="en-US" sz="3000" b="1" dirty="0">
                <a:solidFill>
                  <a:srgbClr val="FF0000"/>
                </a:solidFill>
              </a:rPr>
              <a:t>lower</a:t>
            </a:r>
            <a:r>
              <a:rPr lang="en-US" sz="3000" b="1" dirty="0"/>
              <a:t>) </a:t>
            </a:r>
            <a:r>
              <a:rPr lang="en-US" sz="3000" b="1" dirty="0" smtClean="0"/>
              <a:t>TAX BRACKET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The lower tax bill is one way of helping individuals who suffer the most during </a:t>
            </a:r>
            <a:r>
              <a:rPr lang="en-US" sz="3000" b="1" dirty="0" smtClean="0"/>
              <a:t>RECESSIONS by </a:t>
            </a:r>
            <a:r>
              <a:rPr lang="en-US" sz="3000" b="1" dirty="0"/>
              <a:t>effectively putting </a:t>
            </a:r>
            <a:r>
              <a:rPr lang="en-US" sz="3000" b="1" dirty="0" smtClean="0"/>
              <a:t>EXTRA MONEY </a:t>
            </a:r>
            <a:r>
              <a:rPr lang="en-US" sz="3000" b="1" dirty="0"/>
              <a:t>in their </a:t>
            </a:r>
            <a:r>
              <a:rPr lang="en-US" sz="3000" b="1" dirty="0" smtClean="0"/>
              <a:t>pockets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90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Generally</a:t>
            </a:r>
            <a:r>
              <a:rPr lang="en-US" sz="3000" b="1" dirty="0"/>
              <a:t>, automatic stabilizers can go into </a:t>
            </a:r>
            <a:r>
              <a:rPr lang="en-US" sz="3000" b="1" dirty="0" smtClean="0"/>
              <a:t>EFFECT more </a:t>
            </a:r>
            <a:r>
              <a:rPr lang="en-US" sz="3000" b="1" dirty="0"/>
              <a:t>quickly than </a:t>
            </a:r>
            <a:r>
              <a:rPr lang="en-US" sz="3000" b="1" dirty="0" smtClean="0"/>
              <a:t>DISCRETIONARY FISCAL </a:t>
            </a:r>
            <a:r>
              <a:rPr lang="en-US" sz="3000" b="1" dirty="0"/>
              <a:t>policies, which governments must </a:t>
            </a:r>
            <a:r>
              <a:rPr lang="en-US" sz="3000" b="1" dirty="0" smtClean="0"/>
              <a:t>CHOOSE to </a:t>
            </a:r>
            <a:r>
              <a:rPr lang="en-US" sz="3000" b="1" dirty="0"/>
              <a:t>implement</a:t>
            </a:r>
          </a:p>
          <a:p>
            <a:pPr lvl="1">
              <a:spcBef>
                <a:spcPts val="0"/>
              </a:spcBef>
            </a:pPr>
            <a:r>
              <a:rPr lang="en-US" sz="3000" b="1" dirty="0">
                <a:solidFill>
                  <a:srgbClr val="FF0000"/>
                </a:solidFill>
              </a:rPr>
              <a:t>BOTH </a:t>
            </a:r>
            <a:r>
              <a:rPr lang="en-US" sz="3000" b="1" dirty="0" smtClean="0">
                <a:solidFill>
                  <a:srgbClr val="FF0000"/>
                </a:solidFill>
              </a:rPr>
              <a:t>TAX CUTS &amp; SPENDING ON </a:t>
            </a:r>
            <a:r>
              <a:rPr lang="en-US" sz="3000" b="1" dirty="0">
                <a:solidFill>
                  <a:srgbClr val="FF0000"/>
                </a:solidFill>
              </a:rPr>
              <a:t>GOVT PROGRAMS PUTS MONEY INTO PEOPLE’S POCKETS WHICH THEY CAN, IN TURN, USE TO MAKE </a:t>
            </a:r>
            <a:r>
              <a:rPr lang="en-US" sz="3000" b="1" dirty="0" smtClean="0">
                <a:solidFill>
                  <a:srgbClr val="FF0000"/>
                </a:solidFill>
              </a:rPr>
              <a:t>PURCHASES, </a:t>
            </a:r>
            <a:r>
              <a:rPr lang="en-US" sz="3000" b="1" dirty="0">
                <a:solidFill>
                  <a:srgbClr val="FF0000"/>
                </a:solidFill>
              </a:rPr>
              <a:t>THUS STABILIZING </a:t>
            </a:r>
            <a:r>
              <a:rPr lang="en-US" sz="3000" b="1" dirty="0" smtClean="0">
                <a:solidFill>
                  <a:srgbClr val="FF0000"/>
                </a:solidFill>
              </a:rPr>
              <a:t>CONSUMER DEMAND</a:t>
            </a:r>
            <a:endParaRPr lang="en-US" sz="3000" b="1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8206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100"/>
              </a:spcBef>
            </a:pPr>
            <a:r>
              <a:rPr lang="en-US" sz="3000" b="1" dirty="0"/>
              <a:t>Federal Budget:</a:t>
            </a:r>
          </a:p>
          <a:p>
            <a:pPr lvl="1">
              <a:spcBef>
                <a:spcPts val="100"/>
              </a:spcBef>
            </a:pPr>
            <a:r>
              <a:rPr lang="en-US" sz="3000" b="1" dirty="0"/>
              <a:t>Prepared </a:t>
            </a:r>
            <a:r>
              <a:rPr lang="en-US" sz="3000" b="1" dirty="0" smtClean="0"/>
              <a:t>ANNUALLY by </a:t>
            </a:r>
            <a:r>
              <a:rPr lang="en-US" sz="3000" b="1" dirty="0"/>
              <a:t>the </a:t>
            </a:r>
            <a:r>
              <a:rPr lang="en-US" sz="3000" b="1" dirty="0" smtClean="0"/>
              <a:t>PRESIDENT </a:t>
            </a:r>
            <a:r>
              <a:rPr lang="en-US" sz="3000" b="1" dirty="0"/>
              <a:t>(often details are </a:t>
            </a:r>
            <a:r>
              <a:rPr lang="en-US" sz="3000" b="1" dirty="0" smtClean="0"/>
              <a:t>PROPOSED </a:t>
            </a:r>
            <a:r>
              <a:rPr lang="en-US" sz="3000" b="1" dirty="0"/>
              <a:t>in the </a:t>
            </a:r>
            <a:r>
              <a:rPr lang="en-US" sz="3000" b="1" dirty="0" smtClean="0"/>
              <a:t>STATE </a:t>
            </a:r>
            <a:r>
              <a:rPr lang="en-US" sz="3000" b="1" dirty="0"/>
              <a:t>of the </a:t>
            </a:r>
            <a:r>
              <a:rPr lang="en-US" sz="3000" b="1" dirty="0" smtClean="0"/>
              <a:t>UNION address </a:t>
            </a:r>
            <a:r>
              <a:rPr lang="en-US" sz="3000" b="1" dirty="0"/>
              <a:t>given to </a:t>
            </a:r>
            <a:r>
              <a:rPr lang="en-US" sz="3000" b="1" dirty="0" smtClean="0"/>
              <a:t>CONGRESS)</a:t>
            </a:r>
            <a:endParaRPr lang="en-US" sz="3000" b="1" dirty="0"/>
          </a:p>
          <a:p>
            <a:pPr lvl="1">
              <a:spcBef>
                <a:spcPts val="100"/>
              </a:spcBef>
            </a:pPr>
            <a:r>
              <a:rPr lang="en-US" sz="3000" b="1" dirty="0"/>
              <a:t>Then </a:t>
            </a:r>
            <a:r>
              <a:rPr lang="en-US" sz="3000" b="1" dirty="0" smtClean="0"/>
              <a:t>APPROVED </a:t>
            </a:r>
            <a:r>
              <a:rPr lang="en-US" sz="3000" b="1" dirty="0"/>
              <a:t>by </a:t>
            </a:r>
            <a:r>
              <a:rPr lang="en-US" sz="3000" b="1" dirty="0" smtClean="0"/>
              <a:t>CONGRESS</a:t>
            </a:r>
            <a:endParaRPr lang="en-US" sz="3000" b="1" dirty="0"/>
          </a:p>
          <a:p>
            <a:pPr lvl="1">
              <a:spcBef>
                <a:spcPts val="100"/>
              </a:spcBef>
            </a:pPr>
            <a:r>
              <a:rPr lang="en-US" sz="3000" b="1" dirty="0"/>
              <a:t>Budget year: </a:t>
            </a:r>
            <a:r>
              <a:rPr lang="en-US" sz="3000" b="1" dirty="0" smtClean="0"/>
              <a:t>OCTOBER 1ST </a:t>
            </a:r>
            <a:r>
              <a:rPr lang="en-US" sz="3000" b="1" dirty="0"/>
              <a:t>to </a:t>
            </a:r>
            <a:r>
              <a:rPr lang="en-US" sz="3000" b="1" dirty="0" smtClean="0"/>
              <a:t>SEPTEMBER </a:t>
            </a:r>
            <a:r>
              <a:rPr lang="en-US" sz="3000" b="1" dirty="0" smtClean="0"/>
              <a:t>30TH</a:t>
            </a:r>
            <a:endParaRPr lang="en-US" sz="3000" b="1" dirty="0"/>
          </a:p>
          <a:p>
            <a:pPr lvl="1">
              <a:spcBef>
                <a:spcPts val="100"/>
              </a:spcBef>
            </a:pPr>
            <a:r>
              <a:rPr lang="en-US" sz="3000" b="1" dirty="0"/>
              <a:t>Before money can actually be </a:t>
            </a:r>
            <a:r>
              <a:rPr lang="en-US" sz="3000" b="1" dirty="0" smtClean="0"/>
              <a:t>SPENT by </a:t>
            </a:r>
            <a:r>
              <a:rPr lang="en-US" sz="3000" b="1" dirty="0"/>
              <a:t>the federal government, </a:t>
            </a:r>
            <a:r>
              <a:rPr lang="en-US" sz="3000" b="1" dirty="0" smtClean="0"/>
              <a:t>CONGRESS must </a:t>
            </a:r>
            <a:r>
              <a:rPr lang="en-US" sz="3000" b="1" dirty="0"/>
              <a:t>pass an </a:t>
            </a:r>
            <a:r>
              <a:rPr lang="en-US" sz="3000" b="1" dirty="0" smtClean="0"/>
              <a:t>APPROPRIATIONS bill</a:t>
            </a:r>
            <a:r>
              <a:rPr lang="en-US" sz="3000" b="1" dirty="0"/>
              <a:t>, or law that </a:t>
            </a:r>
            <a:r>
              <a:rPr lang="en-US" sz="3000" b="1" dirty="0" smtClean="0"/>
              <a:t>APPROVES SPENDING </a:t>
            </a:r>
            <a:r>
              <a:rPr lang="en-US" sz="3000" b="1" dirty="0"/>
              <a:t>for a particular </a:t>
            </a:r>
            <a:r>
              <a:rPr lang="en-US" sz="3000" b="1" dirty="0" smtClean="0"/>
              <a:t>ACTIVITY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/>
              <a:t>Begins in the </a:t>
            </a:r>
            <a:r>
              <a:rPr lang="en-US" sz="3000" b="1" dirty="0" smtClean="0"/>
              <a:t>HOUSE OF </a:t>
            </a:r>
            <a:r>
              <a:rPr lang="en-US" sz="3000" b="1" dirty="0" smtClean="0"/>
              <a:t>REPRESENTATIVES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368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100"/>
              </a:spcBef>
            </a:pPr>
            <a:r>
              <a:rPr lang="en-US" sz="3000" b="1" dirty="0" smtClean="0"/>
              <a:t>Types </a:t>
            </a:r>
            <a:r>
              <a:rPr lang="en-US" sz="3000" b="1" dirty="0"/>
              <a:t>of spending:</a:t>
            </a:r>
          </a:p>
          <a:p>
            <a:pPr lvl="1">
              <a:spcBef>
                <a:spcPts val="100"/>
              </a:spcBef>
            </a:pPr>
            <a:r>
              <a:rPr lang="en-US" sz="3000" b="1" dirty="0" smtClean="0"/>
              <a:t>MANDATORY spending</a:t>
            </a:r>
            <a:r>
              <a:rPr lang="en-US" sz="3000" b="1" dirty="0"/>
              <a:t>: spending for federal programs that does not need </a:t>
            </a:r>
            <a:r>
              <a:rPr lang="en-US" sz="3000" b="1" dirty="0" smtClean="0"/>
              <a:t>ANNUAL (yearly</a:t>
            </a:r>
            <a:r>
              <a:rPr lang="en-US" sz="3000" b="1" dirty="0"/>
              <a:t>) </a:t>
            </a:r>
            <a:r>
              <a:rPr lang="en-US" sz="3000" b="1" dirty="0" smtClean="0"/>
              <a:t>APPROVAL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/>
              <a:t>Ex.: </a:t>
            </a:r>
            <a:r>
              <a:rPr lang="en-US" sz="3000" b="1" dirty="0" smtClean="0"/>
              <a:t>SOCIAL SECURITY benefits </a:t>
            </a:r>
            <a:r>
              <a:rPr lang="en-US" sz="3000" b="1" dirty="0"/>
              <a:t>&amp; </a:t>
            </a:r>
            <a:r>
              <a:rPr lang="en-US" sz="3000" b="1" dirty="0" smtClean="0"/>
              <a:t>INTEREST PAYMENTS </a:t>
            </a:r>
            <a:r>
              <a:rPr lang="en-US" sz="3000" b="1" dirty="0"/>
              <a:t>on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debt </a:t>
            </a:r>
            <a:r>
              <a:rPr lang="en-US" sz="3000" b="1" dirty="0" smtClean="0"/>
              <a:t>MUST </a:t>
            </a:r>
            <a:r>
              <a:rPr lang="en-US" sz="3000" b="1" dirty="0"/>
              <a:t>be </a:t>
            </a:r>
            <a:r>
              <a:rPr lang="en-US" sz="3000" b="1" dirty="0" smtClean="0"/>
              <a:t>PAID </a:t>
            </a:r>
            <a:r>
              <a:rPr lang="en-US" sz="3000" b="1" dirty="0"/>
              <a:t>every year</a:t>
            </a:r>
          </a:p>
          <a:p>
            <a:pPr lvl="1">
              <a:spcBef>
                <a:spcPts val="100"/>
              </a:spcBef>
            </a:pPr>
            <a:r>
              <a:rPr lang="en-US" sz="3000" b="1" dirty="0" smtClean="0"/>
              <a:t>DISCRETIONARY </a:t>
            </a:r>
            <a:r>
              <a:rPr lang="en-US" sz="3000" b="1" dirty="0"/>
              <a:t>spending: spending for federal programs that needs </a:t>
            </a:r>
            <a:r>
              <a:rPr lang="en-US" sz="3000" b="1" dirty="0" smtClean="0"/>
              <a:t>ANNUAL APPROVAL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/>
              <a:t>Ex.: Money for the </a:t>
            </a:r>
            <a:r>
              <a:rPr lang="en-US" sz="3000" b="1" dirty="0" smtClean="0"/>
              <a:t>COAST GUARD, HIGHWAY CONSTRUCTION, &amp; STIMULUS programs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/>
              <a:t>Makes up about </a:t>
            </a:r>
            <a:r>
              <a:rPr lang="en-US" sz="3000" b="1" dirty="0" smtClean="0"/>
              <a:t>ONE-THIRD </a:t>
            </a:r>
            <a:r>
              <a:rPr lang="en-US" sz="3000" b="1" dirty="0"/>
              <a:t>of all federal government spending</a:t>
            </a:r>
          </a:p>
          <a:p>
            <a:pPr marL="914400" lvl="2" indent="0">
              <a:spcBef>
                <a:spcPts val="100"/>
              </a:spcBef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42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8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Types of taxation: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PROPORTIONAL taxation</a:t>
            </a:r>
            <a:r>
              <a:rPr lang="en-US" sz="3000" b="1" dirty="0"/>
              <a:t>: takes a larger percentage from those with higher incomes (based on </a:t>
            </a:r>
            <a:r>
              <a:rPr lang="en-US" sz="3000" b="1" dirty="0" smtClean="0"/>
              <a:t>ABILITY to PAY principle</a:t>
            </a:r>
            <a:r>
              <a:rPr lang="en-US" sz="3000" b="1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Ex.: </a:t>
            </a:r>
            <a:r>
              <a:rPr lang="en-US" sz="3000" b="1" dirty="0" smtClean="0"/>
              <a:t>Person who makes $1million &amp; pays 40% rate vs. person who makes $30,000 &amp; pays 10% rate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REGRESSION taxation</a:t>
            </a:r>
            <a:r>
              <a:rPr lang="en-US" sz="3000" b="1" dirty="0"/>
              <a:t>: takes a larger percentage from those with lower incomes (based on </a:t>
            </a:r>
            <a:r>
              <a:rPr lang="en-US" sz="3000" b="1" dirty="0" smtClean="0"/>
              <a:t>BENEFITS RECEIVED principle</a:t>
            </a:r>
            <a:r>
              <a:rPr lang="en-US" sz="3000" b="1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Ex.: </a:t>
            </a:r>
            <a:r>
              <a:rPr lang="en-US" sz="3000" b="1" dirty="0" smtClean="0"/>
              <a:t>Person who makes $1million &amp; pays 20% rate vs. person who makes $30,000 &amp; pays 40% rate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PROPORTIONAL taxation</a:t>
            </a:r>
            <a:r>
              <a:rPr lang="en-US" sz="3000" b="1" dirty="0"/>
              <a:t>: takes the </a:t>
            </a:r>
            <a:r>
              <a:rPr lang="en-US" sz="3000" b="1" dirty="0" smtClean="0"/>
              <a:t>SAME </a:t>
            </a:r>
            <a:r>
              <a:rPr lang="en-US" sz="3000" b="1" dirty="0"/>
              <a:t>percentage from </a:t>
            </a:r>
            <a:r>
              <a:rPr lang="en-US" sz="3000" b="1" dirty="0" smtClean="0"/>
              <a:t>ALL </a:t>
            </a:r>
            <a:r>
              <a:rPr lang="en-US" sz="3000" b="1" dirty="0"/>
              <a:t>income levels (also known as </a:t>
            </a:r>
            <a:r>
              <a:rPr lang="en-US" sz="3000" b="1" dirty="0" smtClean="0"/>
              <a:t>“FLAT tax</a:t>
            </a:r>
            <a:r>
              <a:rPr lang="en-US" sz="3000" b="1" dirty="0"/>
              <a:t>”)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Ex.: </a:t>
            </a:r>
            <a:r>
              <a:rPr lang="en-US" sz="3000" b="1" dirty="0" smtClean="0"/>
              <a:t>Person </a:t>
            </a:r>
            <a:r>
              <a:rPr lang="en-US" sz="3000" b="1" dirty="0"/>
              <a:t>who makes $1million pays </a:t>
            </a:r>
            <a:r>
              <a:rPr lang="en-US" sz="3000" b="1" dirty="0" smtClean="0"/>
              <a:t>20% rate vs. person </a:t>
            </a:r>
            <a:r>
              <a:rPr lang="en-US" sz="3000" b="1" dirty="0"/>
              <a:t>who makes $</a:t>
            </a:r>
            <a:r>
              <a:rPr lang="en-US" sz="3000" b="1" dirty="0" smtClean="0"/>
              <a:t>30,000 pays 20% </a:t>
            </a:r>
            <a:r>
              <a:rPr lang="en-US" sz="3000" b="1" dirty="0" smtClean="0"/>
              <a:t>rate</a:t>
            </a:r>
            <a:endParaRPr lang="en-US" sz="3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6943"/>
            <a:ext cx="12192000" cy="6281058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/>
              <a:t>Government </a:t>
            </a:r>
            <a:r>
              <a:rPr lang="en-US" sz="3000" b="1" dirty="0"/>
              <a:t>budget concepts: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REVENUES: </a:t>
            </a:r>
            <a:r>
              <a:rPr lang="en-US" sz="3000" b="1" dirty="0"/>
              <a:t>funds collected by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through </a:t>
            </a:r>
            <a:r>
              <a:rPr lang="en-US" sz="3000" b="1" dirty="0" smtClean="0"/>
              <a:t>TAXES, FINES, &amp; FEES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EXPENDITURES: </a:t>
            </a:r>
            <a:r>
              <a:rPr lang="en-US" sz="3000" b="1" dirty="0"/>
              <a:t>funds spent by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on various programs &amp; social services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BALANCED BUDGET: </a:t>
            </a:r>
            <a:r>
              <a:rPr lang="en-US" sz="3000" b="1" dirty="0"/>
              <a:t>when revenues equal expenditures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Budget </a:t>
            </a:r>
            <a:r>
              <a:rPr lang="en-US" sz="3000" b="1" dirty="0" smtClean="0"/>
              <a:t>SURPLUS: </a:t>
            </a:r>
            <a:r>
              <a:rPr lang="en-US" sz="3000" b="1" dirty="0"/>
              <a:t>when revenues are </a:t>
            </a:r>
            <a:r>
              <a:rPr lang="en-US" sz="3000" b="1" dirty="0" smtClean="0"/>
              <a:t>GREATER </a:t>
            </a:r>
            <a:r>
              <a:rPr lang="en-US" sz="3000" b="1" dirty="0"/>
              <a:t>than expenditures</a:t>
            </a:r>
          </a:p>
          <a:p>
            <a:pPr lvl="1">
              <a:spcBef>
                <a:spcPts val="0"/>
              </a:spcBef>
            </a:pPr>
            <a:r>
              <a:rPr lang="en-US" sz="3000" b="1" dirty="0"/>
              <a:t>Budget </a:t>
            </a:r>
            <a:r>
              <a:rPr lang="en-US" sz="3000" b="1" dirty="0" smtClean="0"/>
              <a:t>DEFICIT: </a:t>
            </a:r>
            <a:r>
              <a:rPr lang="en-US" sz="3000" b="1" dirty="0"/>
              <a:t>when expenditures are </a:t>
            </a:r>
            <a:r>
              <a:rPr lang="en-US" sz="3000" b="1" dirty="0" smtClean="0"/>
              <a:t>GREATER </a:t>
            </a:r>
            <a:r>
              <a:rPr lang="en-US" sz="3000" b="1" dirty="0"/>
              <a:t>than revenues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NATIONAL DEBT: </a:t>
            </a:r>
            <a:r>
              <a:rPr lang="en-US" sz="3000" b="1" dirty="0"/>
              <a:t>the sum of </a:t>
            </a:r>
            <a:r>
              <a:rPr lang="en-US" sz="3000" b="1" dirty="0" smtClean="0"/>
              <a:t>FUNDS the </a:t>
            </a:r>
            <a:r>
              <a:rPr lang="en-US" sz="3000" b="1" dirty="0"/>
              <a:t>federal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has </a:t>
            </a:r>
            <a:r>
              <a:rPr lang="en-US" sz="3000" b="1" dirty="0" smtClean="0"/>
              <a:t>BORROWED </a:t>
            </a:r>
            <a:r>
              <a:rPr lang="en-US" sz="3000" b="1" dirty="0"/>
              <a:t>over the years &amp; has not yet </a:t>
            </a:r>
            <a:r>
              <a:rPr lang="en-US" sz="3000" b="1" dirty="0" smtClean="0"/>
              <a:t>PAID BACK</a:t>
            </a:r>
            <a:endParaRPr lang="en-US" sz="3000" b="1" dirty="0"/>
          </a:p>
          <a:p>
            <a:pPr marL="914400" lvl="2" indent="0">
              <a:spcBef>
                <a:spcPts val="100"/>
              </a:spcBef>
              <a:buNone/>
            </a:pPr>
            <a:endParaRPr lang="en-US" sz="3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1613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0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7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/>
              <a:t>Sources of Federal Government Revenue: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INCOME tax</a:t>
            </a:r>
            <a:r>
              <a:rPr lang="en-US" sz="3000" b="1" dirty="0"/>
              <a:t>: taxes on individual &amp; corporate earnings (largest source)</a:t>
            </a:r>
          </a:p>
          <a:p>
            <a:pPr lvl="2">
              <a:spcBef>
                <a:spcPts val="0"/>
              </a:spcBef>
            </a:pPr>
            <a:r>
              <a:rPr lang="en-US" sz="3000" b="1" dirty="0" smtClean="0"/>
              <a:t>PROGRESSIVE </a:t>
            </a:r>
            <a:r>
              <a:rPr lang="en-US" sz="3000" b="1" dirty="0"/>
              <a:t>tax that is </a:t>
            </a:r>
            <a:r>
              <a:rPr lang="en-US" sz="3000" b="1" dirty="0" smtClean="0"/>
              <a:t>GRADUATED, </a:t>
            </a:r>
            <a:r>
              <a:rPr lang="en-US" sz="3000" b="1" dirty="0"/>
              <a:t>or divided, into </a:t>
            </a:r>
            <a:r>
              <a:rPr lang="en-US" sz="3000" b="1" dirty="0" smtClean="0"/>
              <a:t>BRACKETS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Higher income levels pay a higher </a:t>
            </a:r>
            <a:r>
              <a:rPr lang="en-US" sz="3000" b="1" dirty="0" smtClean="0"/>
              <a:t>RATES for </a:t>
            </a:r>
            <a:r>
              <a:rPr lang="en-US" sz="3000" b="1" dirty="0"/>
              <a:t>each </a:t>
            </a:r>
            <a:r>
              <a:rPr lang="en-US" sz="3000" b="1" dirty="0" smtClean="0"/>
              <a:t>INCOME LEVEL </a:t>
            </a:r>
            <a:r>
              <a:rPr lang="en-US" sz="3000" b="1" dirty="0"/>
              <a:t>(the highest level being taxed at the </a:t>
            </a:r>
            <a:r>
              <a:rPr lang="en-US" sz="3000" b="1" dirty="0" smtClean="0"/>
              <a:t>MARGINAL RATE)</a:t>
            </a:r>
            <a:endParaRPr lang="en-US" sz="3000" b="1" dirty="0"/>
          </a:p>
          <a:p>
            <a:pPr lvl="2">
              <a:spcBef>
                <a:spcPts val="0"/>
              </a:spcBef>
            </a:pPr>
            <a:r>
              <a:rPr lang="en-US" sz="3000" b="1" dirty="0"/>
              <a:t>Income taxes for corporations are based on their </a:t>
            </a:r>
            <a:r>
              <a:rPr lang="en-US" sz="3000" b="1" dirty="0" smtClean="0"/>
              <a:t>PROFITS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PAYROLL tax</a:t>
            </a:r>
            <a:r>
              <a:rPr lang="en-US" sz="3000" b="1" dirty="0"/>
              <a:t>: taxes deducted from a worker’s paycheck that fund </a:t>
            </a:r>
            <a:r>
              <a:rPr lang="en-US" sz="3000" b="1" dirty="0" smtClean="0"/>
              <a:t>SOCIAL SECURITY (RETIREMENT </a:t>
            </a:r>
            <a:r>
              <a:rPr lang="en-US" sz="3000" b="1" dirty="0"/>
              <a:t>benefits) &amp; </a:t>
            </a:r>
            <a:r>
              <a:rPr lang="en-US" sz="3000" b="1" dirty="0" smtClean="0"/>
              <a:t>MEDICARE (HEALTH INSURANCE </a:t>
            </a:r>
            <a:r>
              <a:rPr lang="en-US" sz="3000" b="1" dirty="0"/>
              <a:t>for seniors) (second-largest source of </a:t>
            </a:r>
            <a:r>
              <a:rPr lang="en-US" sz="3000" b="1" dirty="0" smtClean="0"/>
              <a:t>revenue)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9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7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3000" b="1" dirty="0" smtClean="0"/>
              <a:t>EXCISE </a:t>
            </a:r>
            <a:r>
              <a:rPr lang="en-US" sz="3000" b="1" dirty="0" smtClean="0"/>
              <a:t>tax</a:t>
            </a:r>
            <a:r>
              <a:rPr lang="en-US" sz="3000" b="1" dirty="0"/>
              <a:t>: tax on specific goods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Also known as the </a:t>
            </a:r>
            <a:r>
              <a:rPr lang="en-US" sz="3000" b="1" dirty="0" smtClean="0"/>
              <a:t>“SIN tax</a:t>
            </a:r>
            <a:r>
              <a:rPr lang="en-US" sz="3000" b="1" dirty="0"/>
              <a:t>” because it is often placed on items for which excessive consumption is discouraged</a:t>
            </a:r>
          </a:p>
          <a:p>
            <a:pPr lvl="2">
              <a:spcBef>
                <a:spcPts val="0"/>
              </a:spcBef>
            </a:pPr>
            <a:r>
              <a:rPr lang="en-US" sz="3000" b="1" dirty="0"/>
              <a:t>Ex.: Tobacco, alcohol, gasoline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ESTATE tax</a:t>
            </a:r>
            <a:r>
              <a:rPr lang="en-US" sz="3000" b="1" dirty="0"/>
              <a:t>: tax on </a:t>
            </a:r>
            <a:r>
              <a:rPr lang="en-US" sz="3000" b="1" dirty="0" smtClean="0"/>
              <a:t>WEALTH </a:t>
            </a:r>
            <a:r>
              <a:rPr lang="en-US" sz="3000" b="1" dirty="0"/>
              <a:t>passed on to </a:t>
            </a:r>
            <a:r>
              <a:rPr lang="en-US" sz="3000" b="1" dirty="0" smtClean="0"/>
              <a:t>HEIRS </a:t>
            </a:r>
            <a:r>
              <a:rPr lang="en-US" sz="3000" b="1" dirty="0"/>
              <a:t>after a person dies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GIFTS tax</a:t>
            </a:r>
            <a:r>
              <a:rPr lang="en-US" sz="3000" b="1" dirty="0"/>
              <a:t>: taxes </a:t>
            </a:r>
            <a:r>
              <a:rPr lang="en-US" sz="3000" b="1" dirty="0" smtClean="0"/>
              <a:t>on </a:t>
            </a:r>
            <a:r>
              <a:rPr lang="en-US" sz="3000" b="1" dirty="0"/>
              <a:t>gifts</a:t>
            </a:r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FEES: </a:t>
            </a:r>
            <a:r>
              <a:rPr lang="en-US" sz="3000" b="1" dirty="0"/>
              <a:t>such as those charged to visitors at </a:t>
            </a:r>
            <a:r>
              <a:rPr lang="en-US" sz="3000" b="1" dirty="0" smtClean="0"/>
              <a:t>NATIONAL PARKS</a:t>
            </a:r>
            <a:endParaRPr lang="en-US" sz="3000" b="1" dirty="0"/>
          </a:p>
          <a:p>
            <a:pPr lvl="1">
              <a:spcBef>
                <a:spcPts val="0"/>
              </a:spcBef>
            </a:pPr>
            <a:r>
              <a:rPr lang="en-US" sz="3000" b="1" dirty="0" smtClean="0"/>
              <a:t>FINES: </a:t>
            </a:r>
            <a:r>
              <a:rPr lang="en-US" sz="3000" b="1" dirty="0"/>
              <a:t>paid by offenders of the law or for late payment of taxes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3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6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7"/>
          </a:xfrm>
        </p:spPr>
        <p:txBody>
          <a:bodyPr numCol="1">
            <a:noAutofit/>
          </a:bodyPr>
          <a:lstStyle/>
          <a:p>
            <a:pPr lvl="0">
              <a:spcBef>
                <a:spcPts val="100"/>
              </a:spcBef>
            </a:pPr>
            <a:r>
              <a:rPr lang="en-US" sz="3000" b="1" dirty="0"/>
              <a:t>State governments:</a:t>
            </a:r>
          </a:p>
          <a:p>
            <a:pPr lvl="1">
              <a:spcBef>
                <a:spcPts val="100"/>
              </a:spcBef>
            </a:pPr>
            <a:r>
              <a:rPr lang="en-US" sz="3000" b="1" dirty="0"/>
              <a:t>Sources of revenues:</a:t>
            </a:r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INTERGOVERNMENTAL revenue</a:t>
            </a:r>
            <a:r>
              <a:rPr lang="en-US" sz="3000" b="1" dirty="0"/>
              <a:t>: money paid from federal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to state </a:t>
            </a:r>
            <a:r>
              <a:rPr lang="en-US" sz="3000" b="1" dirty="0" err="1" smtClean="0"/>
              <a:t>govt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SALES tax</a:t>
            </a:r>
            <a:r>
              <a:rPr lang="en-US" sz="3000" b="1" dirty="0"/>
              <a:t>: taxes paid by retail stores to state </a:t>
            </a:r>
            <a:r>
              <a:rPr lang="en-US" sz="3000" b="1" dirty="0" err="1" smtClean="0"/>
              <a:t>govt</a:t>
            </a:r>
            <a:r>
              <a:rPr lang="en-US" sz="3000" b="1" dirty="0" smtClean="0"/>
              <a:t> </a:t>
            </a:r>
            <a:r>
              <a:rPr lang="en-US" sz="3000" b="1" dirty="0"/>
              <a:t>(passed on to </a:t>
            </a:r>
            <a:r>
              <a:rPr lang="en-US" sz="3000" b="1" dirty="0" smtClean="0"/>
              <a:t>CUSTOMERS)</a:t>
            </a:r>
            <a:endParaRPr lang="en-US" sz="3000" b="1" dirty="0"/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INCOME tax</a:t>
            </a:r>
            <a:r>
              <a:rPr lang="en-US" sz="3000" b="1" dirty="0"/>
              <a:t>: taxes on individual &amp; corporate earnings</a:t>
            </a:r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EXCISE </a:t>
            </a:r>
            <a:r>
              <a:rPr lang="en-US" sz="3000" b="1" dirty="0"/>
              <a:t>tax: taxes on items such as gasoline, alcohol, &amp; tobacco</a:t>
            </a:r>
          </a:p>
          <a:p>
            <a:pPr lvl="2">
              <a:spcBef>
                <a:spcPts val="100"/>
              </a:spcBef>
            </a:pPr>
            <a:r>
              <a:rPr lang="en-US" sz="3000" b="1" dirty="0" smtClean="0"/>
              <a:t>FEES &amp; FINES</a:t>
            </a:r>
            <a:endParaRPr lang="en-US" sz="3000" b="1" dirty="0"/>
          </a:p>
          <a:p>
            <a:pPr lvl="1">
              <a:spcBef>
                <a:spcPts val="100"/>
              </a:spcBef>
            </a:pPr>
            <a:r>
              <a:rPr lang="en-US" sz="3000" b="1" dirty="0"/>
              <a:t>Major Expenditures</a:t>
            </a:r>
            <a:r>
              <a:rPr lang="en-US" sz="3000" b="1" dirty="0" smtClean="0"/>
              <a:t>: Education, intergovernmental expenditures to local </a:t>
            </a:r>
            <a:r>
              <a:rPr lang="en-US" sz="3000" b="1" dirty="0" err="1" smtClean="0"/>
              <a:t>govts</a:t>
            </a:r>
            <a:endParaRPr lang="en-US" sz="3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9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.7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FISCAL POLICY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68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11133</Words>
  <Application>Microsoft Office PowerPoint</Application>
  <PresentationFormat>Widescreen</PresentationFormat>
  <Paragraphs>900</Paragraphs>
  <Slides>107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Arial</vt:lpstr>
      <vt:lpstr>Calibri</vt:lpstr>
      <vt:lpstr>Calibri Light</vt:lpstr>
      <vt:lpstr>Times New Roman</vt:lpstr>
      <vt:lpstr>Wingdings</vt:lpstr>
      <vt:lpstr>1_Office Theme</vt:lpstr>
      <vt:lpstr>Office Theme</vt:lpstr>
      <vt:lpstr>VOCAB LOG – 9.1, 12/07</vt:lpstr>
      <vt:lpstr>CIVICS &amp; ECONOMICS UNIT #9: FOUNDATIONS OF ECONOMICS (PART II)</vt:lpstr>
      <vt:lpstr>DIRECTIONS:</vt:lpstr>
      <vt:lpstr>9.1 – WHY NATIONS TRADE (p. 707)</vt:lpstr>
      <vt:lpstr>9.1 – WHY NATIONS TRADE (p. 707)</vt:lpstr>
      <vt:lpstr>9.1 – WHY NATIONS TRADE (p. 707-708)</vt:lpstr>
      <vt:lpstr>9.1 – WHY NATIONS TRADE (p. 708)</vt:lpstr>
      <vt:lpstr>9.1 – RESTRICTIONS &amp; INTEGRATION (p. 708)</vt:lpstr>
      <vt:lpstr>9.1 – RESTRICTIONS &amp; INTEGRATION (p. 708)</vt:lpstr>
      <vt:lpstr>9.1 – RESTRICTIONS &amp; INTEGRATION (p. 710)</vt:lpstr>
      <vt:lpstr>9.1 – RESTRICTIONS &amp; INTEGRATION (p. 710)</vt:lpstr>
      <vt:lpstr>9.1 – RESTRICTIONS &amp; INTEGRATION (p. 710)</vt:lpstr>
      <vt:lpstr>9.1 – FINANCING TRADE (p. 712)</vt:lpstr>
      <vt:lpstr>9.1 – FINANCING TRADE (p. 713)</vt:lpstr>
      <vt:lpstr>9.1 – GLOBAL INTERDEPENDENCE (p. 735)</vt:lpstr>
      <vt:lpstr>VOCAB LOG – 9.2, 12/08</vt:lpstr>
      <vt:lpstr>CIVICS &amp; ECONOMICS UNIT #9: FOUNDATIONS OF ECONOMICS (PART II)</vt:lpstr>
      <vt:lpstr>9.2 – INTRODUCTION TO DEMAND (p. 569)</vt:lpstr>
      <vt:lpstr>9.2 – INTRODUCTION TO DEMAND (p. 569)</vt:lpstr>
      <vt:lpstr>9.2 – INTRODUCTION TO DEMAND (p. 569)</vt:lpstr>
      <vt:lpstr>9.2 – MARKET DEMAND (p. 570)</vt:lpstr>
      <vt:lpstr>9.2 – MARKET DEMAND (p. 572)</vt:lpstr>
      <vt:lpstr>9.2 – MARKET DEMAND (p. 572)</vt:lpstr>
      <vt:lpstr>9.2 – CHANGES IN DEMAND (p. 574)</vt:lpstr>
      <vt:lpstr>9.2 – CHANGES IN DEMAND (p. 574)</vt:lpstr>
      <vt:lpstr>9.2 – CHANGES IN DEMAND (p. 575)</vt:lpstr>
      <vt:lpstr>9.2 – CHANGES IN DEMAND (p. 575)</vt:lpstr>
      <vt:lpstr>9.2 – CHANGES IN DEMAND (p. 575)</vt:lpstr>
      <vt:lpstr>9.2 – CHANGES IN DEMAND (p. 575)</vt:lpstr>
      <vt:lpstr>9.2 – CHANGES IN DEMAND (p. 575-576)</vt:lpstr>
      <vt:lpstr>9.2 – CHANGES IN DEMAND (p. 576)</vt:lpstr>
      <vt:lpstr>9.2 – ELASTICITY OF DEMAND (p. 577-578)</vt:lpstr>
      <vt:lpstr>9.2 – ELASTICITY OF DEMAND (p. 577-578)</vt:lpstr>
      <vt:lpstr>VOCAB LOG – 9.3, 12/09</vt:lpstr>
      <vt:lpstr>CIVICS &amp; ECONOMICS UNIT #9: FOUNDATIONS OF ECONOMICS (PART II)</vt:lpstr>
      <vt:lpstr>9.3 – INTRODUCTION TO SUPPLY (p. 581)</vt:lpstr>
      <vt:lpstr>9.3 – INTRODUCTION TO SUPPLY (p. 581)</vt:lpstr>
      <vt:lpstr>9.3 – GRAPHING THE SUPPLY CURVE (p. 583-584)</vt:lpstr>
      <vt:lpstr>9.3 – GRAPHING THE SUPPLY CURVE (p. 583-584)</vt:lpstr>
      <vt:lpstr>9.3 – CHANGES IN SUPPLY (p. 584-585)</vt:lpstr>
      <vt:lpstr>9.3 – CHANGES IN SUPPLY (p. 584-585)</vt:lpstr>
      <vt:lpstr>9.3 – CHANGES IN SUPPLY (p. 585)</vt:lpstr>
      <vt:lpstr>9.3 – CHANGES IN SUPPLY (p. 585)</vt:lpstr>
      <vt:lpstr>9.3 – CHANGES IN SUPPLY (p. 585)</vt:lpstr>
      <vt:lpstr>9.3 – ELASTICITY OF SUPPLY (p. 585)</vt:lpstr>
      <vt:lpstr>VOCAB LOG – 9.4, 12/12</vt:lpstr>
      <vt:lpstr>CIVICS &amp; ECONOMICS UNIT #9: FOUNDATIONS OF ECONOMICS (PART II)</vt:lpstr>
      <vt:lpstr>DIRECTIONS:</vt:lpstr>
      <vt:lpstr>9.4 – MARKETS &amp; PRICES (p. 588-589)</vt:lpstr>
      <vt:lpstr>9.4 – MARKETS &amp; PRICES (p. 588-589)</vt:lpstr>
      <vt:lpstr>9.4 – MARKETS &amp; PRICES (p. 589)</vt:lpstr>
      <vt:lpstr>9.4 – MARKETS &amp; PRICES (p. 589)</vt:lpstr>
      <vt:lpstr>9.4 – MARKETS &amp; PRICES (p. 589)</vt:lpstr>
      <vt:lpstr>9.4 – MARKETS &amp; PRICES (p. 589)</vt:lpstr>
      <vt:lpstr>9.4 – PRICES AS SIGNALS (p. 590-591)</vt:lpstr>
      <vt:lpstr>9.4 – PRICES AS SIGNALS (p. 590-591)</vt:lpstr>
      <vt:lpstr>9.4 – PRICES AS SIGNALS (p. 591)</vt:lpstr>
      <vt:lpstr>9.4 – PRICES AS SIGNALS (p. 592)</vt:lpstr>
      <vt:lpstr>VOCAB LOG – 9.5, 12/13</vt:lpstr>
      <vt:lpstr>CIVICS &amp; ECONOMICS UNIT #9: FOUNDATIONS OF ECONOMICS (PART II)</vt:lpstr>
      <vt:lpstr>9.5 – MEASURING GROWTH (p. 638)</vt:lpstr>
      <vt:lpstr>9.5 – MEASURING GROWTH (p. 638)</vt:lpstr>
      <vt:lpstr>9.5 – MEASURING GROWTH (p. 638)</vt:lpstr>
      <vt:lpstr>9.5 – MEASURING GROWTH (p. 638)</vt:lpstr>
      <vt:lpstr>9.5 – BUSINESS FLUCTUATIONS (p. 639)</vt:lpstr>
      <vt:lpstr>9.5 – BUSINESS FLUCTUATIONS (p. 639)</vt:lpstr>
      <vt:lpstr>9.5 – BUSINESS FLUCTUATIONS (p. 640)</vt:lpstr>
      <vt:lpstr>9.5 – BUSINESS FLUCTUATIONS (p. 641)</vt:lpstr>
      <vt:lpstr>9.5 – BUSINESS FLUCTUATIONS (p. 641-642)</vt:lpstr>
      <vt:lpstr>9.5 – BUSINESS FLUCTUATIONS (p. 641-642)</vt:lpstr>
      <vt:lpstr>9.5 – BUSINESS FLUCTUATIONS (p. 643-644)</vt:lpstr>
      <vt:lpstr>9.5 – BUSINESS FLUCTUATIONS (p. 643-644)</vt:lpstr>
      <vt:lpstr>VOCAB LOG – 9.6, 12/14</vt:lpstr>
      <vt:lpstr>CIVICS &amp; ECONOMICS UNIT #9: FOUNDATIONS OF ECONOMICS (PART II)</vt:lpstr>
      <vt:lpstr>9.6 – MONEY (p. 657)</vt:lpstr>
      <vt:lpstr>9.6 – MONEY (p. 657)</vt:lpstr>
      <vt:lpstr>9.6 – THE FINANCIAL SYSTEM (p. 658-659)</vt:lpstr>
      <vt:lpstr>9.6 – THE FINANCIAL SYSTEM (p. 658-659)</vt:lpstr>
      <vt:lpstr>9.6 – THE FINANCIAL SYSTEM (p. 658-659)</vt:lpstr>
      <vt:lpstr>9.6 – THE FEDERAL RESERVE SYSTEM (p. 660-661)</vt:lpstr>
      <vt:lpstr>9.6 – FUNCTIONS OF THE FEDERAL RESERVE (p. 663)</vt:lpstr>
      <vt:lpstr>9.6 – FUNCTIONS OF THE FEDERAL RESERVE (p. 663)</vt:lpstr>
      <vt:lpstr>9.6 – MONETARY POLICY (p. 664)</vt:lpstr>
      <vt:lpstr>9.6 – MONETARY POLICY (p. 664)</vt:lpstr>
      <vt:lpstr>9.6 – MONETARY POLICY (p. 665)</vt:lpstr>
      <vt:lpstr>9.6 – MONETARY POLICY (p. 665)</vt:lpstr>
      <vt:lpstr>VOCAB LOG – 9.7, 12/14</vt:lpstr>
      <vt:lpstr>CIVICS &amp; ECONOMICS UNIT #9: FOUNDATIONS OF ECONOMICS (PART II)</vt:lpstr>
      <vt:lpstr>9.7 – FISCAL POLICY</vt:lpstr>
      <vt:lpstr>9.7 – FISCAL POLICY</vt:lpstr>
      <vt:lpstr>9.7 – FISCAL POLICY</vt:lpstr>
      <vt:lpstr>9.7 – FISCAL POLICY</vt:lpstr>
      <vt:lpstr>9.7 – FISCAL POLICY</vt:lpstr>
      <vt:lpstr>9.7 – FISCAL POLICY</vt:lpstr>
      <vt:lpstr>9.7 – FISCAL POLICY</vt:lpstr>
      <vt:lpstr>9.7 – FISCAL POLICY</vt:lpstr>
      <vt:lpstr>9.7 – FISCAL POLICY</vt:lpstr>
      <vt:lpstr>9.7 – FISCAL POLICY</vt:lpstr>
      <vt:lpstr>9.7 – FISCAL POLICY</vt:lpstr>
      <vt:lpstr>9.7 – FISCAL POLICY</vt:lpstr>
      <vt:lpstr>Unit #9 Study Guide</vt:lpstr>
      <vt:lpstr>Unit #9 Study Guide</vt:lpstr>
      <vt:lpstr>Unit #9 Study Guide</vt:lpstr>
      <vt:lpstr>Unit #9 Study Guide</vt:lpstr>
      <vt:lpstr>Unit #9 Study Guide</vt:lpstr>
      <vt:lpstr>Unit #9 Study Guide</vt:lpstr>
      <vt:lpstr>Unit #8 Study Guide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LOG – 9.1, 12/07</dc:title>
  <dc:creator>Kakavitsas, Sam</dc:creator>
  <cp:lastModifiedBy>Kakavitsas, Sam</cp:lastModifiedBy>
  <cp:revision>1</cp:revision>
  <dcterms:created xsi:type="dcterms:W3CDTF">2016-12-13T02:08:56Z</dcterms:created>
  <dcterms:modified xsi:type="dcterms:W3CDTF">2016-12-13T02:09:17Z</dcterms:modified>
</cp:coreProperties>
</file>